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1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8AC2-73AB-469A-B149-5C31FC12E3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F422-8075-419E-957F-9F2C82BB5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E198-9BB0-4077-A76F-FA69655964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6CE0B-C06E-424B-8834-5A861454F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1FAC6-FABA-413B-9B20-8027B1E1D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B169E-B22F-4F26-8306-F1159E40A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CC513-0175-400B-A099-828E83D74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9B667-57FC-417D-B823-EDE2B6FFB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7E9E5-E49A-4AD7-A81D-DEC3723328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369D0-E963-41B3-92E9-2AAB28E44D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6E040-9533-4827-967D-1D04B685B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61E9050-92E0-48EE-869F-0ACAE4B66F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本章内容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619250"/>
            <a:ext cx="7019925" cy="1744663"/>
          </a:xfrm>
        </p:spPr>
        <p:txBody>
          <a:bodyPr/>
          <a:lstStyle/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Times New Roman" pitchFamily="18" charset="0"/>
              <a:buChar char="q"/>
            </a:pPr>
            <a:r>
              <a:rPr lang="zh-CN" altLang="en-US" sz="2800" b="1" smtClean="0">
                <a:ea typeface="楷体_GB2312" pitchFamily="49" charset="-122"/>
              </a:rPr>
              <a:t>抽象类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Times New Roman" pitchFamily="18" charset="0"/>
              <a:buChar char="q"/>
            </a:pPr>
            <a:r>
              <a:rPr lang="zh-CN" altLang="en-US" sz="2800" b="1" smtClean="0">
                <a:ea typeface="楷体_GB2312" pitchFamily="49" charset="-122"/>
              </a:rPr>
              <a:t>接口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Times New Roman" pitchFamily="18" charset="0"/>
              <a:buNone/>
            </a:pPr>
            <a:endParaRPr lang="zh-CN" altLang="en-US" sz="2800" b="1" smtClean="0">
              <a:ea typeface="楷体_GB2312" pitchFamily="49" charset="-122"/>
            </a:endParaRP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Times New Roman" pitchFamily="18" charset="0"/>
              <a:buChar char="q"/>
            </a:pPr>
            <a:endParaRPr lang="zh-CN" altLang="en-US" sz="2800" b="1" smtClean="0">
              <a:ea typeface="楷体_GB2312" pitchFamily="49" charset="-122"/>
            </a:endParaRP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Times New Roman" pitchFamily="18" charset="0"/>
              <a:buChar char="q"/>
            </a:pPr>
            <a:endParaRPr lang="zh-CN" altLang="en-US" b="1" smtClean="0">
              <a:ea typeface="楷体_GB2312" pitchFamily="49" charset="-122"/>
            </a:endParaRP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Times New Roman" pitchFamily="18" charset="0"/>
              <a:buNone/>
            </a:pPr>
            <a:endParaRPr lang="en-US" altLang="zh-CN" b="1" smtClean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 口  举  例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14400" y="1371600"/>
            <a:ext cx="7467600" cy="2279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public class Test 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static void main(String args[]){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Singer s1 = new Student("le");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s1.sing(); s1.sleep();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Singer s2 = new Teacher("steven");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s2.sing(); s2.sleep();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Painter p1 = (Painter)s2;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p1.paint(); p1.eat();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}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33400" y="4724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Times New Roman" pitchFamily="18" charset="0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输出结果：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90800" y="4267200"/>
            <a:ext cx="5638800" cy="1476375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Times New Roman" pitchFamily="18" charset="0"/>
              </a:rPr>
              <a:t>student is singing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Times New Roman" pitchFamily="18" charset="0"/>
              </a:rPr>
              <a:t>student is sleeping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Times New Roman" pitchFamily="18" charset="0"/>
              </a:rPr>
              <a:t>teacher is singing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Times New Roman" pitchFamily="18" charset="0"/>
              </a:rPr>
              <a:t>teacher is sleeping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Times New Roman" pitchFamily="18" charset="0"/>
              </a:rPr>
              <a:t>teacher is painting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Times New Roman" pitchFamily="18" charset="0"/>
              </a:rPr>
              <a:t>teacher is eating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55650" y="1268413"/>
            <a:ext cx="8153400" cy="4724400"/>
          </a:xfrm>
          <a:prstGeom prst="rect">
            <a:avLst/>
          </a:prstGeom>
          <a:solidFill>
            <a:srgbClr val="CCFFCC"/>
          </a:solidFill>
          <a:ln w="19050" cap="rnd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zh-CN" sz="2000" b="1">
              <a:solidFill>
                <a:srgbClr val="660066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设计接口实现下面结构</a:t>
            </a:r>
          </a:p>
        </p:txBody>
      </p:sp>
      <p:grpSp>
        <p:nvGrpSpPr>
          <p:cNvPr id="12293" name="Group 18"/>
          <p:cNvGrpSpPr>
            <a:grpSpLocks/>
          </p:cNvGrpSpPr>
          <p:nvPr/>
        </p:nvGrpSpPr>
        <p:grpSpPr bwMode="auto">
          <a:xfrm>
            <a:off x="1476375" y="2276475"/>
            <a:ext cx="5903913" cy="2881313"/>
            <a:chOff x="975" y="1253"/>
            <a:chExt cx="3719" cy="1815"/>
          </a:xfrm>
        </p:grpSpPr>
        <p:sp>
          <p:nvSpPr>
            <p:cNvPr id="12294" name="Rectangle 8"/>
            <p:cNvSpPr>
              <a:spLocks noChangeArrowheads="1"/>
            </p:cNvSpPr>
            <p:nvPr/>
          </p:nvSpPr>
          <p:spPr bwMode="auto">
            <a:xfrm>
              <a:off x="975" y="2614"/>
              <a:ext cx="816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工人</a:t>
              </a:r>
            </a:p>
          </p:txBody>
        </p:sp>
        <p:grpSp>
          <p:nvGrpSpPr>
            <p:cNvPr id="12295" name="Group 14"/>
            <p:cNvGrpSpPr>
              <a:grpSpLocks/>
            </p:cNvGrpSpPr>
            <p:nvPr/>
          </p:nvGrpSpPr>
          <p:grpSpPr bwMode="auto">
            <a:xfrm>
              <a:off x="2426" y="1253"/>
              <a:ext cx="1044" cy="726"/>
              <a:chOff x="3288" y="1207"/>
              <a:chExt cx="1044" cy="726"/>
            </a:xfrm>
          </p:grpSpPr>
          <p:sp>
            <p:nvSpPr>
              <p:cNvPr id="12301" name="Rectangle 6"/>
              <p:cNvSpPr>
                <a:spLocks noChangeArrowheads="1"/>
              </p:cNvSpPr>
              <p:nvPr/>
            </p:nvSpPr>
            <p:spPr bwMode="auto">
              <a:xfrm>
                <a:off x="3288" y="1207"/>
                <a:ext cx="1044" cy="4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&lt;&lt;interface&gt;&gt;</a:t>
                </a:r>
              </a:p>
              <a:p>
                <a:pPr algn="ctr"/>
                <a:r>
                  <a:rPr lang="zh-CN" altLang="en-US"/>
                  <a:t>职员</a:t>
                </a:r>
              </a:p>
            </p:txBody>
          </p:sp>
          <p:sp>
            <p:nvSpPr>
              <p:cNvPr id="12302" name="Rectangle 9"/>
              <p:cNvSpPr>
                <a:spLocks noChangeArrowheads="1"/>
              </p:cNvSpPr>
              <p:nvPr/>
            </p:nvSpPr>
            <p:spPr bwMode="auto">
              <a:xfrm>
                <a:off x="3288" y="1661"/>
                <a:ext cx="1044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work()</a:t>
                </a:r>
              </a:p>
            </p:txBody>
          </p:sp>
        </p:grp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3878" y="2614"/>
              <a:ext cx="816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医生</a:t>
              </a:r>
            </a:p>
          </p:txBody>
        </p:sp>
        <p:sp>
          <p:nvSpPr>
            <p:cNvPr id="12297" name="Rectangle 13"/>
            <p:cNvSpPr>
              <a:spLocks noChangeArrowheads="1"/>
            </p:cNvSpPr>
            <p:nvPr/>
          </p:nvSpPr>
          <p:spPr bwMode="auto">
            <a:xfrm>
              <a:off x="2562" y="2614"/>
              <a:ext cx="816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农民</a:t>
              </a:r>
            </a:p>
          </p:txBody>
        </p:sp>
        <p:sp>
          <p:nvSpPr>
            <p:cNvPr id="12298" name="Line 15"/>
            <p:cNvSpPr>
              <a:spLocks noChangeShapeType="1"/>
            </p:cNvSpPr>
            <p:nvPr/>
          </p:nvSpPr>
          <p:spPr bwMode="auto">
            <a:xfrm flipV="1">
              <a:off x="1429" y="1979"/>
              <a:ext cx="1406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16"/>
            <p:cNvSpPr>
              <a:spLocks noChangeShapeType="1"/>
            </p:cNvSpPr>
            <p:nvPr/>
          </p:nvSpPr>
          <p:spPr bwMode="auto">
            <a:xfrm flipV="1">
              <a:off x="2880" y="1979"/>
              <a:ext cx="46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 flipH="1" flipV="1">
              <a:off x="3061" y="1979"/>
              <a:ext cx="122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抽  象  类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8163" y="1619250"/>
            <a:ext cx="7986712" cy="3857625"/>
          </a:xfrm>
        </p:spPr>
        <p:txBody>
          <a:bodyPr/>
          <a:lstStyle/>
          <a:p>
            <a:pPr>
              <a:buClr>
                <a:schemeClr val="tx1"/>
              </a:buClr>
              <a:buFont typeface="Times New Roman" pitchFamily="18" charset="0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b="1" smtClean="0">
                <a:solidFill>
                  <a:srgbClr val="2F21EB"/>
                </a:solidFill>
                <a:latin typeface="楷体_GB2312" pitchFamily="49" charset="-122"/>
                <a:ea typeface="楷体_GB2312" pitchFamily="49" charset="-122"/>
              </a:rPr>
              <a:t>abstract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关键字来修饰一个类时，这个类叫做抽象类；用</a:t>
            </a:r>
            <a:r>
              <a:rPr lang="en-US" altLang="zh-CN" sz="2400" b="1" smtClean="0">
                <a:solidFill>
                  <a:srgbClr val="2F21EB"/>
                </a:solidFill>
                <a:latin typeface="楷体_GB2312" pitchFamily="49" charset="-122"/>
                <a:ea typeface="楷体_GB2312" pitchFamily="49" charset="-122"/>
              </a:rPr>
              <a:t>abstract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来修饰一个方法时，该方法叫做抽象方法。</a:t>
            </a:r>
          </a:p>
          <a:p>
            <a:pPr>
              <a:buClr>
                <a:schemeClr val="tx1"/>
              </a:buClr>
              <a:buFont typeface="Times New Roman" pitchFamily="18" charset="0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含有抽象方法的类必须被声明为抽象类，抽象类必须被继承，抽象方法必须被重写。</a:t>
            </a:r>
          </a:p>
          <a:p>
            <a:pPr>
              <a:buClr>
                <a:schemeClr val="tx1"/>
              </a:buClr>
              <a:buFont typeface="Times New Roman" pitchFamily="18" charset="0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抽象类不能被实例化。</a:t>
            </a:r>
          </a:p>
          <a:p>
            <a:pPr>
              <a:buClr>
                <a:schemeClr val="tx1"/>
              </a:buClr>
              <a:buFont typeface="Times New Roman" pitchFamily="18" charset="0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抽象方法只需声明，而不需实现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Clr>
                <a:schemeClr val="tx1"/>
              </a:buClr>
              <a:buFont typeface="Times New Roman" pitchFamily="18" charset="0"/>
              <a:buNone/>
            </a:pP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smtClean="0">
                <a:solidFill>
                  <a:srgbClr val="2F21EB"/>
                </a:solidFill>
                <a:latin typeface="楷体_GB2312" pitchFamily="49" charset="-122"/>
                <a:ea typeface="楷体_GB2312" pitchFamily="49" charset="-122"/>
              </a:rPr>
              <a:t>abstract returnType abstractMethod( [paramlist] 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抽  象  类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62000" y="1355725"/>
            <a:ext cx="7696200" cy="4054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abstract class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private String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Animal(String name)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this.name =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abstract void enjoy();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class Cat extends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private String eyesColor;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Cat(String n,String c)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super(n); eyesColor = c;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}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void enjoy()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System.out.println("</a:t>
            </a:r>
            <a:r>
              <a:rPr kumimoji="1" lang="zh-CN" altLang="en-US" sz="2000" b="1">
                <a:solidFill>
                  <a:schemeClr val="bg2"/>
                </a:solidFill>
                <a:latin typeface="Times New Roman" pitchFamily="18" charset="0"/>
              </a:rPr>
              <a:t>猫叫声</a:t>
            </a: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......");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 口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772400" cy="4419600"/>
          </a:xfrm>
        </p:spPr>
        <p:txBody>
          <a:bodyPr/>
          <a:lstStyle/>
          <a:p>
            <a:pPr algn="just">
              <a:spcBef>
                <a:spcPct val="40000"/>
              </a:spcBef>
              <a:buClr>
                <a:schemeClr val="tx1"/>
              </a:buClr>
              <a:buFont typeface="Times New Roman" pitchFamily="18" charset="0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接口（</a:t>
            </a:r>
            <a:r>
              <a:rPr lang="en-US" altLang="zh-CN" sz="2400" b="1" smtClean="0">
                <a:solidFill>
                  <a:srgbClr val="2F21EB"/>
                </a:solidFill>
                <a:latin typeface="楷体_GB2312" pitchFamily="49" charset="-122"/>
                <a:ea typeface="楷体_GB2312" pitchFamily="49" charset="-122"/>
              </a:rPr>
              <a:t>interface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）是抽象方法和常量值的定义的集合。</a:t>
            </a: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Times New Roman" pitchFamily="18" charset="0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从本质上讲，接口是一种特殊的抽象类，这种抽象类中只包含常量和方法的定义，而没有变量和方法的实现。</a:t>
            </a: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Times New Roman" pitchFamily="18" charset="0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接口定义举例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0" y="3657600"/>
            <a:ext cx="6248400" cy="20097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public interface Runner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static final int id = 1;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void start();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void run();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void stop();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20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 口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01000" cy="44196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  <a:buFont typeface="Times New Roman" pitchFamily="18" charset="0"/>
              <a:buChar char="Ø"/>
            </a:pP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多个无关的类可以实现同一个接口。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Times New Roman" pitchFamily="18" charset="0"/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 一个类可以实现多个无关的接口。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Times New Roman" pitchFamily="18" charset="0"/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 与继承关系类似，接口与实现类之间存在多态性。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Times New Roman" pitchFamily="18" charset="0"/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 定义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类的语法格式：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&lt; modifier&gt; class &lt; name&gt; [extends &lt; superclass&gt;]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[implements &lt; interface&gt; [,&lt; interface&gt;]* ]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	&lt; declarations&gt;*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 口  举  例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interface Singer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void sing();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void sleep();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class Student implements Singer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private String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Student(String name)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this.name =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void study(){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System.out.println("studying");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String getName(){return name;}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void sing()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System.out.println("student is singing");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public void sleep()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    System.out.println("student is sleeping");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Times New Roman" pitchFamily="18" charset="0"/>
              </a:rPr>
              <a:t>}</a:t>
            </a:r>
            <a:endParaRPr kumimoji="1" lang="en-US" altLang="zh-CN" b="1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接口特性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7200" y="1295400"/>
            <a:ext cx="85344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Times New Roman" pitchFamily="18" charset="0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接口可以多重实现；</a:t>
            </a:r>
          </a:p>
          <a:p>
            <a:pPr>
              <a:spcBef>
                <a:spcPct val="50000"/>
              </a:spcBef>
              <a:buFont typeface="Times New Roman" pitchFamily="18" charset="0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接口中声明的属性默认为 </a:t>
            </a:r>
            <a:r>
              <a:rPr kumimoji="1" lang="en-US" altLang="zh-CN" sz="2400" b="1">
                <a:solidFill>
                  <a:srgbClr val="2F21EB"/>
                </a:solidFill>
                <a:latin typeface="楷体_GB2312" pitchFamily="49" charset="-122"/>
                <a:ea typeface="楷体_GB2312" pitchFamily="49" charset="-122"/>
              </a:rPr>
              <a:t>public  static  final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的；也只能是 </a:t>
            </a:r>
            <a:r>
              <a:rPr kumimoji="1" lang="en-US" altLang="zh-CN" sz="2400" b="1">
                <a:solidFill>
                  <a:srgbClr val="2F21EB"/>
                </a:solidFill>
                <a:latin typeface="楷体_GB2312" pitchFamily="49" charset="-122"/>
                <a:ea typeface="楷体_GB2312" pitchFamily="49" charset="-122"/>
              </a:rPr>
              <a:t>public static final</a:t>
            </a:r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的；</a:t>
            </a:r>
          </a:p>
          <a:p>
            <a:pPr>
              <a:spcBef>
                <a:spcPct val="50000"/>
              </a:spcBef>
              <a:buFont typeface="Times New Roman" pitchFamily="18" charset="0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接口中只能定义抽象方法，而且这些方法默认为</a:t>
            </a:r>
            <a:r>
              <a:rPr kumimoji="1" lang="en-US" altLang="zh-CN" sz="2400" b="1">
                <a:solidFill>
                  <a:srgbClr val="2F21EB"/>
                </a:solidFill>
                <a:latin typeface="楷体_GB2312" pitchFamily="49" charset="-122"/>
                <a:ea typeface="楷体_GB2312" pitchFamily="49" charset="-122"/>
              </a:rPr>
              <a:t>public</a:t>
            </a:r>
          </a:p>
          <a:p>
            <a:pPr>
              <a:spcBef>
                <a:spcPct val="50000"/>
              </a:spcBef>
              <a:buFont typeface="Times New Roman" pitchFamily="18" charset="0"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的、也只能是</a:t>
            </a:r>
            <a:r>
              <a:rPr kumimoji="1" lang="en-US" altLang="zh-CN" sz="2400" b="1">
                <a:solidFill>
                  <a:srgbClr val="2F21EB"/>
                </a:solidFill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的；</a:t>
            </a:r>
          </a:p>
          <a:p>
            <a:pPr>
              <a:spcBef>
                <a:spcPct val="50000"/>
              </a:spcBef>
              <a:buFont typeface="Times New Roman" pitchFamily="18" charset="0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接口可以继承其它的接口，并添加新的属性和抽象方</a:t>
            </a:r>
          </a:p>
          <a:p>
            <a:pPr>
              <a:spcBef>
                <a:spcPct val="50000"/>
              </a:spcBef>
              <a:buFont typeface="Times New Roman" pitchFamily="18" charset="0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 口  举  例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5800" y="1295400"/>
            <a:ext cx="8001000" cy="43672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interface Singer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sing();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sleep();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interface Painter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paint();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eat();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class Student implements Singer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private String name;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Student(String name) {this.name = name;}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study(){System.out.println("studying");}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String getName(){return name;}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sing() {System.out.println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                     ("student is singing");}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sleep() {System.out.println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                     ("student is sleeping");}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接 口  举  例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09600" y="1371600"/>
            <a:ext cx="8077200" cy="41640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class Teacher implements Singer,Painter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private String name;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String getString()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    return name;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Teacher(String name){this.name = name;}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teach(){System.out.println("teaching");}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sing(){System.out.println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                 ("teacher is singing");}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sleep(){System.out.println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                 ("teacher is sleeping");}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paint(){System.out.println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                 ("teacher is painting");}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public void eat(){System.out.println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                     ("teacher is eating");}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</TotalTime>
  <Words>721</Words>
  <Application>Microsoft Office PowerPoint</Application>
  <PresentationFormat>全屏显示(4:3)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Franklin Gothic Medium</vt:lpstr>
      <vt:lpstr>微软雅黑</vt:lpstr>
      <vt:lpstr>Franklin Gothic Book</vt:lpstr>
      <vt:lpstr>黑体</vt:lpstr>
      <vt:lpstr>Calibri</vt:lpstr>
      <vt:lpstr>楷体_GB2312</vt:lpstr>
      <vt:lpstr>Times New Roman</vt:lpstr>
      <vt:lpstr>主题1</vt:lpstr>
      <vt:lpstr>本章内容</vt:lpstr>
      <vt:lpstr>抽  象  类</vt:lpstr>
      <vt:lpstr>抽  象  类</vt:lpstr>
      <vt:lpstr>接 口</vt:lpstr>
      <vt:lpstr>接 口</vt:lpstr>
      <vt:lpstr>接 口  举  例</vt:lpstr>
      <vt:lpstr>接口特性</vt:lpstr>
      <vt:lpstr>接 口  举  例</vt:lpstr>
      <vt:lpstr>接 口  举  例</vt:lpstr>
      <vt:lpstr>接 口  举  例</vt:lpstr>
      <vt:lpstr>课 堂 练 习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58</cp:lastModifiedBy>
  <cp:revision>6</cp:revision>
  <dcterms:created xsi:type="dcterms:W3CDTF">2007-09-18T15:08:20Z</dcterms:created>
  <dcterms:modified xsi:type="dcterms:W3CDTF">2014-08-11T09:38:39Z</dcterms:modified>
</cp:coreProperties>
</file>