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55" r:id="rId2"/>
    <p:sldMasterId id="2147483657" r:id="rId3"/>
    <p:sldMasterId id="2147483659" r:id="rId4"/>
    <p:sldMasterId id="2147483661" r:id="rId5"/>
    <p:sldMasterId id="2147483725" r:id="rId6"/>
  </p:sldMasterIdLst>
  <p:sldIdLst>
    <p:sldId id="289" r:id="rId7"/>
    <p:sldId id="290" r:id="rId8"/>
    <p:sldId id="307" r:id="rId9"/>
    <p:sldId id="291" r:id="rId10"/>
    <p:sldId id="292" r:id="rId11"/>
    <p:sldId id="293" r:id="rId12"/>
    <p:sldId id="295" r:id="rId13"/>
    <p:sldId id="294" r:id="rId14"/>
    <p:sldId id="296" r:id="rId15"/>
    <p:sldId id="298" r:id="rId16"/>
    <p:sldId id="299" r:id="rId17"/>
    <p:sldId id="297" r:id="rId18"/>
    <p:sldId id="300" r:id="rId19"/>
    <p:sldId id="301" r:id="rId20"/>
    <p:sldId id="305" r:id="rId21"/>
    <p:sldId id="308" r:id="rId22"/>
    <p:sldId id="310" r:id="rId23"/>
    <p:sldId id="309" r:id="rId24"/>
    <p:sldId id="303" r:id="rId25"/>
    <p:sldId id="302" r:id="rId26"/>
    <p:sldId id="304" r:id="rId27"/>
    <p:sldId id="31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6600"/>
    <a:srgbClr val="FFFFFF"/>
    <a:srgbClr val="FFFF66"/>
    <a:srgbClr val="990099"/>
    <a:srgbClr val="003399"/>
    <a:srgbClr val="0033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727" autoAdjust="0"/>
  </p:normalViewPr>
  <p:slideViewPr>
    <p:cSldViewPr>
      <p:cViewPr varScale="1">
        <p:scale>
          <a:sx n="76" d="100"/>
          <a:sy n="76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027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027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B8EEFB5C-E9CD-4AEC-98AD-89DA8D44A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kumimoji="1" lang="zh-CN" altLang="en-US" sz="2400">
                <a:latin typeface="Times New Roman" pitchFamily="18" charset="0"/>
              </a:rPr>
              <a:t>教师名称</a:t>
            </a:r>
          </a:p>
          <a:p>
            <a:pPr>
              <a:defRPr/>
            </a:pPr>
            <a:r>
              <a:rPr kumimoji="1" lang="en-US" altLang="zh-CN" sz="2400">
                <a:latin typeface="Times New Roman" pitchFamily="18" charset="0"/>
              </a:rPr>
              <a:t>Email</a:t>
            </a:r>
            <a:r>
              <a:rPr kumimoji="1" lang="zh-CN" altLang="en-US" sz="2400">
                <a:latin typeface="Times New Roman" pitchFamily="18" charset="0"/>
              </a:rPr>
              <a:t>地址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298450"/>
            <a:ext cx="1954212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98450"/>
            <a:ext cx="5710238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828800" cy="6856413"/>
            <a:chOff x="0" y="0"/>
            <a:chExt cx="1152" cy="43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52" cy="10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2400"/>
              <a:ext cx="1152" cy="1919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spcBef>
                  <a:spcPct val="50000"/>
                </a:spcBef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pic>
          <p:nvPicPr>
            <p:cNvPr id="7" name="Picture 5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028"/>
              <a:ext cx="1152" cy="1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949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7239000" cy="2116138"/>
          </a:xfrm>
          <a:ln cap="sq">
            <a:headEnd type="none" w="sm" len="sm"/>
            <a:tailEnd type="none" w="sm" len="sm"/>
          </a:ln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11350" y="3968750"/>
            <a:ext cx="6981825" cy="2197100"/>
          </a:xfrm>
        </p:spPr>
        <p:txBody>
          <a:bodyPr/>
          <a:lstStyle>
            <a:lvl1pPr marL="0" indent="0">
              <a:buFont typeface="Symbol" pitchFamily="18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18288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62400" y="64008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16B07260-6EA5-479B-A41B-ED90C24F6B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56451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56451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181600" y="4648200"/>
            <a:ext cx="259080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/>
              <a:t>教师名称</a:t>
            </a:r>
          </a:p>
          <a:p>
            <a:pPr>
              <a:defRPr/>
            </a:pPr>
            <a:r>
              <a:rPr lang="en-US" altLang="zh-CN"/>
              <a:t>Email</a:t>
            </a:r>
            <a:r>
              <a:rPr lang="zh-CN" altLang="en-US"/>
              <a:t>地址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196975"/>
            <a:ext cx="38100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298450"/>
            <a:ext cx="2006600" cy="6083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7063" y="298450"/>
            <a:ext cx="5868987" cy="6083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BC9613-795F-4DE4-8043-CCC9F6CC5A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5225E0-64F1-4882-8799-7AC24E25EE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15947D-8A5E-4879-8A18-7AB5502D1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8187AF-AF47-4888-8105-5CDB5AD0B5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5CBA18-A2AC-44DC-A801-434CECE85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07327CC-CFB6-4E02-B918-76C8EC91DE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C5F1CF-D0BD-405C-9FC7-E53CAB3292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2D90EE-D73A-4E4D-BFAD-25B8505D5E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B13C54-7C85-4CDA-B3CC-3C2EC6E5F0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662DB5-CED5-4629-86CF-C16F463395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7C445B-A9FD-405A-B977-C819B5D67E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B8D0ADDB-1DF5-45E2-A228-8446FA92B151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09254" name="Text Box 6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257" name="Text Box 9"/>
          <p:cNvSpPr txBox="1">
            <a:spLocks noChangeArrowheads="1"/>
          </p:cNvSpPr>
          <p:nvPr/>
        </p:nvSpPr>
        <p:spPr bwMode="auto">
          <a:xfrm>
            <a:off x="6172200" y="6400800"/>
            <a:ext cx="190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09258" name="Line 10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298450"/>
            <a:ext cx="753903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17446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5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49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318469" name="Rectangle 5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823C8BC7-6659-4EDA-807E-C833E36A20CF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18470" name="Line 6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18471" name="Line 7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6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96975"/>
            <a:ext cx="7772400" cy="51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7063" y="298450"/>
            <a:ext cx="8027987" cy="696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728" tIns="45059" rIns="91728" bIns="4505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幻灯片标题</a:t>
            </a:r>
          </a:p>
        </p:txBody>
      </p:sp>
      <p:sp>
        <p:nvSpPr>
          <p:cNvPr id="320517" name="Line 5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0" y="695325"/>
            <a:ext cx="94376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8394700" y="6496050"/>
            <a:ext cx="33972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728" tIns="45059" rIns="91728" bIns="45059">
            <a:spAutoFit/>
          </a:bodyPr>
          <a:lstStyle/>
          <a:p>
            <a:pPr defTabSz="927100" eaLnBrk="0" hangingPunct="0">
              <a:defRPr/>
            </a:pPr>
            <a:fld id="{E6926CB5-3550-408B-ABC2-3BF4A2155236}" type="slidenum">
              <a:rPr lang="zh-CN" altLang="en-US" sz="1000">
                <a:solidFill>
                  <a:srgbClr val="CC00CC"/>
                </a:solidFill>
              </a:rPr>
              <a:pPr defTabSz="927100" eaLnBrk="0" hangingPunct="0">
                <a:defRPr/>
              </a:pPr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>
            <a:off x="179388" y="6469063"/>
            <a:ext cx="1676400" cy="274637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  <a:effectLst/>
        </p:spPr>
        <p:txBody>
          <a:bodyPr wrap="none">
            <a:spAutoFit/>
          </a:bodyPr>
          <a:lstStyle/>
          <a:p>
            <a:pPr algn="r" eaLnBrk="0" hangingPunct="0">
              <a:defRPr/>
            </a:pPr>
            <a:r>
              <a:rPr lang="en-US" altLang="zh-CN" sz="1200" b="1" i="1">
                <a:solidFill>
                  <a:srgbClr val="CC00CC"/>
                </a:solidFill>
              </a:rPr>
              <a:t>www.CASoft.com.cn</a:t>
            </a:r>
          </a:p>
        </p:txBody>
      </p:sp>
      <p:sp>
        <p:nvSpPr>
          <p:cNvPr id="320521" name="Text Box 9"/>
          <p:cNvSpPr txBox="1">
            <a:spLocks noChangeArrowheads="1"/>
          </p:cNvSpPr>
          <p:nvPr/>
        </p:nvSpPr>
        <p:spPr bwMode="auto">
          <a:xfrm>
            <a:off x="7791450" y="5016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1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kumimoji="1" lang="zh-CN" altLang="en-US" sz="16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中科天地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1000" y="381000"/>
            <a:ext cx="5334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0523" name="Text Box 11"/>
          <p:cNvSpPr txBox="1">
            <a:spLocks noChangeArrowheads="1"/>
          </p:cNvSpPr>
          <p:nvPr/>
        </p:nvSpPr>
        <p:spPr bwMode="auto">
          <a:xfrm>
            <a:off x="6172200" y="64008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1400" b="1" i="1">
                <a:solidFill>
                  <a:schemeClr val="hlink"/>
                </a:solidFill>
                <a:latin typeface="Palatino-Italic" charset="0"/>
              </a:rPr>
              <a:t>CASoft </a:t>
            </a:r>
            <a:r>
              <a:rPr lang="zh-CN" altLang="en-US" sz="1400">
                <a:solidFill>
                  <a:schemeClr val="hlink"/>
                </a:solidFill>
                <a:latin typeface="Palatino-Italic" charset="0"/>
              </a:rPr>
              <a:t>培训课程讲义</a:t>
            </a:r>
          </a:p>
        </p:txBody>
      </p:sp>
      <p:sp>
        <p:nvSpPr>
          <p:cNvPr id="320524" name="Line 12"/>
          <p:cNvSpPr>
            <a:spLocks noChangeShapeType="1"/>
          </p:cNvSpPr>
          <p:nvPr/>
        </p:nvSpPr>
        <p:spPr bwMode="auto">
          <a:xfrm>
            <a:off x="1403350" y="981075"/>
            <a:ext cx="6477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7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Symbol" pitchFamily="18" charset="2"/>
        <a:buChar char="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686AFE2-B715-4C32-9109-36ACDBE34F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本章内容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idx="1"/>
          </p:nvPr>
        </p:nvSpPr>
        <p:spPr>
          <a:xfrm>
            <a:off x="1587500" y="1752600"/>
            <a:ext cx="6292850" cy="2181225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异常概念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异常的分类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使用自定义的异常</a:t>
            </a: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b="1" smtClean="0">
              <a:latin typeface="楷体_GB2312" pitchFamily="49" charset="-122"/>
              <a:ea typeface="楷体_GB2312" pitchFamily="49" charset="-122"/>
            </a:endParaRPr>
          </a:p>
          <a:p>
            <a:pPr marL="533400" indent="-533400" algn="just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Wingdings" pitchFamily="2" charset="2"/>
              <a:buChar char="q"/>
            </a:pPr>
            <a:endParaRPr lang="zh-CN" altLang="en-US" b="1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2771" name="Text Box 53"/>
          <p:cNvSpPr txBox="1">
            <a:spLocks noChangeArrowheads="1"/>
          </p:cNvSpPr>
          <p:nvPr/>
        </p:nvSpPr>
        <p:spPr bwMode="auto">
          <a:xfrm>
            <a:off x="441325" y="1295400"/>
            <a:ext cx="427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捕获到 </a:t>
            </a:r>
            <a:r>
              <a:rPr kumimoji="1" lang="en-US" altLang="zh-CN" sz="2400" b="1">
                <a:latin typeface="Times New Roman" pitchFamily="18" charset="0"/>
              </a:rPr>
              <a:t>SomeException2</a:t>
            </a:r>
            <a:r>
              <a:rPr kumimoji="1" lang="zh-CN" altLang="en-US" sz="2400" b="1">
                <a:latin typeface="Times New Roman" pitchFamily="18" charset="0"/>
              </a:rPr>
              <a:t>时： </a:t>
            </a:r>
          </a:p>
        </p:txBody>
      </p:sp>
      <p:sp>
        <p:nvSpPr>
          <p:cNvPr id="32772" name="Text Box 54"/>
          <p:cNvSpPr txBox="1">
            <a:spLocks noChangeArrowheads="1"/>
          </p:cNvSpPr>
          <p:nvPr/>
        </p:nvSpPr>
        <p:spPr bwMode="auto">
          <a:xfrm>
            <a:off x="4800600" y="1330325"/>
            <a:ext cx="326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400" b="1">
                <a:latin typeface="Times New Roman" pitchFamily="18" charset="0"/>
              </a:rPr>
              <a:t>没有捕获到异常时： </a:t>
            </a:r>
          </a:p>
        </p:txBody>
      </p: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762000" y="2016125"/>
            <a:ext cx="22510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try</a:t>
            </a:r>
            <a:r>
              <a:rPr kumimoji="1" lang="en-US" altLang="zh-CN" b="1">
                <a:latin typeface="Times New Roman" pitchFamily="18" charset="0"/>
              </a:rPr>
              <a:t> {</a:t>
            </a:r>
          </a:p>
          <a:p>
            <a:r>
              <a:rPr kumimoji="1" lang="zh-CN" altLang="en-US" b="1">
                <a:latin typeface="Times New Roman" pitchFamily="18" charset="0"/>
              </a:rPr>
              <a:t>    语句 1;</a:t>
            </a:r>
          </a:p>
          <a:p>
            <a:r>
              <a:rPr kumimoji="1" lang="zh-CN" altLang="en-US" b="1">
                <a:latin typeface="Times New Roman" pitchFamily="18" charset="0"/>
              </a:rPr>
              <a:t>    语句 2;</a:t>
            </a:r>
            <a:endParaRPr kumimoji="1" lang="en-US" altLang="zh-CN" b="1">
              <a:latin typeface="Times New Roman" pitchFamily="18" charset="0"/>
            </a:endParaRPr>
          </a:p>
          <a:p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762000" y="3152775"/>
            <a:ext cx="2667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en-US" altLang="zh-CN" b="1">
                <a:solidFill>
                  <a:srgbClr val="7F0055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( SomeException1 e）</a:t>
            </a:r>
          </a:p>
          <a:p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762000" y="4025900"/>
            <a:ext cx="2209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en-US" altLang="zh-CN" b="1">
                <a:solidFill>
                  <a:srgbClr val="7F0055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( SomeException2 e）</a:t>
            </a:r>
          </a:p>
          <a:p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762000" y="4764088"/>
            <a:ext cx="2251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finally</a:t>
            </a:r>
            <a:r>
              <a:rPr kumimoji="1" lang="en-US" altLang="zh-CN" b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77" name="Text Box 32"/>
          <p:cNvSpPr txBox="1">
            <a:spLocks noChangeArrowheads="1"/>
          </p:cNvSpPr>
          <p:nvPr/>
        </p:nvSpPr>
        <p:spPr bwMode="auto">
          <a:xfrm>
            <a:off x="1371600" y="52403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2778" name="Text Box 33"/>
          <p:cNvSpPr txBox="1">
            <a:spLocks noChangeArrowheads="1"/>
          </p:cNvSpPr>
          <p:nvPr/>
        </p:nvSpPr>
        <p:spPr bwMode="auto">
          <a:xfrm>
            <a:off x="914400" y="5375275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后面的语句;</a:t>
            </a:r>
          </a:p>
        </p:txBody>
      </p:sp>
      <p:sp>
        <p:nvSpPr>
          <p:cNvPr id="32779" name="Line 58"/>
          <p:cNvSpPr>
            <a:spLocks noChangeShapeType="1"/>
          </p:cNvSpPr>
          <p:nvPr/>
        </p:nvSpPr>
        <p:spPr bwMode="auto">
          <a:xfrm>
            <a:off x="4038600" y="2374900"/>
            <a:ext cx="0" cy="1436688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0" name="Group 63"/>
          <p:cNvGrpSpPr>
            <a:grpSpLocks/>
          </p:cNvGrpSpPr>
          <p:nvPr/>
        </p:nvGrpSpPr>
        <p:grpSpPr bwMode="auto">
          <a:xfrm>
            <a:off x="1828800" y="2374900"/>
            <a:ext cx="2209800" cy="2943225"/>
            <a:chOff x="1152" y="1728"/>
            <a:chExt cx="1392" cy="1968"/>
          </a:xfrm>
        </p:grpSpPr>
        <p:sp>
          <p:nvSpPr>
            <p:cNvPr id="32793" name="Line 57"/>
            <p:cNvSpPr>
              <a:spLocks noChangeShapeType="1"/>
            </p:cNvSpPr>
            <p:nvPr/>
          </p:nvSpPr>
          <p:spPr bwMode="auto">
            <a:xfrm>
              <a:off x="1152" y="1728"/>
              <a:ext cx="1392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4" name="Line 59"/>
            <p:cNvSpPr>
              <a:spLocks noChangeShapeType="1"/>
            </p:cNvSpPr>
            <p:nvPr/>
          </p:nvSpPr>
          <p:spPr bwMode="auto">
            <a:xfrm flipH="1">
              <a:off x="1152" y="2688"/>
              <a:ext cx="1392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Line 60"/>
            <p:cNvSpPr>
              <a:spLocks noChangeShapeType="1"/>
            </p:cNvSpPr>
            <p:nvPr/>
          </p:nvSpPr>
          <p:spPr bwMode="auto">
            <a:xfrm>
              <a:off x="1152" y="2688"/>
              <a:ext cx="0" cy="14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6" name="Line 61"/>
            <p:cNvSpPr>
              <a:spLocks noChangeShapeType="1"/>
            </p:cNvSpPr>
            <p:nvPr/>
          </p:nvSpPr>
          <p:spPr bwMode="auto">
            <a:xfrm>
              <a:off x="1152" y="3216"/>
              <a:ext cx="0" cy="14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7" name="Line 62"/>
            <p:cNvSpPr>
              <a:spLocks noChangeShapeType="1"/>
            </p:cNvSpPr>
            <p:nvPr/>
          </p:nvSpPr>
          <p:spPr bwMode="auto">
            <a:xfrm>
              <a:off x="1152" y="3552"/>
              <a:ext cx="0" cy="14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1" name="Rectangle 66"/>
          <p:cNvSpPr>
            <a:spLocks noChangeArrowheads="1"/>
          </p:cNvSpPr>
          <p:nvPr/>
        </p:nvSpPr>
        <p:spPr bwMode="auto">
          <a:xfrm>
            <a:off x="5029200" y="2016125"/>
            <a:ext cx="22510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try</a:t>
            </a:r>
            <a:r>
              <a:rPr kumimoji="1" lang="en-US" altLang="zh-CN" b="1">
                <a:latin typeface="Times New Roman" pitchFamily="18" charset="0"/>
              </a:rPr>
              <a:t> {</a:t>
            </a:r>
          </a:p>
          <a:p>
            <a:r>
              <a:rPr kumimoji="1" lang="zh-CN" altLang="en-US" b="1">
                <a:latin typeface="Times New Roman" pitchFamily="18" charset="0"/>
              </a:rPr>
              <a:t>    语句 1;</a:t>
            </a:r>
          </a:p>
          <a:p>
            <a:r>
              <a:rPr kumimoji="1" lang="zh-CN" altLang="en-US" b="1">
                <a:latin typeface="Times New Roman" pitchFamily="18" charset="0"/>
              </a:rPr>
              <a:t>    语句 2;</a:t>
            </a:r>
            <a:endParaRPr kumimoji="1" lang="en-US" altLang="zh-CN" b="1">
              <a:latin typeface="Times New Roman" pitchFamily="18" charset="0"/>
            </a:endParaRPr>
          </a:p>
          <a:p>
            <a:r>
              <a:rPr kumimoji="1" lang="en-US" altLang="zh-CN" b="1">
                <a:latin typeface="Times New Roman" pitchFamily="18" charset="0"/>
              </a:rPr>
              <a:t>}</a:t>
            </a:r>
          </a:p>
        </p:txBody>
      </p:sp>
      <p:sp>
        <p:nvSpPr>
          <p:cNvPr id="32782" name="Rectangle 67"/>
          <p:cNvSpPr>
            <a:spLocks noChangeArrowheads="1"/>
          </p:cNvSpPr>
          <p:nvPr/>
        </p:nvSpPr>
        <p:spPr bwMode="auto">
          <a:xfrm>
            <a:off x="5029200" y="3152775"/>
            <a:ext cx="26670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en-US" altLang="zh-CN" b="1">
                <a:solidFill>
                  <a:srgbClr val="7F0055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( SomeException1 e）</a:t>
            </a:r>
          </a:p>
          <a:p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83" name="Rectangle 68"/>
          <p:cNvSpPr>
            <a:spLocks noChangeArrowheads="1"/>
          </p:cNvSpPr>
          <p:nvPr/>
        </p:nvSpPr>
        <p:spPr bwMode="auto">
          <a:xfrm>
            <a:off x="5029200" y="4025900"/>
            <a:ext cx="22098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en-US" altLang="zh-CN" b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( SomeException2 e）</a:t>
            </a:r>
          </a:p>
          <a:p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84" name="Rectangle 69"/>
          <p:cNvSpPr>
            <a:spLocks noChangeArrowheads="1"/>
          </p:cNvSpPr>
          <p:nvPr/>
        </p:nvSpPr>
        <p:spPr bwMode="auto">
          <a:xfrm>
            <a:off x="5029200" y="4764088"/>
            <a:ext cx="22510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b="1">
                <a:solidFill>
                  <a:srgbClr val="003399"/>
                </a:solidFill>
                <a:latin typeface="Times New Roman" pitchFamily="18" charset="0"/>
              </a:rPr>
              <a:t>finally</a:t>
            </a:r>
            <a:r>
              <a:rPr kumimoji="1" lang="en-US" altLang="zh-CN" b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latin typeface="Times New Roman" pitchFamily="18" charset="0"/>
              </a:rPr>
              <a:t>{ … … …}</a:t>
            </a:r>
            <a:endParaRPr kumimoji="1" lang="zh-CN" altLang="en-US" b="1">
              <a:latin typeface="Times New Roman" pitchFamily="18" charset="0"/>
            </a:endParaRPr>
          </a:p>
        </p:txBody>
      </p:sp>
      <p:sp>
        <p:nvSpPr>
          <p:cNvPr id="32785" name="Text Box 70"/>
          <p:cNvSpPr txBox="1">
            <a:spLocks noChangeArrowheads="1"/>
          </p:cNvSpPr>
          <p:nvPr/>
        </p:nvSpPr>
        <p:spPr bwMode="auto">
          <a:xfrm>
            <a:off x="5638800" y="524033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en-US" sz="2400" b="1">
              <a:latin typeface="Times New Roman" pitchFamily="18" charset="0"/>
            </a:endParaRPr>
          </a:p>
        </p:txBody>
      </p:sp>
      <p:sp>
        <p:nvSpPr>
          <p:cNvPr id="32786" name="Text Box 71"/>
          <p:cNvSpPr txBox="1">
            <a:spLocks noChangeArrowheads="1"/>
          </p:cNvSpPr>
          <p:nvPr/>
        </p:nvSpPr>
        <p:spPr bwMode="auto">
          <a:xfrm>
            <a:off x="5181600" y="5375275"/>
            <a:ext cx="154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后面的语句;</a:t>
            </a:r>
          </a:p>
        </p:txBody>
      </p:sp>
      <p:sp>
        <p:nvSpPr>
          <p:cNvPr id="32787" name="Line 78"/>
          <p:cNvSpPr>
            <a:spLocks noChangeShapeType="1"/>
          </p:cNvSpPr>
          <p:nvPr/>
        </p:nvSpPr>
        <p:spPr bwMode="auto">
          <a:xfrm>
            <a:off x="6096000" y="5103813"/>
            <a:ext cx="0" cy="214312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79"/>
          <p:cNvSpPr>
            <a:spLocks noChangeShapeType="1"/>
          </p:cNvSpPr>
          <p:nvPr/>
        </p:nvSpPr>
        <p:spPr bwMode="auto">
          <a:xfrm>
            <a:off x="6096000" y="2806700"/>
            <a:ext cx="0" cy="214313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80"/>
          <p:cNvSpPr>
            <a:spLocks noChangeShapeType="1"/>
          </p:cNvSpPr>
          <p:nvPr/>
        </p:nvSpPr>
        <p:spPr bwMode="auto">
          <a:xfrm>
            <a:off x="6096000" y="3021013"/>
            <a:ext cx="2133600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Line 81"/>
          <p:cNvSpPr>
            <a:spLocks noChangeShapeType="1"/>
          </p:cNvSpPr>
          <p:nvPr/>
        </p:nvSpPr>
        <p:spPr bwMode="auto">
          <a:xfrm>
            <a:off x="8229600" y="3021013"/>
            <a:ext cx="0" cy="1579562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Line 82"/>
          <p:cNvSpPr>
            <a:spLocks noChangeShapeType="1"/>
          </p:cNvSpPr>
          <p:nvPr/>
        </p:nvSpPr>
        <p:spPr bwMode="auto">
          <a:xfrm flipH="1">
            <a:off x="6096000" y="4600575"/>
            <a:ext cx="2133600" cy="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83"/>
          <p:cNvSpPr>
            <a:spLocks noChangeShapeType="1"/>
          </p:cNvSpPr>
          <p:nvPr/>
        </p:nvSpPr>
        <p:spPr bwMode="auto">
          <a:xfrm>
            <a:off x="6096000" y="4600575"/>
            <a:ext cx="0" cy="215900"/>
          </a:xfrm>
          <a:prstGeom prst="line">
            <a:avLst/>
          </a:prstGeom>
          <a:noFill/>
          <a:ln w="19050">
            <a:solidFill>
              <a:srgbClr val="0033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3795" name="Rectangle 25"/>
          <p:cNvSpPr>
            <a:spLocks noChangeArrowheads="1"/>
          </p:cNvSpPr>
          <p:nvPr/>
        </p:nvSpPr>
        <p:spPr bwMode="auto">
          <a:xfrm>
            <a:off x="762000" y="1219200"/>
            <a:ext cx="7924800" cy="35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Wingdings" pitchFamily="2" charset="2"/>
              <a:buNone/>
            </a:pPr>
            <a:endParaRPr kumimoji="1" lang="zh-CN" altLang="en-US" sz="140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try {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语句指定了一段代码，该段代码就是一次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捕获并处理例外的范围。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在执行过程中，该段代码可能会产生并抛出一种或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多种类型的异常对象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它后面的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语句要分别对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这些异常做相应的处理。</a:t>
            </a:r>
          </a:p>
          <a:p>
            <a:pPr>
              <a:lnSpc>
                <a:spcPct val="110000"/>
              </a:lnSpc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如果没有例外产生，所有的</a:t>
            </a: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代码段都被略过不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执行。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762000" y="1219200"/>
            <a:ext cx="8001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Wingdings" pitchFamily="2" charset="2"/>
              <a:buNone/>
            </a:pPr>
            <a:endParaRPr kumimoji="1" lang="zh-CN" altLang="en-US" sz="14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语句块中是对异常进行处理的代码，每个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语句块</a:t>
            </a:r>
          </a:p>
          <a:p>
            <a:pPr algn="just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可以伴随一个或多个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语句，用于处理可能产生的不同类</a:t>
            </a:r>
          </a:p>
          <a:p>
            <a:pPr algn="just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型的异常对象。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在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中声明的异常对象（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（SomeException</a:t>
            </a:r>
            <a:r>
              <a:rPr kumimoji="1" lang="en-US" altLang="zh-CN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e）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封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装了异常事件发生的信息，在</a:t>
            </a:r>
            <a:r>
              <a:rPr kumimoji="1" lang="en-US" altLang="zh-CN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语句块中可以使用这个对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象的一些方法获取这些信息。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例如：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getMessage( )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方法，用来得到有关异常事件的信息。</a:t>
            </a:r>
          </a:p>
          <a:p>
            <a:pPr lvl="1" algn="just">
              <a:spcBef>
                <a:spcPct val="20000"/>
              </a:spcBef>
              <a:buFontTx/>
              <a:buChar char="•"/>
            </a:pPr>
            <a:r>
              <a:rPr kumimoji="1" lang="en-US" altLang="zh-CN" sz="2000" b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printStackTrace( )</a:t>
            </a: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方法，用来跟踪异常事件发生时执行</a:t>
            </a:r>
          </a:p>
          <a:p>
            <a:pPr lvl="1" algn="just">
              <a:spcBef>
                <a:spcPct val="2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                                堆栈的内容。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5843" name="Rectangle 7"/>
          <p:cNvSpPr>
            <a:spLocks noChangeArrowheads="1"/>
          </p:cNvSpPr>
          <p:nvPr/>
        </p:nvSpPr>
        <p:spPr bwMode="auto">
          <a:xfrm>
            <a:off x="762000" y="1371600"/>
            <a:ext cx="7848600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finally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语句</a:t>
            </a:r>
          </a:p>
          <a:p>
            <a:pPr>
              <a:buClr>
                <a:schemeClr val="folHlink"/>
              </a:buClr>
              <a:buFont typeface="Wingdings" pitchFamily="2" charset="2"/>
              <a:buNone/>
            </a:pPr>
            <a:endParaRPr kumimoji="1" lang="zh-CN" altLang="en-US" sz="28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§"/>
            </a:pP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finally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语句为异常处理提供一个统一的出口，使得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在控制流程转到程序的其他部分以前，能够对程序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的状态作统一的管理。</a:t>
            </a:r>
          </a:p>
          <a:p>
            <a:pP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无论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所指定的程序块中是否抛出例外，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所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指定的代码都要被执行。</a:t>
            </a:r>
          </a:p>
          <a:p>
            <a:pPr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通常在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finally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语句中可以进行资源的清除工作，如</a:t>
            </a:r>
          </a:p>
          <a:p>
            <a:pPr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关闭打开的文件、删除临时文件等。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6867" name="Rectangle 12"/>
          <p:cNvSpPr>
            <a:spLocks noChangeArrowheads="1"/>
          </p:cNvSpPr>
          <p:nvPr/>
        </p:nvSpPr>
        <p:spPr bwMode="auto">
          <a:xfrm>
            <a:off x="609600" y="1219200"/>
            <a:ext cx="7924800" cy="48291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FileInputStream in = null;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 = new FileInputStream("myfile.txt");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int b;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b = in.read();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while (b != -1)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System.out.print((char) b);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   b = in.read();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 catch (IOException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System.out.println(e.getMessage());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 finally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     … … … //</a:t>
            </a:r>
            <a:r>
              <a:rPr kumimoji="1" lang="zh-CN" altLang="en-US" sz="2000" b="1">
                <a:solidFill>
                  <a:schemeClr val="bg2"/>
                </a:solidFill>
                <a:latin typeface="Courier New" pitchFamily="49" charset="0"/>
              </a:rPr>
              <a:t>关闭文件操作</a:t>
            </a: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sz="2000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85800" y="15240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37892" name="Group 16"/>
          <p:cNvGrpSpPr>
            <a:grpSpLocks/>
          </p:cNvGrpSpPr>
          <p:nvPr/>
        </p:nvGrpSpPr>
        <p:grpSpPr bwMode="auto">
          <a:xfrm>
            <a:off x="533400" y="1371600"/>
            <a:ext cx="4684713" cy="4419600"/>
            <a:chOff x="336" y="1200"/>
            <a:chExt cx="3213" cy="2784"/>
          </a:xfrm>
        </p:grpSpPr>
        <p:sp>
          <p:nvSpPr>
            <p:cNvPr id="37894" name="Rectangle 5"/>
            <p:cNvSpPr>
              <a:spLocks noChangeArrowheads="1"/>
            </p:cNvSpPr>
            <p:nvPr/>
          </p:nvSpPr>
          <p:spPr bwMode="auto">
            <a:xfrm>
              <a:off x="336" y="1200"/>
              <a:ext cx="2352" cy="24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readFile ( ) throws IOException{ …}</a:t>
              </a:r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336" y="1632"/>
              <a:ext cx="2352" cy="52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method1 ( ) throws IOException{</a:t>
              </a: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   readFile ( )</a:t>
              </a:r>
              <a:endParaRPr kumimoji="1" lang="en-US" altLang="zh-CN" b="1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宋体" pitchFamily="2" charset="-122"/>
                </a:rPr>
                <a:t>}</a:t>
              </a:r>
            </a:p>
          </p:txBody>
        </p:sp>
        <p:sp>
          <p:nvSpPr>
            <p:cNvPr id="37896" name="Rectangle 7"/>
            <p:cNvSpPr>
              <a:spLocks noChangeArrowheads="1"/>
            </p:cNvSpPr>
            <p:nvPr/>
          </p:nvSpPr>
          <p:spPr bwMode="auto">
            <a:xfrm>
              <a:off x="336" y="2352"/>
              <a:ext cx="2352" cy="52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method2 ( ) throws IOException{</a:t>
              </a: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   method1 ( )</a:t>
              </a:r>
              <a:endParaRPr kumimoji="1" lang="en-US" altLang="zh-CN" b="1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宋体" pitchFamily="2" charset="-122"/>
                </a:rPr>
                <a:t>}</a:t>
              </a:r>
            </a:p>
          </p:txBody>
        </p:sp>
        <p:sp>
          <p:nvSpPr>
            <p:cNvPr id="37897" name="Rectangle 8"/>
            <p:cNvSpPr>
              <a:spLocks noChangeArrowheads="1"/>
            </p:cNvSpPr>
            <p:nvPr/>
          </p:nvSpPr>
          <p:spPr bwMode="auto">
            <a:xfrm>
              <a:off x="336" y="3072"/>
              <a:ext cx="2352" cy="91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public static main (String s) {</a:t>
              </a: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   try {</a:t>
              </a: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       method2 ( )</a:t>
              </a: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Times New Roman" pitchFamily="18" charset="0"/>
                </a:rPr>
                <a:t>    } catch(IOException e) {…}</a:t>
              </a:r>
              <a:endParaRPr kumimoji="1" lang="en-US" altLang="zh-CN" b="1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b="1">
                  <a:solidFill>
                    <a:srgbClr val="000000"/>
                  </a:solidFill>
                  <a:latin typeface="宋体" pitchFamily="2" charset="-122"/>
                </a:rPr>
                <a:t>}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2736" y="1248"/>
              <a:ext cx="336" cy="672"/>
            </a:xfrm>
            <a:prstGeom prst="curvedLeft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2736" y="1920"/>
              <a:ext cx="336" cy="624"/>
            </a:xfrm>
            <a:prstGeom prst="curvedLeftArrow">
              <a:avLst>
                <a:gd name="adj1" fmla="val 37143"/>
                <a:gd name="adj2" fmla="val 74286"/>
                <a:gd name="adj3" fmla="val 33333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2736" y="2592"/>
              <a:ext cx="336" cy="864"/>
            </a:xfrm>
            <a:prstGeom prst="curvedLeftArrow">
              <a:avLst>
                <a:gd name="adj1" fmla="val 51429"/>
                <a:gd name="adj2" fmla="val 102857"/>
                <a:gd name="adj3" fmla="val 33333"/>
              </a:avLst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1" name="Text Box 12"/>
            <p:cNvSpPr txBox="1">
              <a:spLocks noChangeArrowheads="1"/>
            </p:cNvSpPr>
            <p:nvPr/>
          </p:nvSpPr>
          <p:spPr bwMode="auto">
            <a:xfrm>
              <a:off x="3072" y="1376"/>
              <a:ext cx="477" cy="25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抛出</a:t>
              </a:r>
            </a:p>
          </p:txBody>
        </p:sp>
        <p:sp>
          <p:nvSpPr>
            <p:cNvPr id="37902" name="Text Box 13"/>
            <p:cNvSpPr txBox="1">
              <a:spLocks noChangeArrowheads="1"/>
            </p:cNvSpPr>
            <p:nvPr/>
          </p:nvSpPr>
          <p:spPr bwMode="auto">
            <a:xfrm>
              <a:off x="3072" y="2054"/>
              <a:ext cx="477" cy="25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抛出</a:t>
              </a:r>
            </a:p>
          </p:txBody>
        </p:sp>
        <p:sp>
          <p:nvSpPr>
            <p:cNvPr id="37903" name="Text Box 14"/>
            <p:cNvSpPr txBox="1">
              <a:spLocks noChangeArrowheads="1"/>
            </p:cNvSpPr>
            <p:nvPr/>
          </p:nvSpPr>
          <p:spPr bwMode="auto">
            <a:xfrm>
              <a:off x="3072" y="2822"/>
              <a:ext cx="477" cy="250"/>
            </a:xfrm>
            <a:prstGeom prst="rect">
              <a:avLst/>
            </a:prstGeom>
            <a:solidFill>
              <a:srgbClr val="00CC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抛出</a:t>
              </a:r>
            </a:p>
          </p:txBody>
        </p:sp>
      </p:grp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5486400" y="1590675"/>
            <a:ext cx="2743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的例外处理机制使得例外事件，沿着被调用的顺序往前寻找，只要找到符合该例外种类的例外处理程序.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85800" y="16002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685800" y="1219200"/>
            <a:ext cx="7848600" cy="465931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Test test = new Test();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try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test.method1();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 catch (SomeException e)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e.printStackTrace();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method1()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throws SomeException{method2();}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method2() 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throws SomeException{method3();}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method3()throws SomeException{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throw new SomeException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("SomeException occur in method3");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85800" y="16002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85800" y="1295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Courier New" pitchFamily="49" charset="0"/>
              </a:rPr>
              <a:t>上面程序的运行结果为：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990600" y="1828800"/>
            <a:ext cx="7620000" cy="16002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SomeException: SomeException occur in method3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at Test.method3(Test.java:17)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at Test.method2(Test.java:14)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at Test.method1(Test.java:11)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latin typeface="Courier New" pitchFamily="49" charset="0"/>
              </a:rPr>
              <a:t>at Test.main(Test.java:5)</a:t>
            </a:r>
            <a:endParaRPr kumimoji="1" lang="zh-CN" altLang="en-US" sz="20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1600200"/>
            <a:ext cx="777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762000" y="1219200"/>
            <a:ext cx="7696200" cy="39258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 args[])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String[][] s = new String[5][];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s[1][0] = "hello"; s[1][1] = 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你好";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    }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catch (NullPointerException e)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数组元素没有正确实例化");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try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s[5] = new String[3]; s[5][1] = "hello";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 catch( Exception e2){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有异常发生了");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    }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catch ( ArrayIndexOutOfBoundsException e1)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数组下标越界了");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0965" name="AutoShape 8"/>
          <p:cNvSpPr>
            <a:spLocks noChangeArrowheads="1"/>
          </p:cNvSpPr>
          <p:nvPr/>
        </p:nvSpPr>
        <p:spPr bwMode="auto">
          <a:xfrm>
            <a:off x="990600" y="5257800"/>
            <a:ext cx="6324600" cy="990600"/>
          </a:xfrm>
          <a:prstGeom prst="wedgeRoundRectCallout">
            <a:avLst>
              <a:gd name="adj1" fmla="val 49625"/>
              <a:gd name="adj2" fmla="val -152083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会有编译错误，这个异常不会被捕获，在一个</a:t>
            </a:r>
            <a:r>
              <a:rPr kumimoji="1" lang="en-US" altLang="zh-CN" b="1">
                <a:solidFill>
                  <a:srgbClr val="003399"/>
                </a:solidFill>
                <a:latin typeface="Courier New" pitchFamily="49" charset="0"/>
              </a:rPr>
              <a:t>try</a:t>
            </a:r>
            <a:r>
              <a:rPr kumimoji="1" lang="zh-CN" altLang="en-US" b="1">
                <a:solidFill>
                  <a:srgbClr val="000000"/>
                </a:solidFill>
                <a:latin typeface="Times New Roman" pitchFamily="18" charset="0"/>
              </a:rPr>
              <a:t>语句块中，基类异常的捕获语句不可以写在子类异常捕获语句的上面</a:t>
            </a:r>
            <a:r>
              <a:rPr kumimoji="1" lang="zh-CN" altLang="en-US" b="1">
                <a:solidFill>
                  <a:srgbClr val="000000"/>
                </a:solidFill>
                <a:latin typeface="Courier New" pitchFamily="49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使用自定义的异常</a:t>
            </a:r>
          </a:p>
        </p:txBody>
      </p:sp>
      <p:sp>
        <p:nvSpPr>
          <p:cNvPr id="41987" name="Rectangle 8"/>
          <p:cNvSpPr>
            <a:spLocks noChangeArrowheads="1"/>
          </p:cNvSpPr>
          <p:nvPr/>
        </p:nvSpPr>
        <p:spPr bwMode="auto">
          <a:xfrm>
            <a:off x="762000" y="1295400"/>
            <a:ext cx="80010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使用自定义异常一般有如下步骤：</a:t>
            </a:r>
            <a:endParaRPr kumimoji="1" lang="zh-CN" altLang="en-US" sz="24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chemeClr val="folHlink"/>
              </a:buClr>
              <a:buFont typeface="Wingdings" pitchFamily="2" charset="2"/>
              <a:buNone/>
            </a:pPr>
            <a:endParaRPr kumimoji="1" lang="zh-CN" altLang="en-US" sz="14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40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通过继承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java.lang.Exception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类声明自己的异常类。</a:t>
            </a:r>
            <a:endParaRPr kumimoji="1" lang="en-US" altLang="zh-CN" sz="24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在方法适当的位置 生成自定义异常的实例，并用</a:t>
            </a:r>
          </a:p>
          <a:p>
            <a:pPr algn="just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throw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语句抛出。</a:t>
            </a:r>
          </a:p>
          <a:p>
            <a:pPr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在方法的声明部分用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1" lang="en-US" altLang="zh-CN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语句声明该方法可能抛</a:t>
            </a:r>
          </a:p>
          <a:p>
            <a:pPr algn="just"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    出的异常。</a:t>
            </a:r>
          </a:p>
          <a:p>
            <a:pPr algn="just">
              <a:spcBef>
                <a:spcPct val="20000"/>
              </a:spcBef>
            </a:pPr>
            <a:endParaRPr kumimoji="1" lang="zh-CN" altLang="en-US" sz="2400" b="1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异常的概念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533400" y="1295400"/>
            <a:ext cx="7924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异常是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提供的用于处理程序中错误的一种机制。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所谓错误是指在程序运行的过程中发生的一些异常事件（如：除0溢出，数组下标越界，所要读取的文件不存在）。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设计良好的程序应该在异常发生时提供处理这些错误的方法，使得程序不会因为异常的发生而阻断或产生不可预见的结果。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定义自己的异常类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838200" y="1219200"/>
            <a:ext cx="7924800" cy="27860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sz="2000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class MyException extends Exception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private int id;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MyException(String message,int id)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super(message);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this.id = id;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public int getId()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    return id;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2" name="Rectangle 11"/>
          <p:cNvSpPr>
            <a:spLocks noChangeArrowheads="1"/>
          </p:cNvSpPr>
          <p:nvPr/>
        </p:nvSpPr>
        <p:spPr bwMode="auto">
          <a:xfrm>
            <a:off x="762000" y="4024313"/>
            <a:ext cx="7315200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latin typeface="Tahoma" pitchFamily="34" charset="0"/>
              </a:rPr>
              <a:t> </a:t>
            </a:r>
            <a:r>
              <a:rPr kumimoji="1" lang="en-US" altLang="zh-CN" sz="2000" b="1">
                <a:latin typeface="Times New Roman" pitchFamily="18" charset="0"/>
              </a:rPr>
              <a:t>Exception</a:t>
            </a:r>
            <a:r>
              <a:rPr kumimoji="1" lang="zh-CN" altLang="en-US" sz="2000" b="1">
                <a:latin typeface="Times New Roman" pitchFamily="18" charset="0"/>
              </a:rPr>
              <a:t>类有两个常用的构造方法：</a:t>
            </a:r>
          </a:p>
          <a:p>
            <a:pPr>
              <a:lnSpc>
                <a:spcPct val="110000"/>
              </a:lnSpc>
              <a:buClr>
                <a:schemeClr val="folHlink"/>
              </a:buClr>
              <a:buFont typeface="Wingdings" pitchFamily="2" charset="2"/>
              <a:buNone/>
            </a:pPr>
            <a:endParaRPr kumimoji="1" lang="zh-CN" altLang="en-US" sz="2000">
              <a:solidFill>
                <a:srgbClr val="FFFF66"/>
              </a:solidFill>
              <a:latin typeface="Times New Roman" pitchFamily="18" charset="0"/>
            </a:endParaRPr>
          </a:p>
          <a:p>
            <a:pPr algn="just"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zh-CN" altLang="en-US" sz="20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Exception() 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使用默认的异常详细信息。</a:t>
            </a:r>
          </a:p>
          <a:p>
            <a:pPr algn="just">
              <a:spcBef>
                <a:spcPct val="20000"/>
              </a:spcBef>
              <a:buClr>
                <a:srgbClr val="FFFF66"/>
              </a:buClr>
              <a:buFont typeface="Wingdings" pitchFamily="2" charset="2"/>
              <a:buChar char="§"/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   Exception(String message) </a:t>
            </a: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使用自定义的异常详细信息。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声明并抛出异常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685800" y="1143000"/>
            <a:ext cx="7924800" cy="53006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regist(int num) throws MyException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if (num &lt; 0)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throw new MyException("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人数为负值，不合理", 3);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登记人数 " +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num);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void manager()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try {regist(100);} 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catch (MyException e)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     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登记失败，出错类型码=" + </a:t>
            </a: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e.getId());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e.printStackTrace();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System.out.print("</a:t>
            </a: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操作结束");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Test t = new Test();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t.manager();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ChangeArrowheads="1"/>
          </p:cNvSpPr>
          <p:nvPr/>
        </p:nvSpPr>
        <p:spPr bwMode="auto">
          <a:xfrm>
            <a:off x="609600" y="1295400"/>
            <a:ext cx="8153400" cy="4724400"/>
          </a:xfrm>
          <a:prstGeom prst="rect">
            <a:avLst/>
          </a:prstGeom>
          <a:solidFill>
            <a:srgbClr val="CCFFCC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50000"/>
              </a:lnSpc>
              <a:spcBef>
                <a:spcPct val="50000"/>
              </a:spcBef>
            </a:pPr>
            <a:endParaRPr kumimoji="1" lang="zh-CN" altLang="en-US" sz="2000" b="1">
              <a:solidFill>
                <a:srgbClr val="660066"/>
              </a:solidFill>
              <a:latin typeface="Courier New" pitchFamily="49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课 堂 练 习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172200" y="3124200"/>
            <a:ext cx="2073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838200" y="15240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设计一个矩阵类可以支持实数矩阵的加、减、乘等运算，用 </a:t>
            </a:r>
            <a:r>
              <a:rPr kumimoji="1" lang="en-US" altLang="zh-CN" sz="2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Exception </a:t>
            </a:r>
            <a:r>
              <a:rPr kumimoji="1" lang="zh-CN" altLang="en-US" sz="2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机制处理计算中可能出现的问题（例如: 所给的两个矩阵不可以进行乘法计算）。</a:t>
            </a:r>
            <a:endParaRPr kumimoji="1" lang="en-US" altLang="zh-CN" sz="2000" b="1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ChangeArrowheads="1"/>
          </p:cNvSpPr>
          <p:nvPr/>
        </p:nvSpPr>
        <p:spPr bwMode="auto">
          <a:xfrm>
            <a:off x="457200" y="1885950"/>
            <a:ext cx="8229600" cy="24304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endParaRPr kumimoji="1" lang="en-US" altLang="zh-CN" b="1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public class Test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public static void main(String[] args)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String friends[] = { "Tom", "John", "Jenni" };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for (int i = 0; i &lt; 4; i++) {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    System.out.println(friends[i]);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    System.out.println("\nthis is the end");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kumimoji="1" lang="en-US" altLang="zh-CN" b="1">
                <a:solidFill>
                  <a:schemeClr val="bg2"/>
                </a:solidFill>
                <a:latin typeface="Courier New" pitchFamily="49" charset="0"/>
              </a:rPr>
              <a:t>}</a:t>
            </a:r>
            <a:endParaRPr kumimoji="1" lang="zh-CN" altLang="en-US" b="1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25603" name="Rectangle 12"/>
          <p:cNvSpPr>
            <a:spLocks noChangeArrowheads="1"/>
          </p:cNvSpPr>
          <p:nvPr/>
        </p:nvSpPr>
        <p:spPr bwMode="auto">
          <a:xfrm>
            <a:off x="762000" y="137160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latin typeface="Tahoma" pitchFamily="34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阅读下面程序</a:t>
            </a:r>
            <a:endParaRPr kumimoji="1" lang="zh-CN" altLang="en-US" sz="2400" b="1">
              <a:solidFill>
                <a:srgbClr val="003366"/>
              </a:solidFill>
              <a:latin typeface="Times New Roman" pitchFamily="18" charset="0"/>
            </a:endParaRPr>
          </a:p>
        </p:txBody>
      </p:sp>
      <p:sp>
        <p:nvSpPr>
          <p:cNvPr id="25604" name="Rectangle 14"/>
          <p:cNvSpPr>
            <a:spLocks noChangeArrowheads="1"/>
          </p:cNvSpPr>
          <p:nvPr/>
        </p:nvSpPr>
        <p:spPr bwMode="auto">
          <a:xfrm>
            <a:off x="228600" y="508635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输出结果：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5605" name="Rectangle 15"/>
          <p:cNvSpPr>
            <a:spLocks noChangeArrowheads="1"/>
          </p:cNvSpPr>
          <p:nvPr/>
        </p:nvSpPr>
        <p:spPr bwMode="auto">
          <a:xfrm>
            <a:off x="2133600" y="4476750"/>
            <a:ext cx="6705600" cy="1600200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Tom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John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FFFF"/>
                </a:solidFill>
                <a:latin typeface="Courier New" pitchFamily="49" charset="0"/>
              </a:rPr>
              <a:t>Jenni</a:t>
            </a:r>
            <a:r>
              <a:rPr kumimoji="1" lang="en-US" altLang="zh-CN" sz="2000" b="1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</a:rPr>
              <a:t>Exception in thread "main"</a:t>
            </a:r>
            <a:endParaRPr kumimoji="1" lang="en-US" altLang="zh-CN" sz="2000" b="1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</a:rPr>
              <a:t>java.lang.ArrayIndexOutOfBoundsException: 3</a:t>
            </a:r>
            <a:endParaRPr kumimoji="1" lang="en-US" altLang="zh-CN" sz="2000" b="1">
              <a:solidFill>
                <a:srgbClr val="FFFFFF"/>
              </a:solidFill>
              <a:latin typeface="Courier New" pitchFamily="49" charset="0"/>
            </a:endParaRPr>
          </a:p>
          <a:p>
            <a:pPr>
              <a:lnSpc>
                <a:spcPct val="75000"/>
              </a:lnSpc>
            </a:pPr>
            <a:r>
              <a:rPr kumimoji="1" lang="en-US" altLang="zh-CN" sz="2000" b="1">
                <a:solidFill>
                  <a:srgbClr val="FF0000"/>
                </a:solidFill>
                <a:latin typeface="Courier New" pitchFamily="49" charset="0"/>
              </a:rPr>
              <a:t>at JavaTest.Test.main(Test.java:5)</a:t>
            </a:r>
            <a:endParaRPr kumimoji="1" lang="zh-CN" altLang="en-US" sz="2000" b="1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5606" name="Rectangle 1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异常的概念</a:t>
            </a:r>
          </a:p>
        </p:txBody>
      </p:sp>
      <p:sp>
        <p:nvSpPr>
          <p:cNvPr id="26627" name="Rectangle 19"/>
          <p:cNvSpPr>
            <a:spLocks noChangeArrowheads="1"/>
          </p:cNvSpPr>
          <p:nvPr/>
        </p:nvSpPr>
        <p:spPr bwMode="auto">
          <a:xfrm>
            <a:off x="533400" y="1371600"/>
            <a:ext cx="7924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程序的执行过程中如出现异常事件，可以生成一个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异常类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对象，该异常对象封装了异常事件的信息并将被提交给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运行时系统，这个过程称为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抛出（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throw）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异常。</a:t>
            </a:r>
          </a:p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运行时系统接收到异常对象时，会寻找能处理这一异常的代码并把当前异常对象交给其处理，这一过程称为</a:t>
            </a:r>
            <a:r>
              <a:rPr kumimoji="1" lang="zh-CN" altLang="en-US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捕获（</a:t>
            </a: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catch）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异常。</a:t>
            </a:r>
          </a:p>
          <a:p>
            <a:pPr marL="533400" indent="-533400">
              <a:spcBef>
                <a:spcPct val="20000"/>
              </a:spcBef>
              <a:buFont typeface="Wingdings" pitchFamily="2" charset="2"/>
              <a:buChar char="Ø"/>
            </a:pP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异常的概念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23"/>
          <p:cNvSpPr>
            <a:spLocks noChangeArrowheads="1"/>
          </p:cNvSpPr>
          <p:nvPr/>
        </p:nvSpPr>
        <p:spPr bwMode="auto">
          <a:xfrm>
            <a:off x="609600" y="1447800"/>
            <a:ext cx="67056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public void someMethod()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              throws SomeException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if (someCondition()) {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  throw new SomeException(“</a:t>
            </a:r>
            <a:r>
              <a:rPr kumimoji="1" lang="zh-CN" altLang="en-US" sz="2000" b="1">
                <a:solidFill>
                  <a:srgbClr val="003399"/>
                </a:solidFill>
                <a:latin typeface="Courier New" pitchFamily="49" charset="0"/>
              </a:rPr>
              <a:t>错误原因</a:t>
            </a: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”);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                   … … …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652" name="Rectangle 24"/>
          <p:cNvSpPr>
            <a:spLocks noChangeArrowheads="1"/>
          </p:cNvSpPr>
          <p:nvPr/>
        </p:nvSpPr>
        <p:spPr bwMode="auto">
          <a:xfrm>
            <a:off x="685800" y="3581400"/>
            <a:ext cx="457200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     … … …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try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someMethod();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} catch (SomeException e) {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Courier New" pitchFamily="49" charset="0"/>
              </a:rPr>
              <a:t>    </a:t>
            </a:r>
            <a:r>
              <a:rPr kumimoji="1" lang="en-US" altLang="zh-CN" sz="2000" b="1">
                <a:solidFill>
                  <a:srgbClr val="003399"/>
                </a:solidFill>
                <a:latin typeface="Courier New" pitchFamily="49" charset="0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Courier New" pitchFamily="49" charset="0"/>
              </a:rPr>
              <a:t>异常处理代码;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35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Courier New" pitchFamily="49" charset="0"/>
              </a:rPr>
              <a:t>         … … … </a:t>
            </a:r>
          </a:p>
        </p:txBody>
      </p:sp>
      <p:sp>
        <p:nvSpPr>
          <p:cNvPr id="27653" name="AutoShape 25"/>
          <p:cNvSpPr>
            <a:spLocks noChangeArrowheads="1"/>
          </p:cNvSpPr>
          <p:nvPr/>
        </p:nvSpPr>
        <p:spPr bwMode="auto">
          <a:xfrm>
            <a:off x="7467600" y="1828800"/>
            <a:ext cx="1219200" cy="1143000"/>
          </a:xfrm>
          <a:prstGeom prst="wedgeRoundRectCallout">
            <a:avLst>
              <a:gd name="adj1" fmla="val -135287"/>
              <a:gd name="adj2" fmla="val -49306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</a:rPr>
              <a:t>声明该方法可能抛出的异常</a:t>
            </a:r>
          </a:p>
        </p:txBody>
      </p:sp>
      <p:sp>
        <p:nvSpPr>
          <p:cNvPr id="27654" name="AutoShape 26"/>
          <p:cNvSpPr>
            <a:spLocks noChangeArrowheads="1"/>
          </p:cNvSpPr>
          <p:nvPr/>
        </p:nvSpPr>
        <p:spPr bwMode="auto">
          <a:xfrm>
            <a:off x="5867400" y="3124200"/>
            <a:ext cx="1447800" cy="685800"/>
          </a:xfrm>
          <a:prstGeom prst="wedgeRoundRectCallout">
            <a:avLst>
              <a:gd name="adj1" fmla="val -127083"/>
              <a:gd name="adj2" fmla="val -159954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</a:rPr>
              <a:t>构造并抛出异常对象</a:t>
            </a:r>
          </a:p>
        </p:txBody>
      </p:sp>
      <p:sp>
        <p:nvSpPr>
          <p:cNvPr id="27655" name="AutoShape 27"/>
          <p:cNvSpPr>
            <a:spLocks noChangeArrowheads="1"/>
          </p:cNvSpPr>
          <p:nvPr/>
        </p:nvSpPr>
        <p:spPr bwMode="auto">
          <a:xfrm>
            <a:off x="1447800" y="2590800"/>
            <a:ext cx="1828800" cy="762000"/>
          </a:xfrm>
          <a:prstGeom prst="wedgeRoundRectCallout">
            <a:avLst>
              <a:gd name="adj1" fmla="val -67884"/>
              <a:gd name="adj2" fmla="val 96875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</a:rPr>
              <a:t>调用该方法时试图捕获异常</a:t>
            </a:r>
          </a:p>
        </p:txBody>
      </p:sp>
      <p:sp>
        <p:nvSpPr>
          <p:cNvPr id="27656" name="AutoShape 28"/>
          <p:cNvSpPr>
            <a:spLocks noChangeArrowheads="1"/>
          </p:cNvSpPr>
          <p:nvPr/>
        </p:nvSpPr>
        <p:spPr bwMode="auto">
          <a:xfrm>
            <a:off x="4953000" y="4800600"/>
            <a:ext cx="1524000" cy="762000"/>
          </a:xfrm>
          <a:prstGeom prst="wedgeRoundRectCallout">
            <a:avLst>
              <a:gd name="adj1" fmla="val -143231"/>
              <a:gd name="adj2" fmla="val -68958"/>
              <a:gd name="adj3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kumimoji="1" lang="zh-CN" altLang="en-US" b="1">
                <a:solidFill>
                  <a:srgbClr val="003366"/>
                </a:solidFill>
                <a:latin typeface="Times New Roman" pitchFamily="18" charset="0"/>
              </a:rPr>
              <a:t>定义处理异常的代码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异常的分类</a:t>
            </a:r>
            <a:endParaRPr lang="en-US" altLang="zh-CN" sz="400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Rectangle 7"/>
          <p:cNvSpPr>
            <a:spLocks noChangeArrowheads="1"/>
          </p:cNvSpPr>
          <p:nvPr/>
        </p:nvSpPr>
        <p:spPr bwMode="auto">
          <a:xfrm>
            <a:off x="533400" y="144780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J2SDK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中定义了很多异常类，这些类对应了各种各样可能出现的异常事件。</a:t>
            </a:r>
          </a:p>
        </p:txBody>
      </p:sp>
      <p:grpSp>
        <p:nvGrpSpPr>
          <p:cNvPr id="28676" name="Group 40"/>
          <p:cNvGrpSpPr>
            <a:grpSpLocks/>
          </p:cNvGrpSpPr>
          <p:nvPr/>
        </p:nvGrpSpPr>
        <p:grpSpPr bwMode="auto">
          <a:xfrm>
            <a:off x="1676400" y="2590800"/>
            <a:ext cx="5943600" cy="2667000"/>
            <a:chOff x="1296" y="1680"/>
            <a:chExt cx="3722" cy="1680"/>
          </a:xfrm>
        </p:grpSpPr>
        <p:grpSp>
          <p:nvGrpSpPr>
            <p:cNvPr id="28677" name="Group 38"/>
            <p:cNvGrpSpPr>
              <a:grpSpLocks/>
            </p:cNvGrpSpPr>
            <p:nvPr/>
          </p:nvGrpSpPr>
          <p:grpSpPr bwMode="auto">
            <a:xfrm>
              <a:off x="1712" y="1797"/>
              <a:ext cx="2773" cy="1407"/>
              <a:chOff x="1488" y="1872"/>
              <a:chExt cx="3264" cy="1728"/>
            </a:xfrm>
          </p:grpSpPr>
          <p:sp>
            <p:nvSpPr>
              <p:cNvPr id="28697" name="Line 32"/>
              <p:cNvSpPr>
                <a:spLocks noChangeShapeType="1"/>
              </p:cNvSpPr>
              <p:nvPr/>
            </p:nvSpPr>
            <p:spPr bwMode="auto">
              <a:xfrm flipH="1">
                <a:off x="1680" y="1872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33"/>
              <p:cNvSpPr>
                <a:spLocks noChangeShapeType="1"/>
              </p:cNvSpPr>
              <p:nvPr/>
            </p:nvSpPr>
            <p:spPr bwMode="auto">
              <a:xfrm>
                <a:off x="2256" y="1872"/>
                <a:ext cx="48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34"/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4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35"/>
              <p:cNvSpPr>
                <a:spLocks noChangeShapeType="1"/>
              </p:cNvSpPr>
              <p:nvPr/>
            </p:nvSpPr>
            <p:spPr bwMode="auto">
              <a:xfrm>
                <a:off x="2928" y="2400"/>
                <a:ext cx="240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36"/>
              <p:cNvSpPr>
                <a:spLocks noChangeShapeType="1"/>
              </p:cNvSpPr>
              <p:nvPr/>
            </p:nvSpPr>
            <p:spPr bwMode="auto">
              <a:xfrm>
                <a:off x="3168" y="2304"/>
                <a:ext cx="1104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37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288" cy="7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78" name="Text Box 8"/>
            <p:cNvSpPr txBox="1">
              <a:spLocks noChangeArrowheads="1"/>
            </p:cNvSpPr>
            <p:nvPr/>
          </p:nvSpPr>
          <p:spPr bwMode="auto">
            <a:xfrm>
              <a:off x="1961" y="1680"/>
              <a:ext cx="1111" cy="249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b="1">
                  <a:solidFill>
                    <a:srgbClr val="003366"/>
                  </a:solidFill>
                  <a:latin typeface="Times New Roman" pitchFamily="18" charset="0"/>
                </a:rPr>
                <a:t>Throwable</a:t>
              </a:r>
            </a:p>
          </p:txBody>
        </p:sp>
        <p:sp>
          <p:nvSpPr>
            <p:cNvPr id="28679" name="Text Box 11"/>
            <p:cNvSpPr txBox="1">
              <a:spLocks noChangeArrowheads="1"/>
            </p:cNvSpPr>
            <p:nvPr/>
          </p:nvSpPr>
          <p:spPr bwMode="auto">
            <a:xfrm>
              <a:off x="3582" y="2461"/>
              <a:ext cx="1430" cy="235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b="1">
                  <a:solidFill>
                    <a:srgbClr val="003366"/>
                  </a:solidFill>
                  <a:latin typeface="Times New Roman" pitchFamily="18" charset="0"/>
                </a:rPr>
                <a:t>RuntimeException</a:t>
              </a:r>
              <a:endParaRPr kumimoji="1" lang="en-US" altLang="zh-CN" b="1">
                <a:solidFill>
                  <a:srgbClr val="003366"/>
                </a:solidFill>
                <a:latin typeface="宋体" pitchFamily="2" charset="-122"/>
              </a:endParaRPr>
            </a:p>
          </p:txBody>
        </p:sp>
        <p:sp>
          <p:nvSpPr>
            <p:cNvPr id="28680" name="Text Box 12"/>
            <p:cNvSpPr txBox="1">
              <a:spLocks noChangeArrowheads="1"/>
            </p:cNvSpPr>
            <p:nvPr/>
          </p:nvSpPr>
          <p:spPr bwMode="auto">
            <a:xfrm>
              <a:off x="1462" y="2071"/>
              <a:ext cx="775" cy="249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b="1">
                  <a:solidFill>
                    <a:srgbClr val="003366"/>
                  </a:solidFill>
                  <a:latin typeface="Times New Roman" pitchFamily="18" charset="0"/>
                </a:rPr>
                <a:t>Error</a:t>
              </a:r>
            </a:p>
          </p:txBody>
        </p:sp>
        <p:sp>
          <p:nvSpPr>
            <p:cNvPr id="28681" name="Text Box 13"/>
            <p:cNvSpPr txBox="1">
              <a:spLocks noChangeArrowheads="1"/>
            </p:cNvSpPr>
            <p:nvPr/>
          </p:nvSpPr>
          <p:spPr bwMode="auto">
            <a:xfrm>
              <a:off x="2502" y="2071"/>
              <a:ext cx="774" cy="249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en-US" altLang="zh-CN" b="1">
                  <a:solidFill>
                    <a:srgbClr val="003366"/>
                  </a:solidFill>
                  <a:latin typeface="Times New Roman" pitchFamily="18" charset="0"/>
                </a:rPr>
                <a:t>Exception</a:t>
              </a:r>
            </a:p>
          </p:txBody>
        </p:sp>
        <p:grpSp>
          <p:nvGrpSpPr>
            <p:cNvPr id="28682" name="Group 18"/>
            <p:cNvGrpSpPr>
              <a:grpSpLocks/>
            </p:cNvGrpSpPr>
            <p:nvPr/>
          </p:nvGrpSpPr>
          <p:grpSpPr bwMode="auto">
            <a:xfrm>
              <a:off x="2496" y="2500"/>
              <a:ext cx="984" cy="391"/>
              <a:chOff x="2328" y="2592"/>
              <a:chExt cx="1158" cy="480"/>
            </a:xfrm>
          </p:grpSpPr>
          <p:grpSp>
            <p:nvGrpSpPr>
              <p:cNvPr id="28693" name="Group 17"/>
              <p:cNvGrpSpPr>
                <a:grpSpLocks/>
              </p:cNvGrpSpPr>
              <p:nvPr/>
            </p:nvGrpSpPr>
            <p:grpSpPr bwMode="auto">
              <a:xfrm>
                <a:off x="2328" y="2592"/>
                <a:ext cx="1033" cy="385"/>
                <a:chOff x="2328" y="2585"/>
                <a:chExt cx="1033" cy="385"/>
              </a:xfrm>
            </p:grpSpPr>
            <p:sp>
              <p:nvSpPr>
                <p:cNvPr id="28695" name="Rectangle 14"/>
                <p:cNvSpPr>
                  <a:spLocks noChangeArrowheads="1"/>
                </p:cNvSpPr>
                <p:nvPr/>
              </p:nvSpPr>
              <p:spPr bwMode="auto">
                <a:xfrm>
                  <a:off x="2328" y="2585"/>
                  <a:ext cx="920" cy="306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6" name="Rectangle 15"/>
                <p:cNvSpPr>
                  <a:spLocks noChangeArrowheads="1"/>
                </p:cNvSpPr>
                <p:nvPr/>
              </p:nvSpPr>
              <p:spPr bwMode="auto">
                <a:xfrm>
                  <a:off x="2487" y="2676"/>
                  <a:ext cx="874" cy="294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94" name="Rectangle 16"/>
              <p:cNvSpPr>
                <a:spLocks noChangeArrowheads="1"/>
              </p:cNvSpPr>
              <p:nvPr/>
            </p:nvSpPr>
            <p:spPr bwMode="auto">
              <a:xfrm>
                <a:off x="2623" y="2812"/>
                <a:ext cx="863" cy="260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 b="1">
                  <a:solidFill>
                    <a:srgbClr val="003366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683" name="Group 19"/>
            <p:cNvGrpSpPr>
              <a:grpSpLocks/>
            </p:cNvGrpSpPr>
            <p:nvPr/>
          </p:nvGrpSpPr>
          <p:grpSpPr bwMode="auto">
            <a:xfrm>
              <a:off x="4034" y="2969"/>
              <a:ext cx="984" cy="391"/>
              <a:chOff x="2328" y="2592"/>
              <a:chExt cx="1158" cy="480"/>
            </a:xfrm>
          </p:grpSpPr>
          <p:grpSp>
            <p:nvGrpSpPr>
              <p:cNvPr id="28689" name="Group 20"/>
              <p:cNvGrpSpPr>
                <a:grpSpLocks/>
              </p:cNvGrpSpPr>
              <p:nvPr/>
            </p:nvGrpSpPr>
            <p:grpSpPr bwMode="auto">
              <a:xfrm>
                <a:off x="2328" y="2592"/>
                <a:ext cx="1033" cy="385"/>
                <a:chOff x="2328" y="2585"/>
                <a:chExt cx="1033" cy="385"/>
              </a:xfrm>
            </p:grpSpPr>
            <p:sp>
              <p:nvSpPr>
                <p:cNvPr id="28691" name="Rectangle 21"/>
                <p:cNvSpPr>
                  <a:spLocks noChangeArrowheads="1"/>
                </p:cNvSpPr>
                <p:nvPr/>
              </p:nvSpPr>
              <p:spPr bwMode="auto">
                <a:xfrm>
                  <a:off x="2328" y="2585"/>
                  <a:ext cx="920" cy="306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92" name="Rectangle 22"/>
                <p:cNvSpPr>
                  <a:spLocks noChangeArrowheads="1"/>
                </p:cNvSpPr>
                <p:nvPr/>
              </p:nvSpPr>
              <p:spPr bwMode="auto">
                <a:xfrm>
                  <a:off x="2487" y="2676"/>
                  <a:ext cx="874" cy="294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90" name="Rectangle 23"/>
              <p:cNvSpPr>
                <a:spLocks noChangeArrowheads="1"/>
              </p:cNvSpPr>
              <p:nvPr/>
            </p:nvSpPr>
            <p:spPr bwMode="auto">
              <a:xfrm>
                <a:off x="2623" y="2812"/>
                <a:ext cx="863" cy="260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 b="1">
                  <a:solidFill>
                    <a:srgbClr val="003366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8684" name="Group 24"/>
            <p:cNvGrpSpPr>
              <a:grpSpLocks/>
            </p:cNvGrpSpPr>
            <p:nvPr/>
          </p:nvGrpSpPr>
          <p:grpSpPr bwMode="auto">
            <a:xfrm>
              <a:off x="1296" y="2500"/>
              <a:ext cx="984" cy="391"/>
              <a:chOff x="2328" y="2592"/>
              <a:chExt cx="1158" cy="480"/>
            </a:xfrm>
          </p:grpSpPr>
          <p:grpSp>
            <p:nvGrpSpPr>
              <p:cNvPr id="28685" name="Group 25"/>
              <p:cNvGrpSpPr>
                <a:grpSpLocks/>
              </p:cNvGrpSpPr>
              <p:nvPr/>
            </p:nvGrpSpPr>
            <p:grpSpPr bwMode="auto">
              <a:xfrm>
                <a:off x="2328" y="2592"/>
                <a:ext cx="1033" cy="385"/>
                <a:chOff x="2328" y="2585"/>
                <a:chExt cx="1033" cy="385"/>
              </a:xfrm>
            </p:grpSpPr>
            <p:sp>
              <p:nvSpPr>
                <p:cNvPr id="28687" name="Rectangle 26"/>
                <p:cNvSpPr>
                  <a:spLocks noChangeArrowheads="1"/>
                </p:cNvSpPr>
                <p:nvPr/>
              </p:nvSpPr>
              <p:spPr bwMode="auto">
                <a:xfrm>
                  <a:off x="2328" y="2585"/>
                  <a:ext cx="920" cy="306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688" name="Rectangle 27"/>
                <p:cNvSpPr>
                  <a:spLocks noChangeArrowheads="1"/>
                </p:cNvSpPr>
                <p:nvPr/>
              </p:nvSpPr>
              <p:spPr bwMode="auto">
                <a:xfrm>
                  <a:off x="2487" y="2676"/>
                  <a:ext cx="874" cy="294"/>
                </a:xfrm>
                <a:prstGeom prst="rect">
                  <a:avLst/>
                </a:prstGeom>
                <a:solidFill>
                  <a:srgbClr val="00CC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86" name="Rectangle 28"/>
              <p:cNvSpPr>
                <a:spLocks noChangeArrowheads="1"/>
              </p:cNvSpPr>
              <p:nvPr/>
            </p:nvSpPr>
            <p:spPr bwMode="auto">
              <a:xfrm>
                <a:off x="2623" y="2812"/>
                <a:ext cx="863" cy="260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kumimoji="1" lang="zh-CN" altLang="en-US" sz="2400" b="1">
                  <a:solidFill>
                    <a:srgbClr val="003366"/>
                  </a:solidFill>
                  <a:latin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异常的分类</a:t>
            </a:r>
          </a:p>
        </p:txBody>
      </p:sp>
      <p:sp>
        <p:nvSpPr>
          <p:cNvPr id="29699" name="Rectangle 1034"/>
          <p:cNvSpPr>
            <a:spLocks noChangeArrowheads="1"/>
          </p:cNvSpPr>
          <p:nvPr/>
        </p:nvSpPr>
        <p:spPr bwMode="auto">
          <a:xfrm>
            <a:off x="1143000" y="4648200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SzPct val="70000"/>
              <a:buFont typeface="Monotype Sorts" pitchFamily="2" charset="2"/>
              <a:buChar char="n"/>
            </a:pPr>
            <a:endParaRPr kumimoji="1" lang="zh-CN" altLang="en-US" sz="2400"/>
          </a:p>
        </p:txBody>
      </p:sp>
      <p:sp>
        <p:nvSpPr>
          <p:cNvPr id="29700" name="Rectangle 1035"/>
          <p:cNvSpPr>
            <a:spLocks noChangeArrowheads="1"/>
          </p:cNvSpPr>
          <p:nvPr/>
        </p:nvSpPr>
        <p:spPr bwMode="auto">
          <a:xfrm>
            <a:off x="533400" y="1371600"/>
            <a:ext cx="7924800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Error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称为错误，由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Java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虚拟机生成并抛出，包括动态链接失败、虚拟机错误等，程序对其不做处理。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所有异常类的父类，其子类对应了各种各样可能出现的异常事件，一般需要用户显式的声明或捕获。</a:t>
            </a:r>
          </a:p>
          <a:p>
            <a:pPr marL="533400" indent="-533400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 b="1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Runtime Exception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一类特殊的异常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如被 0 除、数组下标超范围等，其产生比较频繁，处理麻烦，如果显式的声明或捕获将会对程序可读性和运行效率影响很大。因此由系统自动检测并将它们交给缺省的异常处理程序（用户可不必对其处理）。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异常的分类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62000" y="1295400"/>
            <a:ext cx="792480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400">
                <a:latin typeface="Tahoma" pitchFamily="34" charset="0"/>
              </a:rPr>
              <a:t> </a:t>
            </a:r>
            <a:r>
              <a:rPr kumimoji="1" lang="en-US" altLang="zh-CN" sz="2400" b="1">
                <a:latin typeface="Times New Roman" pitchFamily="18" charset="0"/>
              </a:rPr>
              <a:t>Exception (in java.lang)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000">
                <a:latin typeface="Times New Roman" pitchFamily="18" charset="0"/>
              </a:rPr>
              <a:t> </a:t>
            </a: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ClassNotFoundException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IOException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InterruptedException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 … … …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RuntimeException</a:t>
            </a:r>
          </a:p>
          <a:p>
            <a:pPr lvl="2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ArithmeticException</a:t>
            </a:r>
          </a:p>
          <a:p>
            <a:pPr lvl="2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NullPointerException</a:t>
            </a:r>
          </a:p>
          <a:p>
            <a:pPr lvl="2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IndexOutOfBoundsException</a:t>
            </a:r>
          </a:p>
          <a:p>
            <a:pPr lvl="3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kumimoji="1" lang="en-US" altLang="zh-CN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ArrayIndexOutObBoundsException</a:t>
            </a:r>
          </a:p>
          <a:p>
            <a:pPr lvl="3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n"/>
            </a:pPr>
            <a:r>
              <a:rPr kumimoji="1" lang="en-US" altLang="zh-CN" b="1">
                <a:solidFill>
                  <a:schemeClr val="tx2"/>
                </a:solidFill>
                <a:latin typeface="Times New Roman" pitchFamily="18" charset="0"/>
              </a:rPr>
              <a:t> StringIndexOutObBoundsException</a:t>
            </a:r>
          </a:p>
          <a:p>
            <a:pPr lvl="2">
              <a:spcBef>
                <a:spcPct val="20000"/>
              </a:spcBef>
              <a:buClr>
                <a:schemeClr val="tx1"/>
              </a:buClr>
              <a:buSzPct val="120000"/>
              <a:buFontTx/>
              <a:buChar char="•"/>
            </a:pPr>
            <a:r>
              <a:rPr kumimoji="1" lang="en-US" altLang="zh-CN" sz="2000" b="1">
                <a:solidFill>
                  <a:schemeClr val="tx2"/>
                </a:solidFill>
                <a:latin typeface="Times New Roman" pitchFamily="18" charset="0"/>
              </a:rPr>
              <a:t>   … … 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76200"/>
            <a:ext cx="7772400" cy="1143000"/>
          </a:xfrm>
          <a:noFill/>
        </p:spPr>
        <p:txBody>
          <a:bodyPr/>
          <a:lstStyle/>
          <a:p>
            <a:r>
              <a:rPr lang="zh-CN" altLang="en-US" sz="4000" smtClean="0">
                <a:latin typeface="楷体_GB2312" pitchFamily="49" charset="-122"/>
                <a:ea typeface="楷体_GB2312" pitchFamily="49" charset="-122"/>
              </a:rPr>
              <a:t>异常的捕获和处理</a:t>
            </a:r>
          </a:p>
        </p:txBody>
      </p:sp>
      <p:sp>
        <p:nvSpPr>
          <p:cNvPr id="31747" name="Rectangle 7"/>
          <p:cNvSpPr>
            <a:spLocks noChangeArrowheads="1"/>
          </p:cNvSpPr>
          <p:nvPr/>
        </p:nvSpPr>
        <p:spPr bwMode="auto">
          <a:xfrm>
            <a:off x="533400" y="1371600"/>
            <a:ext cx="3200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try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//</a:t>
            </a:r>
            <a:r>
              <a:rPr kumimoji="1" lang="zh-CN" altLang="en-US" sz="2000" b="1">
                <a:solidFill>
                  <a:srgbClr val="003399"/>
                </a:solidFill>
                <a:latin typeface="Times New Roman" pitchFamily="18" charset="0"/>
              </a:rPr>
              <a:t>可能抛出异常的语句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</a:rPr>
              <a:t>} </a:t>
            </a: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catch ( SomeException1 e)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    … …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} catch ( SomeException2 e)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    … …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} finally {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    … …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}</a:t>
            </a:r>
            <a:endParaRPr kumimoji="1" lang="zh-CN" altLang="en-US" sz="2000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495800" y="1371600"/>
            <a:ext cx="35814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chemeClr val="accent1"/>
                </a:solidFill>
                <a:latin typeface="Tahoma" pitchFamily="34" charset="0"/>
              </a:rPr>
              <a:t> </a:t>
            </a: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try</a:t>
            </a:r>
            <a:r>
              <a:rPr kumimoji="1" lang="zh-CN" altLang="en-US" sz="2000" b="1">
                <a:latin typeface="Times New Roman" pitchFamily="18" charset="0"/>
              </a:rPr>
              <a:t>代码段包含可能产生 例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 外的代码。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try</a:t>
            </a:r>
            <a:r>
              <a:rPr kumimoji="1" lang="en-US" altLang="zh-CN" sz="2000" b="1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代码段后跟有一个或多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个 </a:t>
            </a: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en-US" altLang="zh-CN" sz="2000" b="1">
                <a:latin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</a:rPr>
              <a:t>代码段。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每个</a:t>
            </a: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  <a:r>
              <a:rPr kumimoji="1" lang="zh-CN" altLang="en-US" sz="2000" b="1">
                <a:latin typeface="Times New Roman" pitchFamily="18" charset="0"/>
              </a:rPr>
              <a:t>代码段声明其能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处理的一种特定类型的异常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并提供处理的方法。</a:t>
            </a:r>
            <a:endParaRPr kumimoji="1" lang="en-US" altLang="zh-CN" sz="2000" b="1"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zh-CN" altLang="en-US" sz="2000" b="1">
                <a:latin typeface="Times New Roman" pitchFamily="18" charset="0"/>
              </a:rPr>
              <a:t>当异常发生时，程序会中止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当前的流程，根据获取异常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的类型去执行相应的</a:t>
            </a: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catch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代码段。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kumimoji="1" lang="en-US" altLang="zh-CN" sz="2000" b="1">
                <a:solidFill>
                  <a:srgbClr val="003399"/>
                </a:solidFill>
                <a:latin typeface="Times New Roman" pitchFamily="18" charset="0"/>
              </a:rPr>
              <a:t>finally</a:t>
            </a:r>
            <a:r>
              <a:rPr kumimoji="1" lang="zh-CN" altLang="en-US" sz="2000" b="1">
                <a:latin typeface="Times New Roman" pitchFamily="18" charset="0"/>
              </a:rPr>
              <a:t>段的代码无论是否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kumimoji="1" lang="zh-CN" altLang="en-US" sz="2000" b="1">
                <a:latin typeface="Times New Roman" pitchFamily="18" charset="0"/>
              </a:rPr>
              <a:t>   发生异常都有执行</a:t>
            </a:r>
            <a:r>
              <a:rPr kumimoji="1" lang="zh-CN" altLang="en-US" sz="2000" b="1">
                <a:latin typeface="Tahoma" pitchFamily="34" charset="0"/>
              </a:rPr>
              <a:t>。</a:t>
            </a:r>
            <a:endParaRPr kumimoji="1" lang="zh-CN" altLang="en-US" sz="2000" b="1">
              <a:solidFill>
                <a:srgbClr val="777777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模板">
  <a:themeElements>
    <a:clrScheme name="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Java模板">
      <a:majorFont>
        <a:latin typeface="Times New Roman"/>
        <a:ea typeface="宋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附件2：中科天地课件模板1">
  <a:themeElements>
    <a:clrScheme name="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附件2：中科天地课件模板1">
  <a:themeElements>
    <a:clrScheme name="1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Java模板">
  <a:themeElements>
    <a:clrScheme name="1_Java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Java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Java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ava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ava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附件2：中科天地课件模板1">
  <a:themeElements>
    <a:clrScheme name="2_附件2：中科天地课件模板1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2_附件2：中科天地课件模板1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附件2：中科天地课件模板1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附件2：中科天地课件模板1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附件2：中科天地课件模板1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附件2：中科天地课件模板1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附件2：中科天地课件模板1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附件2：中科天地课件模板1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D:\Java基础标准教学课件v1.0\Java模板.pot</Template>
  <TotalTime>2331</TotalTime>
  <Words>1844</Words>
  <Application>Microsoft Office PowerPoint</Application>
  <PresentationFormat>全屏显示(4:3)</PresentationFormat>
  <Paragraphs>286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43" baseType="lpstr">
      <vt:lpstr>Arial</vt:lpstr>
      <vt:lpstr>宋体</vt:lpstr>
      <vt:lpstr>Times New Roman</vt:lpstr>
      <vt:lpstr>Symbol</vt:lpstr>
      <vt:lpstr>Calibri</vt:lpstr>
      <vt:lpstr>楷体_GB2312</vt:lpstr>
      <vt:lpstr/>
      <vt:lpstr>Franklin Gothic Medium</vt:lpstr>
      <vt:lpstr>Franklin Gothic Book</vt:lpstr>
      <vt:lpstr>Palatino-Italic</vt:lpstr>
      <vt:lpstr>黑体</vt:lpstr>
      <vt:lpstr>Wingdings</vt:lpstr>
      <vt:lpstr>Courier New</vt:lpstr>
      <vt:lpstr>Tahoma</vt:lpstr>
      <vt:lpstr>Monotype Sorts</vt:lpstr>
      <vt:lpstr>Java模板</vt:lpstr>
      <vt:lpstr>附件2：中科天地课件模板1</vt:lpstr>
      <vt:lpstr>1_附件2：中科天地课件模板1</vt:lpstr>
      <vt:lpstr>1_Java模板</vt:lpstr>
      <vt:lpstr>2_附件2：中科天地课件模板1</vt:lpstr>
      <vt:lpstr>主题1</vt:lpstr>
      <vt:lpstr>本章内容</vt:lpstr>
      <vt:lpstr>异常的概念</vt:lpstr>
      <vt:lpstr>异常的概念</vt:lpstr>
      <vt:lpstr>异常的概念</vt:lpstr>
      <vt:lpstr>异常的概念</vt:lpstr>
      <vt:lpstr>异常的分类</vt:lpstr>
      <vt:lpstr>异常的分类</vt:lpstr>
      <vt:lpstr>异常的分类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异常的捕获和处理</vt:lpstr>
      <vt:lpstr>使用自定义的异常</vt:lpstr>
      <vt:lpstr>定义自己的异常类</vt:lpstr>
      <vt:lpstr>声明并抛出异常</vt:lpstr>
      <vt:lpstr>课 堂 练 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steven</dc:creator>
  <cp:lastModifiedBy>58</cp:lastModifiedBy>
  <cp:revision>144</cp:revision>
  <dcterms:created xsi:type="dcterms:W3CDTF">2003-01-04T05:12:16Z</dcterms:created>
  <dcterms:modified xsi:type="dcterms:W3CDTF">2014-08-11T09:47:50Z</dcterms:modified>
</cp:coreProperties>
</file>