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61" r:id="rId4"/>
    <p:sldId id="276" r:id="rId5"/>
    <p:sldId id="280" r:id="rId6"/>
    <p:sldId id="281" r:id="rId7"/>
    <p:sldId id="282" r:id="rId8"/>
    <p:sldId id="283" r:id="rId9"/>
    <p:sldId id="285" r:id="rId10"/>
    <p:sldId id="289" r:id="rId11"/>
    <p:sldId id="279" r:id="rId12"/>
    <p:sldId id="296" r:id="rId13"/>
    <p:sldId id="286" r:id="rId14"/>
    <p:sldId id="288" r:id="rId15"/>
    <p:sldId id="287" r:id="rId16"/>
    <p:sldId id="290" r:id="rId17"/>
    <p:sldId id="291" r:id="rId18"/>
    <p:sldId id="292" r:id="rId19"/>
    <p:sldId id="311" r:id="rId20"/>
    <p:sldId id="293" r:id="rId21"/>
    <p:sldId id="295" r:id="rId22"/>
    <p:sldId id="294" r:id="rId23"/>
    <p:sldId id="308" r:id="rId24"/>
    <p:sldId id="297" r:id="rId25"/>
    <p:sldId id="26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33" d="100"/>
          <a:sy n="33" d="100"/>
        </p:scale>
        <p:origin x="-840" y="-102"/>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p:txBody>
      </p:sp>
      <p:sp>
        <p:nvSpPr>
          <p:cNvPr id="124" name="Shape 12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2" name="正文级别 1…"/>
          <p:cNvSpPr txBox="1">
            <a:spLocks noGrp="1"/>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panose="020B0604020202020204"/>
              </a:defRPr>
            </a:lvl1pPr>
            <a:lvl2pPr marL="1099185" indent="-464185" algn="ctr">
              <a:spcBef>
                <a:spcPts val="0"/>
              </a:spcBef>
              <a:defRPr sz="3800">
                <a:latin typeface="+mn-lt"/>
                <a:ea typeface="+mn-ea"/>
                <a:cs typeface="+mn-cs"/>
                <a:sym typeface="Helvetica" panose="020B0604020202020204"/>
              </a:defRPr>
            </a:lvl2pPr>
            <a:lvl3pPr marL="1734185" indent="-464185" algn="ctr">
              <a:spcBef>
                <a:spcPts val="0"/>
              </a:spcBef>
              <a:defRPr sz="3800">
                <a:latin typeface="+mn-lt"/>
                <a:ea typeface="+mn-ea"/>
                <a:cs typeface="+mn-cs"/>
                <a:sym typeface="Helvetica" panose="020B0604020202020204"/>
              </a:defRPr>
            </a:lvl3pPr>
            <a:lvl4pPr marL="2369185" indent="-464185" algn="ctr">
              <a:spcBef>
                <a:spcPts val="0"/>
              </a:spcBef>
              <a:defRPr sz="3800">
                <a:latin typeface="+mn-lt"/>
                <a:ea typeface="+mn-ea"/>
                <a:cs typeface="+mn-cs"/>
                <a:sym typeface="Helvetica" panose="020B0604020202020204"/>
              </a:defRPr>
            </a:lvl4pPr>
            <a:lvl5pPr marL="3004185" indent="-464185" algn="ctr">
              <a:spcBef>
                <a:spcPts val="0"/>
              </a:spcBef>
              <a:defRPr sz="3800">
                <a:latin typeface="+mn-lt"/>
                <a:ea typeface="+mn-ea"/>
                <a:cs typeface="+mn-cs"/>
                <a:sym typeface="Helvetica"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93" name="Shape 93"/>
          <p:cNvSpPr>
            <a:spLocks noGrp="1"/>
          </p:cNvSpPr>
          <p:nvPr>
            <p:ph type="body" sz="quarter" idx="13"/>
          </p:nvPr>
        </p:nvSpPr>
        <p:spPr>
          <a:xfrm>
            <a:off x="2387600" y="5975348"/>
            <a:ext cx="19621500" cy="1028703"/>
          </a:xfrm>
          <a:prstGeom prst="rect">
            <a:avLst/>
          </a:prstGeom>
        </p:spPr>
        <p:txBody>
          <a:bodyPr/>
          <a:lstStyle/>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Shape 101"/>
          <p:cNvSpPr>
            <a:spLocks noGrp="1"/>
          </p:cNvSpPr>
          <p:nvPr>
            <p:ph type="pic" idx="13"/>
          </p:nvPr>
        </p:nvSpPr>
        <p:spPr>
          <a:xfrm>
            <a:off x="0" y="0"/>
            <a:ext cx="24384000" cy="13716000"/>
          </a:xfrm>
          <a:prstGeom prst="rect">
            <a:avLst/>
          </a:prstGeom>
        </p:spPr>
        <p:txBody>
          <a:bodyPr lIns="91439" tIns="45719" rIns="91439" bIns="45719" anchor="t">
            <a:noAutofit/>
          </a:bodyPr>
          <a:lstStyle/>
          <a:p/>
        </p:txBody>
      </p:sp>
      <p:sp>
        <p:nvSpPr>
          <p:cNvPr id="10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pic>
        <p:nvPicPr>
          <p:cNvPr id="116" name="image2.jpeg" descr="image2.jpeg"/>
          <p:cNvPicPr>
            <a:picLocks noChangeAspect="1"/>
          </p:cNvPicPr>
          <p:nvPr/>
        </p:nvPicPr>
        <p:blipFill>
          <a:blip r:embed="rId2"/>
          <a:stretch>
            <a:fillRect/>
          </a:stretch>
        </p:blipFill>
        <p:spPr>
          <a:xfrm>
            <a:off x="17606" y="-3"/>
            <a:ext cx="24366394" cy="13716004"/>
          </a:xfrm>
          <a:prstGeom prst="rect">
            <a:avLst/>
          </a:prstGeom>
          <a:ln w="12700">
            <a:miter lim="400000"/>
            <a:headEnd/>
            <a:tailEnd/>
          </a:ln>
        </p:spPr>
      </p:pic>
      <p:sp>
        <p:nvSpPr>
          <p:cNvPr id="117" name="幻灯片编号"/>
          <p:cNvSpPr txBox="1">
            <a:spLocks noGrp="1"/>
          </p:cNvSpPr>
          <p:nvPr>
            <p:ph type="sldNum" sz="quarter" idx="2"/>
          </p:nvPr>
        </p:nvSpPr>
        <p:spPr>
          <a:xfrm>
            <a:off x="11959031" y="13081000"/>
            <a:ext cx="453238" cy="4699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6" y="673100"/>
            <a:ext cx="18135605" cy="8737600"/>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635000" y="94488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79" y="1104900"/>
            <a:ext cx="9525003" cy="11506200"/>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1689100" y="952500"/>
            <a:ext cx="21005800" cy="2286000"/>
          </a:xfrm>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pic>
        <p:nvPicPr>
          <p:cNvPr id="56" name="ppt背景-01.jpg" descr="ppt背景-01.jpg"/>
          <p:cNvPicPr>
            <a:picLocks noChangeAspect="1"/>
          </p:cNvPicPr>
          <p:nvPr/>
        </p:nvPicPr>
        <p:blipFill>
          <a:blip r:embed="rId2"/>
          <a:stretch>
            <a:fillRect/>
          </a:stretch>
        </p:blipFill>
        <p:spPr>
          <a:xfrm>
            <a:off x="1184" y="0"/>
            <a:ext cx="24381631" cy="13716002"/>
          </a:xfrm>
          <a:prstGeom prst="rect">
            <a:avLst/>
          </a:prstGeom>
          <a:ln w="12700">
            <a:miter lim="400000"/>
            <a:headEnd/>
            <a:tailEnd/>
          </a:ln>
        </p:spPr>
      </p:pic>
      <p:sp>
        <p:nvSpPr>
          <p:cNvPr id="5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Shape 64"/>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5" name="标题文本"/>
          <p:cNvSpPr txBox="1">
            <a:spLocks noGrp="1"/>
          </p:cNvSpPr>
          <p:nvPr>
            <p:ph type="title" hasCustomPrompt="1"/>
          </p:nvPr>
        </p:nvSpPr>
        <p:spPr>
          <a:xfrm>
            <a:off x="1689100" y="952500"/>
            <a:ext cx="21005800" cy="2286000"/>
          </a:xfrm>
          <a:prstGeom prst="rect">
            <a:avLst/>
          </a:prstGeom>
        </p:spPr>
        <p:txBody>
          <a:bodyPr/>
          <a:lstStyle/>
          <a:p>
            <a:r>
              <a:t>标题文本</a:t>
            </a:r>
          </a:p>
        </p:txBody>
      </p:sp>
      <p:sp>
        <p:nvSpPr>
          <p:cNvPr id="66" name="正文级别 1…"/>
          <p:cNvSpPr txBox="1">
            <a:spLocks noGrp="1"/>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2" name="Shape 82"/>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3" name="Shape 83"/>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4" name="Shape 84"/>
          <p:cNvSpPr>
            <a:spLocks noGrp="1"/>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1778000"/>
            <a:ext cx="21005800" cy="101473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3653366" y="2743200"/>
            <a:ext cx="19507201" cy="930275"/>
          </a:xfrm>
          <a:prstGeom prst="rect">
            <a:avLst/>
          </a:prstGeom>
          <a:ln w="12700">
            <a:miter lim="400000"/>
          </a:ln>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25.wmf"/><Relationship Id="rId15" Type="http://schemas.openxmlformats.org/officeDocument/2006/relationships/vmlDrawing" Target="../drawings/vmlDrawing1.vml"/><Relationship Id="rId14" Type="http://schemas.openxmlformats.org/officeDocument/2006/relationships/slideLayout" Target="../slideLayouts/slideLayout6.xml"/><Relationship Id="rId13" Type="http://schemas.openxmlformats.org/officeDocument/2006/relationships/image" Target="../media/image29.png"/><Relationship Id="rId12" Type="http://schemas.openxmlformats.org/officeDocument/2006/relationships/image" Target="../media/image28.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image" Target="../media/image36.wmf"/><Relationship Id="rId3" Type="http://schemas.openxmlformats.org/officeDocument/2006/relationships/oleObject" Target="../embeddings/oleObject10.bin"/><Relationship Id="rId2" Type="http://schemas.openxmlformats.org/officeDocument/2006/relationships/image" Target="../media/image35.wmf"/><Relationship Id="rId1"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19"/>
          <p:cNvSpPr/>
          <p:nvPr/>
        </p:nvSpPr>
        <p:spPr>
          <a:xfrm>
            <a:off x="10578296" y="6181121"/>
            <a:ext cx="3227408" cy="857701"/>
          </a:xfrm>
          <a:custGeom>
            <a:avLst/>
            <a:gdLst/>
            <a:ahLst/>
            <a:cxnLst>
              <a:cxn ang="0">
                <a:pos x="wd2" y="hd2"/>
              </a:cxn>
              <a:cxn ang="5400000">
                <a:pos x="wd2" y="hd2"/>
              </a:cxn>
              <a:cxn ang="10800000">
                <a:pos x="wd2" y="hd2"/>
              </a:cxn>
              <a:cxn ang="16200000">
                <a:pos x="wd2" y="hd2"/>
              </a:cxn>
            </a:cxnLst>
            <a:rect l="0" t="0" r="r" b="b"/>
            <a:pathLst>
              <a:path w="21600" h="20627" extrusionOk="0">
                <a:moveTo>
                  <a:pt x="1" y="12312"/>
                </a:moveTo>
                <a:cubicBezTo>
                  <a:pt x="2970" y="10163"/>
                  <a:pt x="5866" y="7540"/>
                  <a:pt x="8694" y="4477"/>
                </a:cubicBezTo>
                <a:cubicBezTo>
                  <a:pt x="11022" y="1956"/>
                  <a:pt x="13414" y="-973"/>
                  <a:pt x="15875" y="314"/>
                </a:cubicBezTo>
                <a:cubicBezTo>
                  <a:pt x="18288" y="1576"/>
                  <a:pt x="20402" y="6790"/>
                  <a:pt x="21600" y="14422"/>
                </a:cubicBezTo>
                <a:lnTo>
                  <a:pt x="21557" y="20541"/>
                </a:lnTo>
                <a:lnTo>
                  <a:pt x="0" y="20627"/>
                </a:lnTo>
                <a:lnTo>
                  <a:pt x="1" y="12312"/>
                </a:lnTo>
                <a:close/>
              </a:path>
            </a:pathLst>
          </a:custGeom>
          <a:solidFill>
            <a:srgbClr val="FFFFFF">
              <a:alpha val="30994"/>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p>
        </p:txBody>
      </p:sp>
      <p:sp>
        <p:nvSpPr>
          <p:cNvPr id="127" name="Shape 120"/>
          <p:cNvSpPr/>
          <p:nvPr/>
        </p:nvSpPr>
        <p:spPr>
          <a:xfrm>
            <a:off x="10587790" y="6020627"/>
            <a:ext cx="3214217" cy="1099412"/>
          </a:xfrm>
          <a:custGeom>
            <a:avLst/>
            <a:gdLst/>
            <a:ahLst/>
            <a:cxnLst>
              <a:cxn ang="0">
                <a:pos x="wd2" y="hd2"/>
              </a:cxn>
              <a:cxn ang="5400000">
                <a:pos x="wd2" y="hd2"/>
              </a:cxn>
              <a:cxn ang="10800000">
                <a:pos x="wd2" y="hd2"/>
              </a:cxn>
              <a:cxn ang="16200000">
                <a:pos x="wd2" y="hd2"/>
              </a:cxn>
            </a:cxnLst>
            <a:rect l="0" t="0" r="r" b="b"/>
            <a:pathLst>
              <a:path w="21600" h="21445" extrusionOk="0">
                <a:moveTo>
                  <a:pt x="0" y="4696"/>
                </a:moveTo>
                <a:cubicBezTo>
                  <a:pt x="1265" y="1518"/>
                  <a:pt x="2897" y="-155"/>
                  <a:pt x="4569" y="11"/>
                </a:cubicBezTo>
                <a:cubicBezTo>
                  <a:pt x="6336" y="187"/>
                  <a:pt x="7973" y="2378"/>
                  <a:pt x="9506" y="4921"/>
                </a:cubicBezTo>
                <a:cubicBezTo>
                  <a:pt x="11459" y="8162"/>
                  <a:pt x="13346" y="12059"/>
                  <a:pt x="15573" y="13120"/>
                </a:cubicBezTo>
                <a:cubicBezTo>
                  <a:pt x="17718" y="14142"/>
                  <a:pt x="19910" y="12400"/>
                  <a:pt x="21575" y="8347"/>
                </a:cubicBezTo>
                <a:lnTo>
                  <a:pt x="21600" y="20825"/>
                </a:lnTo>
                <a:lnTo>
                  <a:pt x="12" y="21445"/>
                </a:lnTo>
                <a:lnTo>
                  <a:pt x="0" y="4696"/>
                </a:lnTo>
                <a:close/>
              </a:path>
            </a:pathLst>
          </a:custGeom>
          <a:solidFill>
            <a:srgbClr val="FFFFFF">
              <a:alpha val="41826"/>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p>
        </p:txBody>
      </p:sp>
      <p:pic>
        <p:nvPicPr>
          <p:cNvPr id="128" name="image4.png" descr="image4.png"/>
          <p:cNvPicPr>
            <a:picLocks noChangeAspect="1"/>
          </p:cNvPicPr>
          <p:nvPr/>
        </p:nvPicPr>
        <p:blipFill>
          <a:blip r:embed="rId1"/>
          <a:stretch>
            <a:fillRect/>
          </a:stretch>
        </p:blipFill>
        <p:spPr>
          <a:xfrm>
            <a:off x="11278985" y="4920851"/>
            <a:ext cx="1833544" cy="933925"/>
          </a:xfrm>
          <a:prstGeom prst="rect">
            <a:avLst/>
          </a:prstGeom>
          <a:ln w="12700">
            <a:miter lim="400000"/>
            <a:headEnd/>
            <a:tailEnd/>
          </a:ln>
        </p:spPr>
      </p:pic>
      <p:pic>
        <p:nvPicPr>
          <p:cNvPr id="129" name="image5.png" descr="image5.png"/>
          <p:cNvPicPr>
            <a:picLocks noChangeAspect="1"/>
          </p:cNvPicPr>
          <p:nvPr/>
        </p:nvPicPr>
        <p:blipFill>
          <a:blip r:embed="rId2"/>
          <a:stretch>
            <a:fillRect/>
          </a:stretch>
        </p:blipFill>
        <p:spPr>
          <a:xfrm>
            <a:off x="13182364" y="4979889"/>
            <a:ext cx="252600" cy="252600"/>
          </a:xfrm>
          <a:prstGeom prst="rect">
            <a:avLst/>
          </a:prstGeom>
          <a:ln w="12700">
            <a:miter lim="400000"/>
            <a:headEnd/>
            <a:tailEnd/>
          </a:ln>
        </p:spPr>
      </p:pic>
      <p:pic>
        <p:nvPicPr>
          <p:cNvPr id="130" name="Picture 2" descr="Picture 2"/>
          <p:cNvPicPr>
            <a:picLocks noChangeAspect="1"/>
          </p:cNvPicPr>
          <p:nvPr/>
        </p:nvPicPr>
        <p:blipFill>
          <a:blip r:embed="rId3"/>
          <a:stretch>
            <a:fillRect/>
          </a:stretch>
        </p:blipFill>
        <p:spPr>
          <a:xfrm>
            <a:off x="9230152" y="2498159"/>
            <a:ext cx="6137381" cy="5777419"/>
          </a:xfrm>
          <a:prstGeom prst="rect">
            <a:avLst/>
          </a:prstGeom>
          <a:ln w="12700">
            <a:miter lim="400000"/>
            <a:headEnd/>
            <a:tailEnd/>
          </a:ln>
        </p:spPr>
      </p:pic>
      <p:sp>
        <p:nvSpPr>
          <p:cNvPr id="131" name="Shape 124"/>
          <p:cNvSpPr txBox="1"/>
          <p:nvPr/>
        </p:nvSpPr>
        <p:spPr>
          <a:xfrm>
            <a:off x="7715692" y="7975212"/>
            <a:ext cx="9191552" cy="647701"/>
          </a:xfrm>
          <a:prstGeom prst="rect">
            <a:avLst/>
          </a:prstGeom>
          <a:ln w="12700">
            <a:miter lim="400000"/>
          </a:ln>
        </p:spPr>
        <p:txBody>
          <a:bodyPr wrap="none" lIns="50800" tIns="50800" rIns="50800" bIns="50800" anchor="ctr">
            <a:spAutoFit/>
          </a:bodyPr>
          <a:lstStyle>
            <a:lvl1pPr>
              <a:defRPr sz="3600" b="1" cap="all">
                <a:solidFill>
                  <a:srgbClr val="DDDDDD"/>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UNIQUE SHANXI TECHNOLOGY tasting</a:t>
            </a:r>
          </a:p>
        </p:txBody>
      </p:sp>
      <p:sp>
        <p:nvSpPr>
          <p:cNvPr id="132" name="Shape 137"/>
          <p:cNvSpPr txBox="1">
            <a:spLocks noGrp="1"/>
          </p:cNvSpPr>
          <p:nvPr>
            <p:ph type="subTitle" sz="quarter" idx="1"/>
          </p:nvPr>
        </p:nvSpPr>
        <p:spPr>
          <a:xfrm>
            <a:off x="9095655" y="8906871"/>
            <a:ext cx="7128793" cy="1191489"/>
          </a:xfrm>
          <a:prstGeom prst="rect">
            <a:avLst/>
          </a:prstGeom>
        </p:spPr>
        <p:txBody>
          <a:bodyPr lIns="45718" tIns="45718" rIns="45718" bIns="45718">
            <a:normAutofit/>
          </a:bodyPr>
          <a:lstStyle>
            <a:lvl1pPr algn="l" defTabSz="914400">
              <a:spcBef>
                <a:spcPts val="600"/>
              </a:spcBef>
              <a:defRPr sz="36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zh-CN" altLang="en-US" sz="6000" dirty="0" smtClean="0"/>
              <a:t>奇异值分解</a:t>
            </a:r>
            <a:endParaRPr sz="60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79" name="Shape 46"/>
          <p:cNvSpPr txBox="1"/>
          <p:nvPr/>
        </p:nvSpPr>
        <p:spPr>
          <a:xfrm>
            <a:off x="2019686" y="3353793"/>
            <a:ext cx="4270400"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奇异值</a:t>
            </a:r>
            <a:r>
              <a:rPr lang="zh-CN" altLang="en-US" dirty="0" smtClean="0"/>
              <a:t>分解</a:t>
            </a:r>
            <a:endParaRPr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smtClean="0"/>
              <a:t>4</a:t>
            </a:r>
            <a:endParaRPr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83" name="Shape 50"/>
          <p:cNvSpPr txBox="1"/>
          <p:nvPr/>
        </p:nvSpPr>
        <p:spPr>
          <a:xfrm>
            <a:off x="704000" y="6301575"/>
            <a:ext cx="102657" cy="718145"/>
          </a:xfrm>
          <a:prstGeom prst="rect">
            <a:avLst/>
          </a:prstGeom>
          <a:ln w="12700">
            <a:miter lim="400000"/>
          </a:ln>
        </p:spPr>
        <p:txBody>
          <a:bodyPr wrap="none" lIns="50800" tIns="50800" rIns="50800" bIns="50800" anchor="ctr">
            <a:spAutoFit/>
          </a:bodyPr>
          <a:lstStyle>
            <a:lvl1pPr algn="l" defTabSz="914400">
              <a:defRPr sz="4000">
                <a:solidFill>
                  <a:srgbClr val="A6AAA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mc:AlternateContent xmlns:mc="http://schemas.openxmlformats.org/markup-compatibility/2006">
        <mc:Choice xmlns:a14="http://schemas.microsoft.com/office/drawing/2010/main" Requires="a14">
          <p:sp>
            <p:nvSpPr>
              <p:cNvPr id="184" name="Shape 51"/>
              <p:cNvSpPr txBox="1"/>
              <p:nvPr/>
            </p:nvSpPr>
            <p:spPr>
              <a:xfrm>
                <a:off x="645614" y="4405864"/>
                <a:ext cx="23211681" cy="9288377"/>
              </a:xfrm>
              <a:prstGeom prst="rect">
                <a:avLst/>
              </a:prstGeom>
              <a:ln w="12700">
                <a:miter lim="400000"/>
              </a:ln>
              <a:extLst>
                <a:ext uri="{C572A759-6A51-4108-AA02-DFA0A04FC94B}">
                  <ele attr="1"/>
                </a:ext>
              </a:extLst>
            </p:spPr>
            <p:txBody>
              <a:bodyPr wrap="square" lIns="50800" tIns="50800" rIns="50800" bIns="50800" anchor="ctr">
                <a:spAutoFit/>
              </a:bodyPr>
              <a:lstStyle/>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奇异值分解是将矩阵分解成奇异向量和奇异值。通过奇异值分解可以得到与特征分解相同类型的信息。</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3600" b="1" dirty="0" smtClean="0">
                    <a:solidFill>
                      <a:schemeClr val="tx1"/>
                    </a:solidFill>
                    <a:latin typeface="微软雅黑" panose="020B0503020204020204" pitchFamily="34" charset="-122"/>
                    <a:ea typeface="微软雅黑" panose="020B0503020204020204" pitchFamily="34" charset="-122"/>
                  </a:rPr>
                  <a:t>奇异值有更广泛的应用。每个实数矩阵都有一个奇异值分解，但不一定都有特征分解。例如，非方阵的矩阵没有特征分解，就要用到奇异值分解。</a:t>
                </a:r>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将矩阵</a:t>
                </a:r>
                <a:r>
                  <a:rPr lang="en-US" altLang="zh-CN" sz="3600"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分解成三个矩阵的乘积：</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zh-CN" altLang="en-US" sz="3600" b="1" i="1">
                          <a:latin typeface="Cambria Math"/>
                        </a:rPr>
                        <m:t>𝑨</m:t>
                      </m:r>
                      <m:r>
                        <a:rPr lang="zh-CN" altLang="en-US" sz="3600" b="1">
                          <a:latin typeface="Cambria Math"/>
                        </a:rPr>
                        <m:t>=</m:t>
                      </m:r>
                      <m:r>
                        <a:rPr lang="zh-CN" altLang="en-US" sz="3600" b="1" i="1">
                          <a:latin typeface="Cambria Math"/>
                        </a:rPr>
                        <m:t>𝑼</m:t>
                      </m:r>
                      <m:r>
                        <a:rPr lang="zh-CN" altLang="en-US" sz="3600" b="1" i="1" dirty="0" smtClean="0">
                          <a:latin typeface="Cambria Math"/>
                        </a:rPr>
                        <m:t>𝑫</m:t>
                      </m:r>
                      <m:sSup>
                        <m:sSupPr>
                          <m:ctrlPr>
                            <a:rPr lang="zh-CN" altLang="en-US" sz="3600" b="1" i="1">
                              <a:latin typeface="Cambria Math"/>
                            </a:rPr>
                          </m:ctrlPr>
                        </m:sSupPr>
                        <m:e>
                          <m:r>
                            <a:rPr lang="zh-CN" altLang="en-US" sz="3600" b="1" i="1">
                              <a:latin typeface="Cambria Math"/>
                            </a:rPr>
                            <m:t>𝑽</m:t>
                          </m:r>
                        </m:e>
                        <m:sup>
                          <m:r>
                            <a:rPr lang="zh-CN" altLang="en-US" sz="3600" b="1" i="1">
                              <a:latin typeface="Cambria Math"/>
                            </a:rPr>
                            <m:t>𝑻</m:t>
                          </m:r>
                        </m:sup>
                      </m:sSup>
                    </m:oMath>
                  </m:oMathPara>
                </a14:m>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其中</a:t>
                </a:r>
                <a:r>
                  <a:rPr lang="en-US" altLang="zh-CN" sz="3600" b="1" dirty="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是</a:t>
                </a:r>
                <a:r>
                  <a:rPr lang="zh-CN" altLang="en-US" sz="3600" dirty="0">
                    <a:solidFill>
                      <a:schemeClr val="tx1"/>
                    </a:solidFill>
                    <a:latin typeface="微软雅黑" panose="020B0503020204020204" pitchFamily="34" charset="-122"/>
                    <a:ea typeface="微软雅黑" panose="020B0503020204020204" pitchFamily="34" charset="-122"/>
                  </a:rPr>
                  <a:t>一个</a:t>
                </a:r>
                <a14:m>
                  <m:oMath xmlns:m="http://schemas.openxmlformats.org/officeDocument/2006/math">
                    <m:r>
                      <a:rPr lang="zh-CN" altLang="en-US" sz="3600" i="1">
                        <a:latin typeface="Cambria Math"/>
                      </a:rPr>
                      <m:t>𝑚</m:t>
                    </m:r>
                    <m:r>
                      <a:rPr lang="zh-CN" altLang="en-US" sz="3600">
                        <a:latin typeface="Cambria Math"/>
                      </a:rPr>
                      <m:t>×</m:t>
                    </m:r>
                    <m:r>
                      <a:rPr lang="zh-CN" altLang="en-US" sz="3600" i="1">
                        <a:latin typeface="Cambria Math"/>
                      </a:rPr>
                      <m:t>𝑛</m:t>
                    </m:r>
                  </m:oMath>
                </a14:m>
                <a:r>
                  <a:rPr lang="zh-CN" altLang="en-US" sz="3600" dirty="0" smtClean="0">
                    <a:solidFill>
                      <a:schemeClr val="tx1"/>
                    </a:solidFill>
                    <a:latin typeface="微软雅黑" panose="020B0503020204020204" pitchFamily="34" charset="-122"/>
                    <a:ea typeface="微软雅黑" panose="020B0503020204020204" pitchFamily="34" charset="-122"/>
                  </a:rPr>
                  <a:t>矩阵，</a:t>
                </a:r>
                <a:r>
                  <a:rPr lang="en-US" altLang="zh-CN" sz="3600" b="1" dirty="0" smtClean="0">
                    <a:solidFill>
                      <a:schemeClr val="tx1"/>
                    </a:solidFill>
                    <a:latin typeface="微软雅黑" panose="020B0503020204020204" pitchFamily="34" charset="-122"/>
                    <a:ea typeface="微软雅黑" panose="020B0503020204020204" pitchFamily="34" charset="-122"/>
                  </a:rPr>
                  <a:t>U</a:t>
                </a:r>
                <a:r>
                  <a:rPr lang="zh-CN" altLang="en-US" sz="3600" dirty="0" smtClean="0">
                    <a:solidFill>
                      <a:schemeClr val="tx1"/>
                    </a:solidFill>
                    <a:latin typeface="微软雅黑" panose="020B0503020204020204" pitchFamily="34" charset="-122"/>
                    <a:ea typeface="微软雅黑" panose="020B0503020204020204" pitchFamily="34" charset="-122"/>
                  </a:rPr>
                  <a:t>是一个</a:t>
                </a:r>
                <a14:m>
                  <m:oMath xmlns:m="http://schemas.openxmlformats.org/officeDocument/2006/math">
                    <m:r>
                      <a:rPr lang="zh-CN" altLang="en-US" sz="3600" i="1">
                        <a:latin typeface="Cambria Math"/>
                      </a:rPr>
                      <m:t>𝑚</m:t>
                    </m:r>
                    <m:r>
                      <a:rPr lang="zh-CN" altLang="en-US" sz="3600">
                        <a:latin typeface="Cambria Math"/>
                      </a:rPr>
                      <m:t>×</m:t>
                    </m:r>
                    <m:r>
                      <a:rPr lang="zh-CN" altLang="en-US" sz="3600" i="1">
                        <a:latin typeface="Cambria Math"/>
                      </a:rPr>
                      <m:t>𝑚</m:t>
                    </m:r>
                  </m:oMath>
                </a14:m>
                <a:r>
                  <a:rPr lang="zh-CN" altLang="en-US" sz="3600" dirty="0" smtClean="0">
                    <a:solidFill>
                      <a:schemeClr val="tx1"/>
                    </a:solidFill>
                    <a:latin typeface="微软雅黑" panose="020B0503020204020204" pitchFamily="34" charset="-122"/>
                    <a:ea typeface="微软雅黑" panose="020B0503020204020204" pitchFamily="34" charset="-122"/>
                  </a:rPr>
                  <a:t>矩阵，</a:t>
                </a:r>
                <a:r>
                  <a:rPr lang="en-US" altLang="zh-CN" sz="3600" b="1" dirty="0" smtClean="0">
                    <a:solidFill>
                      <a:schemeClr val="tx1"/>
                    </a:solidFill>
                    <a:latin typeface="微软雅黑" panose="020B0503020204020204" pitchFamily="34" charset="-122"/>
                    <a:ea typeface="微软雅黑" panose="020B0503020204020204" pitchFamily="34" charset="-122"/>
                  </a:rPr>
                  <a:t>D</a:t>
                </a:r>
                <a:r>
                  <a:rPr lang="zh-CN" altLang="en-US" sz="3600" dirty="0" smtClean="0">
                    <a:solidFill>
                      <a:schemeClr val="tx1"/>
                    </a:solidFill>
                    <a:latin typeface="微软雅黑" panose="020B0503020204020204" pitchFamily="34" charset="-122"/>
                    <a:ea typeface="微软雅黑" panose="020B0503020204020204" pitchFamily="34" charset="-122"/>
                  </a:rPr>
                  <a:t>是一个</a:t>
                </a:r>
                <a14:m>
                  <m:oMath xmlns:m="http://schemas.openxmlformats.org/officeDocument/2006/math">
                    <m:r>
                      <a:rPr lang="zh-CN" altLang="en-US" sz="3600" i="1">
                        <a:latin typeface="Cambria Math"/>
                      </a:rPr>
                      <m:t>𝑚</m:t>
                    </m:r>
                    <m:r>
                      <a:rPr lang="zh-CN" altLang="en-US" sz="3600">
                        <a:latin typeface="Cambria Math"/>
                      </a:rPr>
                      <m:t>×</m:t>
                    </m:r>
                    <m:r>
                      <a:rPr lang="zh-CN" altLang="en-US" sz="3600" i="1">
                        <a:latin typeface="Cambria Math"/>
                      </a:rPr>
                      <m:t>𝑛</m:t>
                    </m:r>
                  </m:oMath>
                </a14:m>
                <a:r>
                  <a:rPr lang="zh-CN" altLang="en-US" sz="3600" dirty="0" smtClean="0">
                    <a:solidFill>
                      <a:schemeClr val="tx1"/>
                    </a:solidFill>
                    <a:latin typeface="微软雅黑" panose="020B0503020204020204" pitchFamily="34" charset="-122"/>
                    <a:ea typeface="微软雅黑" panose="020B0503020204020204" pitchFamily="34" charset="-122"/>
                  </a:rPr>
                  <a:t>的矩阵，</a:t>
                </a:r>
                <a:r>
                  <a:rPr lang="en-US" altLang="zh-CN" sz="3600" b="1" dirty="0" smtClean="0">
                    <a:solidFill>
                      <a:schemeClr val="tx1"/>
                    </a:solidFill>
                    <a:latin typeface="微软雅黑" panose="020B0503020204020204" pitchFamily="34" charset="-122"/>
                    <a:ea typeface="微软雅黑" panose="020B0503020204020204" pitchFamily="34" charset="-122"/>
                  </a:rPr>
                  <a:t>V</a:t>
                </a:r>
                <a:r>
                  <a:rPr lang="zh-CN" altLang="en-US" sz="3600" dirty="0" smtClean="0">
                    <a:solidFill>
                      <a:schemeClr val="tx1"/>
                    </a:solidFill>
                    <a:latin typeface="微软雅黑" panose="020B0503020204020204" pitchFamily="34" charset="-122"/>
                    <a:ea typeface="微软雅黑" panose="020B0503020204020204" pitchFamily="34" charset="-122"/>
                  </a:rPr>
                  <a:t>是一个</a:t>
                </a:r>
                <a14:m>
                  <m:oMath xmlns:m="http://schemas.openxmlformats.org/officeDocument/2006/math">
                    <m:r>
                      <a:rPr lang="zh-CN" altLang="en-US" sz="3600" i="1">
                        <a:latin typeface="Cambria Math"/>
                      </a:rPr>
                      <m:t>𝑛</m:t>
                    </m:r>
                    <m:r>
                      <a:rPr lang="zh-CN" altLang="en-US" sz="3600">
                        <a:latin typeface="Cambria Math"/>
                      </a:rPr>
                      <m:t>×</m:t>
                    </m:r>
                    <m:r>
                      <a:rPr lang="zh-CN" altLang="en-US" sz="3600" i="1">
                        <a:latin typeface="Cambria Math"/>
                      </a:rPr>
                      <m:t>𝑛</m:t>
                    </m:r>
                  </m:oMath>
                </a14:m>
                <a:r>
                  <a:rPr lang="zh-CN" altLang="en-US" sz="3600" dirty="0" smtClean="0">
                    <a:solidFill>
                      <a:schemeClr val="tx1"/>
                    </a:solidFill>
                    <a:latin typeface="微软雅黑" panose="020B0503020204020204" pitchFamily="34" charset="-122"/>
                    <a:ea typeface="微软雅黑" panose="020B0503020204020204" pitchFamily="34" charset="-122"/>
                  </a:rPr>
                  <a:t>矩阵。</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marL="571500" indent="-571500" algn="l">
                  <a:lnSpc>
                    <a:spcPct val="150000"/>
                  </a:lnSpc>
                  <a:buFont typeface="Arial" panose="020B0604020202020204" pitchFamily="34" charset="0"/>
                  <a:buChar char="•"/>
                </a:pPr>
                <a:r>
                  <a:rPr lang="en-US" altLang="zh-CN" sz="3600" b="1" dirty="0" smtClean="0">
                    <a:solidFill>
                      <a:schemeClr val="tx1"/>
                    </a:solidFill>
                    <a:latin typeface="微软雅黑" panose="020B0503020204020204" pitchFamily="34" charset="-122"/>
                    <a:ea typeface="微软雅黑" panose="020B0503020204020204" pitchFamily="34" charset="-122"/>
                  </a:rPr>
                  <a:t>U</a:t>
                </a:r>
                <a:r>
                  <a:rPr lang="zh-CN" altLang="en-US" sz="3600" dirty="0" smtClean="0">
                    <a:solidFill>
                      <a:schemeClr val="tx1"/>
                    </a:solidFill>
                    <a:latin typeface="微软雅黑" panose="020B0503020204020204" pitchFamily="34" charset="-122"/>
                    <a:ea typeface="微软雅黑" panose="020B0503020204020204" pitchFamily="34" charset="-122"/>
                  </a:rPr>
                  <a:t>和</a:t>
                </a:r>
                <a:r>
                  <a:rPr lang="en-US" altLang="zh-CN" sz="3600" b="1" dirty="0" smtClean="0">
                    <a:solidFill>
                      <a:schemeClr val="tx1"/>
                    </a:solidFill>
                    <a:latin typeface="微软雅黑" panose="020B0503020204020204" pitchFamily="34" charset="-122"/>
                    <a:ea typeface="微软雅黑" panose="020B0503020204020204" pitchFamily="34" charset="-122"/>
                  </a:rPr>
                  <a:t>V</a:t>
                </a:r>
                <a:r>
                  <a:rPr lang="zh-CN" altLang="en-US" sz="3600" dirty="0" smtClean="0">
                    <a:solidFill>
                      <a:schemeClr val="tx1"/>
                    </a:solidFill>
                    <a:latin typeface="微软雅黑" panose="020B0503020204020204" pitchFamily="34" charset="-122"/>
                    <a:ea typeface="微软雅黑" panose="020B0503020204020204" pitchFamily="34" charset="-122"/>
                  </a:rPr>
                  <a:t>都是正交矩阵，</a:t>
                </a:r>
                <a:r>
                  <a:rPr lang="en-US" altLang="zh-CN" sz="3600" b="1" dirty="0" smtClean="0">
                    <a:solidFill>
                      <a:schemeClr val="tx1"/>
                    </a:solidFill>
                    <a:latin typeface="微软雅黑" panose="020B0503020204020204" pitchFamily="34" charset="-122"/>
                    <a:ea typeface="微软雅黑" panose="020B0503020204020204" pitchFamily="34" charset="-122"/>
                  </a:rPr>
                  <a:t>D</a:t>
                </a:r>
                <a:r>
                  <a:rPr lang="zh-CN" altLang="en-US" sz="3600" dirty="0" smtClean="0">
                    <a:solidFill>
                      <a:schemeClr val="tx1"/>
                    </a:solidFill>
                    <a:latin typeface="微软雅黑" panose="020B0503020204020204" pitchFamily="34" charset="-122"/>
                    <a:ea typeface="微软雅黑" panose="020B0503020204020204" pitchFamily="34" charset="-122"/>
                  </a:rPr>
                  <a:t>是对角矩阵（不一定是方阵）。</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marL="571500" indent="-571500" algn="l">
                  <a:lnSpc>
                    <a:spcPct val="150000"/>
                  </a:lnSpc>
                  <a:buFont typeface="Arial" panose="020B0604020202020204" pitchFamily="34" charset="0"/>
                  <a:buChar char="•"/>
                </a:pPr>
                <a:r>
                  <a:rPr lang="zh-CN" altLang="en-US" sz="3600" dirty="0" smtClean="0">
                    <a:solidFill>
                      <a:schemeClr val="tx1"/>
                    </a:solidFill>
                    <a:latin typeface="微软雅黑" panose="020B0503020204020204" pitchFamily="34" charset="-122"/>
                    <a:ea typeface="微软雅黑" panose="020B0503020204020204" pitchFamily="34" charset="-122"/>
                  </a:rPr>
                  <a:t>对角矩阵</a:t>
                </a:r>
                <a:r>
                  <a:rPr lang="en-US" altLang="zh-CN" sz="3600" b="1" dirty="0" smtClean="0">
                    <a:solidFill>
                      <a:schemeClr val="tx1"/>
                    </a:solidFill>
                    <a:latin typeface="微软雅黑" panose="020B0503020204020204" pitchFamily="34" charset="-122"/>
                    <a:ea typeface="微软雅黑" panose="020B0503020204020204" pitchFamily="34" charset="-122"/>
                  </a:rPr>
                  <a:t>D</a:t>
                </a:r>
                <a:r>
                  <a:rPr lang="zh-CN" altLang="en-US" sz="3600" dirty="0" smtClean="0">
                    <a:solidFill>
                      <a:schemeClr val="tx1"/>
                    </a:solidFill>
                    <a:latin typeface="微软雅黑" panose="020B0503020204020204" pitchFamily="34" charset="-122"/>
                    <a:ea typeface="微软雅黑" panose="020B0503020204020204" pitchFamily="34" charset="-122"/>
                  </a:rPr>
                  <a:t>对角线上的元素称为</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的奇异值，在矩阵中奇异值是从大到小排序。</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marL="571500" indent="-571500" algn="l">
                  <a:lnSpc>
                    <a:spcPct val="150000"/>
                  </a:lnSpc>
                  <a:buFont typeface="Arial" panose="020B0604020202020204" pitchFamily="34" charset="0"/>
                  <a:buChar char="•"/>
                </a:pPr>
                <a:r>
                  <a:rPr lang="zh-CN" altLang="en-US" sz="3600" dirty="0" smtClean="0">
                    <a:solidFill>
                      <a:schemeClr val="tx1"/>
                    </a:solidFill>
                    <a:latin typeface="微软雅黑" panose="020B0503020204020204" pitchFamily="34" charset="-122"/>
                    <a:ea typeface="微软雅黑" panose="020B0503020204020204" pitchFamily="34" charset="-122"/>
                  </a:rPr>
                  <a:t>矩阵</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的列向量称为左奇异向量，矩阵</a:t>
                </a:r>
                <a:r>
                  <a:rPr lang="en-US" altLang="zh-CN" sz="3600" b="1" dirty="0" smtClean="0">
                    <a:solidFill>
                      <a:schemeClr val="tx1"/>
                    </a:solidFill>
                    <a:latin typeface="微软雅黑" panose="020B0503020204020204" pitchFamily="34" charset="-122"/>
                    <a:ea typeface="微软雅黑" panose="020B0503020204020204" pitchFamily="34" charset="-122"/>
                  </a:rPr>
                  <a:t>V</a:t>
                </a:r>
                <a:r>
                  <a:rPr lang="zh-CN" altLang="en-US" sz="3600" dirty="0" smtClean="0">
                    <a:solidFill>
                      <a:schemeClr val="tx1"/>
                    </a:solidFill>
                    <a:latin typeface="微软雅黑" panose="020B0503020204020204" pitchFamily="34" charset="-122"/>
                    <a:ea typeface="微软雅黑" panose="020B0503020204020204" pitchFamily="34" charset="-122"/>
                  </a:rPr>
                  <a:t>的列向量称为右奇异向量。</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事实上，</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的左奇异向量是</a:t>
                </a:r>
                <a14:m>
                  <m:oMath xmlns:m="http://schemas.openxmlformats.org/officeDocument/2006/math">
                    <m:r>
                      <a:rPr lang="zh-CN" altLang="en-US" sz="3600" b="1" i="0">
                        <a:latin typeface="Cambria Math"/>
                      </a:rPr>
                      <m:t>𝐀</m:t>
                    </m:r>
                    <m:sSup>
                      <m:sSupPr>
                        <m:ctrlPr>
                          <a:rPr lang="zh-CN" altLang="en-US" sz="3600" b="1" i="1">
                            <a:latin typeface="Cambria Math"/>
                          </a:rPr>
                        </m:ctrlPr>
                      </m:sSupPr>
                      <m:e>
                        <m:r>
                          <a:rPr lang="zh-CN" altLang="en-US" sz="3600" b="1" i="0">
                            <a:latin typeface="Cambria Math"/>
                          </a:rPr>
                          <m:t>𝐀</m:t>
                        </m:r>
                      </m:e>
                      <m:sup>
                        <m:r>
                          <a:rPr lang="zh-CN" altLang="en-US" sz="3600" b="1" i="0">
                            <a:latin typeface="Cambria Math"/>
                          </a:rPr>
                          <m:t>𝐓</m:t>
                        </m:r>
                      </m:sup>
                    </m:sSup>
                  </m:oMath>
                </a14:m>
                <a:r>
                  <a:rPr lang="zh-CN" altLang="en-US" sz="3600" dirty="0" smtClean="0">
                    <a:solidFill>
                      <a:schemeClr val="tx1"/>
                    </a:solidFill>
                    <a:latin typeface="微软雅黑" panose="020B0503020204020204" pitchFamily="34" charset="-122"/>
                    <a:ea typeface="微软雅黑" panose="020B0503020204020204" pitchFamily="34" charset="-122"/>
                  </a:rPr>
                  <a:t>的特征向量，</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的右奇异向量是</a:t>
                </a:r>
                <a14:m>
                  <m:oMath xmlns:m="http://schemas.openxmlformats.org/officeDocument/2006/math">
                    <m:sSup>
                      <m:sSupPr>
                        <m:ctrlPr>
                          <a:rPr lang="zh-CN" altLang="en-US" sz="3600" b="1" i="1">
                            <a:latin typeface="Cambria Math"/>
                          </a:rPr>
                        </m:ctrlPr>
                      </m:sSupPr>
                      <m:e>
                        <m:r>
                          <a:rPr lang="zh-CN" altLang="en-US" sz="3600" b="1" i="0">
                            <a:latin typeface="Cambria Math"/>
                          </a:rPr>
                          <m:t>𝐀</m:t>
                        </m:r>
                      </m:e>
                      <m:sup>
                        <m:r>
                          <a:rPr lang="zh-CN" altLang="en-US" sz="3600" b="1" i="0">
                            <a:latin typeface="Cambria Math"/>
                          </a:rPr>
                          <m:t>𝐓</m:t>
                        </m:r>
                      </m:sup>
                    </m:sSup>
                    <m:r>
                      <a:rPr lang="zh-CN" altLang="en-US" sz="3600" b="1" i="0">
                        <a:latin typeface="Cambria Math"/>
                      </a:rPr>
                      <m:t>𝐀</m:t>
                    </m:r>
                  </m:oMath>
                </a14:m>
                <a:r>
                  <a:rPr lang="zh-CN" altLang="en-US" sz="3600" dirty="0" smtClean="0">
                    <a:solidFill>
                      <a:schemeClr val="tx1"/>
                    </a:solidFill>
                    <a:latin typeface="微软雅黑" panose="020B0503020204020204" pitchFamily="34" charset="-122"/>
                    <a:ea typeface="微软雅黑" panose="020B0503020204020204" pitchFamily="34" charset="-122"/>
                  </a:rPr>
                  <a:t>的特征向量。</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的非零奇异值是</a:t>
                </a:r>
                <a14:m>
                  <m:oMath xmlns:m="http://schemas.openxmlformats.org/officeDocument/2006/math">
                    <m:sSup>
                      <m:sSupPr>
                        <m:ctrlPr>
                          <a:rPr lang="zh-CN" altLang="en-US" sz="3600" b="1" i="1">
                            <a:latin typeface="Cambria Math"/>
                          </a:rPr>
                        </m:ctrlPr>
                      </m:sSupPr>
                      <m:e>
                        <m:r>
                          <a:rPr lang="zh-CN" altLang="en-US" sz="3600" b="1" i="0">
                            <a:latin typeface="Cambria Math"/>
                          </a:rPr>
                          <m:t>𝐀</m:t>
                        </m:r>
                      </m:e>
                      <m:sup>
                        <m:r>
                          <a:rPr lang="zh-CN" altLang="en-US" sz="3600" b="1" i="0">
                            <a:latin typeface="Cambria Math"/>
                          </a:rPr>
                          <m:t>𝐓</m:t>
                        </m:r>
                      </m:sup>
                    </m:sSup>
                    <m:r>
                      <a:rPr lang="zh-CN" altLang="en-US" sz="3600" b="1" i="0">
                        <a:latin typeface="Cambria Math"/>
                      </a:rPr>
                      <m:t>𝐀</m:t>
                    </m:r>
                  </m:oMath>
                </a14:m>
                <a:r>
                  <a:rPr lang="zh-CN" altLang="en-US" sz="3600" dirty="0" smtClean="0">
                    <a:solidFill>
                      <a:schemeClr val="tx1"/>
                    </a:solidFill>
                    <a:latin typeface="微软雅黑" panose="020B0503020204020204" pitchFamily="34" charset="-122"/>
                    <a:ea typeface="微软雅黑" panose="020B0503020204020204" pitchFamily="34" charset="-122"/>
                  </a:rPr>
                  <a:t>特征值的平方根，同时也是</a:t>
                </a:r>
                <a14:m>
                  <m:oMath xmlns:m="http://schemas.openxmlformats.org/officeDocument/2006/math">
                    <m:r>
                      <a:rPr lang="zh-CN" altLang="en-US" sz="3600" b="1" i="0">
                        <a:latin typeface="Cambria Math"/>
                      </a:rPr>
                      <m:t>𝐀</m:t>
                    </m:r>
                    <m:sSup>
                      <m:sSupPr>
                        <m:ctrlPr>
                          <a:rPr lang="zh-CN" altLang="en-US" sz="3600" b="1" i="1">
                            <a:latin typeface="Cambria Math"/>
                          </a:rPr>
                        </m:ctrlPr>
                      </m:sSupPr>
                      <m:e>
                        <m:r>
                          <a:rPr lang="zh-CN" altLang="en-US" sz="3600" b="1" i="0">
                            <a:latin typeface="Cambria Math"/>
                          </a:rPr>
                          <m:t>𝐀</m:t>
                        </m:r>
                      </m:e>
                      <m:sup>
                        <m:r>
                          <a:rPr lang="zh-CN" altLang="en-US" sz="3600" b="1" i="0">
                            <a:latin typeface="Cambria Math"/>
                          </a:rPr>
                          <m:t>𝐓</m:t>
                        </m:r>
                      </m:sup>
                    </m:sSup>
                  </m:oMath>
                </a14:m>
                <a:r>
                  <a:rPr lang="zh-CN" altLang="en-US" sz="3600" dirty="0" smtClean="0">
                    <a:solidFill>
                      <a:schemeClr val="tx1"/>
                    </a:solidFill>
                    <a:latin typeface="微软雅黑" panose="020B0503020204020204" pitchFamily="34" charset="-122"/>
                    <a:ea typeface="微软雅黑" panose="020B0503020204020204" pitchFamily="34" charset="-122"/>
                  </a:rPr>
                  <a:t>特征值的平方根。</a:t>
                </a:r>
                <a:endParaRPr lang="en-US" altLang="zh-CN" sz="3600" b="1" dirty="0" smtClean="0">
                  <a:solidFill>
                    <a:schemeClr val="tx1"/>
                  </a:solidFill>
                  <a:latin typeface="微软雅黑" panose="020B0503020204020204" pitchFamily="34" charset="-122"/>
                  <a:ea typeface="微软雅黑" panose="020B0503020204020204" pitchFamily="34" charset="-122"/>
                </a:endParaRPr>
              </a:p>
            </p:txBody>
          </p:sp>
        </mc:Choice>
        <mc:Fallback>
          <p:sp>
            <p:nvSpPr>
              <p:cNvPr id="184" name="Shape 51"/>
              <p:cNvSpPr txBox="1">
                <a:spLocks noRot="1" noChangeAspect="1" noMove="1" noResize="1" noEditPoints="1" noAdjustHandles="1" noChangeArrowheads="1" noChangeShapeType="1" noTextEdit="1"/>
              </p:cNvSpPr>
              <p:nvPr/>
            </p:nvSpPr>
            <p:spPr>
              <a:xfrm>
                <a:off x="645614" y="4405864"/>
                <a:ext cx="23211681" cy="9288377"/>
              </a:xfrm>
              <a:prstGeom prst="rect">
                <a:avLst/>
              </a:prstGeom>
              <a:blipFill rotWithShape="1">
                <a:blip r:embed="rId1"/>
                <a:stretch>
                  <a:fillRect l="-972" b="-919"/>
                </a:stretch>
              </a:blipFill>
              <a:ln w="12700">
                <a:miter lim="400000"/>
              </a:ln>
            </p:spPr>
            <p:txBody>
              <a:bodyPr/>
              <a:lstStyle/>
              <a:p>
                <a:r>
                  <a:rPr lang="zh-CN" altLang="en-US">
                    <a:noFill/>
                  </a:rPr>
                  <a:t> </a:t>
                </a:r>
                <a:endParaRPr lang="zh-CN" altLang="en-US">
                  <a:noFill/>
                </a:endParaRPr>
              </a:p>
            </p:txBody>
          </p:sp>
        </mc:Fallback>
      </mc:AlternateContent>
      <p:grpSp>
        <p:nvGrpSpPr>
          <p:cNvPr id="187" name="Group 54"/>
          <p:cNvGrpSpPr/>
          <p:nvPr/>
        </p:nvGrpSpPr>
        <p:grpSpPr>
          <a:xfrm>
            <a:off x="645616" y="4457362"/>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728" y="3505659"/>
            <a:ext cx="3672408"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推导</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728" y="5466036"/>
            <a:ext cx="8647341" cy="2896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069" y="3941676"/>
            <a:ext cx="14317166" cy="6840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8792" y="3401614"/>
            <a:ext cx="21642832"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lang="zh-CN" altLang="en-US" dirty="0" smtClean="0"/>
              <a:t>应用：</a:t>
            </a:r>
            <a:endParaRPr lang="en-US" altLang="zh-CN" dirty="0" smtClean="0"/>
          </a:p>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1.LSA</a:t>
            </a:r>
            <a:r>
              <a:rPr lang="zh-CN" altLang="en-US" dirty="0"/>
              <a:t>（隐性</a:t>
            </a:r>
            <a:r>
              <a:rPr lang="zh-CN" altLang="en-US" dirty="0" smtClean="0"/>
              <a:t>语义分析）</a:t>
            </a:r>
            <a:endParaRPr lang="en-US" altLang="zh-CN" dirty="0" smtClean="0"/>
          </a:p>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推荐系统</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en-US" altLang="zh-CN" dirty="0" smtClean="0"/>
              <a:t>3.</a:t>
            </a:r>
            <a:r>
              <a:rPr lang="zh-CN" altLang="en-US" dirty="0" smtClean="0"/>
              <a:t>特征压缩（数据降维）</a:t>
            </a:r>
            <a:endParaRPr lang="en-US" altLang="zh-CN" dirty="0" smtClean="0"/>
          </a:p>
        </p:txBody>
      </p:sp>
      <p:sp>
        <p:nvSpPr>
          <p:cNvPr id="3" name="矩形 2"/>
          <p:cNvSpPr/>
          <p:nvPr/>
        </p:nvSpPr>
        <p:spPr>
          <a:xfrm>
            <a:off x="2743163" y="9594304"/>
            <a:ext cx="18794089" cy="2252348"/>
          </a:xfrm>
          <a:prstGeom prst="rect">
            <a:avLst/>
          </a:prstGeom>
        </p:spPr>
        <p:txBody>
          <a:bodyPr wrap="square">
            <a:spAutoFit/>
          </a:bodyPr>
          <a:lstStyle/>
          <a:p>
            <a:pPr>
              <a:lnSpc>
                <a:spcPct val="150000"/>
              </a:lnSpc>
            </a:pPr>
            <a:r>
              <a:rPr lang="zh-CN" altLang="en-US" b="1" dirty="0"/>
              <a:t>将一个比较复杂的矩阵用更小更简单的</a:t>
            </a:r>
            <a:r>
              <a:rPr lang="en-US" altLang="zh-CN" b="1" dirty="0"/>
              <a:t>3</a:t>
            </a:r>
            <a:r>
              <a:rPr lang="zh-CN" altLang="en-US" b="1" dirty="0"/>
              <a:t>个子矩阵相乘来表示，这</a:t>
            </a:r>
            <a:r>
              <a:rPr lang="en-US" altLang="zh-CN" b="1" dirty="0"/>
              <a:t>3</a:t>
            </a:r>
            <a:r>
              <a:rPr lang="zh-CN" altLang="en-US" b="1" dirty="0"/>
              <a:t>个小矩阵描述了大矩阵重要的特性。</a:t>
            </a:r>
            <a:endParaRPr lang="zh-CN" altLang="en-US" b="1"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4896" y="4265737"/>
            <a:ext cx="4068452" cy="5040560"/>
          </a:xfrm>
          <a:prstGeom prst="rect">
            <a:avLst/>
          </a:prstGeom>
          <a:solidFill>
            <a:srgbClr val="00B0F0"/>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3" name="TextBox 2"/>
          <p:cNvSpPr txBox="1"/>
          <p:nvPr/>
        </p:nvSpPr>
        <p:spPr>
          <a:xfrm>
            <a:off x="6500764" y="5993141"/>
            <a:ext cx="18002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4" name="TextBox 3"/>
          <p:cNvSpPr txBox="1"/>
          <p:nvPr/>
        </p:nvSpPr>
        <p:spPr>
          <a:xfrm>
            <a:off x="2776954" y="10072770"/>
            <a:ext cx="302433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smtClean="0"/>
              <a:t>m</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*n</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5" name="TextBox 4"/>
          <p:cNvSpPr txBox="1"/>
          <p:nvPr/>
        </p:nvSpPr>
        <p:spPr>
          <a:xfrm>
            <a:off x="3213877" y="6132394"/>
            <a:ext cx="2088232"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A</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6" name="矩形 5"/>
          <p:cNvSpPr/>
          <p:nvPr/>
        </p:nvSpPr>
        <p:spPr>
          <a:xfrm>
            <a:off x="8300964" y="4356615"/>
            <a:ext cx="4968552" cy="5040560"/>
          </a:xfrm>
          <a:prstGeom prst="rect">
            <a:avLst/>
          </a:prstGeom>
          <a:solidFill>
            <a:srgbClr val="92D050"/>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7" name="TextBox 6"/>
          <p:cNvSpPr txBox="1"/>
          <p:nvPr/>
        </p:nvSpPr>
        <p:spPr>
          <a:xfrm>
            <a:off x="9284135" y="10087140"/>
            <a:ext cx="302433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smtClean="0"/>
              <a:t>m</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*m</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8" name="TextBox 7"/>
          <p:cNvSpPr txBox="1"/>
          <p:nvPr/>
        </p:nvSpPr>
        <p:spPr>
          <a:xfrm>
            <a:off x="9273072" y="6350000"/>
            <a:ext cx="302433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U</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9" name="矩形 8"/>
          <p:cNvSpPr/>
          <p:nvPr/>
        </p:nvSpPr>
        <p:spPr>
          <a:xfrm>
            <a:off x="14008583" y="4337162"/>
            <a:ext cx="4068452" cy="5040560"/>
          </a:xfrm>
          <a:prstGeom prst="rect">
            <a:avLst/>
          </a:prstGeom>
          <a:solidFill>
            <a:srgbClr val="00B0F0"/>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10" name="TextBox 9"/>
          <p:cNvSpPr txBox="1"/>
          <p:nvPr/>
        </p:nvSpPr>
        <p:spPr>
          <a:xfrm>
            <a:off x="14514300" y="10072770"/>
            <a:ext cx="302433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smtClean="0"/>
              <a:t>m</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*n</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12" name="矩形 11"/>
          <p:cNvSpPr/>
          <p:nvPr/>
        </p:nvSpPr>
        <p:spPr>
          <a:xfrm>
            <a:off x="19136344" y="4356615"/>
            <a:ext cx="3456384" cy="3456942"/>
          </a:xfrm>
          <a:prstGeom prst="rect">
            <a:avLst/>
          </a:prstGeom>
          <a:solidFill>
            <a:schemeClr val="accent5">
              <a:lumMod val="40000"/>
              <a:lumOff val="60000"/>
            </a:schemeClr>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13" name="TextBox 12"/>
          <p:cNvSpPr txBox="1"/>
          <p:nvPr/>
        </p:nvSpPr>
        <p:spPr>
          <a:xfrm>
            <a:off x="19537038" y="8434263"/>
            <a:ext cx="302433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n*n</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14" name="TextBox 13"/>
          <p:cNvSpPr txBox="1"/>
          <p:nvPr/>
        </p:nvSpPr>
        <p:spPr>
          <a:xfrm>
            <a:off x="13465286" y="6066525"/>
            <a:ext cx="5432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15" name="TextBox 14"/>
          <p:cNvSpPr txBox="1"/>
          <p:nvPr/>
        </p:nvSpPr>
        <p:spPr>
          <a:xfrm>
            <a:off x="18401070" y="6065483"/>
            <a:ext cx="5432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16" name="TextBox 15"/>
          <p:cNvSpPr txBox="1"/>
          <p:nvPr/>
        </p:nvSpPr>
        <p:spPr>
          <a:xfrm>
            <a:off x="14514300" y="6350000"/>
            <a:ext cx="302433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D</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17" name="TextBox 16"/>
              <p:cNvSpPr txBox="1"/>
              <p:nvPr/>
            </p:nvSpPr>
            <p:spPr>
              <a:xfrm>
                <a:off x="20342374" y="5477966"/>
                <a:ext cx="1044324"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ctrlPr>
                        </m:sSup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t>𝑉</m:t>
                          </m:r>
                        </m:e>
                        <m:sup>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t>𝑇</m:t>
                          </m:r>
                        </m:sup>
                      </m:sSup>
                    </m:oMath>
                  </m:oMathPara>
                </a14:m>
                <a:endParaRPr kumimoji="0" lang="zh-CN" altLang="en-US" sz="5000" b="0" i="0" u="none" strike="noStrike" cap="none" spc="0" normalizeH="0" baseline="0" dirty="0">
                  <a:ln>
                    <a:noFill/>
                  </a:ln>
                  <a:solidFill>
                    <a:srgbClr val="000000"/>
                  </a:solidFill>
                  <a:effectLst/>
                  <a:uFillTx/>
                  <a:latin typeface="+mn-lt"/>
                  <a:ea typeface="+mn-ea"/>
                  <a:cs typeface="+mn-cs"/>
                  <a:sym typeface="Helvetica"/>
                </a:endParaRPr>
              </a:p>
            </p:txBody>
          </p:sp>
        </mc:Choice>
        <mc:Fallback>
          <p:sp>
            <p:nvSpPr>
              <p:cNvPr id="17" name="TextBox 16"/>
              <p:cNvSpPr txBox="1">
                <a:spLocks noRot="1" noChangeAspect="1" noMove="1" noResize="1" noEditPoints="1" noAdjustHandles="1" noChangeArrowheads="1" noChangeShapeType="1" noTextEdit="1"/>
              </p:cNvSpPr>
              <p:nvPr/>
            </p:nvSpPr>
            <p:spPr>
              <a:xfrm>
                <a:off x="20342374" y="5477966"/>
                <a:ext cx="1044324" cy="872034"/>
              </a:xfrm>
              <a:prstGeom prst="rect">
                <a:avLst/>
              </a:prstGeom>
              <a:blipFill rotWithShape="1">
                <a:blip r:embed="rId1"/>
                <a:stretch>
                  <a:fillRect/>
                </a:stretch>
              </a:blipFill>
              <a:ln w="12700" cap="flat">
                <a:noFill/>
                <a:miter lim="400000"/>
              </a:ln>
              <a:effectLst/>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1744" y="3833664"/>
            <a:ext cx="22631447" cy="58734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zh-CN" altLang="en-US" dirty="0" smtClean="0">
                <a:solidFill>
                  <a:srgbClr val="4F4F4F"/>
                </a:solidFill>
                <a:latin typeface="-apple-system"/>
              </a:rPr>
              <a:t>推荐包括：基于物品的相似度和基于用户的相似度</a:t>
            </a:r>
            <a:r>
              <a:rPr lang="zh-CN" altLang="en-US" dirty="0">
                <a:solidFill>
                  <a:srgbClr val="4F4F4F"/>
                </a:solidFill>
                <a:latin typeface="-apple-system"/>
              </a:rPr>
              <a:t> </a:t>
            </a:r>
            <a:br>
              <a:rPr lang="zh-CN" altLang="en-US" dirty="0"/>
            </a:br>
            <a:r>
              <a:rPr lang="zh-CN" altLang="en-US" dirty="0">
                <a:solidFill>
                  <a:srgbClr val="4F4F4F"/>
                </a:solidFill>
                <a:latin typeface="-apple-system"/>
              </a:rPr>
              <a:t>基于物品：计算两个物品之间的相似度，来确定推荐物品。计算量随着物品的增加而增加。 </a:t>
            </a:r>
            <a:br>
              <a:rPr lang="zh-CN" altLang="en-US" dirty="0"/>
            </a:br>
            <a:r>
              <a:rPr lang="zh-CN" altLang="en-US" dirty="0">
                <a:solidFill>
                  <a:srgbClr val="4F4F4F"/>
                </a:solidFill>
                <a:latin typeface="-apple-system"/>
              </a:rPr>
              <a:t>基于用户：计算用户的相似度，确定推荐物品。计算量随着用户增加而增加。 </a:t>
            </a:r>
            <a:br>
              <a:rPr lang="zh-CN" altLang="en-US" dirty="0"/>
            </a:br>
            <a:r>
              <a:rPr lang="zh-CN" altLang="en-US" dirty="0">
                <a:solidFill>
                  <a:srgbClr val="4F4F4F"/>
                </a:solidFill>
                <a:latin typeface="-apple-system"/>
              </a:rPr>
              <a:t>对于推荐系统，用户数量远大于物品数量，因此一般选择基于物品的推荐算法。</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814736" y="3329607"/>
                <a:ext cx="22466496" cy="13713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a:rPr>
                  <a:t>例：求</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a:rPr>
                  <a:t>A</a:t>
                </a:r>
                <a:r>
                  <a:rPr kumimoji="0" lang="en-US" altLang="zh-CN" sz="5000" b="0" i="0" u="none" strike="noStrike" cap="none" spc="0" normalizeH="0" dirty="0" smtClean="0">
                    <a:ln>
                      <a:noFill/>
                    </a:ln>
                    <a:solidFill>
                      <a:srgbClr val="000000"/>
                    </a:solidFill>
                    <a:effectLst/>
                    <a:uFillTx/>
                    <a:latin typeface="+mn-lt"/>
                    <a:ea typeface="+mn-ea"/>
                    <a:cs typeface="+mn-cs"/>
                    <a:sym typeface="Helvetica"/>
                  </a:rPr>
                  <a:t> </a:t>
                </a:r>
                <a:r>
                  <a:rPr kumimoji="0" lang="zh-CN" altLang="en-US" sz="5000" b="0" i="0" u="none" strike="noStrike" cap="none" spc="0" normalizeH="0" dirty="0" smtClean="0">
                    <a:ln>
                      <a:noFill/>
                    </a:ln>
                    <a:solidFill>
                      <a:srgbClr val="000000"/>
                    </a:solidFill>
                    <a:effectLst/>
                    <a:uFillTx/>
                    <a:latin typeface="+mn-lt"/>
                    <a:ea typeface="+mn-ea"/>
                    <a:cs typeface="+mn-cs"/>
                    <a:sym typeface="Helvetica"/>
                  </a:rPr>
                  <a:t>的</a:t>
                </a:r>
                <a:r>
                  <a:rPr kumimoji="0" lang="en-US" altLang="zh-CN" sz="5000" b="0" i="0" u="none" strike="noStrike" cap="none" spc="0" normalizeH="0" dirty="0" smtClean="0">
                    <a:ln>
                      <a:noFill/>
                    </a:ln>
                    <a:solidFill>
                      <a:srgbClr val="000000"/>
                    </a:solidFill>
                    <a:effectLst/>
                    <a:uFillTx/>
                    <a:latin typeface="+mn-lt"/>
                    <a:ea typeface="+mn-ea"/>
                    <a:cs typeface="+mn-cs"/>
                    <a:sym typeface="Helvetica"/>
                  </a:rPr>
                  <a:t>SVD </a:t>
                </a:r>
                <a:r>
                  <a:rPr kumimoji="0" lang="zh-CN" altLang="en-US" sz="5000" b="0" i="0" u="none" strike="noStrike" cap="none" spc="0" normalizeH="0" dirty="0" smtClean="0">
                    <a:ln>
                      <a:noFill/>
                    </a:ln>
                    <a:solidFill>
                      <a:srgbClr val="000000"/>
                    </a:solidFill>
                    <a:effectLst/>
                    <a:uFillTx/>
                    <a:latin typeface="+mn-lt"/>
                    <a:ea typeface="+mn-ea"/>
                    <a:cs typeface="+mn-cs"/>
                    <a:sym typeface="Helvetica"/>
                  </a:rPr>
                  <a:t>分解，并验证</a:t>
                </a:r>
                <a14:m>
                  <m:oMath xmlns:m="http://schemas.openxmlformats.org/officeDocument/2006/math">
                    <m:sSup>
                      <m:sSupPr>
                        <m:ctrlPr>
                          <a:rPr lang="zh-CN" altLang="en-US" sz="5400" b="1" i="1">
                            <a:latin typeface="Cambria Math"/>
                          </a:rPr>
                        </m:ctrlPr>
                      </m:sSupPr>
                      <m:e>
                        <m:r>
                          <a:rPr lang="en-US" altLang="zh-CN" sz="5400" b="1" i="0" smtClean="0">
                            <a:latin typeface="Cambria Math"/>
                          </a:rPr>
                          <m:t>𝐔</m:t>
                        </m:r>
                      </m:e>
                      <m:sup>
                        <m:r>
                          <a:rPr lang="zh-CN" altLang="en-US" sz="5400" b="1">
                            <a:latin typeface="Cambria Math"/>
                          </a:rPr>
                          <m:t>𝐓</m:t>
                        </m:r>
                      </m:sup>
                    </m:sSup>
                    <m:r>
                      <a:rPr lang="en-US" altLang="zh-CN" sz="5400" b="1" i="0" smtClean="0">
                        <a:latin typeface="Cambria Math"/>
                      </a:rPr>
                      <m:t>𝐔</m:t>
                    </m:r>
                    <m:r>
                      <a:rPr lang="en-US" altLang="zh-CN" sz="5400" b="1" i="0" smtClean="0">
                        <a:latin typeface="Cambria Math"/>
                      </a:rPr>
                      <m:t>=</m:t>
                    </m:r>
                    <m:r>
                      <a:rPr lang="en-US" altLang="zh-CN" sz="5400" b="1" i="0" smtClean="0">
                        <a:latin typeface="Cambria Math"/>
                      </a:rPr>
                      <m:t>𝐈</m:t>
                    </m:r>
                    <m:r>
                      <a:rPr lang="en-US" altLang="zh-CN" sz="5400" b="1" i="0" smtClean="0">
                        <a:latin typeface="Cambria Math"/>
                      </a:rPr>
                      <m:t>,</m:t>
                    </m:r>
                  </m:oMath>
                </a14:m>
                <a:r>
                  <a:rPr lang="zh-CN" altLang="en-US" sz="5400" b="1" dirty="0"/>
                  <a:t> </a:t>
                </a:r>
                <a14:m>
                  <m:oMath xmlns:m="http://schemas.openxmlformats.org/officeDocument/2006/math">
                    <m:sSup>
                      <m:sSupPr>
                        <m:ctrlPr>
                          <a:rPr lang="zh-CN" altLang="en-US" sz="5400" b="1" i="1">
                            <a:latin typeface="Cambria Math"/>
                          </a:rPr>
                        </m:ctrlPr>
                      </m:sSupPr>
                      <m:e>
                        <m:r>
                          <a:rPr lang="en-US" altLang="zh-CN" sz="5400" b="1" i="1" smtClean="0">
                            <a:latin typeface="Cambria Math"/>
                          </a:rPr>
                          <m:t>𝑽</m:t>
                        </m:r>
                      </m:e>
                      <m:sup>
                        <m:r>
                          <a:rPr lang="zh-CN" altLang="en-US" sz="5400" b="1">
                            <a:latin typeface="Cambria Math"/>
                          </a:rPr>
                          <m:t>𝐓</m:t>
                        </m:r>
                      </m:sup>
                    </m:sSup>
                    <m:r>
                      <a:rPr lang="en-US" altLang="zh-CN" sz="5400" b="1" i="0" smtClean="0">
                        <a:latin typeface="Cambria Math"/>
                      </a:rPr>
                      <m:t>𝐕</m:t>
                    </m:r>
                    <m:r>
                      <a:rPr lang="en-US" altLang="zh-CN" sz="5400" b="1" i="0" smtClean="0">
                        <a:latin typeface="Cambria Math"/>
                      </a:rPr>
                      <m:t>=</m:t>
                    </m:r>
                    <m:r>
                      <a:rPr lang="en-US" altLang="zh-CN" sz="5400" b="1" i="0" smtClean="0">
                        <a:latin typeface="Cambria Math"/>
                      </a:rPr>
                      <m:t>𝐈</m:t>
                    </m:r>
                  </m:oMath>
                </a14:m>
                <a:r>
                  <a:rPr kumimoji="0" lang="zh-CN" altLang="en-US" sz="5000" b="0" i="0" u="none" strike="noStrike" cap="none" spc="0" normalizeH="0" dirty="0" smtClean="0">
                    <a:ln>
                      <a:noFill/>
                    </a:ln>
                    <a:solidFill>
                      <a:srgbClr val="000000"/>
                    </a:solidFill>
                    <a:effectLst/>
                    <a:uFillTx/>
                    <a:latin typeface="+mn-lt"/>
                    <a:ea typeface="+mn-ea"/>
                    <a:cs typeface="+mn-cs"/>
                    <a:sym typeface="Helvetica"/>
                  </a:rPr>
                  <a:t>是否成立</a:t>
                </a:r>
                <a:endParaRPr kumimoji="0" lang="en-US" altLang="zh-CN" sz="5000" b="0" i="0" u="none" strike="noStrike" cap="none" spc="0" normalizeH="0" dirty="0" smtClean="0">
                  <a:ln>
                    <a:noFill/>
                  </a:ln>
                  <a:solidFill>
                    <a:srgbClr val="000000"/>
                  </a:solidFill>
                  <a:effectLst/>
                  <a:uFillTx/>
                  <a:latin typeface="+mn-lt"/>
                  <a:ea typeface="+mn-ea"/>
                  <a:cs typeface="+mn-cs"/>
                  <a:sym typeface="Helvetica"/>
                </a:endParaRPr>
              </a:p>
            </p:txBody>
          </p:sp>
        </mc:Choice>
        <mc:Fallback>
          <p:sp>
            <p:nvSpPr>
              <p:cNvPr id="3" name="TextBox 2"/>
              <p:cNvSpPr txBox="1">
                <a:spLocks noRot="1" noChangeAspect="1" noMove="1" noResize="1" noEditPoints="1" noAdjustHandles="1" noChangeArrowheads="1" noChangeShapeType="1" noTextEdit="1"/>
              </p:cNvSpPr>
              <p:nvPr/>
            </p:nvSpPr>
            <p:spPr>
              <a:xfrm>
                <a:off x="814736" y="3329607"/>
                <a:ext cx="22466496" cy="1371337"/>
              </a:xfrm>
              <a:prstGeom prst="rect">
                <a:avLst/>
              </a:prstGeom>
              <a:blipFill rotWithShape="1">
                <a:blip r:embed="rId1"/>
                <a:stretch>
                  <a:fillRect l="-1493" b="-11556"/>
                </a:stretch>
              </a:blipFill>
              <a:ln w="12700" cap="flat">
                <a:noFill/>
                <a:miter lim="400000"/>
              </a:ln>
              <a:effectLst/>
            </p:spPr>
            <p:txBody>
              <a:bodyPr/>
              <a:lstStyle/>
              <a:p>
                <a:r>
                  <a:rPr lang="zh-CN" altLang="en-US">
                    <a:noFill/>
                  </a:rPr>
                  <a:t> </a:t>
                </a:r>
                <a:endParaRPr lang="zh-CN" altLang="en-US">
                  <a:noFill/>
                </a:endParaRPr>
              </a:p>
            </p:txBody>
          </p:sp>
        </mc:Fallback>
      </mc:AlternateContent>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680" y="5201816"/>
            <a:ext cx="5937001" cy="416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67125" y="10674424"/>
            <a:ext cx="18146016"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smtClean="0"/>
              <a:t>（编码）用两种方法求：</a:t>
            </a:r>
            <a:r>
              <a:rPr lang="en-US" altLang="zh-CN" dirty="0" smtClean="0"/>
              <a:t>1.</a:t>
            </a:r>
            <a:r>
              <a:rPr lang="zh-CN" altLang="en-US" dirty="0" smtClean="0"/>
              <a:t>求特征值，特征向量</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r>
              <a:rPr kumimoji="0" lang="en-US" altLang="zh-CN" sz="5000" b="0" i="0" u="none" strike="noStrike" cap="none" spc="0" normalizeH="0" dirty="0" smtClean="0">
                <a:ln>
                  <a:noFill/>
                </a:ln>
                <a:solidFill>
                  <a:srgbClr val="000000"/>
                </a:solidFill>
                <a:effectLst/>
                <a:uFillTx/>
                <a:latin typeface="+mn-lt"/>
                <a:ea typeface="+mn-ea"/>
                <a:cs typeface="+mn-cs"/>
                <a:sym typeface="Helvetica" panose="020B0604020202020204"/>
              </a:rPr>
              <a:t>  </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直接求</a:t>
            </a:r>
            <a:r>
              <a:rPr kumimoji="0" lang="en-US" altLang="zh-CN" sz="5000" b="0" i="0" u="none" strike="noStrike" cap="none" spc="0" normalizeH="0" baseline="0" dirty="0" err="1" smtClean="0">
                <a:ln>
                  <a:noFill/>
                </a:ln>
                <a:solidFill>
                  <a:srgbClr val="000000"/>
                </a:solidFill>
                <a:effectLst/>
                <a:uFillTx/>
                <a:latin typeface="+mn-lt"/>
                <a:ea typeface="+mn-ea"/>
                <a:cs typeface="+mn-cs"/>
                <a:sym typeface="Helvetica" panose="020B0604020202020204"/>
              </a:rPr>
              <a:t>svd</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8436" y="3545632"/>
            <a:ext cx="15959760" cy="374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52" y="7241629"/>
            <a:ext cx="8894162" cy="3377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9712" y="7241629"/>
            <a:ext cx="5556820" cy="4983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4368" y="7694041"/>
            <a:ext cx="7673261" cy="294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784" y="3137248"/>
            <a:ext cx="21818424" cy="1256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实际中，往往只保留</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D</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前</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k</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个较大的数</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128" y="5345832"/>
            <a:ext cx="16265363" cy="537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2085" y="3026728"/>
            <a:ext cx="21115020" cy="91039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825500" rtl="0" eaLnBrk="1">
              <a:lnSpc>
                <a:spcPct val="150000"/>
              </a:lnSpc>
              <a:spcBef>
                <a:spcPts val="0"/>
              </a:spcBef>
              <a:spcAft>
                <a:spcPts val="0"/>
              </a:spcAft>
              <a:buClrTx/>
              <a:buSzTx/>
              <a:buFontTx/>
              <a:buNone/>
            </a:pPr>
            <a:r>
              <a:rPr kumimoji="0" lang="zh-CN" altLang="en-US"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文本相似度算法</a:t>
            </a:r>
            <a:endParaRPr kumimoji="0" lang="en-US" altLang="zh-CN"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endParaRPr>
          </a:p>
          <a:p>
            <a:pPr marL="0" marR="0" indent="0" algn="l" defTabSz="825500" rtl="0" eaLnBrk="1">
              <a:lnSpc>
                <a:spcPct val="150000"/>
              </a:lnSpc>
              <a:spcBef>
                <a:spcPts val="0"/>
              </a:spcBef>
              <a:spcAft>
                <a:spcPts val="0"/>
              </a:spcAft>
              <a:buClrTx/>
              <a:buSzTx/>
              <a:buFontTx/>
              <a:buNone/>
            </a:pPr>
            <a:endParaRPr kumimoji="0" lang="en-US" altLang="zh-CN"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endParaRPr>
          </a:p>
          <a:p>
            <a:pPr marL="0" marR="0" indent="0" algn="l" defTabSz="825500" rtl="0" eaLnBrk="1">
              <a:lnSpc>
                <a:spcPct val="150000"/>
              </a:lnSpc>
              <a:spcBef>
                <a:spcPts val="0"/>
              </a:spcBef>
              <a:spcAft>
                <a:spcPts val="0"/>
              </a:spcAft>
              <a:buClrTx/>
              <a:buSzTx/>
              <a:buFontTx/>
              <a:buNone/>
            </a:pPr>
            <a:r>
              <a:rPr lang="zh-CN" altLang="en-US" dirty="0" smtClean="0">
                <a:ea typeface="宋体" panose="02010600030101010101" pitchFamily="2" charset="-122"/>
              </a:rPr>
              <a:t>基于词向量：</a:t>
            </a:r>
            <a:endParaRPr kumimoji="0" lang="zh-CN" altLang="en-US" sz="4000" u="none" strike="noStrike" cap="none" spc="0" normalizeH="0" baseline="0" dirty="0" smtClean="0">
              <a:ln>
                <a:noFill/>
              </a:ln>
              <a:solidFill>
                <a:srgbClr val="FF0000"/>
              </a:solidFill>
              <a:effectLst/>
              <a:uFillTx/>
              <a:ea typeface="宋体" panose="02010600030101010101" pitchFamily="2" charset="-122"/>
              <a:sym typeface="Helvetica Light"/>
            </a:endParaRPr>
          </a:p>
          <a:p>
            <a:pPr marL="0" marR="0" indent="0" algn="l" defTabSz="825500" rtl="0" eaLnBrk="1">
              <a:lnSpc>
                <a:spcPct val="300000"/>
              </a:lnSpc>
              <a:spcBef>
                <a:spcPts val="0"/>
              </a:spcBef>
              <a:spcAft>
                <a:spcPts val="0"/>
              </a:spcAft>
              <a:buClrTx/>
              <a:buSzTx/>
              <a:buFontTx/>
              <a:buNone/>
            </a:pPr>
            <a:r>
              <a:rPr lang="zh-CN" altLang="en-US" sz="4000" dirty="0">
                <a:ea typeface="宋体" panose="02010600030101010101" pitchFamily="2" charset="-122"/>
              </a:rPr>
              <a:t>欧几</a:t>
            </a:r>
            <a:r>
              <a:rPr lang="zh-CN" altLang="en-US" sz="4000" dirty="0" smtClean="0">
                <a:ea typeface="宋体" panose="02010600030101010101" pitchFamily="2" charset="-122"/>
              </a:rPr>
              <a:t>里得距离</a:t>
            </a:r>
            <a:endParaRPr lang="zh-CN" altLang="en-US" sz="4000" dirty="0" smtClean="0">
              <a:ea typeface="宋体" panose="02010600030101010101" pitchFamily="2" charset="-122"/>
            </a:endParaRPr>
          </a:p>
          <a:p>
            <a:pPr marL="0" marR="0" indent="0" algn="l" defTabSz="825500" rtl="0" eaLnBrk="1">
              <a:lnSpc>
                <a:spcPct val="300000"/>
              </a:lnSpc>
              <a:spcBef>
                <a:spcPts val="0"/>
              </a:spcBef>
              <a:spcAft>
                <a:spcPts val="0"/>
              </a:spcAft>
              <a:buClrTx/>
              <a:buSzTx/>
              <a:buFontTx/>
              <a:buNone/>
            </a:pPr>
            <a:r>
              <a:rPr lang="zh-CN" altLang="en-US" sz="4000" dirty="0" smtClean="0">
                <a:solidFill>
                  <a:schemeClr val="tx1"/>
                </a:solidFill>
                <a:ea typeface="宋体" panose="02010600030101010101" pitchFamily="2" charset="-122"/>
                <a:sym typeface="Helvetica Light"/>
              </a:rPr>
              <a:t>余弦相似度</a:t>
            </a:r>
            <a:endParaRPr lang="zh-CN" altLang="en-US" sz="4000" dirty="0">
              <a:ea typeface="宋体" panose="02010600030101010101" pitchFamily="2" charset="-122"/>
              <a:sym typeface="Helvetica Light"/>
            </a:endParaRPr>
          </a:p>
          <a:p>
            <a:pPr marL="0" marR="0" indent="0" algn="l" defTabSz="825500" rtl="0" eaLnBrk="1">
              <a:lnSpc>
                <a:spcPct val="300000"/>
              </a:lnSpc>
              <a:spcBef>
                <a:spcPts val="0"/>
              </a:spcBef>
              <a:spcAft>
                <a:spcPts val="0"/>
              </a:spcAft>
              <a:buClrTx/>
              <a:buSzTx/>
              <a:buFontTx/>
              <a:buNone/>
            </a:pPr>
            <a:r>
              <a:rPr lang="zh-CN" altLang="en-US" sz="4000" dirty="0">
                <a:ea typeface="宋体" panose="02010600030101010101" pitchFamily="2" charset="-122"/>
                <a:sym typeface="Helvetica Light"/>
              </a:rPr>
              <a:t>皮尔逊相关系数</a:t>
            </a:r>
            <a:endParaRPr kumimoji="0" lang="zh-CN" altLang="en-US" sz="4000" u="none" strike="noStrike" cap="none" spc="0" normalizeH="0" baseline="0" dirty="0">
              <a:ln>
                <a:noFill/>
              </a:ln>
              <a:solidFill>
                <a:srgbClr val="000000"/>
              </a:solidFill>
              <a:effectLst/>
              <a:uFillTx/>
              <a:ea typeface="宋体" panose="02010600030101010101" pitchFamily="2" charset="-122"/>
              <a:sym typeface="Helvetica Light"/>
            </a:endParaRPr>
          </a:p>
        </p:txBody>
      </p:sp>
      <p:graphicFrame>
        <p:nvGraphicFramePr>
          <p:cNvPr id="4" name="对象 3">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0" name="" r:id="rId1" imgW="914400" imgH="198755" progId="Equation.KSEE3">
                  <p:embed/>
                </p:oleObj>
              </mc:Choice>
              <mc:Fallback>
                <p:oleObj name="" r:id="rId1" imgW="914400" imgH="198755" progId="Equation.KSEE3">
                  <p:embed/>
                  <p:pic>
                    <p:nvPicPr>
                      <p:cNvPr id="0" name="图片 19465"/>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1" name="" r:id="rId3" imgW="914400" imgH="198755" progId="Equation.KSEE3">
                  <p:embed/>
                </p:oleObj>
              </mc:Choice>
              <mc:Fallback>
                <p:oleObj name="" r:id="rId3" imgW="914400" imgH="198755" progId="Equation.KSEE3">
                  <p:embed/>
                  <p:pic>
                    <p:nvPicPr>
                      <p:cNvPr id="0" name="图片 19466"/>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2" name="" r:id="rId4" imgW="914400" imgH="198755" progId="Equation.KSEE3">
                  <p:embed/>
                </p:oleObj>
              </mc:Choice>
              <mc:Fallback>
                <p:oleObj name="" r:id="rId4" imgW="914400" imgH="198755" progId="Equation.KSEE3">
                  <p:embed/>
                  <p:pic>
                    <p:nvPicPr>
                      <p:cNvPr id="0" name="图片 19467"/>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3" name="" r:id="rId5" imgW="914400" imgH="198755" progId="Equation.KSEE3">
                  <p:embed/>
                </p:oleObj>
              </mc:Choice>
              <mc:Fallback>
                <p:oleObj name="" r:id="rId5" imgW="914400" imgH="198755" progId="Equation.KSEE3">
                  <p:embed/>
                  <p:pic>
                    <p:nvPicPr>
                      <p:cNvPr id="0" name="图片 19468"/>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4" name="" r:id="rId6" imgW="914400" imgH="198755" progId="Equation.KSEE3">
                  <p:embed/>
                </p:oleObj>
              </mc:Choice>
              <mc:Fallback>
                <p:oleObj name="" r:id="rId6" imgW="914400" imgH="198755" progId="Equation.KSEE3">
                  <p:embed/>
                  <p:pic>
                    <p:nvPicPr>
                      <p:cNvPr id="0" name="图片 19469"/>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5" name="" r:id="rId7" imgW="914400" imgH="198755" progId="Equation.KSEE3">
                  <p:embed/>
                </p:oleObj>
              </mc:Choice>
              <mc:Fallback>
                <p:oleObj name="" r:id="rId7" imgW="914400" imgH="198755" progId="Equation.KSEE3">
                  <p:embed/>
                  <p:pic>
                    <p:nvPicPr>
                      <p:cNvPr id="0" name="图片 19470"/>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1734800" y="6758305"/>
          <a:ext cx="914400" cy="198755"/>
        </p:xfrm>
        <a:graphic>
          <a:graphicData uri="http://schemas.openxmlformats.org/presentationml/2006/ole">
            <mc:AlternateContent xmlns:mc="http://schemas.openxmlformats.org/markup-compatibility/2006">
              <mc:Choice xmlns:v="urn:schemas-microsoft-com:vml" Requires="v">
                <p:oleObj spid="_x0000_s19546" name="" r:id="rId8" imgW="914400" imgH="198755" progId="Equation.KSEE3">
                  <p:embed/>
                </p:oleObj>
              </mc:Choice>
              <mc:Fallback>
                <p:oleObj name="" r:id="rId8" imgW="914400" imgH="198755" progId="Equation.KSEE3">
                  <p:embed/>
                  <p:pic>
                    <p:nvPicPr>
                      <p:cNvPr id="0" name="图片 19471"/>
                      <p:cNvPicPr/>
                      <p:nvPr/>
                    </p:nvPicPr>
                    <p:blipFill>
                      <a:blip r:embed="rId2"/>
                      <a:stretch>
                        <a:fillRect/>
                      </a:stretch>
                    </p:blipFill>
                    <p:spPr>
                      <a:xfrm>
                        <a:off x="11734800" y="6758305"/>
                        <a:ext cx="914400" cy="19875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1365865" y="6389370"/>
          <a:ext cx="914400" cy="198755"/>
        </p:xfrm>
        <a:graphic>
          <a:graphicData uri="http://schemas.openxmlformats.org/presentationml/2006/ole">
            <mc:AlternateContent xmlns:mc="http://schemas.openxmlformats.org/markup-compatibility/2006">
              <mc:Choice xmlns:v="urn:schemas-microsoft-com:vml" Requires="v">
                <p:oleObj spid="_x0000_s19547" name="" r:id="rId9" imgW="914400" imgH="198755" progId="Equation.KSEE3">
                  <p:embed/>
                </p:oleObj>
              </mc:Choice>
              <mc:Fallback>
                <p:oleObj name="" r:id="rId9" imgW="914400" imgH="198755" progId="Equation.KSEE3">
                  <p:embed/>
                  <p:pic>
                    <p:nvPicPr>
                      <p:cNvPr id="0" name="图片 19472"/>
                      <p:cNvPicPr/>
                      <p:nvPr/>
                    </p:nvPicPr>
                    <p:blipFill>
                      <a:blip r:embed="rId2"/>
                      <a:stretch>
                        <a:fillRect/>
                      </a:stretch>
                    </p:blipFill>
                    <p:spPr>
                      <a:xfrm>
                        <a:off x="11365865" y="6389370"/>
                        <a:ext cx="914400" cy="198755"/>
                      </a:xfrm>
                      <a:prstGeom prst="rect">
                        <a:avLst/>
                      </a:prstGeom>
                    </p:spPr>
                  </p:pic>
                </p:oleObj>
              </mc:Fallback>
            </mc:AlternateContent>
          </a:graphicData>
        </a:graphic>
      </p:graphicFrame>
      <p:pic>
        <p:nvPicPr>
          <p:cNvPr id="2" name="图片 1"/>
          <p:cNvPicPr>
            <a:picLocks noChangeAspect="1"/>
          </p:cNvPicPr>
          <p:nvPr/>
        </p:nvPicPr>
        <p:blipFill>
          <a:blip r:embed="rId10"/>
          <a:stretch>
            <a:fillRect/>
          </a:stretch>
        </p:blipFill>
        <p:spPr>
          <a:xfrm>
            <a:off x="5949315" y="6757670"/>
            <a:ext cx="5883910" cy="1815465"/>
          </a:xfrm>
          <a:prstGeom prst="rect">
            <a:avLst/>
          </a:prstGeom>
        </p:spPr>
      </p:pic>
      <p:pic>
        <p:nvPicPr>
          <p:cNvPr id="12" name="图片 11"/>
          <p:cNvPicPr>
            <a:picLocks noChangeAspect="1"/>
          </p:cNvPicPr>
          <p:nvPr/>
        </p:nvPicPr>
        <p:blipFill>
          <a:blip r:embed="rId11"/>
          <a:stretch>
            <a:fillRect/>
          </a:stretch>
        </p:blipFill>
        <p:spPr>
          <a:xfrm>
            <a:off x="6944360" y="8852535"/>
            <a:ext cx="3854450" cy="1609725"/>
          </a:xfrm>
          <a:prstGeom prst="rect">
            <a:avLst/>
          </a:prstGeom>
        </p:spPr>
      </p:pic>
      <p:pic>
        <p:nvPicPr>
          <p:cNvPr id="14" name="图片 13"/>
          <p:cNvPicPr>
            <a:picLocks noChangeAspect="1"/>
          </p:cNvPicPr>
          <p:nvPr/>
        </p:nvPicPr>
        <p:blipFill>
          <a:blip r:embed="rId12"/>
          <a:stretch>
            <a:fillRect/>
          </a:stretch>
        </p:blipFill>
        <p:spPr>
          <a:xfrm>
            <a:off x="8929370" y="10768330"/>
            <a:ext cx="4631055" cy="2075180"/>
          </a:xfrm>
          <a:prstGeom prst="rect">
            <a:avLst/>
          </a:prstGeom>
        </p:spPr>
      </p:pic>
      <p:pic>
        <p:nvPicPr>
          <p:cNvPr id="15" name="图片 14"/>
          <p:cNvPicPr>
            <a:picLocks noChangeAspect="1"/>
          </p:cNvPicPr>
          <p:nvPr/>
        </p:nvPicPr>
        <p:blipFill>
          <a:blip r:embed="rId13"/>
          <a:stretch>
            <a:fillRect/>
          </a:stretch>
        </p:blipFill>
        <p:spPr>
          <a:xfrm>
            <a:off x="5949315" y="10996930"/>
            <a:ext cx="2473960" cy="1134110"/>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7320" y="3009304"/>
            <a:ext cx="234372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举例</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3" name="TextBox 2"/>
          <p:cNvSpPr txBox="1"/>
          <p:nvPr/>
        </p:nvSpPr>
        <p:spPr>
          <a:xfrm>
            <a:off x="1822848" y="10592634"/>
            <a:ext cx="20666296" cy="2409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1.</a:t>
            </a:r>
            <a:r>
              <a:rPr lang="zh-CN" altLang="en-US" dirty="0"/>
              <a:t>找出用户之间的</a:t>
            </a:r>
            <a:r>
              <a:rPr lang="zh-CN" altLang="en-US" dirty="0" smtClean="0"/>
              <a:t>相似度</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及物品</a:t>
            </a:r>
            <a:r>
              <a:rPr lang="zh-CN" altLang="en-US" dirty="0"/>
              <a:t>之间的相似度</a:t>
            </a:r>
            <a:endParaRPr lang="en-US" altLang="zh-CN" dirty="0"/>
          </a:p>
          <a:p>
            <a:pPr marL="0" marR="0" indent="0" algn="l" defTabSz="825500" rtl="0" fontAlgn="auto" latinLnBrk="0" hangingPunct="0">
              <a:lnSpc>
                <a:spcPct val="150000"/>
              </a:lnSpc>
              <a:spcBef>
                <a:spcPts val="0"/>
              </a:spcBef>
              <a:spcAft>
                <a:spcPts val="0"/>
              </a:spcAft>
              <a:buClrTx/>
              <a:buSzTx/>
              <a:buFontTx/>
              <a:buNone/>
            </a:pPr>
            <a:r>
              <a:rPr lang="en-US" altLang="zh-CN" dirty="0" smtClean="0"/>
              <a:t>2.</a:t>
            </a:r>
            <a:r>
              <a:rPr lang="zh-CN" altLang="en-US" dirty="0" smtClean="0"/>
              <a:t>对于新用户五，对</a:t>
            </a:r>
            <a:r>
              <a:rPr lang="en-US" altLang="zh-CN" dirty="0" smtClean="0"/>
              <a:t>6</a:t>
            </a:r>
            <a:r>
              <a:rPr lang="zh-CN" altLang="en-US" dirty="0" smtClean="0"/>
              <a:t>个产品的评分为</a:t>
            </a:r>
            <a:r>
              <a:rPr lang="en-US" altLang="zh-CN" dirty="0" smtClean="0"/>
              <a:t>(5,5,0,0,0,5).T,</a:t>
            </a:r>
            <a:r>
              <a:rPr lang="zh-CN" altLang="en-US" dirty="0" smtClean="0"/>
              <a:t>对其做出推荐</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4" name="文本框 3"/>
          <p:cNvSpPr txBox="1"/>
          <p:nvPr/>
        </p:nvSpPr>
        <p:spPr>
          <a:xfrm>
            <a:off x="3550920" y="4083685"/>
            <a:ext cx="11383645"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rPr>
              <a:t>四个人对6种产品进行了评价</a:t>
            </a: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pic>
        <p:nvPicPr>
          <p:cNvPr id="5" name="图片 4"/>
          <p:cNvPicPr>
            <a:picLocks noChangeAspect="1"/>
          </p:cNvPicPr>
          <p:nvPr/>
        </p:nvPicPr>
        <p:blipFill>
          <a:blip r:embed="rId1"/>
          <a:stretch>
            <a:fillRect/>
          </a:stretch>
        </p:blipFill>
        <p:spPr>
          <a:xfrm>
            <a:off x="6311265" y="4954270"/>
            <a:ext cx="10886440" cy="563753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79" name="Shape 46"/>
          <p:cNvSpPr txBox="1"/>
          <p:nvPr/>
        </p:nvSpPr>
        <p:spPr>
          <a:xfrm>
            <a:off x="2019686" y="3353793"/>
            <a:ext cx="1769715"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背景</a:t>
            </a:r>
            <a:endParaRPr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a:t>1</a:t>
            </a:r>
            <a:endParaRPr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83" name="Shape 50"/>
          <p:cNvSpPr txBox="1"/>
          <p:nvPr/>
        </p:nvSpPr>
        <p:spPr>
          <a:xfrm>
            <a:off x="704000" y="6301575"/>
            <a:ext cx="102657" cy="718145"/>
          </a:xfrm>
          <a:prstGeom prst="rect">
            <a:avLst/>
          </a:prstGeom>
          <a:ln w="12700">
            <a:miter lim="400000"/>
          </a:ln>
        </p:spPr>
        <p:txBody>
          <a:bodyPr wrap="none" lIns="50800" tIns="50800" rIns="50800" bIns="50800" anchor="ctr">
            <a:spAutoFit/>
          </a:bodyPr>
          <a:lstStyle>
            <a:lvl1pPr algn="l" defTabSz="914400">
              <a:defRPr sz="4000">
                <a:solidFill>
                  <a:srgbClr val="A6AAA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mc:AlternateContent xmlns:mc="http://schemas.openxmlformats.org/markup-compatibility/2006">
        <mc:Choice xmlns:a14="http://schemas.microsoft.com/office/drawing/2010/main" Requires="a14">
          <p:sp>
            <p:nvSpPr>
              <p:cNvPr id="184" name="Shape 51"/>
              <p:cNvSpPr txBox="1"/>
              <p:nvPr/>
            </p:nvSpPr>
            <p:spPr>
              <a:xfrm>
                <a:off x="823102" y="5905349"/>
                <a:ext cx="21065818" cy="4257576"/>
              </a:xfrm>
              <a:prstGeom prst="rect">
                <a:avLst/>
              </a:prstGeom>
              <a:ln w="12700">
                <a:miter lim="400000"/>
              </a:ln>
              <a:extLst>
                <a:ext uri="{C572A759-6A51-4108-AA02-DFA0A04FC94B}">
                  <ele attr="1"/>
                </a:ext>
              </a:extLst>
            </p:spPr>
            <p:txBody>
              <a:bodyPr lIns="50800" tIns="50800" rIns="50800" bIns="50800" anchor="ctr">
                <a:spAutoFit/>
              </a:bodyPr>
              <a:lstStyle/>
              <a:p>
                <a:pPr algn="l" defTabSz="914400">
                  <a:lnSpc>
                    <a:spcPct val="150000"/>
                  </a:lnSpc>
                  <a:defRPr sz="3600">
                    <a:solidFill>
                      <a:srgbClr val="53585F"/>
                    </a:solidFill>
                    <a:latin typeface="微软雅黑"/>
                    <a:ea typeface="微软雅黑"/>
                    <a:cs typeface="微软雅黑"/>
                    <a:sym typeface="微软雅黑"/>
                  </a:defRPr>
                </a:pPr>
                <a:r>
                  <a:rPr lang="zh-CN" altLang="en-US" dirty="0" smtClean="0">
                    <a:solidFill>
                      <a:schemeClr val="tx1"/>
                    </a:solidFill>
                  </a:rPr>
                  <a:t>许多数学对象可以通过将它们分解成多个组成部分或者找到它们的一些属性来更好的理解。例如整数可以分解成质因数：</a:t>
                </a:r>
                <a14:m>
                  <m:oMath xmlns:m="http://schemas.openxmlformats.org/officeDocument/2006/math">
                    <m:r>
                      <a:rPr lang="zh-CN" altLang="en-US" sz="3600">
                        <a:latin typeface="Cambria Math"/>
                        <a:sym typeface="微软雅黑"/>
                      </a:rPr>
                      <m:t>12=2×2×3</m:t>
                    </m:r>
                  </m:oMath>
                </a14:m>
                <a:r>
                  <a:rPr lang="zh-CN" altLang="en-US" dirty="0" smtClean="0">
                    <a:solidFill>
                      <a:schemeClr val="tx1"/>
                    </a:solidFill>
                  </a:rPr>
                  <a:t>。</a:t>
                </a:r>
                <a:endParaRPr lang="en-US" altLang="zh-CN" dirty="0" smtClean="0">
                  <a:solidFill>
                    <a:schemeClr val="tx1"/>
                  </a:solidFill>
                </a:endParaRPr>
              </a:p>
              <a:p>
                <a:pPr algn="l" defTabSz="914400">
                  <a:lnSpc>
                    <a:spcPct val="150000"/>
                  </a:lnSpc>
                  <a:defRPr sz="3600">
                    <a:solidFill>
                      <a:srgbClr val="53585F"/>
                    </a:solidFill>
                    <a:latin typeface="微软雅黑"/>
                    <a:ea typeface="微软雅黑"/>
                    <a:cs typeface="微软雅黑"/>
                    <a:sym typeface="微软雅黑"/>
                  </a:defRPr>
                </a:pPr>
                <a:r>
                  <a:rPr lang="zh-CN" altLang="en-US" dirty="0" smtClean="0">
                    <a:solidFill>
                      <a:schemeClr val="tx1"/>
                    </a:solidFill>
                  </a:rPr>
                  <a:t>正如可以通过分解质因数来发现整数的一些内在性质。也可以通过分解矩阵来发现矩阵表示成数组元素时的函数性质：</a:t>
                </a:r>
                <a:endParaRPr lang="en-US" altLang="zh-CN" dirty="0" smtClean="0">
                  <a:solidFill>
                    <a:schemeClr val="tx1"/>
                  </a:solidFill>
                </a:endParaRPr>
              </a:p>
              <a:p>
                <a:pPr algn="l" defTabSz="914400">
                  <a:lnSpc>
                    <a:spcPct val="150000"/>
                  </a:lnSpc>
                  <a:defRPr sz="3600">
                    <a:solidFill>
                      <a:srgbClr val="53585F"/>
                    </a:solidFill>
                    <a:latin typeface="微软雅黑"/>
                    <a:ea typeface="微软雅黑"/>
                    <a:cs typeface="微软雅黑"/>
                    <a:sym typeface="微软雅黑"/>
                  </a:defRPr>
                </a:pPr>
                <a:r>
                  <a:rPr lang="zh-CN" altLang="en-US" dirty="0">
                    <a:solidFill>
                      <a:schemeClr val="tx1"/>
                    </a:solidFill>
                  </a:rPr>
                  <a:t>特征</a:t>
                </a:r>
                <a:r>
                  <a:rPr lang="zh-CN" altLang="en-US" dirty="0" smtClean="0">
                    <a:solidFill>
                      <a:schemeClr val="tx1"/>
                    </a:solidFill>
                  </a:rPr>
                  <a:t>分解是使用最广的矩阵分解之一，即把矩阵分解成一组特征向量和特征值。</a:t>
                </a:r>
                <a:endParaRPr dirty="0">
                  <a:solidFill>
                    <a:schemeClr val="tx1"/>
                  </a:solidFill>
                </a:endParaRPr>
              </a:p>
            </p:txBody>
          </p:sp>
        </mc:Choice>
        <mc:Fallback>
          <p:sp>
            <p:nvSpPr>
              <p:cNvPr id="184" name="Shape 51"/>
              <p:cNvSpPr txBox="1">
                <a:spLocks noRot="1" noChangeAspect="1" noMove="1" noResize="1" noEditPoints="1" noAdjustHandles="1" noChangeArrowheads="1" noChangeShapeType="1" noTextEdit="1"/>
              </p:cNvSpPr>
              <p:nvPr/>
            </p:nvSpPr>
            <p:spPr>
              <a:xfrm>
                <a:off x="823102" y="5905349"/>
                <a:ext cx="21065818" cy="4257576"/>
              </a:xfrm>
              <a:prstGeom prst="rect">
                <a:avLst/>
              </a:prstGeom>
              <a:blipFill rotWithShape="1">
                <a:blip r:embed="rId1"/>
                <a:stretch>
                  <a:fillRect l="-1071" b="-2579"/>
                </a:stretch>
              </a:blipFill>
              <a:ln w="12700">
                <a:miter lim="400000"/>
              </a:ln>
            </p:spPr>
            <p:txBody>
              <a:bodyPr/>
              <a:lstStyle/>
              <a:p>
                <a:r>
                  <a:rPr lang="zh-CN" altLang="en-US">
                    <a:noFill/>
                  </a:rPr>
                  <a:t> </a:t>
                </a:r>
                <a:endParaRPr lang="zh-CN" altLang="en-US">
                  <a:noFill/>
                </a:endParaRPr>
              </a:p>
            </p:txBody>
          </p:sp>
        </mc:Fallback>
      </mc:AlternateContent>
      <p:grpSp>
        <p:nvGrpSpPr>
          <p:cNvPr id="187" name="Group 54"/>
          <p:cNvGrpSpPr/>
          <p:nvPr/>
        </p:nvGrpSpPr>
        <p:grpSpPr>
          <a:xfrm>
            <a:off x="645616" y="4457362"/>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776" y="3401616"/>
            <a:ext cx="7102608" cy="8064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648" y="3401616"/>
            <a:ext cx="13962499" cy="176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736" y="6065912"/>
            <a:ext cx="12863109" cy="4677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023648" y="11642563"/>
            <a:ext cx="136551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此时可以计算余弦相似度来做推荐</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3585" y="3329305"/>
            <a:ext cx="22950805" cy="526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17749" y="8963571"/>
            <a:ext cx="21602400" cy="241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1.</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补齐？（预测值）</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lang="en-US" altLang="zh-CN" dirty="0" smtClean="0"/>
              <a:t>2.</a:t>
            </a:r>
            <a:r>
              <a:rPr lang="zh-CN" altLang="en-US" dirty="0" smtClean="0"/>
              <a:t>对任意一个用户做出推荐</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5250" y="9353550"/>
            <a:ext cx="2244090"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panose="020B0604020202020204"/>
              </a:rPr>
              <a:t>p(u,i) =</a:t>
            </a:r>
            <a:endParaRPr kumimoji="0" lang="en-US" altLang="zh-CN" sz="5000" b="0" i="0" u="none" strike="noStrike" cap="none" spc="0" normalizeH="0" baseline="0">
              <a:ln>
                <a:noFill/>
              </a:ln>
              <a:solidFill>
                <a:srgbClr val="000000"/>
              </a:solidFill>
              <a:effectLst/>
              <a:uFillTx/>
              <a:latin typeface="+mn-lt"/>
              <a:ea typeface="+mn-ea"/>
              <a:cs typeface="+mn-cs"/>
              <a:sym typeface="Helvetica" panose="020B0604020202020204"/>
            </a:endParaRPr>
          </a:p>
        </p:txBody>
      </p:sp>
      <p:graphicFrame>
        <p:nvGraphicFramePr>
          <p:cNvPr id="3" name="对象 2">
            <a:hlinkClick r:id="" action="ppaction://ole?verb="/>
          </p:cNvPr>
          <p:cNvGraphicFramePr>
            <a:graphicFrameLocks noChangeAspect="1"/>
          </p:cNvGraphicFramePr>
          <p:nvPr/>
        </p:nvGraphicFramePr>
        <p:xfrm>
          <a:off x="5161915" y="3396615"/>
          <a:ext cx="8341360" cy="3244215"/>
        </p:xfrm>
        <a:graphic>
          <a:graphicData uri="http://schemas.openxmlformats.org/presentationml/2006/ole">
            <mc:AlternateContent xmlns:mc="http://schemas.openxmlformats.org/markup-compatibility/2006">
              <mc:Choice xmlns:v="urn:schemas-microsoft-com:vml" Requires="v">
                <p:oleObj spid="_x0000_s1025" name="" r:id="rId1" imgW="1371600" imgH="533400" progId="Equation.KSEE3">
                  <p:embed/>
                </p:oleObj>
              </mc:Choice>
              <mc:Fallback>
                <p:oleObj name="" r:id="rId1" imgW="1371600" imgH="533400" progId="Equation.KSEE3">
                  <p:embed/>
                  <p:pic>
                    <p:nvPicPr>
                      <p:cNvPr id="0" name="图片 1024"/>
                      <p:cNvPicPr/>
                      <p:nvPr/>
                    </p:nvPicPr>
                    <p:blipFill>
                      <a:blip r:embed="rId2"/>
                      <a:stretch>
                        <a:fillRect/>
                      </a:stretch>
                    </p:blipFill>
                    <p:spPr>
                      <a:xfrm>
                        <a:off x="5161915" y="3396615"/>
                        <a:ext cx="8341360" cy="324421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729163" y="8050848"/>
          <a:ext cx="10890885" cy="3475990"/>
        </p:xfrm>
        <a:graphic>
          <a:graphicData uri="http://schemas.openxmlformats.org/presentationml/2006/ole">
            <mc:AlternateContent xmlns:mc="http://schemas.openxmlformats.org/markup-compatibility/2006">
              <mc:Choice xmlns:v="urn:schemas-microsoft-com:vml" Requires="v">
                <p:oleObj spid="_x0000_s5" name="" r:id="rId3" imgW="1790700" imgH="571500" progId="Equation.KSEE3">
                  <p:embed/>
                </p:oleObj>
              </mc:Choice>
              <mc:Fallback>
                <p:oleObj name="" r:id="rId3" imgW="1790700" imgH="571500" progId="Equation.KSEE3">
                  <p:embed/>
                  <p:pic>
                    <p:nvPicPr>
                      <p:cNvPr id="0" name="图片 1024"/>
                      <p:cNvPicPr/>
                      <p:nvPr/>
                    </p:nvPicPr>
                    <p:blipFill>
                      <a:blip r:embed="rId4"/>
                      <a:stretch>
                        <a:fillRect/>
                      </a:stretch>
                    </p:blipFill>
                    <p:spPr>
                      <a:xfrm>
                        <a:off x="4729163" y="8050848"/>
                        <a:ext cx="10890885" cy="3475990"/>
                      </a:xfrm>
                      <a:prstGeom prst="rect">
                        <a:avLst/>
                      </a:prstGeom>
                    </p:spPr>
                  </p:pic>
                </p:oleObj>
              </mc:Fallback>
            </mc:AlternateContent>
          </a:graphicData>
        </a:graphic>
      </p:graphicFrame>
      <p:sp>
        <p:nvSpPr>
          <p:cNvPr id="6" name="文本框 5"/>
          <p:cNvSpPr txBox="1"/>
          <p:nvPr/>
        </p:nvSpPr>
        <p:spPr>
          <a:xfrm>
            <a:off x="2635250" y="4583430"/>
            <a:ext cx="2244090"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panose="020B0604020202020204"/>
              </a:rPr>
              <a:t>p(u,i) =</a:t>
            </a:r>
            <a:endParaRPr kumimoji="0" lang="en-US" altLang="zh-CN"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7" name="文本框 6"/>
          <p:cNvSpPr txBox="1"/>
          <p:nvPr/>
        </p:nvSpPr>
        <p:spPr>
          <a:xfrm>
            <a:off x="15941040" y="4542473"/>
            <a:ext cx="5251450"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rPr>
              <a:t>基于物品</a:t>
            </a: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8" name="文本框 7"/>
          <p:cNvSpPr txBox="1"/>
          <p:nvPr/>
        </p:nvSpPr>
        <p:spPr>
          <a:xfrm>
            <a:off x="16980535" y="9687878"/>
            <a:ext cx="5251450"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rPr>
              <a:t>基于用户</a:t>
            </a: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2768" y="2379405"/>
            <a:ext cx="22970552" cy="11633954"/>
          </a:xfrm>
          <a:prstGeom prst="rect">
            <a:avLst/>
          </a:prstGeom>
        </p:spPr>
        <p:txBody>
          <a:bodyPr wrap="square">
            <a:spAutoFit/>
          </a:bodyPr>
          <a:lstStyle/>
          <a:p>
            <a:pPr algn="l">
              <a:lnSpc>
                <a:spcPct val="150000"/>
              </a:lnSpc>
            </a:pPr>
            <a:r>
              <a:rPr lang="en-US" altLang="zh-CN" dirty="0" smtClean="0">
                <a:latin typeface="Helvetica Neue"/>
              </a:rPr>
              <a:t>1</a:t>
            </a:r>
            <a:r>
              <a:rPr lang="zh-CN" altLang="en-US" dirty="0" smtClean="0">
                <a:latin typeface="Helvetica Neue"/>
              </a:rPr>
              <a:t>、加载</a:t>
            </a:r>
            <a:r>
              <a:rPr lang="zh-CN" altLang="en-US" dirty="0">
                <a:latin typeface="Helvetica Neue"/>
              </a:rPr>
              <a:t>测试数据集；</a:t>
            </a:r>
            <a:endParaRPr lang="zh-CN" altLang="en-US" dirty="0">
              <a:latin typeface="Helvetica Neue"/>
            </a:endParaRPr>
          </a:p>
          <a:p>
            <a:pPr algn="l">
              <a:lnSpc>
                <a:spcPct val="150000"/>
              </a:lnSpc>
            </a:pPr>
            <a:r>
              <a:rPr lang="en-US" altLang="zh-CN" dirty="0" smtClean="0">
                <a:latin typeface="Helvetica Neue"/>
              </a:rPr>
              <a:t>2</a:t>
            </a:r>
            <a:r>
              <a:rPr lang="zh-CN" altLang="en-US" dirty="0" smtClean="0">
                <a:latin typeface="Helvetica Neue"/>
              </a:rPr>
              <a:t>、定义</a:t>
            </a:r>
            <a:r>
              <a:rPr lang="zh-CN" altLang="en-US" dirty="0">
                <a:latin typeface="Helvetica Neue"/>
              </a:rPr>
              <a:t>三种计算相似度的方法；</a:t>
            </a:r>
            <a:endParaRPr lang="zh-CN" altLang="en-US" dirty="0">
              <a:latin typeface="Helvetica Neue"/>
            </a:endParaRPr>
          </a:p>
          <a:p>
            <a:pPr algn="l">
              <a:lnSpc>
                <a:spcPct val="150000"/>
              </a:lnSpc>
            </a:pPr>
            <a:r>
              <a:rPr lang="en-US" altLang="zh-CN" dirty="0" smtClean="0">
                <a:latin typeface="Helvetica Neue"/>
              </a:rPr>
              <a:t>3</a:t>
            </a:r>
            <a:r>
              <a:rPr lang="zh-CN" altLang="en-US" dirty="0" smtClean="0">
                <a:latin typeface="Helvetica Neue"/>
              </a:rPr>
              <a:t>、通过</a:t>
            </a:r>
            <a:r>
              <a:rPr lang="zh-CN" altLang="en-US" dirty="0">
                <a:latin typeface="Helvetica Neue"/>
              </a:rPr>
              <a:t>计算奇异值平方和的百分比来确定将数据降到多少维才合适，返回需要降到的维度；</a:t>
            </a:r>
            <a:endParaRPr lang="zh-CN" altLang="en-US" dirty="0">
              <a:latin typeface="Helvetica Neue"/>
            </a:endParaRPr>
          </a:p>
          <a:p>
            <a:pPr algn="l">
              <a:lnSpc>
                <a:spcPct val="150000"/>
              </a:lnSpc>
            </a:pPr>
            <a:r>
              <a:rPr lang="en-US" altLang="zh-CN" dirty="0" smtClean="0">
                <a:latin typeface="Helvetica Neue"/>
              </a:rPr>
              <a:t>4</a:t>
            </a:r>
            <a:r>
              <a:rPr lang="zh-CN" altLang="en-US" dirty="0" smtClean="0">
                <a:latin typeface="Helvetica Neue"/>
              </a:rPr>
              <a:t>、在</a:t>
            </a:r>
            <a:r>
              <a:rPr lang="zh-CN" altLang="en-US" dirty="0">
                <a:latin typeface="Helvetica Neue"/>
              </a:rPr>
              <a:t>已经降维的数据中，基于</a:t>
            </a:r>
            <a:r>
              <a:rPr lang="en-US" altLang="zh-CN" dirty="0">
                <a:latin typeface="Helvetica Neue"/>
              </a:rPr>
              <a:t>SVD</a:t>
            </a:r>
            <a:r>
              <a:rPr lang="zh-CN" altLang="en-US" dirty="0">
                <a:latin typeface="Helvetica Neue"/>
              </a:rPr>
              <a:t>对用户未打分的物品进行评分预测，返回未打分物品的预测评分值；</a:t>
            </a:r>
            <a:endParaRPr lang="zh-CN" altLang="en-US" dirty="0">
              <a:latin typeface="Helvetica Neue"/>
            </a:endParaRPr>
          </a:p>
          <a:p>
            <a:pPr algn="l">
              <a:lnSpc>
                <a:spcPct val="150000"/>
              </a:lnSpc>
            </a:pPr>
            <a:r>
              <a:rPr lang="en-US" altLang="zh-CN" dirty="0" smtClean="0">
                <a:latin typeface="Helvetica Neue"/>
              </a:rPr>
              <a:t>5</a:t>
            </a:r>
            <a:r>
              <a:rPr lang="zh-CN" altLang="en-US" dirty="0" smtClean="0">
                <a:latin typeface="Helvetica Neue"/>
              </a:rPr>
              <a:t>、产生</a:t>
            </a:r>
            <a:r>
              <a:rPr lang="zh-CN" altLang="en-US" dirty="0">
                <a:latin typeface="Helvetica Neue"/>
              </a:rPr>
              <a:t>前</a:t>
            </a:r>
            <a:r>
              <a:rPr lang="en-US" altLang="zh-CN" dirty="0">
                <a:latin typeface="Helvetica Neue"/>
              </a:rPr>
              <a:t>N</a:t>
            </a:r>
            <a:r>
              <a:rPr lang="zh-CN" altLang="en-US" dirty="0">
                <a:latin typeface="Helvetica Neue"/>
              </a:rPr>
              <a:t>个评分值高的物品，返回物品编号以及预测评分值</a:t>
            </a:r>
            <a:r>
              <a:rPr lang="zh-CN" altLang="en-US" dirty="0" smtClean="0">
                <a:latin typeface="Helvetica Neue"/>
              </a:rPr>
              <a:t>。</a:t>
            </a:r>
            <a:endParaRPr lang="en-US" altLang="zh-CN" dirty="0" smtClean="0">
              <a:latin typeface="Helvetica Neue"/>
            </a:endParaRPr>
          </a:p>
          <a:p>
            <a:pPr algn="l">
              <a:lnSpc>
                <a:spcPct val="150000"/>
              </a:lnSpc>
            </a:pPr>
            <a:r>
              <a:rPr lang="zh-CN" altLang="en-US" sz="4800" dirty="0"/>
              <a:t>用户的评分数据是稀疏矩阵，可以用</a:t>
            </a:r>
            <a:r>
              <a:rPr lang="en-US" altLang="zh-CN" sz="4800" dirty="0"/>
              <a:t>SVD</a:t>
            </a:r>
            <a:r>
              <a:rPr lang="zh-CN" altLang="en-US" sz="4800" dirty="0"/>
              <a:t>将数据映射到低维空间，然后计算低维空间中的</a:t>
            </a:r>
            <a:r>
              <a:rPr lang="en-US" altLang="zh-CN" sz="4800" dirty="0"/>
              <a:t>item</a:t>
            </a:r>
            <a:r>
              <a:rPr lang="zh-CN" altLang="en-US" sz="4800" dirty="0"/>
              <a:t>之间的相似度，对用户未评分的</a:t>
            </a:r>
            <a:r>
              <a:rPr lang="en-US" altLang="zh-CN" sz="4800" dirty="0"/>
              <a:t>item</a:t>
            </a:r>
            <a:r>
              <a:rPr lang="zh-CN" altLang="en-US" sz="4800" dirty="0"/>
              <a:t>进行评分预测，最后将预测评分高的</a:t>
            </a:r>
            <a:r>
              <a:rPr lang="en-US" altLang="zh-CN" sz="4800" dirty="0"/>
              <a:t>item</a:t>
            </a:r>
            <a:r>
              <a:rPr lang="zh-CN" altLang="en-US" sz="4800" dirty="0"/>
              <a:t>推荐给用户。</a:t>
            </a:r>
            <a:endParaRPr lang="zh-CN" altLang="en-US" sz="4800" dirty="0">
              <a:latin typeface="Helvetica Neue"/>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572"/>
          <p:cNvSpPr txBox="1"/>
          <p:nvPr/>
        </p:nvSpPr>
        <p:spPr>
          <a:xfrm>
            <a:off x="11080874" y="7820719"/>
            <a:ext cx="2428578" cy="812801"/>
          </a:xfrm>
          <a:prstGeom prst="rect">
            <a:avLst/>
          </a:prstGeom>
          <a:ln w="12700">
            <a:miter lim="400000"/>
          </a:ln>
        </p:spPr>
        <p:txBody>
          <a:bodyPr wrap="none" lIns="50800" tIns="50800" rIns="50800" bIns="50800" anchor="ctr">
            <a:spAutoFit/>
          </a:bodyPr>
          <a:lstStyle>
            <a:lvl1pPr>
              <a:defRPr sz="4000" b="1">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感谢  观看</a:t>
            </a:r>
          </a:p>
        </p:txBody>
      </p:sp>
      <p:sp>
        <p:nvSpPr>
          <p:cNvPr id="219" name="Shape 573"/>
          <p:cNvSpPr txBox="1"/>
          <p:nvPr/>
        </p:nvSpPr>
        <p:spPr>
          <a:xfrm>
            <a:off x="8838555" y="6872535"/>
            <a:ext cx="6913246" cy="558801"/>
          </a:xfrm>
          <a:prstGeom prst="rect">
            <a:avLst/>
          </a:prstGeom>
          <a:ln w="12700">
            <a:miter lim="400000"/>
          </a:ln>
        </p:spPr>
        <p:txBody>
          <a:bodyPr wrap="none" lIns="50800" tIns="50800" rIns="50800" bIns="50800" anchor="ctr">
            <a:spAutoFit/>
          </a:bodyPr>
          <a:lstStyle>
            <a:lvl1pPr>
              <a:defRPr sz="3000" cap="all">
                <a:solidFill>
                  <a:srgbClr val="A6AAA9"/>
                </a:solidFill>
                <a:latin typeface="Helvetica Light"/>
                <a:ea typeface="Helvetica Light"/>
                <a:cs typeface="Helvetica Light"/>
                <a:sym typeface="Helvetica Light"/>
              </a:defRPr>
            </a:lvl1pPr>
          </a:lstStyle>
          <a:p>
            <a:r>
              <a:t>T          H          A          N          K          S</a:t>
            </a:r>
          </a:p>
        </p:txBody>
      </p:sp>
      <p:pic>
        <p:nvPicPr>
          <p:cNvPr id="220" name="Picture 2" descr="Picture 2"/>
          <p:cNvPicPr>
            <a:picLocks noChangeAspect="1"/>
          </p:cNvPicPr>
          <p:nvPr/>
        </p:nvPicPr>
        <p:blipFill>
          <a:blip r:embed="rId1"/>
          <a:stretch>
            <a:fillRect/>
          </a:stretch>
        </p:blipFill>
        <p:spPr>
          <a:xfrm>
            <a:off x="8087544" y="11552653"/>
            <a:ext cx="3096345" cy="561930"/>
          </a:xfrm>
          <a:prstGeom prst="rect">
            <a:avLst/>
          </a:prstGeom>
          <a:ln w="12700">
            <a:miter lim="400000"/>
            <a:headEnd/>
            <a:tailEnd/>
          </a:ln>
        </p:spPr>
      </p:pic>
      <p:pic>
        <p:nvPicPr>
          <p:cNvPr id="221" name="Picture 3" descr="Picture 3"/>
          <p:cNvPicPr>
            <a:picLocks noChangeAspect="1"/>
          </p:cNvPicPr>
          <p:nvPr/>
        </p:nvPicPr>
        <p:blipFill>
          <a:blip r:embed="rId2"/>
          <a:stretch>
            <a:fillRect/>
          </a:stretch>
        </p:blipFill>
        <p:spPr>
          <a:xfrm>
            <a:off x="13272120" y="11630462"/>
            <a:ext cx="3312369" cy="423550"/>
          </a:xfrm>
          <a:prstGeom prst="rect">
            <a:avLst/>
          </a:prstGeom>
          <a:ln w="12700">
            <a:miter lim="400000"/>
            <a:headEnd/>
            <a:tailEnd/>
          </a:ln>
        </p:spPr>
      </p:pic>
      <p:pic>
        <p:nvPicPr>
          <p:cNvPr id="222" name="Picture 4" descr="Picture 4"/>
          <p:cNvPicPr>
            <a:picLocks noChangeAspect="1"/>
          </p:cNvPicPr>
          <p:nvPr/>
        </p:nvPicPr>
        <p:blipFill>
          <a:blip r:embed="rId3"/>
          <a:stretch>
            <a:fillRect/>
          </a:stretch>
        </p:blipFill>
        <p:spPr>
          <a:xfrm>
            <a:off x="11039871" y="3939218"/>
            <a:ext cx="2396008" cy="2414727"/>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79" name="Shape 46"/>
          <p:cNvSpPr txBox="1"/>
          <p:nvPr/>
        </p:nvSpPr>
        <p:spPr>
          <a:xfrm>
            <a:off x="2019686" y="3353793"/>
            <a:ext cx="12293430"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特征值</a:t>
            </a:r>
            <a:r>
              <a:rPr lang="zh-CN" altLang="en-US" sz="2800" b="1" dirty="0"/>
              <a:t>（</a:t>
            </a:r>
            <a:r>
              <a:rPr lang="en-US" altLang="zh-CN" sz="2800" b="1" dirty="0"/>
              <a:t>eigenvalue</a:t>
            </a:r>
            <a:r>
              <a:rPr lang="zh-CN" altLang="en-US" sz="2800" b="1" dirty="0"/>
              <a:t>）</a:t>
            </a:r>
            <a:r>
              <a:rPr lang="zh-CN" altLang="en-US" dirty="0" smtClean="0"/>
              <a:t>与特征向量</a:t>
            </a:r>
            <a:r>
              <a:rPr lang="zh-CN" altLang="en-US" sz="2800" b="1" dirty="0"/>
              <a:t>（</a:t>
            </a:r>
            <a:r>
              <a:rPr lang="en-US" altLang="zh-CN" sz="2800" b="1" dirty="0"/>
              <a:t>eigenvector</a:t>
            </a:r>
            <a:r>
              <a:rPr lang="zh-CN" altLang="en-US" sz="2800" b="1" dirty="0"/>
              <a:t>）</a:t>
            </a:r>
            <a:endParaRPr sz="2800"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smtClean="0"/>
              <a:t>2</a:t>
            </a:r>
            <a:endParaRPr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83" name="Shape 50"/>
          <p:cNvSpPr txBox="1"/>
          <p:nvPr/>
        </p:nvSpPr>
        <p:spPr>
          <a:xfrm>
            <a:off x="704000" y="6301575"/>
            <a:ext cx="102657" cy="718145"/>
          </a:xfrm>
          <a:prstGeom prst="rect">
            <a:avLst/>
          </a:prstGeom>
          <a:ln w="12700">
            <a:miter lim="400000"/>
          </a:ln>
        </p:spPr>
        <p:txBody>
          <a:bodyPr wrap="none" lIns="50800" tIns="50800" rIns="50800" bIns="50800" anchor="ctr">
            <a:spAutoFit/>
          </a:bodyPr>
          <a:lstStyle>
            <a:lvl1pPr algn="l" defTabSz="914400">
              <a:defRPr sz="4000">
                <a:solidFill>
                  <a:srgbClr val="A6AAA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mc:AlternateContent xmlns:mc="http://schemas.openxmlformats.org/markup-compatibility/2006">
        <mc:Choice xmlns:a14="http://schemas.microsoft.com/office/drawing/2010/main" Requires="a14">
          <p:sp>
            <p:nvSpPr>
              <p:cNvPr id="184" name="Shape 51"/>
              <p:cNvSpPr txBox="1"/>
              <p:nvPr/>
            </p:nvSpPr>
            <p:spPr>
              <a:xfrm>
                <a:off x="755328" y="4458500"/>
                <a:ext cx="22309880" cy="8135560"/>
              </a:xfrm>
              <a:prstGeom prst="rect">
                <a:avLst/>
              </a:prstGeom>
              <a:ln w="12700">
                <a:miter lim="400000"/>
              </a:ln>
              <a:extLst>
                <a:ext uri="{C572A759-6A51-4108-AA02-DFA0A04FC94B}">
                  <ele attr="1"/>
                </a:ext>
              </a:extLst>
            </p:spPr>
            <p:txBody>
              <a:bodyPr wrap="square" lIns="50800" tIns="50800" rIns="50800" bIns="50800" anchor="ctr">
                <a:spAutoFit/>
              </a:bodyPr>
              <a:lstStyle/>
              <a:p>
                <a:pPr algn="l">
                  <a:lnSpc>
                    <a:spcPct val="150000"/>
                  </a:lnSpc>
                </a:pPr>
                <a:r>
                  <a:rPr lang="en-US" altLang="zh-CN" sz="3600" dirty="0">
                    <a:latin typeface="微软雅黑" panose="020B0503020204020204" pitchFamily="34" charset="-122"/>
                    <a:ea typeface="微软雅黑" panose="020B0503020204020204" pitchFamily="34" charset="-122"/>
                  </a:rPr>
                  <a:t>n</a:t>
                </a:r>
                <a:r>
                  <a:rPr lang="zh-CN" altLang="en-US" sz="3600" dirty="0" smtClean="0">
                    <a:latin typeface="微软雅黑" panose="020B0503020204020204" pitchFamily="34" charset="-122"/>
                    <a:ea typeface="微软雅黑" panose="020B0503020204020204" pitchFamily="34" charset="-122"/>
                  </a:rPr>
                  <a:t>阶方阵</a:t>
                </a:r>
                <a:r>
                  <a:rPr lang="en-US" altLang="zh-CN" sz="3600" dirty="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，若数</a:t>
                </a:r>
                <a14:m>
                  <m:oMath xmlns:m="http://schemas.openxmlformats.org/officeDocument/2006/math">
                    <m:r>
                      <a:rPr lang="zh-CN" altLang="en-US" sz="3600" i="1">
                        <a:latin typeface="Cambria Math"/>
                        <a:sym typeface="微软雅黑"/>
                      </a:rPr>
                      <m:t>𝜆</m:t>
                    </m:r>
                  </m:oMath>
                </a14:m>
                <a:r>
                  <a:rPr lang="zh-CN" altLang="en-US" sz="3600" dirty="0" smtClean="0">
                    <a:latin typeface="微软雅黑" panose="020B0503020204020204" pitchFamily="34" charset="-122"/>
                    <a:ea typeface="微软雅黑" panose="020B0503020204020204" pitchFamily="34" charset="-122"/>
                  </a:rPr>
                  <a:t>和</a:t>
                </a:r>
                <a:r>
                  <a:rPr lang="en-US" altLang="zh-CN" sz="3600" dirty="0" smtClean="0">
                    <a:latin typeface="微软雅黑" panose="020B0503020204020204" pitchFamily="34" charset="-122"/>
                    <a:ea typeface="微软雅黑" panose="020B0503020204020204" pitchFamily="34" charset="-122"/>
                  </a:rPr>
                  <a:t>n</a:t>
                </a:r>
                <a:r>
                  <a:rPr lang="zh-CN" altLang="en-US" sz="3600" dirty="0" smtClean="0">
                    <a:latin typeface="微软雅黑" panose="020B0503020204020204" pitchFamily="34" charset="-122"/>
                    <a:ea typeface="微软雅黑" panose="020B0503020204020204" pitchFamily="34" charset="-122"/>
                  </a:rPr>
                  <a:t>维非</a:t>
                </a:r>
                <a:r>
                  <a:rPr lang="en-US" altLang="zh-CN" sz="3600" dirty="0" smtClean="0">
                    <a:latin typeface="微软雅黑" panose="020B0503020204020204" pitchFamily="34" charset="-122"/>
                    <a:ea typeface="微软雅黑" panose="020B0503020204020204" pitchFamily="34" charset="-122"/>
                  </a:rPr>
                  <a:t>0</a:t>
                </a:r>
                <a:r>
                  <a:rPr lang="zh-CN" altLang="en-US" sz="3600" dirty="0" smtClean="0">
                    <a:latin typeface="微软雅黑" panose="020B0503020204020204" pitchFamily="34" charset="-122"/>
                    <a:ea typeface="微软雅黑" panose="020B0503020204020204" pitchFamily="34" charset="-122"/>
                  </a:rPr>
                  <a:t>列向量</a:t>
                </a:r>
                <a14:m>
                  <m:oMath xmlns:m="http://schemas.openxmlformats.org/officeDocument/2006/math">
                    <m:r>
                      <a:rPr lang="zh-CN" altLang="en-US" sz="3600" b="1" i="1">
                        <a:latin typeface="Cambria Math"/>
                        <a:sym typeface="微软雅黑"/>
                      </a:rPr>
                      <m:t>𝜶</m:t>
                    </m:r>
                  </m:oMath>
                </a14:m>
                <a:r>
                  <a:rPr lang="zh-CN" altLang="en-US" sz="3600" dirty="0" smtClean="0">
                    <a:latin typeface="微软雅黑" panose="020B0503020204020204" pitchFamily="34" charset="-122"/>
                    <a:ea typeface="微软雅黑" panose="020B0503020204020204" pitchFamily="34" charset="-122"/>
                  </a:rPr>
                  <a:t>满足</a:t>
                </a: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zh-CN" altLang="en-US" sz="3600" b="1">
                          <a:latin typeface="Cambria Math"/>
                          <a:sym typeface="微软雅黑"/>
                        </a:rPr>
                        <m:t>𝐀</m:t>
                      </m:r>
                      <m:r>
                        <a:rPr lang="zh-CN" altLang="en-US" sz="3600" b="1" i="1">
                          <a:latin typeface="Cambria Math"/>
                          <a:sym typeface="微软雅黑"/>
                        </a:rPr>
                        <m:t>𝜶</m:t>
                      </m:r>
                      <m:r>
                        <a:rPr lang="zh-CN" altLang="en-US" sz="3600">
                          <a:latin typeface="Cambria Math"/>
                          <a:sym typeface="微软雅黑"/>
                        </a:rPr>
                        <m:t>=</m:t>
                      </m:r>
                      <m:r>
                        <a:rPr lang="zh-CN" altLang="en-US" sz="3600" i="1">
                          <a:latin typeface="Cambria Math"/>
                          <a:sym typeface="微软雅黑"/>
                        </a:rPr>
                        <m:t>𝜆</m:t>
                      </m:r>
                      <m:r>
                        <a:rPr lang="zh-CN" altLang="en-US" sz="3600" b="1" i="1">
                          <a:latin typeface="Cambria Math"/>
                          <a:sym typeface="微软雅黑"/>
                        </a:rPr>
                        <m:t>𝜶</m:t>
                      </m:r>
                    </m:oMath>
                  </m:oMathPara>
                </a14:m>
                <a:endParaRPr lang="en-US" altLang="zh-CN" sz="3600" dirty="0">
                  <a:latin typeface="微软雅黑" panose="020B0503020204020204" pitchFamily="34" charset="-122"/>
                  <a:ea typeface="微软雅黑" panose="020B0503020204020204" pitchFamily="34" charset="-122"/>
                </a:endParaRPr>
              </a:p>
              <a:p>
                <a:pPr algn="l">
                  <a:lnSpc>
                    <a:spcPct val="150000"/>
                  </a:lnSpc>
                </a:pPr>
                <a14:m>
                  <m:oMath xmlns:m="http://schemas.openxmlformats.org/officeDocument/2006/math">
                    <m:r>
                      <a:rPr lang="zh-CN" altLang="en-US" sz="3600" i="1">
                        <a:latin typeface="Cambria Math"/>
                      </a:rPr>
                      <m:t>𝜆</m:t>
                    </m:r>
                  </m:oMath>
                </a14:m>
                <a:r>
                  <a:rPr lang="zh-CN" altLang="en-US" sz="3600" dirty="0" smtClean="0">
                    <a:latin typeface="微软雅黑" panose="020B0503020204020204" pitchFamily="34" charset="-122"/>
                    <a:ea typeface="微软雅黑" panose="020B0503020204020204" pitchFamily="34" charset="-122"/>
                  </a:rPr>
                  <a:t>称为</a:t>
                </a:r>
                <a:r>
                  <a:rPr lang="en-US" altLang="zh-CN" sz="3600" dirty="0" smtClean="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的</a:t>
                </a:r>
                <a:r>
                  <a:rPr lang="zh-CN" altLang="en-US" sz="3600" b="1" dirty="0" smtClean="0">
                    <a:latin typeface="微软雅黑" panose="020B0503020204020204" pitchFamily="34" charset="-122"/>
                    <a:ea typeface="微软雅黑" panose="020B0503020204020204" pitchFamily="34" charset="-122"/>
                  </a:rPr>
                  <a:t>特征值</a:t>
                </a:r>
                <a:r>
                  <a:rPr lang="zh-CN" altLang="en-US" sz="3600" dirty="0" smtClean="0">
                    <a:latin typeface="微软雅黑" panose="020B0503020204020204" pitchFamily="34" charset="-122"/>
                    <a:ea typeface="微软雅黑" panose="020B0503020204020204" pitchFamily="34" charset="-122"/>
                  </a:rPr>
                  <a:t>，</a:t>
                </a:r>
                <a14:m>
                  <m:oMath xmlns:m="http://schemas.openxmlformats.org/officeDocument/2006/math">
                    <m:r>
                      <a:rPr lang="zh-CN" altLang="en-US" sz="3600" b="1" i="1">
                        <a:latin typeface="Cambria Math"/>
                        <a:sym typeface="微软雅黑"/>
                      </a:rPr>
                      <m:t>𝜶</m:t>
                    </m:r>
                  </m:oMath>
                </a14:m>
                <a:r>
                  <a:rPr lang="zh-CN" altLang="en-US" sz="3600" dirty="0" smtClean="0">
                    <a:latin typeface="微软雅黑" panose="020B0503020204020204" pitchFamily="34" charset="-122"/>
                    <a:ea typeface="微软雅黑" panose="020B0503020204020204" pitchFamily="34" charset="-122"/>
                  </a:rPr>
                  <a:t>称为</a:t>
                </a:r>
                <a:r>
                  <a:rPr lang="en-US" altLang="zh-CN" sz="3600" dirty="0" smtClean="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的对应于特征值</a:t>
                </a:r>
                <a14:m>
                  <m:oMath xmlns:m="http://schemas.openxmlformats.org/officeDocument/2006/math">
                    <m:r>
                      <a:rPr lang="zh-CN" altLang="en-US" sz="3600" i="1">
                        <a:latin typeface="Cambria Math"/>
                      </a:rPr>
                      <m:t>𝜆</m:t>
                    </m:r>
                  </m:oMath>
                </a14:m>
                <a:r>
                  <a:rPr lang="zh-CN" altLang="en-US" sz="3600" dirty="0" smtClean="0">
                    <a:latin typeface="微软雅黑" panose="020B0503020204020204" pitchFamily="34" charset="-122"/>
                    <a:ea typeface="微软雅黑" panose="020B0503020204020204" pitchFamily="34" charset="-122"/>
                  </a:rPr>
                  <a:t>的</a:t>
                </a:r>
                <a:r>
                  <a:rPr lang="zh-CN" altLang="en-US" sz="3600" b="1" dirty="0" smtClean="0">
                    <a:latin typeface="微软雅黑" panose="020B0503020204020204" pitchFamily="34" charset="-122"/>
                    <a:ea typeface="微软雅黑" panose="020B0503020204020204" pitchFamily="34" charset="-122"/>
                  </a:rPr>
                  <a:t>特征向量</a:t>
                </a:r>
                <a:r>
                  <a:rPr lang="zh-CN" altLang="en-US" sz="3600" dirty="0" smtClean="0">
                    <a:latin typeface="微软雅黑" panose="020B0503020204020204" pitchFamily="34" charset="-122"/>
                    <a:ea typeface="微软雅黑" panose="020B0503020204020204" pitchFamily="34" charset="-122"/>
                  </a:rPr>
                  <a:t>，</a:t>
                </a:r>
                <a:r>
                  <a:rPr lang="en-US" altLang="zh-CN" sz="3600" dirty="0" smtClean="0">
                    <a:latin typeface="微软雅黑" panose="020B0503020204020204" pitchFamily="34" charset="-122"/>
                    <a:ea typeface="微软雅黑" panose="020B0503020204020204" pitchFamily="34" charset="-122"/>
                  </a:rPr>
                  <a:t>|</a:t>
                </a:r>
                <a14:m>
                  <m:oMath xmlns:m="http://schemas.openxmlformats.org/officeDocument/2006/math">
                    <m:r>
                      <a:rPr lang="zh-CN" altLang="en-US" sz="3600" i="1">
                        <a:latin typeface="Cambria Math"/>
                      </a:rPr>
                      <m:t>𝜆</m:t>
                    </m:r>
                  </m:oMath>
                </a14:m>
                <a:r>
                  <a:rPr lang="en-US" altLang="zh-CN" sz="3600" dirty="0" smtClean="0">
                    <a:latin typeface="微软雅黑" panose="020B0503020204020204" pitchFamily="34" charset="-122"/>
                    <a:ea typeface="微软雅黑" panose="020B0503020204020204" pitchFamily="34" charset="-122"/>
                  </a:rPr>
                  <a:t>E-A|</a:t>
                </a:r>
                <a:r>
                  <a:rPr lang="zh-CN" altLang="en-US" sz="3600" dirty="0" smtClean="0">
                    <a:latin typeface="微软雅黑" panose="020B0503020204020204" pitchFamily="34" charset="-122"/>
                    <a:ea typeface="微软雅黑" panose="020B0503020204020204" pitchFamily="34" charset="-122"/>
                  </a:rPr>
                  <a:t>叫做</a:t>
                </a:r>
                <a:r>
                  <a:rPr lang="en-US" altLang="zh-CN" sz="3600" dirty="0" smtClean="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的</a:t>
                </a:r>
                <a:r>
                  <a:rPr lang="zh-CN" altLang="en-US" sz="3600" b="1" dirty="0" smtClean="0">
                    <a:latin typeface="微软雅黑" panose="020B0503020204020204" pitchFamily="34" charset="-122"/>
                    <a:ea typeface="微软雅黑" panose="020B0503020204020204" pitchFamily="34" charset="-122"/>
                  </a:rPr>
                  <a:t>特征多项式</a:t>
                </a:r>
                <a:r>
                  <a:rPr lang="zh-CN" altLang="en-US" sz="3600" dirty="0" smtClean="0">
                    <a:latin typeface="微软雅黑" panose="020B0503020204020204" pitchFamily="34" charset="-122"/>
                    <a:ea typeface="微软雅黑" panose="020B0503020204020204" pitchFamily="34" charset="-122"/>
                  </a:rPr>
                  <a:t>，特征多项式等于</a:t>
                </a:r>
                <a:r>
                  <a:rPr lang="en-US" altLang="zh-CN" sz="3600" dirty="0" smtClean="0">
                    <a:latin typeface="微软雅黑" panose="020B0503020204020204" pitchFamily="34" charset="-122"/>
                    <a:ea typeface="微软雅黑" panose="020B0503020204020204" pitchFamily="34" charset="-122"/>
                  </a:rPr>
                  <a:t>0</a:t>
                </a:r>
                <a:r>
                  <a:rPr lang="zh-CN" altLang="en-US" sz="3600" dirty="0" smtClean="0">
                    <a:latin typeface="微软雅黑" panose="020B0503020204020204" pitchFamily="34" charset="-122"/>
                    <a:ea typeface="微软雅黑" panose="020B0503020204020204" pitchFamily="34" charset="-122"/>
                  </a:rPr>
                  <a:t>时，称为</a:t>
                </a:r>
                <a:r>
                  <a:rPr lang="en-US" altLang="zh-CN" sz="3600" dirty="0" smtClean="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的特征方程</a:t>
                </a:r>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求特征值和特征向量的过程就是求解特征方程的解。</a:t>
                </a:r>
                <a:endParaRPr lang="en-US" altLang="zh-CN" sz="3600" dirty="0">
                  <a:latin typeface="微软雅黑" panose="020B0503020204020204" pitchFamily="34" charset="-122"/>
                  <a:ea typeface="微软雅黑" panose="020B0503020204020204" pitchFamily="34" charset="-122"/>
                </a:endParaRPr>
              </a:p>
              <a:p>
                <a:pPr algn="l">
                  <a:lnSpc>
                    <a:spcPct val="150000"/>
                  </a:lnSpc>
                </a:pPr>
                <a:r>
                  <a:rPr lang="zh-CN" altLang="en-US" sz="3600" dirty="0">
                    <a:latin typeface="微软雅黑" panose="020B0503020204020204" pitchFamily="34" charset="-122"/>
                    <a:ea typeface="微软雅黑" panose="020B0503020204020204" pitchFamily="34" charset="-122"/>
                  </a:rPr>
                  <a:t>如果</a:t>
                </a:r>
                <a14:m>
                  <m:oMath xmlns:m="http://schemas.openxmlformats.org/officeDocument/2006/math">
                    <m:r>
                      <a:rPr lang="zh-CN" altLang="en-US" sz="3600" b="1" i="1">
                        <a:latin typeface="Cambria Math"/>
                      </a:rPr>
                      <m:t>𝜶</m:t>
                    </m:r>
                  </m:oMath>
                </a14:m>
                <a:r>
                  <a:rPr lang="zh-CN" altLang="en-US" sz="3600" dirty="0">
                    <a:latin typeface="微软雅黑" panose="020B0503020204020204" pitchFamily="34" charset="-122"/>
                    <a:ea typeface="微软雅黑" panose="020B0503020204020204" pitchFamily="34" charset="-122"/>
                  </a:rPr>
                  <a:t>是</a:t>
                </a:r>
                <a:r>
                  <a:rPr lang="en-US" altLang="zh-CN" sz="3600" b="1" dirty="0">
                    <a:latin typeface="微软雅黑" panose="020B0503020204020204" pitchFamily="34" charset="-122"/>
                    <a:ea typeface="微软雅黑" panose="020B0503020204020204" pitchFamily="34" charset="-122"/>
                  </a:rPr>
                  <a:t>A</a:t>
                </a:r>
                <a:r>
                  <a:rPr lang="zh-CN" altLang="en-US" sz="3600" dirty="0">
                    <a:latin typeface="微软雅黑" panose="020B0503020204020204" pitchFamily="34" charset="-122"/>
                    <a:ea typeface="微软雅黑" panose="020B0503020204020204" pitchFamily="34" charset="-122"/>
                  </a:rPr>
                  <a:t>的特征向量，那么任何缩放后的向量</a:t>
                </a:r>
                <a14:m>
                  <m:oMath xmlns:m="http://schemas.openxmlformats.org/officeDocument/2006/math">
                    <m:r>
                      <a:rPr lang="zh-CN" altLang="en-US" sz="3600" i="1">
                        <a:latin typeface="Cambria Math"/>
                      </a:rPr>
                      <m:t>𝑠</m:t>
                    </m:r>
                    <m:r>
                      <a:rPr lang="zh-CN" altLang="en-US" sz="3600" b="1" i="1">
                        <a:latin typeface="Cambria Math"/>
                      </a:rPr>
                      <m:t>𝜶</m:t>
                    </m:r>
                  </m:oMath>
                </a14:m>
                <a:r>
                  <a:rPr lang="zh-CN" altLang="en-US" sz="3600" dirty="0">
                    <a:latin typeface="微软雅黑" panose="020B0503020204020204" pitchFamily="34" charset="-122"/>
                    <a:ea typeface="微软雅黑" panose="020B0503020204020204" pitchFamily="34" charset="-122"/>
                  </a:rPr>
                  <a:t>也是</a:t>
                </a:r>
                <a:r>
                  <a:rPr lang="en-US" altLang="zh-CN" sz="3600" b="1" dirty="0">
                    <a:latin typeface="微软雅黑" panose="020B0503020204020204" pitchFamily="34" charset="-122"/>
                    <a:ea typeface="微软雅黑" panose="020B0503020204020204" pitchFamily="34" charset="-122"/>
                  </a:rPr>
                  <a:t>A</a:t>
                </a:r>
                <a:r>
                  <a:rPr lang="zh-CN" altLang="en-US" sz="3600" dirty="0">
                    <a:latin typeface="微软雅黑" panose="020B0503020204020204" pitchFamily="34" charset="-122"/>
                    <a:ea typeface="微软雅黑" panose="020B0503020204020204" pitchFamily="34" charset="-122"/>
                  </a:rPr>
                  <a:t>的特征向量，</a:t>
                </a:r>
                <a14:m>
                  <m:oMath xmlns:m="http://schemas.openxmlformats.org/officeDocument/2006/math">
                    <m:r>
                      <a:rPr lang="zh-CN" altLang="en-US" sz="3600" i="1">
                        <a:latin typeface="Cambria Math"/>
                      </a:rPr>
                      <m:t>𝑠</m:t>
                    </m:r>
                    <m:r>
                      <a:rPr lang="zh-CN" altLang="en-US" sz="3600" b="1" i="1">
                        <a:latin typeface="Cambria Math"/>
                      </a:rPr>
                      <m:t>𝜶</m:t>
                    </m:r>
                  </m:oMath>
                </a14:m>
                <a:r>
                  <a:rPr lang="zh-CN" altLang="en-US" sz="3600" dirty="0">
                    <a:latin typeface="微软雅黑" panose="020B0503020204020204" pitchFamily="34" charset="-122"/>
                    <a:ea typeface="微软雅黑" panose="020B0503020204020204" pitchFamily="34" charset="-122"/>
                  </a:rPr>
                  <a:t>与</a:t>
                </a:r>
                <a14:m>
                  <m:oMath xmlns:m="http://schemas.openxmlformats.org/officeDocument/2006/math">
                    <m:r>
                      <a:rPr lang="zh-CN" altLang="en-US" sz="3600" b="1" i="1">
                        <a:latin typeface="Cambria Math"/>
                      </a:rPr>
                      <m:t>𝜶</m:t>
                    </m:r>
                  </m:oMath>
                </a14:m>
                <a:r>
                  <a:rPr lang="zh-CN" altLang="en-US" sz="3600" dirty="0">
                    <a:latin typeface="微软雅黑" panose="020B0503020204020204" pitchFamily="34" charset="-122"/>
                    <a:ea typeface="微软雅黑" panose="020B0503020204020204" pitchFamily="34" charset="-122"/>
                  </a:rPr>
                  <a:t>有相同的特征值。所以通常只考虑单位特征向量</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d>
                        <m:dPr>
                          <m:begChr m:val=""/>
                          <m:ctrlPr>
                            <a:rPr lang="zh-CN" altLang="en-US" sz="3200" i="1">
                              <a:latin typeface="Cambria Math"/>
                              <a:sym typeface="微软雅黑"/>
                            </a:rPr>
                          </m:ctrlPr>
                        </m:dPr>
                        <m:e>
                          <m:r>
                            <a:rPr lang="zh-CN" altLang="en-US" sz="3200" b="1">
                              <a:latin typeface="Cambria Math"/>
                              <a:sym typeface="微软雅黑"/>
                            </a:rPr>
                            <m:t>𝐀</m:t>
                          </m:r>
                          <m:d>
                            <m:dPr>
                              <m:begChr m:val="（"/>
                              <m:endChr m:val="）"/>
                              <m:ctrlPr>
                                <a:rPr lang="zh-CN" altLang="en-US" sz="3200" b="1" i="1">
                                  <a:latin typeface="Cambria Math"/>
                                  <a:sym typeface="微软雅黑"/>
                                </a:rPr>
                              </m:ctrlPr>
                            </m:dPr>
                            <m:e>
                              <m:r>
                                <a:rPr lang="zh-CN" altLang="en-US" sz="3200" i="1">
                                  <a:latin typeface="Cambria Math"/>
                                  <a:sym typeface="微软雅黑"/>
                                </a:rPr>
                                <m:t>𝑘</m:t>
                              </m:r>
                              <m:r>
                                <a:rPr lang="zh-CN" altLang="en-US" sz="3200" b="1" i="1">
                                  <a:latin typeface="Cambria Math"/>
                                  <a:sym typeface="微软雅黑"/>
                                </a:rPr>
                                <m:t>𝜶</m:t>
                              </m:r>
                            </m:e>
                          </m:d>
                          <m:r>
                            <a:rPr lang="en-US" altLang="zh-CN" sz="3200" b="0" i="1" smtClean="0">
                              <a:latin typeface="Cambria Math"/>
                              <a:sym typeface="微软雅黑"/>
                            </a:rPr>
                            <m:t>=</m:t>
                          </m:r>
                          <m:r>
                            <a:rPr lang="zh-CN" altLang="en-US" sz="3200" i="1">
                              <a:latin typeface="Cambria Math"/>
                              <a:sym typeface="微软雅黑"/>
                            </a:rPr>
                            <m:t>𝜆</m:t>
                          </m:r>
                          <m:r>
                            <a:rPr lang="zh-CN" altLang="en-US" sz="3200">
                              <a:latin typeface="Cambria Math"/>
                              <a:sym typeface="微软雅黑"/>
                            </a:rPr>
                            <m:t>(</m:t>
                          </m:r>
                          <m:r>
                            <a:rPr lang="zh-CN" altLang="en-US" sz="3200" i="1">
                              <a:latin typeface="Cambria Math"/>
                              <a:sym typeface="微软雅黑"/>
                            </a:rPr>
                            <m:t>𝑘</m:t>
                          </m:r>
                          <m:r>
                            <a:rPr lang="zh-CN" altLang="en-US" sz="3200" b="1" i="1">
                              <a:latin typeface="Cambria Math"/>
                              <a:sym typeface="微软雅黑"/>
                            </a:rPr>
                            <m:t>𝜶</m:t>
                          </m:r>
                        </m:e>
                      </m:d>
                    </m:oMath>
                  </m:oMathPara>
                </a14:m>
                <a:endParaRPr lang="en-US" altLang="zh-CN" sz="3200" dirty="0">
                  <a:solidFill>
                    <a:schemeClr val="tx1"/>
                  </a:solidFill>
                </a:endParaRPr>
              </a:p>
              <a:p>
                <a:pPr algn="l">
                  <a:lnSpc>
                    <a:spcPct val="150000"/>
                  </a:lnSpc>
                </a:pPr>
                <a:r>
                  <a:rPr lang="zh-CN" altLang="en-US" b="1" dirty="0">
                    <a:solidFill>
                      <a:srgbClr val="FF0000"/>
                    </a:solidFill>
                  </a:rPr>
                  <a:t>特征向量不是被特征值唯一确定；但是，特征值却被特征向量唯一确定：一个特征向量只能属于一个特征值。</a:t>
                </a:r>
                <a:endParaRPr b="1" dirty="0">
                  <a:solidFill>
                    <a:srgbClr val="FF0000"/>
                  </a:solidFill>
                </a:endParaRPr>
              </a:p>
            </p:txBody>
          </p:sp>
        </mc:Choice>
        <mc:Fallback>
          <p:sp>
            <p:nvSpPr>
              <p:cNvPr id="184" name="Shape 51"/>
              <p:cNvSpPr txBox="1">
                <a:spLocks noRot="1" noChangeAspect="1" noMove="1" noResize="1" noEditPoints="1" noAdjustHandles="1" noChangeArrowheads="1" noChangeShapeType="1" noTextEdit="1"/>
              </p:cNvSpPr>
              <p:nvPr/>
            </p:nvSpPr>
            <p:spPr>
              <a:xfrm>
                <a:off x="755328" y="4458500"/>
                <a:ext cx="22309880" cy="8135560"/>
              </a:xfrm>
              <a:prstGeom prst="rect">
                <a:avLst/>
              </a:prstGeom>
              <a:blipFill rotWithShape="1">
                <a:blip r:embed="rId1"/>
                <a:stretch>
                  <a:fillRect l="-1475" r="-219" b="-1423"/>
                </a:stretch>
              </a:blipFill>
              <a:ln w="12700">
                <a:miter lim="400000"/>
              </a:ln>
            </p:spPr>
            <p:txBody>
              <a:bodyPr/>
              <a:lstStyle/>
              <a:p>
                <a:r>
                  <a:rPr lang="zh-CN" altLang="en-US">
                    <a:noFill/>
                  </a:rPr>
                  <a:t> </a:t>
                </a:r>
                <a:endParaRPr lang="zh-CN" altLang="en-US">
                  <a:noFill/>
                </a:endParaRPr>
              </a:p>
            </p:txBody>
          </p:sp>
        </mc:Fallback>
      </mc:AlternateContent>
      <p:grpSp>
        <p:nvGrpSpPr>
          <p:cNvPr id="187" name="Group 54"/>
          <p:cNvGrpSpPr/>
          <p:nvPr/>
        </p:nvGrpSpPr>
        <p:grpSpPr>
          <a:xfrm>
            <a:off x="645616" y="4457362"/>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50"/>
          <p:cNvSpPr txBox="1"/>
          <p:nvPr/>
        </p:nvSpPr>
        <p:spPr>
          <a:xfrm>
            <a:off x="704000" y="6301575"/>
            <a:ext cx="102657" cy="718145"/>
          </a:xfrm>
          <a:prstGeom prst="rect">
            <a:avLst/>
          </a:prstGeom>
          <a:ln w="12700">
            <a:miter lim="400000"/>
          </a:ln>
        </p:spPr>
        <p:txBody>
          <a:bodyPr wrap="none" lIns="50800" tIns="50800" rIns="50800" bIns="50800" anchor="ctr">
            <a:spAutoFit/>
          </a:bodyPr>
          <a:lstStyle>
            <a:lvl1pPr algn="l" defTabSz="914400">
              <a:defRPr sz="4000">
                <a:solidFill>
                  <a:srgbClr val="A6AAA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mc:AlternateContent xmlns:mc="http://schemas.openxmlformats.org/markup-compatibility/2006">
        <mc:Choice xmlns:a14="http://schemas.microsoft.com/office/drawing/2010/main" Requires="a14">
          <p:sp>
            <p:nvSpPr>
              <p:cNvPr id="184" name="Shape 51"/>
              <p:cNvSpPr txBox="1"/>
              <p:nvPr/>
            </p:nvSpPr>
            <p:spPr>
              <a:xfrm>
                <a:off x="802862" y="5599353"/>
                <a:ext cx="22309880" cy="4970015"/>
              </a:xfrm>
              <a:prstGeom prst="rect">
                <a:avLst/>
              </a:prstGeom>
              <a:ln w="12700">
                <a:miter lim="400000"/>
              </a:ln>
              <a:extLst>
                <a:ext uri="{C572A759-6A51-4108-AA02-DFA0A04FC94B}">
                  <ele attr="1"/>
                </a:ext>
              </a:extLst>
            </p:spPr>
            <p:txBody>
              <a:bodyPr wrap="square" lIns="50800" tIns="50800" rIns="50800" bIns="50800" anchor="ctr">
                <a:spAutoFit/>
              </a:bodyPr>
              <a:lstStyle/>
              <a:p>
                <a:pPr algn="l">
                  <a:lnSpc>
                    <a:spcPct val="150000"/>
                  </a:lnSpc>
                </a:pPr>
                <a14:m>
                  <m:oMathPara xmlns:m="http://schemas.openxmlformats.org/officeDocument/2006/math">
                    <m:oMathParaPr>
                      <m:jc m:val="centerGroup"/>
                    </m:oMathParaPr>
                    <m:oMath xmlns:m="http://schemas.openxmlformats.org/officeDocument/2006/math">
                      <m:r>
                        <a:rPr lang="zh-CN" altLang="en-US" sz="3600">
                          <a:latin typeface="Cambria Math"/>
                        </a:rPr>
                        <m:t>|</m:t>
                      </m:r>
                      <m:r>
                        <a:rPr lang="zh-CN" altLang="en-US" sz="3600" i="1">
                          <a:latin typeface="Cambria Math"/>
                        </a:rPr>
                        <m:t>𝜆</m:t>
                      </m:r>
                      <m:r>
                        <m:rPr>
                          <m:sty m:val="p"/>
                        </m:rPr>
                        <a:rPr lang="en-US" altLang="zh-CN" sz="3600" b="0" i="0" smtClean="0">
                          <a:latin typeface="Cambria Math"/>
                        </a:rPr>
                        <m:t>E</m:t>
                      </m:r>
                      <m:r>
                        <a:rPr lang="zh-CN" altLang="en-US" sz="3600">
                          <a:latin typeface="Cambria Math"/>
                        </a:rPr>
                        <m:t>−</m:t>
                      </m:r>
                      <m:r>
                        <a:rPr lang="zh-CN" altLang="en-US" sz="3600" i="1">
                          <a:latin typeface="Cambria Math"/>
                        </a:rPr>
                        <m:t>𝐴</m:t>
                      </m:r>
                      <m:r>
                        <a:rPr lang="zh-CN" altLang="en-US" sz="3600">
                          <a:latin typeface="Cambria Math"/>
                        </a:rPr>
                        <m:t>|=|</m:t>
                      </m:r>
                      <m:m>
                        <m:mPr>
                          <m:mcs>
                            <m:mc>
                              <m:mcPr>
                                <m:count m:val="4"/>
                                <m:mcJc m:val="center"/>
                              </m:mcPr>
                            </m:mc>
                          </m:mcs>
                          <m:ctrlPr>
                            <a:rPr lang="zh-CN" altLang="en-US" sz="3600" i="1">
                              <a:latin typeface="Cambria Math"/>
                            </a:rPr>
                          </m:ctrlPr>
                        </m:mPr>
                        <m:mr>
                          <m:e>
                            <m:r>
                              <a:rPr lang="zh-CN" altLang="en-US" sz="3600" i="1">
                                <a:latin typeface="Cambria Math"/>
                              </a:rPr>
                              <m:t>𝜆</m:t>
                            </m:r>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a:latin typeface="Cambria Math"/>
                                  </a:rPr>
                                  <m:t>11</m:t>
                                </m:r>
                              </m:sub>
                            </m:sSub>
                          </m:e>
                          <m:e>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a:latin typeface="Cambria Math"/>
                                  </a:rPr>
                                  <m:t>12</m:t>
                                </m:r>
                              </m:sub>
                            </m:sSub>
                          </m:e>
                          <m:e>
                            <m:r>
                              <a:rPr lang="zh-CN" altLang="en-US" sz="3600">
                                <a:latin typeface="Cambria Math"/>
                              </a:rPr>
                              <m:t>⋯</m:t>
                            </m:r>
                          </m:e>
                          <m:e>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a:latin typeface="Cambria Math"/>
                                  </a:rPr>
                                  <m:t>1</m:t>
                                </m:r>
                                <m:r>
                                  <a:rPr lang="zh-CN" altLang="en-US" sz="3600" i="1">
                                    <a:latin typeface="Cambria Math"/>
                                  </a:rPr>
                                  <m:t>𝑛</m:t>
                                </m:r>
                              </m:sub>
                            </m:sSub>
                          </m:e>
                        </m:mr>
                        <m:mr>
                          <m:e>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a:latin typeface="Cambria Math"/>
                                  </a:rPr>
                                  <m:t>21</m:t>
                                </m:r>
                              </m:sub>
                            </m:sSub>
                          </m:e>
                          <m:e>
                            <m:r>
                              <a:rPr lang="zh-CN" altLang="en-US" sz="3600" i="1">
                                <a:latin typeface="Cambria Math"/>
                              </a:rPr>
                              <m:t>𝜆</m:t>
                            </m:r>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a:latin typeface="Cambria Math"/>
                                  </a:rPr>
                                  <m:t>22</m:t>
                                </m:r>
                              </m:sub>
                            </m:sSub>
                          </m:e>
                          <m:e>
                            <m:r>
                              <a:rPr lang="zh-CN" altLang="en-US" sz="3600">
                                <a:latin typeface="Cambria Math"/>
                              </a:rPr>
                              <m:t>⋯</m:t>
                            </m:r>
                          </m:e>
                          <m:e>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a:latin typeface="Cambria Math"/>
                                  </a:rPr>
                                  <m:t>2</m:t>
                                </m:r>
                                <m:r>
                                  <a:rPr lang="zh-CN" altLang="en-US" sz="3600" i="1">
                                    <a:latin typeface="Cambria Math"/>
                                  </a:rPr>
                                  <m:t>𝑛</m:t>
                                </m:r>
                              </m:sub>
                            </m:sSub>
                          </m:e>
                        </m:mr>
                        <m:mr>
                          <m:e>
                            <m:r>
                              <a:rPr lang="zh-CN" altLang="en-US" sz="3600">
                                <a:latin typeface="Cambria Math"/>
                              </a:rPr>
                              <m:t>⋮</m:t>
                            </m:r>
                          </m:e>
                          <m:e>
                            <m:r>
                              <a:rPr lang="zh-CN" altLang="en-US" sz="3600">
                                <a:latin typeface="Cambria Math"/>
                              </a:rPr>
                              <m:t>⋮</m:t>
                            </m:r>
                          </m:e>
                          <m:e>
                            <m:r>
                              <a:rPr lang="en-US" altLang="zh-CN" sz="3600" i="1">
                                <a:latin typeface="Cambria Math"/>
                              </a:rPr>
                              <m:t>…</m:t>
                            </m:r>
                          </m:e>
                          <m:e>
                            <m:r>
                              <a:rPr lang="zh-CN" altLang="en-US" sz="3600">
                                <a:latin typeface="Cambria Math"/>
                              </a:rPr>
                              <m:t>⋮</m:t>
                            </m:r>
                          </m:e>
                        </m:mr>
                        <m:mr>
                          <m:e>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i="1">
                                    <a:latin typeface="Cambria Math"/>
                                  </a:rPr>
                                  <m:t>𝑛</m:t>
                                </m:r>
                                <m:r>
                                  <a:rPr lang="zh-CN" altLang="en-US" sz="3600">
                                    <a:latin typeface="Cambria Math"/>
                                  </a:rPr>
                                  <m:t>1</m:t>
                                </m:r>
                              </m:sub>
                            </m:sSub>
                          </m:e>
                          <m:e>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i="1">
                                    <a:latin typeface="Cambria Math"/>
                                  </a:rPr>
                                  <m:t>𝑛</m:t>
                                </m:r>
                                <m:r>
                                  <a:rPr lang="zh-CN" altLang="en-US" sz="3600">
                                    <a:latin typeface="Cambria Math"/>
                                  </a:rPr>
                                  <m:t>2</m:t>
                                </m:r>
                              </m:sub>
                            </m:sSub>
                          </m:e>
                          <m:e>
                            <m:r>
                              <a:rPr lang="zh-CN" altLang="en-US" sz="3600">
                                <a:latin typeface="Cambria Math"/>
                              </a:rPr>
                              <m:t>⋯</m:t>
                            </m:r>
                          </m:e>
                          <m:e>
                            <m:r>
                              <a:rPr lang="zh-CN" altLang="en-US" sz="3600" i="1">
                                <a:latin typeface="Cambria Math"/>
                              </a:rPr>
                              <m:t>𝜆</m:t>
                            </m:r>
                            <m:r>
                              <a:rPr lang="zh-CN" altLang="en-US" sz="3600">
                                <a:latin typeface="Cambria Math"/>
                              </a:rPr>
                              <m:t>−</m:t>
                            </m:r>
                            <m:sSub>
                              <m:sSubPr>
                                <m:ctrlPr>
                                  <a:rPr lang="zh-CN" altLang="en-US" sz="3600" i="1">
                                    <a:latin typeface="Cambria Math"/>
                                  </a:rPr>
                                </m:ctrlPr>
                              </m:sSubPr>
                              <m:e>
                                <m:r>
                                  <a:rPr lang="zh-CN" altLang="en-US" sz="3600" i="1">
                                    <a:latin typeface="Cambria Math"/>
                                  </a:rPr>
                                  <m:t>𝑎</m:t>
                                </m:r>
                              </m:e>
                              <m:sub>
                                <m:r>
                                  <a:rPr lang="zh-CN" altLang="en-US" sz="3600" i="1">
                                    <a:latin typeface="Cambria Math"/>
                                  </a:rPr>
                                  <m:t>𝑛𝑛</m:t>
                                </m:r>
                              </m:sub>
                            </m:sSub>
                          </m:e>
                        </m:mr>
                      </m:m>
                      <m:r>
                        <a:rPr lang="zh-CN" altLang="en-US" sz="3600">
                          <a:latin typeface="Cambria Math"/>
                        </a:rPr>
                        <m:t>|</m:t>
                      </m:r>
                    </m:oMath>
                  </m:oMathPara>
                </a14:m>
                <a:endParaRPr lang="en-US" altLang="zh-CN" sz="3600" dirty="0">
                  <a:latin typeface="微软雅黑" panose="020B0503020204020204" pitchFamily="34" charset="-122"/>
                  <a:ea typeface="微软雅黑" panose="020B0503020204020204" pitchFamily="34" charset="-122"/>
                </a:endParaRPr>
              </a:p>
              <a:p>
                <a:pPr algn="l">
                  <a:lnSpc>
                    <a:spcPct val="150000"/>
                  </a:lnSpc>
                </a:pP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r>
                  <a:rPr lang="zh-CN" altLang="en-US" sz="3600" dirty="0" smtClean="0">
                    <a:latin typeface="微软雅黑" panose="020B0503020204020204" pitchFamily="34" charset="-122"/>
                    <a:ea typeface="微软雅黑" panose="020B0503020204020204" pitchFamily="34" charset="-122"/>
                  </a:rPr>
                  <a:t>而</a:t>
                </a:r>
                <a:r>
                  <a:rPr lang="zh-CN" altLang="en-US" sz="3600" dirty="0">
                    <a:latin typeface="微软雅黑" panose="020B0503020204020204" pitchFamily="34" charset="-122"/>
                    <a:ea typeface="微软雅黑" panose="020B0503020204020204" pitchFamily="34" charset="-122"/>
                  </a:rPr>
                  <a:t>相应于方程</a:t>
                </a:r>
                <a14:m>
                  <m:oMath xmlns:m="http://schemas.openxmlformats.org/officeDocument/2006/math">
                    <m:d>
                      <m:dPr>
                        <m:endChr m:val=""/>
                        <m:ctrlPr>
                          <a:rPr lang="zh-CN" altLang="en-US" sz="3600" i="1">
                            <a:latin typeface="Cambria Math"/>
                          </a:rPr>
                        </m:ctrlPr>
                      </m:dPr>
                      <m:e>
                        <m:sSub>
                          <m:sSubPr>
                            <m:ctrlPr>
                              <a:rPr lang="zh-CN" altLang="en-US" sz="3600" i="1">
                                <a:latin typeface="Cambria Math"/>
                              </a:rPr>
                            </m:ctrlPr>
                          </m:sSubPr>
                          <m:e>
                            <m:r>
                              <a:rPr lang="zh-CN" altLang="en-US" sz="3600" i="1">
                                <a:latin typeface="Cambria Math"/>
                              </a:rPr>
                              <m:t>𝜆</m:t>
                            </m:r>
                          </m:e>
                          <m:sub>
                            <m:r>
                              <a:rPr lang="zh-CN" altLang="en-US" sz="3600">
                                <a:latin typeface="Cambria Math"/>
                              </a:rPr>
                              <m:t>0</m:t>
                            </m:r>
                          </m:sub>
                        </m:sSub>
                        <m:r>
                          <a:rPr lang="zh-CN" altLang="en-US" sz="3600" i="1">
                            <a:latin typeface="Cambria Math"/>
                          </a:rPr>
                          <m:t>𝐼</m:t>
                        </m:r>
                        <m:r>
                          <a:rPr lang="zh-CN" altLang="en-US" sz="3600">
                            <a:latin typeface="Cambria Math"/>
                          </a:rPr>
                          <m:t>−</m:t>
                        </m:r>
                        <m:r>
                          <a:rPr lang="zh-CN" altLang="en-US" sz="3600" i="1">
                            <a:latin typeface="Cambria Math"/>
                          </a:rPr>
                          <m:t>𝐴</m:t>
                        </m:r>
                        <m:r>
                          <a:rPr lang="zh-CN" altLang="en-US" sz="3600">
                            <a:latin typeface="Cambria Math"/>
                          </a:rPr>
                          <m:t>)</m:t>
                        </m:r>
                        <m:r>
                          <a:rPr lang="zh-CN" altLang="en-US" sz="3600" i="1">
                            <a:latin typeface="Cambria Math"/>
                          </a:rPr>
                          <m:t>𝑋</m:t>
                        </m:r>
                      </m:e>
                    </m:d>
                  </m:oMath>
                </a14:m>
                <a:r>
                  <a:rPr lang="en-US" altLang="zh-CN" sz="3600" dirty="0">
                    <a:latin typeface="微软雅黑" panose="020B0503020204020204" pitchFamily="34" charset="-122"/>
                    <a:ea typeface="微软雅黑" panose="020B0503020204020204" pitchFamily="34" charset="-122"/>
                  </a:rPr>
                  <a:t>=0</a:t>
                </a:r>
                <a:r>
                  <a:rPr lang="zh-CN" altLang="en-US" sz="3600" dirty="0">
                    <a:latin typeface="微软雅黑" panose="020B0503020204020204" pitchFamily="34" charset="-122"/>
                    <a:ea typeface="微软雅黑" panose="020B0503020204020204" pitchFamily="34" charset="-122"/>
                  </a:rPr>
                  <a:t>的非零解向量称为</a:t>
                </a:r>
                <a:r>
                  <a:rPr lang="en-US" altLang="zh-CN" sz="3600" dirty="0">
                    <a:latin typeface="微软雅黑" panose="020B0503020204020204" pitchFamily="34" charset="-122"/>
                    <a:ea typeface="微软雅黑" panose="020B0503020204020204" pitchFamily="34" charset="-122"/>
                  </a:rPr>
                  <a:t>A</a:t>
                </a:r>
                <a:r>
                  <a:rPr lang="zh-CN" altLang="en-US" sz="3600" dirty="0">
                    <a:latin typeface="微软雅黑" panose="020B0503020204020204" pitchFamily="34" charset="-122"/>
                    <a:ea typeface="微软雅黑" panose="020B0503020204020204" pitchFamily="34" charset="-122"/>
                  </a:rPr>
                  <a:t>的属于特征值</a:t>
                </a:r>
                <a14:m>
                  <m:oMath xmlns:m="http://schemas.openxmlformats.org/officeDocument/2006/math">
                    <m:sSub>
                      <m:sSubPr>
                        <m:ctrlPr>
                          <a:rPr lang="zh-CN" altLang="en-US" sz="3600" i="1">
                            <a:latin typeface="Cambria Math"/>
                          </a:rPr>
                        </m:ctrlPr>
                      </m:sSubPr>
                      <m:e>
                        <m:r>
                          <a:rPr lang="zh-CN" altLang="en-US" sz="3600" i="1">
                            <a:latin typeface="Cambria Math"/>
                          </a:rPr>
                          <m:t>𝜆</m:t>
                        </m:r>
                      </m:e>
                      <m:sub>
                        <m:r>
                          <a:rPr lang="zh-CN" altLang="en-US" sz="3600">
                            <a:latin typeface="Cambria Math"/>
                          </a:rPr>
                          <m:t>0</m:t>
                        </m:r>
                      </m:sub>
                    </m:sSub>
                  </m:oMath>
                </a14:m>
                <a:r>
                  <a:rPr lang="zh-CN" altLang="en-US" sz="3600" dirty="0">
                    <a:latin typeface="微软雅黑" panose="020B0503020204020204" pitchFamily="34" charset="-122"/>
                    <a:ea typeface="微软雅黑" panose="020B0503020204020204" pitchFamily="34" charset="-122"/>
                  </a:rPr>
                  <a:t>的特征向量</a:t>
                </a:r>
                <a:endParaRPr lang="en-US" altLang="zh-CN" sz="3600" dirty="0">
                  <a:latin typeface="微软雅黑" panose="020B0503020204020204" pitchFamily="34" charset="-122"/>
                  <a:ea typeface="微软雅黑" panose="020B0503020204020204" pitchFamily="34" charset="-122"/>
                </a:endParaRPr>
              </a:p>
            </p:txBody>
          </p:sp>
        </mc:Choice>
        <mc:Fallback>
          <p:sp>
            <p:nvSpPr>
              <p:cNvPr id="184" name="Shape 51"/>
              <p:cNvSpPr txBox="1">
                <a:spLocks noRot="1" noChangeAspect="1" noMove="1" noResize="1" noEditPoints="1" noAdjustHandles="1" noChangeArrowheads="1" noChangeShapeType="1" noTextEdit="1"/>
              </p:cNvSpPr>
              <p:nvPr/>
            </p:nvSpPr>
            <p:spPr>
              <a:xfrm>
                <a:off x="802862" y="5599353"/>
                <a:ext cx="22309880" cy="4970015"/>
              </a:xfrm>
              <a:prstGeom prst="rect">
                <a:avLst/>
              </a:prstGeom>
              <a:blipFill rotWithShape="1">
                <a:blip r:embed="rId1"/>
                <a:stretch>
                  <a:fillRect l="-1011" b="-2086"/>
                </a:stretch>
              </a:blipFill>
              <a:ln w="12700">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79" name="Shape 46"/>
          <p:cNvSpPr txBox="1"/>
          <p:nvPr/>
        </p:nvSpPr>
        <p:spPr>
          <a:xfrm>
            <a:off x="2019686" y="3353793"/>
            <a:ext cx="3436838"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求解步骤</a:t>
            </a:r>
            <a:endParaRPr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a:t>3</a:t>
            </a:r>
            <a:endParaRPr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83" name="Shape 50"/>
          <p:cNvSpPr txBox="1"/>
          <p:nvPr/>
        </p:nvSpPr>
        <p:spPr>
          <a:xfrm>
            <a:off x="704000" y="6301575"/>
            <a:ext cx="102657" cy="718145"/>
          </a:xfrm>
          <a:prstGeom prst="rect">
            <a:avLst/>
          </a:prstGeom>
          <a:ln w="12700">
            <a:miter lim="400000"/>
          </a:ln>
        </p:spPr>
        <p:txBody>
          <a:bodyPr wrap="none" lIns="50800" tIns="50800" rIns="50800" bIns="50800" anchor="ctr">
            <a:spAutoFit/>
          </a:bodyPr>
          <a:lstStyle>
            <a:lvl1pPr algn="l" defTabSz="914400">
              <a:defRPr sz="4000">
                <a:solidFill>
                  <a:srgbClr val="A6AAA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mc:AlternateContent xmlns:mc="http://schemas.openxmlformats.org/markup-compatibility/2006">
        <mc:Choice xmlns:a14="http://schemas.microsoft.com/office/drawing/2010/main" Requires="a14">
          <p:sp>
            <p:nvSpPr>
              <p:cNvPr id="184" name="Shape 51"/>
              <p:cNvSpPr txBox="1"/>
              <p:nvPr/>
            </p:nvSpPr>
            <p:spPr>
              <a:xfrm>
                <a:off x="755328" y="4913784"/>
                <a:ext cx="21065818" cy="7224991"/>
              </a:xfrm>
              <a:prstGeom prst="rect">
                <a:avLst/>
              </a:prstGeom>
              <a:ln w="12700">
                <a:miter lim="400000"/>
              </a:ln>
              <a:extLst>
                <a:ext uri="{C572A759-6A51-4108-AA02-DFA0A04FC94B}">
                  <ele attr="1"/>
                </a:ext>
              </a:extLst>
            </p:spPr>
            <p:txBody>
              <a:bodyPr lIns="50800" tIns="50800" rIns="50800" bIns="50800" anchor="ctr">
                <a:spAutoFit/>
              </a:bodyPr>
              <a:lstStyle/>
              <a:p>
                <a:pPr algn="l" defTabSz="914400">
                  <a:lnSpc>
                    <a:spcPct val="150000"/>
                  </a:lnSpc>
                  <a:defRPr sz="3600">
                    <a:solidFill>
                      <a:srgbClr val="53585F"/>
                    </a:solidFill>
                    <a:latin typeface="微软雅黑"/>
                    <a:ea typeface="微软雅黑"/>
                    <a:cs typeface="微软雅黑"/>
                    <a:sym typeface="微软雅黑"/>
                  </a:defRPr>
                </a:pPr>
                <a:r>
                  <a:rPr lang="zh-CN" altLang="en-US" dirty="0">
                    <a:solidFill>
                      <a:schemeClr val="tx1"/>
                    </a:solidFill>
                  </a:rPr>
                  <a:t>第一</a:t>
                </a:r>
                <a:r>
                  <a:rPr lang="zh-CN" altLang="en-US" dirty="0" smtClean="0">
                    <a:solidFill>
                      <a:schemeClr val="tx1"/>
                    </a:solidFill>
                  </a:rPr>
                  <a:t>步：计算</a:t>
                </a:r>
                <a:r>
                  <a:rPr lang="en-US" altLang="zh-CN" dirty="0" smtClean="0">
                    <a:solidFill>
                      <a:schemeClr val="tx1"/>
                    </a:solidFill>
                  </a:rPr>
                  <a:t>A</a:t>
                </a:r>
                <a:r>
                  <a:rPr lang="zh-CN" altLang="en-US" dirty="0" smtClean="0">
                    <a:solidFill>
                      <a:schemeClr val="tx1"/>
                    </a:solidFill>
                  </a:rPr>
                  <a:t>的特征多项式</a:t>
                </a:r>
                <a14:m>
                  <m:oMath xmlns:m="http://schemas.openxmlformats.org/officeDocument/2006/math">
                    <m:r>
                      <a:rPr lang="zh-CN" altLang="en-US" sz="3600">
                        <a:latin typeface="Cambria Math"/>
                        <a:sym typeface="微软雅黑"/>
                      </a:rPr>
                      <m:t>|</m:t>
                    </m:r>
                    <m:r>
                      <a:rPr lang="zh-CN" altLang="en-US" sz="3600" i="1">
                        <a:latin typeface="Cambria Math"/>
                        <a:sym typeface="微软雅黑"/>
                      </a:rPr>
                      <m:t>𝜆</m:t>
                    </m:r>
                    <m:r>
                      <a:rPr lang="zh-CN" altLang="en-US" sz="3600" i="1">
                        <a:latin typeface="Cambria Math"/>
                        <a:sym typeface="微软雅黑"/>
                      </a:rPr>
                      <m:t>𝐼</m:t>
                    </m:r>
                    <m:r>
                      <a:rPr lang="zh-CN" altLang="en-US" sz="3600">
                        <a:latin typeface="Cambria Math"/>
                        <a:sym typeface="微软雅黑"/>
                      </a:rPr>
                      <m:t>−</m:t>
                    </m:r>
                    <m:r>
                      <a:rPr lang="zh-CN" altLang="en-US" sz="3600" i="1">
                        <a:latin typeface="Cambria Math"/>
                        <a:sym typeface="微软雅黑"/>
                      </a:rPr>
                      <m:t>𝐴</m:t>
                    </m:r>
                    <m:r>
                      <a:rPr lang="zh-CN" altLang="en-US" sz="3600">
                        <a:latin typeface="Cambria Math"/>
                        <a:sym typeface="微软雅黑"/>
                      </a:rPr>
                      <m:t>|</m:t>
                    </m:r>
                  </m:oMath>
                </a14:m>
                <a:endParaRPr lang="en-US" dirty="0" smtClean="0">
                  <a:solidFill>
                    <a:schemeClr val="tx1"/>
                  </a:solidFill>
                </a:endParaRPr>
              </a:p>
              <a:p>
                <a:pPr algn="l" defTabSz="914400">
                  <a:lnSpc>
                    <a:spcPct val="150000"/>
                  </a:lnSpc>
                  <a:defRPr sz="3600">
                    <a:solidFill>
                      <a:srgbClr val="53585F"/>
                    </a:solidFill>
                    <a:latin typeface="微软雅黑"/>
                    <a:ea typeface="微软雅黑"/>
                    <a:cs typeface="微软雅黑"/>
                    <a:sym typeface="微软雅黑"/>
                  </a:defRPr>
                </a:pPr>
                <a:r>
                  <a:rPr lang="zh-CN" altLang="en-US" dirty="0" smtClean="0">
                    <a:solidFill>
                      <a:schemeClr val="tx1"/>
                    </a:solidFill>
                  </a:rPr>
                  <a:t>第二步：如果多项式</a:t>
                </a:r>
                <a14:m>
                  <m:oMath xmlns:m="http://schemas.openxmlformats.org/officeDocument/2006/math">
                    <m:r>
                      <a:rPr lang="zh-CN" altLang="en-US" sz="3600">
                        <a:latin typeface="Cambria Math"/>
                        <a:sym typeface="微软雅黑"/>
                      </a:rPr>
                      <m:t>|</m:t>
                    </m:r>
                    <m:r>
                      <a:rPr lang="zh-CN" altLang="en-US" sz="3600" i="1">
                        <a:latin typeface="Cambria Math"/>
                        <a:sym typeface="微软雅黑"/>
                      </a:rPr>
                      <m:t>𝜆</m:t>
                    </m:r>
                    <m:r>
                      <a:rPr lang="zh-CN" altLang="en-US" sz="3600" i="1">
                        <a:latin typeface="Cambria Math"/>
                        <a:sym typeface="微软雅黑"/>
                      </a:rPr>
                      <m:t>𝐼</m:t>
                    </m:r>
                    <m:r>
                      <a:rPr lang="zh-CN" altLang="en-US" sz="3600">
                        <a:latin typeface="Cambria Math"/>
                        <a:sym typeface="微软雅黑"/>
                      </a:rPr>
                      <m:t>−</m:t>
                    </m:r>
                    <m:r>
                      <a:rPr lang="zh-CN" altLang="en-US" sz="3600" i="1">
                        <a:latin typeface="Cambria Math"/>
                        <a:sym typeface="微软雅黑"/>
                      </a:rPr>
                      <m:t>𝐴</m:t>
                    </m:r>
                    <m:r>
                      <a:rPr lang="zh-CN" altLang="en-US" sz="3600">
                        <a:latin typeface="Cambria Math"/>
                        <a:sym typeface="微软雅黑"/>
                      </a:rPr>
                      <m:t>|</m:t>
                    </m:r>
                  </m:oMath>
                </a14:m>
                <a:r>
                  <a:rPr lang="zh-CN" altLang="en-US" dirty="0" smtClean="0">
                    <a:solidFill>
                      <a:schemeClr val="tx1"/>
                    </a:solidFill>
                  </a:rPr>
                  <a:t>在</a:t>
                </a:r>
                <a:r>
                  <a:rPr lang="en-US" altLang="zh-CN" dirty="0" smtClean="0">
                    <a:solidFill>
                      <a:schemeClr val="tx1"/>
                    </a:solidFill>
                  </a:rPr>
                  <a:t>K</a:t>
                </a:r>
                <a:r>
                  <a:rPr lang="zh-CN" altLang="en-US" dirty="0" smtClean="0">
                    <a:solidFill>
                      <a:schemeClr val="tx1"/>
                    </a:solidFill>
                  </a:rPr>
                  <a:t>中没有根，那么</a:t>
                </a:r>
                <a:r>
                  <a:rPr lang="en-US" altLang="zh-CN" dirty="0" smtClean="0">
                    <a:solidFill>
                      <a:schemeClr val="tx1"/>
                    </a:solidFill>
                  </a:rPr>
                  <a:t>A</a:t>
                </a:r>
                <a:r>
                  <a:rPr lang="zh-CN" altLang="en-US" dirty="0" smtClean="0">
                    <a:solidFill>
                      <a:schemeClr val="tx1"/>
                    </a:solidFill>
                  </a:rPr>
                  <a:t>就没有特征值，从而</a:t>
                </a:r>
                <a:r>
                  <a:rPr lang="en-US" altLang="zh-CN" dirty="0" smtClean="0">
                    <a:solidFill>
                      <a:schemeClr val="tx1"/>
                    </a:solidFill>
                  </a:rPr>
                  <a:t>A</a:t>
                </a:r>
                <a:r>
                  <a:rPr lang="zh-CN" altLang="en-US" dirty="0">
                    <a:solidFill>
                      <a:schemeClr val="tx1"/>
                    </a:solidFill>
                  </a:rPr>
                  <a:t>也没有特征向量。如果如果多项式</a:t>
                </a:r>
                <a14:m>
                  <m:oMath xmlns:m="http://schemas.openxmlformats.org/officeDocument/2006/math">
                    <m:r>
                      <a:rPr lang="zh-CN" altLang="en-US" sz="2000">
                        <a:latin typeface="Cambria Math"/>
                        <a:sym typeface="微软雅黑"/>
                      </a:rPr>
                      <m:t>|</m:t>
                    </m:r>
                    <m:r>
                      <a:rPr lang="zh-CN" altLang="en-US" sz="2000" i="1">
                        <a:latin typeface="Cambria Math"/>
                        <a:sym typeface="微软雅黑"/>
                      </a:rPr>
                      <m:t>𝜆</m:t>
                    </m:r>
                    <m:r>
                      <a:rPr lang="zh-CN" altLang="en-US" sz="2000" i="1">
                        <a:latin typeface="Cambria Math"/>
                        <a:sym typeface="微软雅黑"/>
                      </a:rPr>
                      <m:t>𝐼</m:t>
                    </m:r>
                    <m:r>
                      <a:rPr lang="zh-CN" altLang="en-US" sz="2000">
                        <a:latin typeface="Cambria Math"/>
                        <a:sym typeface="微软雅黑"/>
                      </a:rPr>
                      <m:t>−</m:t>
                    </m:r>
                    <m:r>
                      <a:rPr lang="zh-CN" altLang="en-US" sz="2000" i="1">
                        <a:latin typeface="Cambria Math"/>
                        <a:sym typeface="微软雅黑"/>
                      </a:rPr>
                      <m:t>𝐴</m:t>
                    </m:r>
                    <m:r>
                      <a:rPr lang="zh-CN" altLang="en-US" sz="2000">
                        <a:latin typeface="Cambria Math"/>
                        <a:sym typeface="微软雅黑"/>
                      </a:rPr>
                      <m:t>|</m:t>
                    </m:r>
                  </m:oMath>
                </a14:m>
                <a:r>
                  <a:rPr lang="zh-CN" altLang="en-US" dirty="0">
                    <a:solidFill>
                      <a:schemeClr val="tx1"/>
                    </a:solidFill>
                  </a:rPr>
                  <a:t>在</a:t>
                </a:r>
                <a:r>
                  <a:rPr lang="en-US" altLang="zh-CN" dirty="0">
                    <a:solidFill>
                      <a:schemeClr val="tx1"/>
                    </a:solidFill>
                  </a:rPr>
                  <a:t>K</a:t>
                </a:r>
                <a:r>
                  <a:rPr lang="zh-CN" altLang="en-US" dirty="0" smtClean="0">
                    <a:solidFill>
                      <a:schemeClr val="tx1"/>
                    </a:solidFill>
                  </a:rPr>
                  <a:t>中有根，那么她在</a:t>
                </a:r>
                <a:r>
                  <a:rPr lang="en-US" altLang="zh-CN" dirty="0" smtClean="0">
                    <a:solidFill>
                      <a:schemeClr val="tx1"/>
                    </a:solidFill>
                  </a:rPr>
                  <a:t>K</a:t>
                </a:r>
                <a:r>
                  <a:rPr lang="zh-CN" altLang="en-US" dirty="0" smtClean="0">
                    <a:solidFill>
                      <a:schemeClr val="tx1"/>
                    </a:solidFill>
                  </a:rPr>
                  <a:t>中的全部根就是</a:t>
                </a:r>
                <a:r>
                  <a:rPr lang="en-US" altLang="zh-CN" dirty="0" smtClean="0">
                    <a:solidFill>
                      <a:schemeClr val="tx1"/>
                    </a:solidFill>
                  </a:rPr>
                  <a:t>A</a:t>
                </a:r>
                <a:r>
                  <a:rPr lang="zh-CN" altLang="en-US" dirty="0" smtClean="0">
                    <a:solidFill>
                      <a:schemeClr val="tx1"/>
                    </a:solidFill>
                  </a:rPr>
                  <a:t>的全部特征向量，此时做第三步。</a:t>
                </a:r>
                <a:endParaRPr lang="en-US" altLang="zh-CN" dirty="0" smtClean="0">
                  <a:solidFill>
                    <a:schemeClr val="tx1"/>
                  </a:solidFill>
                </a:endParaRPr>
              </a:p>
              <a:p>
                <a:pPr algn="l" defTabSz="914400">
                  <a:lnSpc>
                    <a:spcPct val="150000"/>
                  </a:lnSpc>
                  <a:defRPr sz="3600">
                    <a:solidFill>
                      <a:srgbClr val="53585F"/>
                    </a:solidFill>
                    <a:latin typeface="微软雅黑"/>
                    <a:ea typeface="微软雅黑"/>
                    <a:cs typeface="微软雅黑"/>
                    <a:sym typeface="微软雅黑"/>
                  </a:defRPr>
                </a:pPr>
                <a:r>
                  <a:rPr lang="zh-CN" altLang="en-US" dirty="0">
                    <a:solidFill>
                      <a:schemeClr val="tx1"/>
                    </a:solidFill>
                  </a:rPr>
                  <a:t>第三</a:t>
                </a:r>
                <a:r>
                  <a:rPr lang="zh-CN" altLang="en-US" dirty="0" smtClean="0">
                    <a:solidFill>
                      <a:schemeClr val="tx1"/>
                    </a:solidFill>
                  </a:rPr>
                  <a:t>步：对于</a:t>
                </a:r>
                <a:r>
                  <a:rPr lang="en-US" altLang="zh-CN" dirty="0" smtClean="0">
                    <a:solidFill>
                      <a:schemeClr val="tx1"/>
                    </a:solidFill>
                  </a:rPr>
                  <a:t>A</a:t>
                </a:r>
                <a:r>
                  <a:rPr lang="zh-CN" altLang="en-US" dirty="0" smtClean="0">
                    <a:solidFill>
                      <a:schemeClr val="tx1"/>
                    </a:solidFill>
                  </a:rPr>
                  <a:t>的每一个特征值</a:t>
                </a:r>
                <a14:m>
                  <m:oMath xmlns:m="http://schemas.openxmlformats.org/officeDocument/2006/math">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oMath>
                </a14:m>
                <a:r>
                  <a:rPr lang="zh-CN" altLang="en-US" dirty="0" smtClean="0">
                    <a:solidFill>
                      <a:schemeClr val="tx1"/>
                    </a:solidFill>
                  </a:rPr>
                  <a:t>，求齐次线性方程组</a:t>
                </a:r>
                <a14:m>
                  <m:oMath xmlns:m="http://schemas.openxmlformats.org/officeDocument/2006/math">
                    <m:d>
                      <m:dPr>
                        <m:endChr m:val=""/>
                        <m:ctrlPr>
                          <a:rPr lang="zh-CN" altLang="en-US" sz="3600" i="1">
                            <a:latin typeface="Cambria Math"/>
                            <a:sym typeface="微软雅黑"/>
                          </a:rPr>
                        </m:ctrlPr>
                      </m:dPr>
                      <m:e>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r>
                          <a:rPr lang="zh-CN" altLang="en-US" sz="3600" i="1">
                            <a:latin typeface="Cambria Math"/>
                            <a:sym typeface="微软雅黑"/>
                          </a:rPr>
                          <m:t>𝐼</m:t>
                        </m:r>
                        <m:r>
                          <a:rPr lang="zh-CN" altLang="en-US" sz="3600">
                            <a:latin typeface="Cambria Math"/>
                            <a:sym typeface="微软雅黑"/>
                          </a:rPr>
                          <m:t>−</m:t>
                        </m:r>
                        <m:r>
                          <a:rPr lang="zh-CN" altLang="en-US" sz="3600" i="1">
                            <a:latin typeface="Cambria Math"/>
                            <a:sym typeface="微软雅黑"/>
                          </a:rPr>
                          <m:t>𝐴</m:t>
                        </m:r>
                        <m:r>
                          <a:rPr lang="zh-CN" altLang="en-US" sz="3600">
                            <a:latin typeface="Cambria Math"/>
                            <a:sym typeface="微软雅黑"/>
                          </a:rPr>
                          <m:t>)</m:t>
                        </m:r>
                        <m:r>
                          <a:rPr lang="zh-CN" altLang="en-US" sz="3600" i="1">
                            <a:latin typeface="Cambria Math"/>
                            <a:sym typeface="微软雅黑"/>
                          </a:rPr>
                          <m:t>𝑋</m:t>
                        </m:r>
                        <m:r>
                          <a:rPr lang="zh-CN" altLang="en-US" sz="3600">
                            <a:latin typeface="Cambria Math"/>
                            <a:sym typeface="微软雅黑"/>
                          </a:rPr>
                          <m:t>=0</m:t>
                        </m:r>
                      </m:e>
                    </m:d>
                  </m:oMath>
                </a14:m>
                <a:r>
                  <a:rPr lang="zh-CN" altLang="en-US" dirty="0" smtClean="0">
                    <a:solidFill>
                      <a:schemeClr val="tx1"/>
                    </a:solidFill>
                  </a:rPr>
                  <a:t>的一个基础解系：</a:t>
                </a:r>
                <a14:m>
                  <m:oMath xmlns:m="http://schemas.openxmlformats.org/officeDocument/2006/math">
                    <m:sSub>
                      <m:sSubPr>
                        <m:ctrlPr>
                          <a:rPr lang="zh-CN" altLang="en-US" sz="3600" i="1">
                            <a:latin typeface="Cambria Math"/>
                            <a:sym typeface="微软雅黑"/>
                          </a:rPr>
                        </m:ctrlPr>
                      </m:sSubPr>
                      <m:e>
                        <m:r>
                          <a:rPr lang="zh-CN" altLang="en-US" sz="3600" i="1">
                            <a:latin typeface="Cambria Math"/>
                            <a:sym typeface="微软雅黑"/>
                          </a:rPr>
                          <m:t>𝜂</m:t>
                        </m:r>
                      </m:e>
                      <m:sub>
                        <m:r>
                          <a:rPr lang="zh-CN" altLang="en-US" sz="3600">
                            <a:latin typeface="Cambria Math"/>
                            <a:sym typeface="微软雅黑"/>
                          </a:rPr>
                          <m:t>1</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𝜂</m:t>
                        </m:r>
                      </m:e>
                      <m:sub>
                        <m:r>
                          <a:rPr lang="zh-CN" altLang="en-US" sz="3600">
                            <a:latin typeface="Cambria Math"/>
                            <a:sym typeface="微软雅黑"/>
                          </a:rPr>
                          <m:t>2</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𝜂</m:t>
                        </m:r>
                      </m:e>
                      <m:sub>
                        <m:r>
                          <a:rPr lang="zh-CN" altLang="en-US" sz="3600" i="1">
                            <a:latin typeface="Cambria Math"/>
                            <a:sym typeface="微软雅黑"/>
                          </a:rPr>
                          <m:t>𝑡</m:t>
                        </m:r>
                      </m:sub>
                    </m:sSub>
                  </m:oMath>
                </a14:m>
                <a:r>
                  <a:rPr lang="zh-CN" altLang="en-US" dirty="0" smtClean="0">
                    <a:solidFill>
                      <a:schemeClr val="tx1"/>
                    </a:solidFill>
                  </a:rPr>
                  <a:t>。于是</a:t>
                </a:r>
                <a:r>
                  <a:rPr lang="en-US" altLang="zh-CN" dirty="0" smtClean="0">
                    <a:solidFill>
                      <a:schemeClr val="tx1"/>
                    </a:solidFill>
                  </a:rPr>
                  <a:t>A</a:t>
                </a:r>
                <a:r>
                  <a:rPr lang="zh-CN" altLang="en-US" dirty="0" smtClean="0">
                    <a:solidFill>
                      <a:schemeClr val="tx1"/>
                    </a:solidFill>
                  </a:rPr>
                  <a:t>属于</a:t>
                </a:r>
                <a14:m>
                  <m:oMath xmlns:m="http://schemas.openxmlformats.org/officeDocument/2006/math">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oMath>
                </a14:m>
                <a:r>
                  <a:rPr lang="zh-CN" altLang="en-US" dirty="0" smtClean="0">
                    <a:solidFill>
                      <a:schemeClr val="tx1"/>
                    </a:solidFill>
                  </a:rPr>
                  <a:t>的全部特征向量组成的集合是</a:t>
                </a:r>
                <a:endParaRPr lang="en-US" altLang="zh-CN" dirty="0" smtClean="0">
                  <a:solidFill>
                    <a:schemeClr val="tx1"/>
                  </a:solidFill>
                </a:endParaRPr>
              </a:p>
              <a:p>
                <a:pPr algn="l" defTabSz="914400">
                  <a:lnSpc>
                    <a:spcPct val="150000"/>
                  </a:lnSpc>
                  <a:defRPr sz="3600">
                    <a:solidFill>
                      <a:srgbClr val="53585F"/>
                    </a:solidFill>
                    <a:latin typeface="微软雅黑"/>
                    <a:ea typeface="微软雅黑"/>
                    <a:cs typeface="微软雅黑"/>
                    <a:sym typeface="微软雅黑"/>
                  </a:defRPr>
                </a:pPr>
                <a14:m>
                  <m:oMathPara xmlns:m="http://schemas.openxmlformats.org/officeDocument/2006/math">
                    <m:oMathParaPr>
                      <m:jc m:val="centerGroup"/>
                    </m:oMathParaPr>
                    <m:oMath xmlns:m="http://schemas.openxmlformats.org/officeDocument/2006/math">
                      <m:d>
                        <m:dPr>
                          <m:begChr m:val="{"/>
                          <m:endChr m:val="}"/>
                          <m:ctrlPr>
                            <a:rPr lang="zh-CN" altLang="en-US" sz="3600" i="1">
                              <a:latin typeface="Cambria Math"/>
                              <a:sym typeface="微软雅黑"/>
                            </a:rPr>
                          </m:ctrlPr>
                        </m:dPr>
                        <m:e>
                          <m:sSub>
                            <m:sSubPr>
                              <m:ctrlPr>
                                <a:rPr lang="zh-CN" altLang="en-US" sz="3600" i="1">
                                  <a:latin typeface="Cambria Math"/>
                                  <a:sym typeface="微软雅黑"/>
                                </a:rPr>
                              </m:ctrlPr>
                            </m:sSubPr>
                            <m:e>
                              <m:r>
                                <a:rPr lang="zh-CN" altLang="en-US" sz="3600" i="1">
                                  <a:latin typeface="Cambria Math"/>
                                  <a:sym typeface="微软雅黑"/>
                                </a:rPr>
                                <m:t>𝑘</m:t>
                              </m:r>
                            </m:e>
                            <m:sub>
                              <m:r>
                                <a:rPr lang="zh-CN" altLang="en-US" sz="3600">
                                  <a:latin typeface="Cambria Math"/>
                                  <a:sym typeface="微软雅黑"/>
                                </a:rPr>
                                <m:t>1</m:t>
                              </m:r>
                            </m:sub>
                          </m:sSub>
                          <m:sSub>
                            <m:sSubPr>
                              <m:ctrlPr>
                                <a:rPr lang="zh-CN" altLang="en-US" sz="3600" i="1">
                                  <a:latin typeface="Cambria Math"/>
                                  <a:sym typeface="微软雅黑"/>
                                </a:rPr>
                              </m:ctrlPr>
                            </m:sSubPr>
                            <m:e>
                              <m:r>
                                <a:rPr lang="zh-CN" altLang="en-US" sz="3600" i="1">
                                  <a:latin typeface="Cambria Math"/>
                                  <a:sym typeface="微软雅黑"/>
                                </a:rPr>
                                <m:t>𝜂</m:t>
                              </m:r>
                            </m:e>
                            <m:sub>
                              <m:r>
                                <a:rPr lang="zh-CN" altLang="en-US" sz="3600">
                                  <a:latin typeface="Cambria Math"/>
                                  <a:sym typeface="微软雅黑"/>
                                </a:rPr>
                                <m:t>1</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𝑘</m:t>
                              </m:r>
                            </m:e>
                            <m:sub>
                              <m:r>
                                <a:rPr lang="zh-CN" altLang="en-US" sz="3600">
                                  <a:latin typeface="Cambria Math"/>
                                  <a:sym typeface="微软雅黑"/>
                                </a:rPr>
                                <m:t>2</m:t>
                              </m:r>
                            </m:sub>
                          </m:sSub>
                          <m:sSub>
                            <m:sSubPr>
                              <m:ctrlPr>
                                <a:rPr lang="zh-CN" altLang="en-US" sz="3600" i="1">
                                  <a:latin typeface="Cambria Math"/>
                                  <a:sym typeface="微软雅黑"/>
                                </a:rPr>
                              </m:ctrlPr>
                            </m:sSubPr>
                            <m:e>
                              <m:r>
                                <a:rPr lang="zh-CN" altLang="en-US" sz="3600" i="1">
                                  <a:latin typeface="Cambria Math"/>
                                  <a:sym typeface="微软雅黑"/>
                                </a:rPr>
                                <m:t>𝜂</m:t>
                              </m:r>
                            </m:e>
                            <m:sub>
                              <m:r>
                                <a:rPr lang="zh-CN" altLang="en-US" sz="3600">
                                  <a:latin typeface="Cambria Math"/>
                                  <a:sym typeface="微软雅黑"/>
                                </a:rPr>
                                <m:t>2</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𝑘</m:t>
                              </m:r>
                            </m:e>
                            <m:sub>
                              <m:r>
                                <a:rPr lang="zh-CN" altLang="en-US" sz="3600" i="1">
                                  <a:latin typeface="Cambria Math"/>
                                  <a:sym typeface="微软雅黑"/>
                                </a:rPr>
                                <m:t>𝑡</m:t>
                              </m:r>
                            </m:sub>
                          </m:sSub>
                          <m:sSub>
                            <m:sSubPr>
                              <m:ctrlPr>
                                <a:rPr lang="zh-CN" altLang="en-US" sz="3600" i="1">
                                  <a:latin typeface="Cambria Math"/>
                                  <a:sym typeface="微软雅黑"/>
                                </a:rPr>
                              </m:ctrlPr>
                            </m:sSubPr>
                            <m:e>
                              <m:r>
                                <a:rPr lang="zh-CN" altLang="en-US" sz="3600" i="1">
                                  <a:latin typeface="Cambria Math"/>
                                  <a:sym typeface="微软雅黑"/>
                                </a:rPr>
                                <m:t>𝜂</m:t>
                              </m:r>
                            </m:e>
                            <m:sub>
                              <m:r>
                                <a:rPr lang="zh-CN" altLang="en-US" sz="3600" i="1">
                                  <a:latin typeface="Cambria Math"/>
                                  <a:sym typeface="微软雅黑"/>
                                </a:rPr>
                                <m:t>𝑡</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𝑘</m:t>
                              </m:r>
                            </m:e>
                            <m:sub>
                              <m:r>
                                <a:rPr lang="zh-CN" altLang="en-US" sz="3600">
                                  <a:latin typeface="Cambria Math"/>
                                  <a:sym typeface="微软雅黑"/>
                                </a:rPr>
                                <m:t>1</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𝑘</m:t>
                              </m:r>
                            </m:e>
                            <m:sub>
                              <m:r>
                                <a:rPr lang="zh-CN" altLang="en-US" sz="3600">
                                  <a:latin typeface="Cambria Math"/>
                                  <a:sym typeface="微软雅黑"/>
                                </a:rPr>
                                <m:t>2</m:t>
                              </m:r>
                            </m:sub>
                          </m:sSub>
                          <m:r>
                            <a:rPr lang="zh-CN" altLang="en-US" sz="3600">
                              <a:latin typeface="Cambria Math"/>
                              <a:sym typeface="微软雅黑"/>
                            </a:rPr>
                            <m:t>,⋯</m:t>
                          </m:r>
                          <m:sSub>
                            <m:sSubPr>
                              <m:ctrlPr>
                                <a:rPr lang="zh-CN" altLang="en-US" sz="3600" i="1">
                                  <a:latin typeface="Cambria Math"/>
                                  <a:sym typeface="微软雅黑"/>
                                </a:rPr>
                              </m:ctrlPr>
                            </m:sSubPr>
                            <m:e>
                              <m:r>
                                <a:rPr lang="zh-CN" altLang="en-US" sz="3600" i="1">
                                  <a:latin typeface="Cambria Math"/>
                                  <a:sym typeface="微软雅黑"/>
                                </a:rPr>
                                <m:t>𝑘</m:t>
                              </m:r>
                            </m:e>
                            <m:sub>
                              <m:r>
                                <a:rPr lang="zh-CN" altLang="en-US" sz="3600" i="1">
                                  <a:latin typeface="Cambria Math"/>
                                  <a:sym typeface="微软雅黑"/>
                                </a:rPr>
                                <m:t>𝑡</m:t>
                              </m:r>
                            </m:sub>
                          </m:sSub>
                          <m:r>
                            <a:rPr lang="zh-CN" altLang="en-US" sz="3600">
                              <a:latin typeface="Cambria Math"/>
                              <a:sym typeface="微软雅黑"/>
                            </a:rPr>
                            <m:t>∈</m:t>
                          </m:r>
                          <m:r>
                            <a:rPr lang="zh-CN" altLang="en-US" sz="3600" i="1">
                              <a:latin typeface="Cambria Math"/>
                              <a:sym typeface="微软雅黑"/>
                            </a:rPr>
                            <m:t>𝐾</m:t>
                          </m:r>
                          <m:r>
                            <a:rPr lang="zh-CN" altLang="en-US" sz="3600">
                              <a:latin typeface="Cambria Math"/>
                              <a:sym typeface="微软雅黑"/>
                            </a:rPr>
                            <m:t>,</m:t>
                          </m:r>
                          <m:r>
                            <a:rPr lang="zh-CN" altLang="en-US" sz="3600">
                              <a:latin typeface="Cambria Math"/>
                              <a:sym typeface="微软雅黑"/>
                            </a:rPr>
                            <m:t>且它们不全为</m:t>
                          </m:r>
                          <m:r>
                            <a:rPr lang="zh-CN" altLang="en-US" sz="3600">
                              <a:latin typeface="Cambria Math"/>
                              <a:sym typeface="微软雅黑"/>
                            </a:rPr>
                            <m:t>0</m:t>
                          </m:r>
                        </m:e>
                      </m:d>
                    </m:oMath>
                  </m:oMathPara>
                </a14:m>
                <a:endParaRPr lang="en-US" dirty="0" smtClean="0">
                  <a:solidFill>
                    <a:schemeClr val="tx1"/>
                  </a:solidFill>
                </a:endParaRPr>
              </a:p>
              <a:p>
                <a:pPr algn="l" defTabSz="914400">
                  <a:lnSpc>
                    <a:spcPct val="150000"/>
                  </a:lnSpc>
                  <a:defRPr sz="3600">
                    <a:solidFill>
                      <a:srgbClr val="53585F"/>
                    </a:solidFill>
                    <a:latin typeface="微软雅黑"/>
                    <a:ea typeface="微软雅黑"/>
                    <a:cs typeface="微软雅黑"/>
                    <a:sym typeface="微软雅黑"/>
                  </a:defRPr>
                </a:pPr>
                <a:r>
                  <a:rPr lang="zh-CN" altLang="en-US" dirty="0">
                    <a:solidFill>
                      <a:schemeClr val="tx1"/>
                    </a:solidFill>
                  </a:rPr>
                  <a:t>设</a:t>
                </a:r>
                <a14:m>
                  <m:oMath xmlns:m="http://schemas.openxmlformats.org/officeDocument/2006/math">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oMath>
                </a14:m>
                <a:r>
                  <a:rPr lang="zh-CN" altLang="en-US" dirty="0" smtClean="0">
                    <a:solidFill>
                      <a:schemeClr val="tx1"/>
                    </a:solidFill>
                  </a:rPr>
                  <a:t>是</a:t>
                </a:r>
                <a:r>
                  <a:rPr lang="en-US" altLang="zh-CN" dirty="0" smtClean="0">
                    <a:solidFill>
                      <a:schemeClr val="tx1"/>
                    </a:solidFill>
                  </a:rPr>
                  <a:t>A</a:t>
                </a:r>
                <a:r>
                  <a:rPr lang="zh-CN" altLang="en-US" dirty="0" smtClean="0">
                    <a:solidFill>
                      <a:schemeClr val="tx1"/>
                    </a:solidFill>
                  </a:rPr>
                  <a:t>的一个特征值，把齐次线性方程组</a:t>
                </a:r>
                <a14:m>
                  <m:oMath xmlns:m="http://schemas.openxmlformats.org/officeDocument/2006/math">
                    <m:d>
                      <m:dPr>
                        <m:endChr m:val=""/>
                        <m:ctrlPr>
                          <a:rPr lang="zh-CN" altLang="en-US" sz="3600" i="1">
                            <a:latin typeface="Cambria Math"/>
                            <a:sym typeface="微软雅黑"/>
                          </a:rPr>
                        </m:ctrlPr>
                      </m:dPr>
                      <m:e>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r>
                          <a:rPr lang="zh-CN" altLang="en-US" sz="3600" i="1">
                            <a:latin typeface="Cambria Math"/>
                            <a:sym typeface="微软雅黑"/>
                          </a:rPr>
                          <m:t>𝐼</m:t>
                        </m:r>
                        <m:r>
                          <a:rPr lang="zh-CN" altLang="en-US" sz="3600">
                            <a:latin typeface="Cambria Math"/>
                            <a:sym typeface="微软雅黑"/>
                          </a:rPr>
                          <m:t>−</m:t>
                        </m:r>
                        <m:r>
                          <a:rPr lang="zh-CN" altLang="en-US" sz="3600" i="1">
                            <a:latin typeface="Cambria Math"/>
                            <a:sym typeface="微软雅黑"/>
                          </a:rPr>
                          <m:t>𝐴</m:t>
                        </m:r>
                        <m:r>
                          <a:rPr lang="zh-CN" altLang="en-US" sz="3600">
                            <a:latin typeface="Cambria Math"/>
                            <a:sym typeface="微软雅黑"/>
                          </a:rPr>
                          <m:t>)</m:t>
                        </m:r>
                        <m:r>
                          <a:rPr lang="zh-CN" altLang="en-US" sz="3600" i="1">
                            <a:latin typeface="Cambria Math"/>
                            <a:sym typeface="微软雅黑"/>
                          </a:rPr>
                          <m:t>𝑋</m:t>
                        </m:r>
                        <m:r>
                          <a:rPr lang="zh-CN" altLang="en-US" sz="3600">
                            <a:latin typeface="Cambria Math"/>
                            <a:sym typeface="微软雅黑"/>
                          </a:rPr>
                          <m:t>=0</m:t>
                        </m:r>
                      </m:e>
                    </m:d>
                  </m:oMath>
                </a14:m>
                <a:r>
                  <a:rPr lang="zh-CN" altLang="en-US" dirty="0" smtClean="0">
                    <a:solidFill>
                      <a:schemeClr val="tx1"/>
                    </a:solidFill>
                  </a:rPr>
                  <a:t>的解空间称为</a:t>
                </a:r>
                <a:r>
                  <a:rPr lang="en-US" altLang="zh-CN" dirty="0" smtClean="0">
                    <a:solidFill>
                      <a:schemeClr val="tx1"/>
                    </a:solidFill>
                  </a:rPr>
                  <a:t>A</a:t>
                </a:r>
                <a:r>
                  <a:rPr lang="zh-CN" altLang="en-US" dirty="0" smtClean="0">
                    <a:solidFill>
                      <a:schemeClr val="tx1"/>
                    </a:solidFill>
                  </a:rPr>
                  <a:t>的属于</a:t>
                </a:r>
                <a14:m>
                  <m:oMath xmlns:m="http://schemas.openxmlformats.org/officeDocument/2006/math">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oMath>
                </a14:m>
                <a:r>
                  <a:rPr lang="zh-CN" altLang="en-US" dirty="0" smtClean="0">
                    <a:solidFill>
                      <a:schemeClr val="tx1"/>
                    </a:solidFill>
                  </a:rPr>
                  <a:t>的特征子空间，其中的全部非</a:t>
                </a:r>
                <a:r>
                  <a:rPr lang="en-US" altLang="zh-CN" dirty="0" smtClean="0">
                    <a:solidFill>
                      <a:schemeClr val="tx1"/>
                    </a:solidFill>
                  </a:rPr>
                  <a:t>0</a:t>
                </a:r>
                <a:r>
                  <a:rPr lang="zh-CN" altLang="en-US" dirty="0" smtClean="0">
                    <a:solidFill>
                      <a:schemeClr val="tx1"/>
                    </a:solidFill>
                  </a:rPr>
                  <a:t>向量就是</a:t>
                </a:r>
                <a:r>
                  <a:rPr lang="en-US" altLang="zh-CN" dirty="0" smtClean="0">
                    <a:solidFill>
                      <a:schemeClr val="tx1"/>
                    </a:solidFill>
                  </a:rPr>
                  <a:t>A</a:t>
                </a:r>
                <a:r>
                  <a:rPr lang="zh-CN" altLang="en-US" dirty="0" smtClean="0">
                    <a:solidFill>
                      <a:schemeClr val="tx1"/>
                    </a:solidFill>
                  </a:rPr>
                  <a:t>的属于</a:t>
                </a:r>
                <a14:m>
                  <m:oMath xmlns:m="http://schemas.openxmlformats.org/officeDocument/2006/math">
                    <m:sSub>
                      <m:sSubPr>
                        <m:ctrlPr>
                          <a:rPr lang="zh-CN" altLang="en-US" sz="3600" i="1">
                            <a:latin typeface="Cambria Math"/>
                            <a:sym typeface="微软雅黑"/>
                          </a:rPr>
                        </m:ctrlPr>
                      </m:sSubPr>
                      <m:e>
                        <m:r>
                          <a:rPr lang="zh-CN" altLang="en-US" sz="3600" i="1">
                            <a:latin typeface="Cambria Math"/>
                            <a:sym typeface="微软雅黑"/>
                          </a:rPr>
                          <m:t>𝜆</m:t>
                        </m:r>
                      </m:e>
                      <m:sub>
                        <m:r>
                          <a:rPr lang="zh-CN" altLang="en-US" sz="3600" i="1">
                            <a:latin typeface="Cambria Math"/>
                            <a:sym typeface="微软雅黑"/>
                          </a:rPr>
                          <m:t>𝑗</m:t>
                        </m:r>
                      </m:sub>
                    </m:sSub>
                  </m:oMath>
                </a14:m>
                <a:r>
                  <a:rPr lang="zh-CN" altLang="en-US" dirty="0" smtClean="0">
                    <a:solidFill>
                      <a:schemeClr val="tx1"/>
                    </a:solidFill>
                  </a:rPr>
                  <a:t>的全部特征向量。</a:t>
                </a:r>
                <a:endParaRPr dirty="0">
                  <a:solidFill>
                    <a:schemeClr val="tx1"/>
                  </a:solidFill>
                </a:endParaRPr>
              </a:p>
            </p:txBody>
          </p:sp>
        </mc:Choice>
        <mc:Fallback>
          <p:sp>
            <p:nvSpPr>
              <p:cNvPr id="184" name="Shape 51"/>
              <p:cNvSpPr txBox="1">
                <a:spLocks noRot="1" noChangeAspect="1" noMove="1" noResize="1" noEditPoints="1" noAdjustHandles="1" noChangeArrowheads="1" noChangeShapeType="1" noTextEdit="1"/>
              </p:cNvSpPr>
              <p:nvPr/>
            </p:nvSpPr>
            <p:spPr>
              <a:xfrm>
                <a:off x="755328" y="4913784"/>
                <a:ext cx="21065818" cy="7224991"/>
              </a:xfrm>
              <a:prstGeom prst="rect">
                <a:avLst/>
              </a:prstGeom>
              <a:blipFill rotWithShape="1">
                <a:blip r:embed="rId1"/>
                <a:stretch>
                  <a:fillRect l="-1071" r="-1071" b="-1435"/>
                </a:stretch>
              </a:blipFill>
              <a:ln w="12700">
                <a:miter lim="400000"/>
              </a:ln>
            </p:spPr>
            <p:txBody>
              <a:bodyPr/>
              <a:lstStyle/>
              <a:p>
                <a:r>
                  <a:rPr lang="zh-CN" altLang="en-US">
                    <a:noFill/>
                  </a:rPr>
                  <a:t> </a:t>
                </a:r>
                <a:endParaRPr lang="zh-CN" altLang="en-US">
                  <a:noFill/>
                </a:endParaRPr>
              </a:p>
            </p:txBody>
          </p:sp>
        </mc:Fallback>
      </mc:AlternateContent>
      <p:grpSp>
        <p:nvGrpSpPr>
          <p:cNvPr id="187" name="Group 54"/>
          <p:cNvGrpSpPr/>
          <p:nvPr/>
        </p:nvGrpSpPr>
        <p:grpSpPr>
          <a:xfrm>
            <a:off x="645616" y="4457362"/>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51"/>
          <p:cNvSpPr txBox="1"/>
          <p:nvPr/>
        </p:nvSpPr>
        <p:spPr>
          <a:xfrm>
            <a:off x="809820" y="10107109"/>
            <a:ext cx="21065818" cy="835678"/>
          </a:xfrm>
          <a:prstGeom prst="rect">
            <a:avLst/>
          </a:prstGeom>
          <a:ln w="12700">
            <a:miter lim="400000"/>
          </a:ln>
        </p:spPr>
        <p:txBody>
          <a:bodyPr lIns="50800" tIns="50800" rIns="50800" bIns="50800" anchor="ctr">
            <a:spAutoFit/>
          </a:bodyPr>
          <a:lstStyle/>
          <a:p>
            <a:pPr algn="l" defTabSz="914400">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3600" dirty="0" smtClean="0">
                <a:sym typeface="微软雅黑" panose="020B0503020204020204" charset="-122"/>
              </a:rPr>
              <a:t> </a:t>
            </a:r>
            <a:endParaRPr dirty="0"/>
          </a:p>
        </p:txBody>
      </p:sp>
      <mc:AlternateContent xmlns:mc="http://schemas.openxmlformats.org/markup-compatibility/2006">
        <mc:Choice xmlns:a14="http://schemas.microsoft.com/office/drawing/2010/main" Requires="a14">
          <p:sp>
            <p:nvSpPr>
              <p:cNvPr id="2" name="TextBox 1"/>
              <p:cNvSpPr txBox="1"/>
              <p:nvPr/>
            </p:nvSpPr>
            <p:spPr>
              <a:xfrm>
                <a:off x="1169587" y="4298812"/>
                <a:ext cx="22849184" cy="3962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zh-CN" altLang="en-US" sz="3600" dirty="0" smtClean="0">
                    <a:latin typeface="微软雅黑" panose="020B0503020204020204" pitchFamily="34" charset="-122"/>
                    <a:ea typeface="微软雅黑" panose="020B0503020204020204" pitchFamily="34" charset="-122"/>
                  </a:rPr>
                  <a:t>例：</a:t>
                </a: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r>
                  <a:rPr lang="zh-CN" altLang="en-US" sz="3600" dirty="0" smtClean="0">
                    <a:latin typeface="微软雅黑" panose="020B0503020204020204" pitchFamily="34" charset="-122"/>
                    <a:ea typeface="微软雅黑" panose="020B0503020204020204" pitchFamily="34" charset="-122"/>
                  </a:rPr>
                  <a:t>求</a:t>
                </a:r>
                <a:endParaRPr lang="en-US" altLang="zh-CN" sz="3600" dirty="0">
                  <a:latin typeface="微软雅黑" panose="020B0503020204020204" pitchFamily="34" charset="-122"/>
                  <a:ea typeface="微软雅黑" panose="020B0503020204020204" pitchFamily="34" charset="-122"/>
                </a:endParaRPr>
              </a:p>
              <a:p>
                <a:pPr algn="l">
                  <a:lnSpc>
                    <a:spcPct val="150000"/>
                  </a:lnSpc>
                </a:pPr>
                <a:r>
                  <a:rPr lang="zh-CN" altLang="en-US" sz="3600" dirty="0" smtClean="0">
                    <a:latin typeface="微软雅黑" panose="020B0503020204020204" pitchFamily="34" charset="-122"/>
                    <a:ea typeface="微软雅黑" panose="020B0503020204020204" pitchFamily="34" charset="-122"/>
                  </a:rPr>
                  <a:t>计算</a:t>
                </a:r>
                <a:r>
                  <a:rPr lang="en-US" altLang="zh-CN" sz="3600" dirty="0" smtClean="0">
                    <a:latin typeface="微软雅黑" panose="020B0503020204020204" pitchFamily="34" charset="-122"/>
                    <a:ea typeface="微软雅黑" panose="020B0503020204020204" pitchFamily="34" charset="-122"/>
                  </a:rPr>
                  <a:t>3</a:t>
                </a:r>
                <a:r>
                  <a:rPr lang="zh-CN" altLang="en-US" sz="3600" dirty="0" smtClean="0">
                    <a:latin typeface="微软雅黑" panose="020B0503020204020204" pitchFamily="34" charset="-122"/>
                    <a:ea typeface="微软雅黑" panose="020B0503020204020204" pitchFamily="34" charset="-122"/>
                  </a:rPr>
                  <a:t>阶矩阵</a:t>
                </a:r>
                <a14:m>
                  <m:oMath xmlns:m="http://schemas.openxmlformats.org/officeDocument/2006/math">
                    <m:r>
                      <a:rPr lang="zh-CN" altLang="en-US" sz="3600" i="1">
                        <a:latin typeface="Cambria Math"/>
                      </a:rPr>
                      <m:t>𝐴</m:t>
                    </m:r>
                    <m:r>
                      <m:rPr>
                        <m:nor/>
                      </m:rPr>
                      <a:rPr lang="zh-CN" altLang="en-US" sz="3600" i="1"/>
                      <m:t>=</m:t>
                    </m:r>
                    <m:d>
                      <m:dPr>
                        <m:ctrlPr>
                          <a:rPr lang="zh-CN" altLang="en-US" sz="3600" i="1">
                            <a:latin typeface="Cambria Math"/>
                          </a:rPr>
                        </m:ctrlPr>
                      </m:dPr>
                      <m:e>
                        <m:m>
                          <m:mPr>
                            <m:mcs>
                              <m:mc>
                                <m:mcPr>
                                  <m:count m:val="3"/>
                                  <m:mcJc m:val="center"/>
                                </m:mcPr>
                              </m:mc>
                            </m:mcs>
                            <m:ctrlPr>
                              <a:rPr lang="zh-CN" altLang="en-US" sz="3600" i="1">
                                <a:latin typeface="Cambria Math"/>
                              </a:rPr>
                            </m:ctrlPr>
                          </m:mPr>
                          <m:mr>
                            <m:e>
                              <m:r>
                                <a:rPr lang="zh-CN" altLang="en-US" sz="3600">
                                  <a:latin typeface="Cambria Math"/>
                                </a:rPr>
                                <m:t>3</m:t>
                              </m:r>
                            </m:e>
                            <m:e>
                              <m:r>
                                <a:rPr lang="zh-CN" altLang="en-US" sz="3600">
                                  <a:latin typeface="Cambria Math"/>
                                </a:rPr>
                                <m:t>2</m:t>
                              </m:r>
                            </m:e>
                            <m:e>
                              <m:r>
                                <a:rPr lang="zh-CN" altLang="en-US" sz="3600">
                                  <a:latin typeface="Cambria Math"/>
                                </a:rPr>
                                <m:t>4</m:t>
                              </m:r>
                            </m:e>
                          </m:mr>
                          <m:mr>
                            <m:e>
                              <m:r>
                                <a:rPr lang="zh-CN" altLang="en-US" sz="3600">
                                  <a:latin typeface="Cambria Math"/>
                                </a:rPr>
                                <m:t>2</m:t>
                              </m:r>
                            </m:e>
                            <m:e>
                              <m:r>
                                <a:rPr lang="zh-CN" altLang="en-US" sz="3600">
                                  <a:latin typeface="Cambria Math"/>
                                </a:rPr>
                                <m:t>0</m:t>
                              </m:r>
                            </m:e>
                            <m:e>
                              <m:r>
                                <a:rPr lang="zh-CN" altLang="en-US" sz="3600">
                                  <a:latin typeface="Cambria Math"/>
                                </a:rPr>
                                <m:t>2</m:t>
                              </m:r>
                            </m:e>
                          </m:mr>
                          <m:mr>
                            <m:e>
                              <m:r>
                                <a:rPr lang="zh-CN" altLang="en-US" sz="3600">
                                  <a:latin typeface="Cambria Math"/>
                                </a:rPr>
                                <m:t>4</m:t>
                              </m:r>
                            </m:e>
                            <m:e>
                              <m:r>
                                <a:rPr lang="zh-CN" altLang="en-US" sz="3600">
                                  <a:latin typeface="Cambria Math"/>
                                </a:rPr>
                                <m:t>2</m:t>
                              </m:r>
                            </m:e>
                            <m:e>
                              <m:r>
                                <a:rPr lang="zh-CN" altLang="en-US" sz="3600">
                                  <a:latin typeface="Cambria Math"/>
                                </a:rPr>
                                <m:t>3</m:t>
                              </m:r>
                            </m:e>
                          </m:mr>
                        </m:m>
                      </m:e>
                    </m:d>
                  </m:oMath>
                </a14:m>
                <a:r>
                  <a:rPr lang="zh-CN" altLang="en-US" sz="3600" dirty="0" smtClean="0">
                    <a:latin typeface="微软雅黑" panose="020B0503020204020204" pitchFamily="34" charset="-122"/>
                    <a:ea typeface="微软雅黑" panose="020B0503020204020204" pitchFamily="34" charset="-122"/>
                  </a:rPr>
                  <a:t>的全部特征值和特征向量。</a:t>
                </a:r>
                <a:endParaRPr lang="en-US" altLang="zh-CN" sz="36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1169587" y="4298812"/>
                <a:ext cx="22849184" cy="3962110"/>
              </a:xfrm>
              <a:prstGeom prst="rect">
                <a:avLst/>
              </a:prstGeom>
              <a:blipFill rotWithShape="1">
                <a:blip r:embed="rId1"/>
                <a:stretch>
                  <a:fillRect l="-987"/>
                </a:stretch>
              </a:blipFill>
              <a:ln w="12700" cap="flat">
                <a:noFill/>
                <a:miter lim="400000"/>
              </a:ln>
              <a:effec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894856" y="5201816"/>
                <a:ext cx="8395183" cy="13856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 xmlns:m="http://schemas.openxmlformats.org/officeDocument/2006/math">
                    <m:d>
                      <m:d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ctrlPr>
                      </m:dPr>
                      <m:e>
                        <m:eqArr>
                          <m:eqArr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ctrlPr>
                          </m:eqArr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t>3  −1</m:t>
                            </m:r>
                          </m:e>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a:rPr>
                              <m:t>−1     3</m:t>
                            </m:r>
                          </m:e>
                        </m:eqArr>
                      </m:e>
                    </m:d>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a:rPr>
                  <a:t>的特征值和特征向量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a:endParaRPr>
              </a:p>
            </p:txBody>
          </p:sp>
        </mc:Choice>
        <mc:Fallback>
          <p:sp>
            <p:nvSpPr>
              <p:cNvPr id="3" name="TextBox 2"/>
              <p:cNvSpPr txBox="1">
                <a:spLocks noRot="1" noChangeAspect="1" noMove="1" noResize="1" noEditPoints="1" noAdjustHandles="1" noChangeArrowheads="1" noChangeShapeType="1" noTextEdit="1"/>
              </p:cNvSpPr>
              <p:nvPr/>
            </p:nvSpPr>
            <p:spPr>
              <a:xfrm>
                <a:off x="1894856" y="5201816"/>
                <a:ext cx="8395183" cy="1385636"/>
              </a:xfrm>
              <a:prstGeom prst="rect">
                <a:avLst/>
              </a:prstGeom>
              <a:blipFill rotWithShape="1">
                <a:blip r:embed="rId2"/>
                <a:stretch>
                  <a:fillRect r="-3486" b="-1754"/>
                </a:stretch>
              </a:blipFill>
              <a:ln w="12700" cap="flat">
                <a:noFill/>
                <a:miter lim="400000"/>
              </a:ln>
              <a:effectLst/>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51"/>
          <p:cNvSpPr txBox="1"/>
          <p:nvPr/>
        </p:nvSpPr>
        <p:spPr>
          <a:xfrm>
            <a:off x="809820" y="10107109"/>
            <a:ext cx="21065818" cy="835678"/>
          </a:xfrm>
          <a:prstGeom prst="rect">
            <a:avLst/>
          </a:prstGeom>
          <a:ln w="12700">
            <a:miter lim="400000"/>
          </a:ln>
        </p:spPr>
        <p:txBody>
          <a:bodyPr lIns="50800" tIns="50800" rIns="50800" bIns="50800" anchor="ctr">
            <a:spAutoFit/>
          </a:bodyPr>
          <a:lstStyle/>
          <a:p>
            <a:pPr algn="l" defTabSz="914400">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3600" dirty="0" smtClean="0">
                <a:sym typeface="微软雅黑" panose="020B0503020204020204" charset="-122"/>
              </a:rPr>
              <a:t> </a:t>
            </a:r>
            <a:endParaRPr dirty="0"/>
          </a:p>
        </p:txBody>
      </p:sp>
      <mc:AlternateContent xmlns:mc="http://schemas.openxmlformats.org/markup-compatibility/2006">
        <mc:Choice xmlns:a14="http://schemas.microsoft.com/office/drawing/2010/main" Requires="a14">
          <p:sp>
            <p:nvSpPr>
              <p:cNvPr id="2" name="TextBox 1"/>
              <p:cNvSpPr txBox="1"/>
              <p:nvPr/>
            </p:nvSpPr>
            <p:spPr>
              <a:xfrm>
                <a:off x="826613" y="3356543"/>
                <a:ext cx="22849184" cy="6750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zh-CN" altLang="en-US" sz="3600" b="1" dirty="0" smtClean="0">
                    <a:latin typeface="微软雅黑" panose="020B0503020204020204" pitchFamily="34" charset="-122"/>
                    <a:ea typeface="微软雅黑" panose="020B0503020204020204" pitchFamily="34" charset="-122"/>
                  </a:rPr>
                  <a:t>可对角化矩阵</a:t>
                </a:r>
                <a:endParaRPr lang="en-US" altLang="zh-CN" sz="3600" b="1" dirty="0" smtClean="0">
                  <a:latin typeface="微软雅黑" panose="020B0503020204020204" pitchFamily="34" charset="-122"/>
                  <a:ea typeface="微软雅黑" panose="020B0503020204020204" pitchFamily="34" charset="-122"/>
                </a:endParaRPr>
              </a:p>
              <a:p>
                <a:pPr algn="l">
                  <a:lnSpc>
                    <a:spcPct val="150000"/>
                  </a:lnSpc>
                </a:pPr>
                <a:endParaRPr lang="en-US" altLang="zh-CN" sz="3600" b="1" dirty="0" smtClean="0">
                  <a:latin typeface="微软雅黑" panose="020B0503020204020204" pitchFamily="34" charset="-122"/>
                  <a:ea typeface="微软雅黑" panose="020B0503020204020204" pitchFamily="34" charset="-122"/>
                </a:endParaRPr>
              </a:p>
              <a:p>
                <a:pPr algn="l">
                  <a:lnSpc>
                    <a:spcPct val="150000"/>
                  </a:lnSpc>
                </a:pPr>
                <a:r>
                  <a:rPr lang="zh-CN" altLang="en-US" sz="3600" dirty="0" smtClean="0">
                    <a:latin typeface="微软雅黑" panose="020B0503020204020204" pitchFamily="34" charset="-122"/>
                    <a:ea typeface="微软雅黑" panose="020B0503020204020204" pitchFamily="34" charset="-122"/>
                  </a:rPr>
                  <a:t>如果一个</a:t>
                </a:r>
                <a:r>
                  <a:rPr lang="en-US" altLang="zh-CN" sz="3600" dirty="0" smtClean="0">
                    <a:latin typeface="微软雅黑" panose="020B0503020204020204" pitchFamily="34" charset="-122"/>
                    <a:ea typeface="微软雅黑" panose="020B0503020204020204" pitchFamily="34" charset="-122"/>
                  </a:rPr>
                  <a:t>n</a:t>
                </a:r>
                <a:r>
                  <a:rPr lang="zh-CN" altLang="en-US" sz="3600" dirty="0" smtClean="0">
                    <a:latin typeface="微软雅黑" panose="020B0503020204020204" pitchFamily="34" charset="-122"/>
                    <a:ea typeface="微软雅黑" panose="020B0503020204020204" pitchFamily="34" charset="-122"/>
                  </a:rPr>
                  <a:t>阶方阵</a:t>
                </a:r>
                <a:r>
                  <a:rPr lang="zh-CN" altLang="en-US" sz="3600" dirty="0">
                    <a:latin typeface="微软雅黑" panose="020B0503020204020204" pitchFamily="34" charset="-122"/>
                    <a:ea typeface="微软雅黑" panose="020B0503020204020204" pitchFamily="34" charset="-122"/>
                  </a:rPr>
                  <a:t>相似</a:t>
                </a:r>
                <a:r>
                  <a:rPr lang="zh-CN" altLang="en-US" sz="3600" dirty="0" smtClean="0">
                    <a:latin typeface="微软雅黑" panose="020B0503020204020204" pitchFamily="34" charset="-122"/>
                    <a:ea typeface="微软雅黑" panose="020B0503020204020204" pitchFamily="34" charset="-122"/>
                  </a:rPr>
                  <a:t>于对角矩阵，也就是，如果存在一个可逆矩阵</a:t>
                </a:r>
                <a:r>
                  <a:rPr lang="en-US" altLang="zh-CN" sz="3600" dirty="0" smtClean="0">
                    <a:latin typeface="微软雅黑" panose="020B0503020204020204" pitchFamily="34" charset="-122"/>
                    <a:ea typeface="微软雅黑" panose="020B0503020204020204" pitchFamily="34" charset="-122"/>
                  </a:rPr>
                  <a:t>P</a:t>
                </a:r>
                <a:r>
                  <a:rPr lang="zh-CN" altLang="en-US" sz="3600" dirty="0" smtClean="0">
                    <a:latin typeface="微软雅黑" panose="020B0503020204020204" pitchFamily="34" charset="-122"/>
                    <a:ea typeface="微软雅黑" panose="020B0503020204020204" pitchFamily="34" charset="-122"/>
                  </a:rPr>
                  <a:t>使得</a:t>
                </a:r>
                <a14:m>
                  <m:oMath xmlns:m="http://schemas.openxmlformats.org/officeDocument/2006/math">
                    <m:sSup>
                      <m:sSupPr>
                        <m:ctrlPr>
                          <a:rPr lang="en-US" altLang="zh-CN" sz="3600" i="1" smtClean="0">
                            <a:latin typeface="Cambria Math"/>
                            <a:ea typeface="微软雅黑" panose="020B0503020204020204" pitchFamily="34" charset="-122"/>
                          </a:rPr>
                        </m:ctrlPr>
                      </m:sSupPr>
                      <m:e>
                        <m:r>
                          <a:rPr lang="en-US" altLang="zh-CN" sz="3600" b="0" i="1" smtClean="0">
                            <a:latin typeface="Cambria Math"/>
                            <a:ea typeface="微软雅黑" panose="020B0503020204020204" pitchFamily="34" charset="-122"/>
                          </a:rPr>
                          <m:t>𝑃</m:t>
                        </m:r>
                      </m:e>
                      <m:sup>
                        <m:r>
                          <a:rPr lang="en-US" altLang="zh-CN" sz="3600" b="0" i="1" smtClean="0">
                            <a:latin typeface="Cambria Math"/>
                            <a:ea typeface="微软雅黑" panose="020B0503020204020204" pitchFamily="34" charset="-122"/>
                          </a:rPr>
                          <m:t>−1</m:t>
                        </m:r>
                      </m:sup>
                    </m:sSup>
                    <m:r>
                      <a:rPr lang="en-US" altLang="zh-CN" sz="3600" b="0" i="1" smtClean="0">
                        <a:latin typeface="Cambria Math"/>
                        <a:ea typeface="微软雅黑" panose="020B0503020204020204" pitchFamily="34" charset="-122"/>
                      </a:rPr>
                      <m:t>𝐴𝑃</m:t>
                    </m:r>
                  </m:oMath>
                </a14:m>
                <a:r>
                  <a:rPr lang="zh-CN" altLang="en-US" sz="3600" dirty="0" smtClean="0">
                    <a:latin typeface="微软雅黑" panose="020B0503020204020204" pitchFamily="34" charset="-122"/>
                    <a:ea typeface="微软雅黑" panose="020B0503020204020204" pitchFamily="34" charset="-122"/>
                  </a:rPr>
                  <a:t>是对角矩阵。并且最终对角矩阵的特征值就是</a:t>
                </a:r>
                <a:r>
                  <a:rPr lang="en-US" altLang="zh-CN" sz="3600" dirty="0" smtClean="0">
                    <a:latin typeface="微软雅黑" panose="020B0503020204020204" pitchFamily="34" charset="-122"/>
                    <a:ea typeface="微软雅黑" panose="020B0503020204020204" pitchFamily="34" charset="-122"/>
                  </a:rPr>
                  <a:t>A </a:t>
                </a:r>
                <a:r>
                  <a:rPr lang="zh-CN" altLang="en-US" sz="3600" dirty="0" smtClean="0">
                    <a:latin typeface="微软雅黑" panose="020B0503020204020204" pitchFamily="34" charset="-122"/>
                    <a:ea typeface="微软雅黑" panose="020B0503020204020204" pitchFamily="34" charset="-122"/>
                  </a:rPr>
                  <a:t>的特征值</a:t>
                </a: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sSup>
                        <m:sSupPr>
                          <m:ctrlPr>
                            <a:rPr lang="en-US" altLang="zh-CN" sz="3600" i="1">
                              <a:latin typeface="Cambria Math"/>
                              <a:ea typeface="微软雅黑" panose="020B0503020204020204" pitchFamily="34" charset="-122"/>
                            </a:rPr>
                          </m:ctrlPr>
                        </m:sSupPr>
                        <m:e>
                          <m:r>
                            <a:rPr lang="en-US" altLang="zh-CN" sz="3600" i="1">
                              <a:latin typeface="Cambria Math"/>
                              <a:ea typeface="微软雅黑" panose="020B0503020204020204" pitchFamily="34" charset="-122"/>
                            </a:rPr>
                            <m:t>𝑃</m:t>
                          </m:r>
                        </m:e>
                        <m:sup>
                          <m:r>
                            <a:rPr lang="en-US" altLang="zh-CN" sz="3600" i="1">
                              <a:latin typeface="Cambria Math"/>
                              <a:ea typeface="微软雅黑" panose="020B0503020204020204" pitchFamily="34" charset="-122"/>
                            </a:rPr>
                            <m:t>−1</m:t>
                          </m:r>
                        </m:sup>
                      </m:sSup>
                      <m:r>
                        <a:rPr lang="en-US" altLang="zh-CN" sz="3600" i="1">
                          <a:latin typeface="Cambria Math"/>
                          <a:ea typeface="微软雅黑" panose="020B0503020204020204" pitchFamily="34" charset="-122"/>
                        </a:rPr>
                        <m:t>𝐴𝑃</m:t>
                      </m:r>
                      <m:r>
                        <a:rPr lang="en-US" altLang="zh-CN" sz="3600" b="0" i="1" smtClean="0">
                          <a:latin typeface="Cambria Math"/>
                          <a:ea typeface="微软雅黑" panose="020B0503020204020204" pitchFamily="34" charset="-122"/>
                        </a:rPr>
                        <m:t>=</m:t>
                      </m:r>
                      <m:r>
                        <a:rPr lang="en-US" altLang="zh-CN" sz="3600" b="0" i="1" smtClean="0">
                          <a:latin typeface="Cambria Math"/>
                          <a:ea typeface="微软雅黑" panose="020B0503020204020204" pitchFamily="34" charset="-122"/>
                        </a:rPr>
                        <m:t>ᶺ</m:t>
                      </m:r>
                    </m:oMath>
                  </m:oMathPara>
                </a14:m>
                <a:endParaRPr lang="en-US" altLang="zh-CN" sz="3600" b="0" dirty="0" smtClean="0">
                  <a:latin typeface="微软雅黑" panose="020B0503020204020204" pitchFamily="34" charset="-122"/>
                  <a:ea typeface="微软雅黑" panose="020B0503020204020204" pitchFamily="34" charset="-122"/>
                </a:endParaRPr>
              </a:p>
              <a:p>
                <a:pPr algn="l">
                  <a:lnSpc>
                    <a:spcPct val="150000"/>
                  </a:lnSpc>
                </a:pPr>
                <a:r>
                  <a:rPr lang="zh-CN" altLang="en-US" sz="3600" dirty="0" smtClean="0">
                    <a:latin typeface="微软雅黑" panose="020B0503020204020204" pitchFamily="34" charset="-122"/>
                    <a:ea typeface="微软雅黑" panose="020B0503020204020204" pitchFamily="34" charset="-122"/>
                  </a:rPr>
                  <a:t>可逆矩阵</a:t>
                </a:r>
                <a:r>
                  <a:rPr lang="en-US" altLang="zh-CN" sz="3600" dirty="0" smtClean="0">
                    <a:latin typeface="微软雅黑" panose="020B0503020204020204" pitchFamily="34" charset="-122"/>
                    <a:ea typeface="微软雅黑" panose="020B0503020204020204" pitchFamily="34" charset="-122"/>
                  </a:rPr>
                  <a:t>P</a:t>
                </a:r>
                <a:r>
                  <a:rPr lang="zh-CN" altLang="en-US" sz="3600" dirty="0" smtClean="0">
                    <a:latin typeface="微软雅黑" panose="020B0503020204020204" pitchFamily="34" charset="-122"/>
                    <a:ea typeface="微软雅黑" panose="020B0503020204020204" pitchFamily="34" charset="-122"/>
                  </a:rPr>
                  <a:t>是</a:t>
                </a:r>
                <a:r>
                  <a:rPr lang="en-US" altLang="zh-CN" sz="3600" dirty="0" smtClean="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的全部特征向量按列构成的矩阵</a:t>
                </a: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endParaRPr lang="en-US" altLang="zh-CN" sz="3600" dirty="0" smtClean="0">
                  <a:latin typeface="微软雅黑" panose="020B0503020204020204" pitchFamily="34" charset="-122"/>
                  <a:ea typeface="微软雅黑" panose="020B0503020204020204" pitchFamily="34" charset="-122"/>
                </a:endParaRPr>
              </a:p>
              <a:p>
                <a:pPr algn="l">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rPr>
                  <a:t>用</a:t>
                </a:r>
                <a:r>
                  <a:rPr lang="zh-CN" altLang="en-US" sz="3600" b="1" dirty="0" smtClean="0">
                    <a:solidFill>
                      <a:srgbClr val="FF0000"/>
                    </a:solidFill>
                    <a:latin typeface="微软雅黑" panose="020B0503020204020204" pitchFamily="34" charset="-122"/>
                    <a:ea typeface="微软雅黑" panose="020B0503020204020204" pitchFamily="34" charset="-122"/>
                  </a:rPr>
                  <a:t>在主成分分析</a:t>
                </a:r>
                <a:endParaRPr lang="en-US" altLang="zh-CN" sz="3600" b="1" dirty="0" smtClean="0">
                  <a:solidFill>
                    <a:srgbClr val="FF0000"/>
                  </a:solidFill>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26613" y="3356543"/>
                <a:ext cx="22849184" cy="6750566"/>
              </a:xfrm>
              <a:prstGeom prst="rect">
                <a:avLst/>
              </a:prstGeom>
              <a:blipFill rotWithShape="1">
                <a:blip r:embed="rId1"/>
                <a:stretch>
                  <a:fillRect l="-1014" b="-1445"/>
                </a:stretch>
              </a:blipFill>
              <a:ln w="12700" cap="flat">
                <a:noFill/>
                <a:miter lim="400000"/>
              </a:ln>
              <a:effectLst/>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79" name="Shape 46"/>
          <p:cNvSpPr txBox="1"/>
          <p:nvPr/>
        </p:nvSpPr>
        <p:spPr>
          <a:xfrm>
            <a:off x="2019686" y="3353793"/>
            <a:ext cx="4270400"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特征值分解</a:t>
            </a:r>
            <a:endParaRPr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a:t>3</a:t>
            </a:r>
            <a:endParaRPr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83" name="Shape 50"/>
          <p:cNvSpPr txBox="1"/>
          <p:nvPr/>
        </p:nvSpPr>
        <p:spPr>
          <a:xfrm>
            <a:off x="704000" y="6301575"/>
            <a:ext cx="102657" cy="718145"/>
          </a:xfrm>
          <a:prstGeom prst="rect">
            <a:avLst/>
          </a:prstGeom>
          <a:ln w="12700">
            <a:miter lim="400000"/>
          </a:ln>
        </p:spPr>
        <p:txBody>
          <a:bodyPr wrap="none" lIns="50800" tIns="50800" rIns="50800" bIns="50800" anchor="ctr">
            <a:spAutoFit/>
          </a:bodyPr>
          <a:lstStyle>
            <a:lvl1pPr algn="l" defTabSz="914400">
              <a:defRPr sz="4000">
                <a:solidFill>
                  <a:srgbClr val="A6AAA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mc:AlternateContent xmlns:mc="http://schemas.openxmlformats.org/markup-compatibility/2006">
        <mc:Choice xmlns:a14="http://schemas.microsoft.com/office/drawing/2010/main" Requires="a14">
          <p:sp>
            <p:nvSpPr>
              <p:cNvPr id="184" name="Shape 51"/>
              <p:cNvSpPr txBox="1"/>
              <p:nvPr/>
            </p:nvSpPr>
            <p:spPr>
              <a:xfrm>
                <a:off x="616668" y="4913784"/>
                <a:ext cx="22669920" cy="6913496"/>
              </a:xfrm>
              <a:prstGeom prst="rect">
                <a:avLst/>
              </a:prstGeom>
              <a:ln w="12700">
                <a:miter lim="400000"/>
              </a:ln>
              <a:extLst>
                <a:ext uri="{C572A759-6A51-4108-AA02-DFA0A04FC94B}">
                  <ele attr="1"/>
                </a:ext>
              </a:extLst>
            </p:spPr>
            <p:txBody>
              <a:bodyPr wrap="square" lIns="50800" tIns="50800" rIns="50800" bIns="50800" anchor="ctr">
                <a:spAutoFit/>
              </a:bodyPr>
              <a:lstStyle/>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假设矩阵</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有</a:t>
                </a:r>
                <a:r>
                  <a:rPr lang="en-US" altLang="zh-CN" sz="3600" dirty="0" smtClean="0">
                    <a:solidFill>
                      <a:schemeClr val="tx1"/>
                    </a:solidFill>
                    <a:latin typeface="微软雅黑" panose="020B0503020204020204" pitchFamily="34" charset="-122"/>
                    <a:ea typeface="微软雅黑" panose="020B0503020204020204" pitchFamily="34" charset="-122"/>
                  </a:rPr>
                  <a:t>n</a:t>
                </a:r>
                <a:r>
                  <a:rPr lang="zh-CN" altLang="en-US" sz="3600" dirty="0" smtClean="0">
                    <a:solidFill>
                      <a:schemeClr val="tx1"/>
                    </a:solidFill>
                    <a:latin typeface="微软雅黑" panose="020B0503020204020204" pitchFamily="34" charset="-122"/>
                    <a:ea typeface="微软雅黑" panose="020B0503020204020204" pitchFamily="34" charset="-122"/>
                  </a:rPr>
                  <a:t>个线性无关的特征向量</a:t>
                </a:r>
                <a14:m>
                  <m:oMath xmlns:m="http://schemas.openxmlformats.org/officeDocument/2006/math">
                    <m:d>
                      <m:dPr>
                        <m:begChr m:val="{"/>
                        <m:endChr m:val="}"/>
                        <m:ctrlPr>
                          <a:rPr lang="zh-CN" altLang="en-US" sz="3600" b="1" i="1">
                            <a:latin typeface="Cambria Math"/>
                          </a:rPr>
                        </m:ctrlPr>
                      </m:dPr>
                      <m:e>
                        <m:sSub>
                          <m:sSubPr>
                            <m:ctrlPr>
                              <a:rPr lang="zh-CN" altLang="en-US" sz="3600" b="1" i="1">
                                <a:latin typeface="Cambria Math"/>
                              </a:rPr>
                            </m:ctrlPr>
                          </m:sSubPr>
                          <m:e>
                            <m:r>
                              <a:rPr lang="zh-CN" altLang="en-US" sz="3600" b="1" i="1">
                                <a:latin typeface="Cambria Math"/>
                              </a:rPr>
                              <m:t>𝜶</m:t>
                            </m:r>
                          </m:e>
                          <m:sub>
                            <m:r>
                              <a:rPr lang="zh-CN" altLang="en-US" sz="3600" b="1" i="1">
                                <a:latin typeface="Cambria Math"/>
                              </a:rPr>
                              <m:t>𝟏</m:t>
                            </m:r>
                          </m:sub>
                        </m:sSub>
                        <m:r>
                          <a:rPr lang="zh-CN" altLang="en-US" sz="3600" b="1">
                            <a:latin typeface="Cambria Math"/>
                          </a:rPr>
                          <m:t>,</m:t>
                        </m:r>
                        <m:sSub>
                          <m:sSubPr>
                            <m:ctrlPr>
                              <a:rPr lang="zh-CN" altLang="en-US" sz="3600" b="1" i="1">
                                <a:latin typeface="Cambria Math"/>
                              </a:rPr>
                            </m:ctrlPr>
                          </m:sSubPr>
                          <m:e>
                            <m:r>
                              <a:rPr lang="zh-CN" altLang="en-US" sz="3600" b="1" i="1">
                                <a:latin typeface="Cambria Math"/>
                              </a:rPr>
                              <m:t>𝜶</m:t>
                            </m:r>
                          </m:e>
                          <m:sub>
                            <m:r>
                              <a:rPr lang="zh-CN" altLang="en-US" sz="3600" b="1" i="1">
                                <a:latin typeface="Cambria Math"/>
                              </a:rPr>
                              <m:t>𝟐</m:t>
                            </m:r>
                          </m:sub>
                        </m:sSub>
                        <m:r>
                          <a:rPr lang="zh-CN" altLang="en-US" sz="3600" b="1">
                            <a:latin typeface="Cambria Math"/>
                          </a:rPr>
                          <m:t>,⋯,</m:t>
                        </m:r>
                        <m:sSub>
                          <m:sSubPr>
                            <m:ctrlPr>
                              <a:rPr lang="zh-CN" altLang="en-US" sz="3600" b="1" i="1">
                                <a:latin typeface="Cambria Math"/>
                              </a:rPr>
                            </m:ctrlPr>
                          </m:sSubPr>
                          <m:e>
                            <m:r>
                              <a:rPr lang="zh-CN" altLang="en-US" sz="3600" b="1" i="1">
                                <a:latin typeface="Cambria Math"/>
                              </a:rPr>
                              <m:t>𝜶</m:t>
                            </m:r>
                          </m:e>
                          <m:sub>
                            <m:r>
                              <a:rPr lang="zh-CN" altLang="en-US" sz="3600" b="1" i="1">
                                <a:latin typeface="Cambria Math"/>
                              </a:rPr>
                              <m:t>𝒏</m:t>
                            </m:r>
                          </m:sub>
                        </m:sSub>
                      </m:e>
                    </m:d>
                  </m:oMath>
                </a14:m>
                <a:r>
                  <a:rPr lang="zh-CN" altLang="en-US" sz="3600" dirty="0" smtClean="0">
                    <a:solidFill>
                      <a:schemeClr val="tx1"/>
                    </a:solidFill>
                    <a:latin typeface="微软雅黑" panose="020B0503020204020204" pitchFamily="34" charset="-122"/>
                    <a:ea typeface="微软雅黑" panose="020B0503020204020204" pitchFamily="34" charset="-122"/>
                  </a:rPr>
                  <a:t>，对应着特征值</a:t>
                </a:r>
                <a14:m>
                  <m:oMath xmlns:m="http://schemas.openxmlformats.org/officeDocument/2006/math">
                    <m:d>
                      <m:dPr>
                        <m:begChr m:val="{"/>
                        <m:endChr m:val="}"/>
                        <m:ctrlPr>
                          <a:rPr lang="zh-CN" altLang="en-US" sz="3600" i="1">
                            <a:latin typeface="Cambria Math"/>
                          </a:rPr>
                        </m:ctrlPr>
                      </m:dPr>
                      <m:e>
                        <m:sSub>
                          <m:sSubPr>
                            <m:ctrlPr>
                              <a:rPr lang="zh-CN" altLang="en-US" sz="3600" i="1">
                                <a:latin typeface="Cambria Math"/>
                              </a:rPr>
                            </m:ctrlPr>
                          </m:sSubPr>
                          <m:e>
                            <m:r>
                              <a:rPr lang="zh-CN" altLang="en-US" sz="3600" i="1">
                                <a:latin typeface="Cambria Math"/>
                              </a:rPr>
                              <m:t>𝜆</m:t>
                            </m:r>
                          </m:e>
                          <m:sub>
                            <m:r>
                              <a:rPr lang="zh-CN" altLang="en-US" sz="3600">
                                <a:latin typeface="Cambria Math"/>
                              </a:rPr>
                              <m:t>1</m:t>
                            </m:r>
                          </m:sub>
                        </m:sSub>
                        <m:r>
                          <a:rPr lang="zh-CN" altLang="en-US" sz="3600">
                            <a:latin typeface="Cambria Math"/>
                          </a:rPr>
                          <m:t>,</m:t>
                        </m:r>
                        <m:sSub>
                          <m:sSubPr>
                            <m:ctrlPr>
                              <a:rPr lang="zh-CN" altLang="en-US" sz="3600" i="1">
                                <a:latin typeface="Cambria Math"/>
                              </a:rPr>
                            </m:ctrlPr>
                          </m:sSubPr>
                          <m:e>
                            <m:r>
                              <a:rPr lang="zh-CN" altLang="en-US" sz="3600" i="1">
                                <a:latin typeface="Cambria Math"/>
                              </a:rPr>
                              <m:t>𝜆</m:t>
                            </m:r>
                          </m:e>
                          <m:sub>
                            <m:r>
                              <a:rPr lang="zh-CN" altLang="en-US" sz="3600">
                                <a:latin typeface="Cambria Math"/>
                              </a:rPr>
                              <m:t>2</m:t>
                            </m:r>
                          </m:sub>
                        </m:sSub>
                        <m:r>
                          <a:rPr lang="zh-CN" altLang="en-US" sz="3600">
                            <a:latin typeface="Cambria Math"/>
                          </a:rPr>
                          <m:t>,⋯,</m:t>
                        </m:r>
                        <m:sSub>
                          <m:sSubPr>
                            <m:ctrlPr>
                              <a:rPr lang="zh-CN" altLang="en-US" sz="3600" i="1">
                                <a:latin typeface="Cambria Math"/>
                              </a:rPr>
                            </m:ctrlPr>
                          </m:sSubPr>
                          <m:e>
                            <m:r>
                              <a:rPr lang="zh-CN" altLang="en-US" sz="3600" i="1">
                                <a:latin typeface="Cambria Math"/>
                              </a:rPr>
                              <m:t>𝜆</m:t>
                            </m:r>
                          </m:e>
                          <m:sub>
                            <m:r>
                              <a:rPr lang="zh-CN" altLang="en-US" sz="3600" i="1">
                                <a:latin typeface="Cambria Math"/>
                              </a:rPr>
                              <m:t>𝑛</m:t>
                            </m:r>
                          </m:sub>
                        </m:sSub>
                      </m:e>
                    </m:d>
                  </m:oMath>
                </a14:m>
                <a:r>
                  <a:rPr lang="zh-CN" altLang="en-US" sz="3600" dirty="0" smtClean="0">
                    <a:solidFill>
                      <a:schemeClr val="tx1"/>
                    </a:solidFill>
                    <a:latin typeface="微软雅黑" panose="020B0503020204020204" pitchFamily="34" charset="-122"/>
                    <a:ea typeface="微软雅黑" panose="020B0503020204020204" pitchFamily="34" charset="-122"/>
                  </a:rPr>
                  <a:t>。把特征向量连接成一个矩阵，使得每一列是一个特征向量：</a:t>
                </a:r>
                <a14:m>
                  <m:oMath xmlns:m="http://schemas.openxmlformats.org/officeDocument/2006/math">
                    <m:r>
                      <a:rPr lang="zh-CN" altLang="en-US" sz="3600" b="1" i="0">
                        <a:latin typeface="Cambria Math"/>
                      </a:rPr>
                      <m:t>𝐕</m:t>
                    </m:r>
                    <m:r>
                      <a:rPr lang="zh-CN" altLang="en-US" sz="3600">
                        <a:latin typeface="Cambria Math"/>
                      </a:rPr>
                      <m:t>=</m:t>
                    </m:r>
                    <m:d>
                      <m:dPr>
                        <m:begChr m:val="{"/>
                        <m:endChr m:val="}"/>
                        <m:ctrlPr>
                          <a:rPr lang="zh-CN" altLang="en-US" sz="3600" i="1">
                            <a:latin typeface="Cambria Math"/>
                          </a:rPr>
                        </m:ctrlPr>
                      </m:dPr>
                      <m:e>
                        <m:sSub>
                          <m:sSubPr>
                            <m:ctrlPr>
                              <a:rPr lang="zh-CN" altLang="en-US" sz="3600" i="1">
                                <a:latin typeface="Cambria Math"/>
                              </a:rPr>
                            </m:ctrlPr>
                          </m:sSubPr>
                          <m:e>
                            <m:r>
                              <a:rPr lang="zh-CN" altLang="en-US" sz="3600" i="1">
                                <a:latin typeface="Cambria Math"/>
                              </a:rPr>
                              <m:t>𝛼</m:t>
                            </m:r>
                          </m:e>
                          <m:sub>
                            <m:r>
                              <a:rPr lang="zh-CN" altLang="en-US" sz="3600">
                                <a:latin typeface="Cambria Math"/>
                              </a:rPr>
                              <m:t>1</m:t>
                            </m:r>
                          </m:sub>
                        </m:sSub>
                        <m:r>
                          <a:rPr lang="zh-CN" altLang="en-US" sz="3600">
                            <a:latin typeface="Cambria Math"/>
                          </a:rPr>
                          <m:t>,</m:t>
                        </m:r>
                        <m:sSub>
                          <m:sSubPr>
                            <m:ctrlPr>
                              <a:rPr lang="zh-CN" altLang="en-US" sz="3600" i="1">
                                <a:latin typeface="Cambria Math"/>
                              </a:rPr>
                            </m:ctrlPr>
                          </m:sSubPr>
                          <m:e>
                            <m:r>
                              <a:rPr lang="zh-CN" altLang="en-US" sz="3600" i="1">
                                <a:latin typeface="Cambria Math"/>
                              </a:rPr>
                              <m:t>𝛼</m:t>
                            </m:r>
                          </m:e>
                          <m:sub>
                            <m:r>
                              <a:rPr lang="zh-CN" altLang="en-US" sz="3600">
                                <a:latin typeface="Cambria Math"/>
                              </a:rPr>
                              <m:t>2</m:t>
                            </m:r>
                          </m:sub>
                        </m:sSub>
                        <m:r>
                          <a:rPr lang="zh-CN" altLang="en-US" sz="3600">
                            <a:latin typeface="Cambria Math"/>
                          </a:rPr>
                          <m:t>,⋯,</m:t>
                        </m:r>
                        <m:sSub>
                          <m:sSubPr>
                            <m:ctrlPr>
                              <a:rPr lang="zh-CN" altLang="en-US" sz="3600" i="1">
                                <a:latin typeface="Cambria Math"/>
                              </a:rPr>
                            </m:ctrlPr>
                          </m:sSubPr>
                          <m:e>
                            <m:r>
                              <a:rPr lang="zh-CN" altLang="en-US" sz="3600" i="1">
                                <a:latin typeface="Cambria Math"/>
                              </a:rPr>
                              <m:t>𝛼</m:t>
                            </m:r>
                          </m:e>
                          <m:sub>
                            <m:r>
                              <a:rPr lang="zh-CN" altLang="en-US" sz="3600" i="1">
                                <a:latin typeface="Cambria Math"/>
                              </a:rPr>
                              <m:t>𝑛</m:t>
                            </m:r>
                          </m:sub>
                        </m:sSub>
                      </m:e>
                    </m:d>
                  </m:oMath>
                </a14:m>
                <a:r>
                  <a:rPr lang="zh-CN" altLang="en-US" sz="3600" dirty="0" smtClean="0">
                    <a:solidFill>
                      <a:schemeClr val="tx1"/>
                    </a:solidFill>
                    <a:latin typeface="微软雅黑" panose="020B0503020204020204" pitchFamily="34" charset="-122"/>
                    <a:ea typeface="微软雅黑" panose="020B0503020204020204" pitchFamily="34" charset="-122"/>
                  </a:rPr>
                  <a:t>。类似的，把特征值连接成一个向量</a:t>
                </a:r>
                <a14:m>
                  <m:oMath xmlns:m="http://schemas.openxmlformats.org/officeDocument/2006/math">
                    <m:r>
                      <a:rPr lang="zh-CN" altLang="en-US" sz="3600" b="1" i="1">
                        <a:latin typeface="Cambria Math"/>
                      </a:rPr>
                      <m:t>𝝀</m:t>
                    </m:r>
                    <m:r>
                      <a:rPr lang="zh-CN" altLang="en-US" sz="3600">
                        <a:latin typeface="Cambria Math"/>
                      </a:rPr>
                      <m:t>=</m:t>
                    </m:r>
                    <m:sSup>
                      <m:sSupPr>
                        <m:ctrlPr>
                          <a:rPr lang="zh-CN" altLang="en-US" sz="3600" i="1">
                            <a:latin typeface="Cambria Math"/>
                          </a:rPr>
                        </m:ctrlPr>
                      </m:sSupPr>
                      <m:e>
                        <m:d>
                          <m:dPr>
                            <m:begChr m:val="{"/>
                            <m:endChr m:val="}"/>
                            <m:ctrlPr>
                              <a:rPr lang="zh-CN" altLang="en-US" sz="3600" i="1">
                                <a:latin typeface="Cambria Math"/>
                              </a:rPr>
                            </m:ctrlPr>
                          </m:dPr>
                          <m:e>
                            <m:sSub>
                              <m:sSubPr>
                                <m:ctrlPr>
                                  <a:rPr lang="zh-CN" altLang="en-US" sz="3600" i="1">
                                    <a:latin typeface="Cambria Math"/>
                                  </a:rPr>
                                </m:ctrlPr>
                              </m:sSubPr>
                              <m:e>
                                <m:r>
                                  <a:rPr lang="zh-CN" altLang="en-US" sz="3600" i="1">
                                    <a:latin typeface="Cambria Math"/>
                                  </a:rPr>
                                  <m:t>𝜆</m:t>
                                </m:r>
                              </m:e>
                              <m:sub>
                                <m:r>
                                  <a:rPr lang="zh-CN" altLang="en-US" sz="3600">
                                    <a:latin typeface="Cambria Math"/>
                                  </a:rPr>
                                  <m:t>1</m:t>
                                </m:r>
                              </m:sub>
                            </m:sSub>
                            <m:r>
                              <a:rPr lang="zh-CN" altLang="en-US" sz="3600">
                                <a:latin typeface="Cambria Math"/>
                              </a:rPr>
                              <m:t>,</m:t>
                            </m:r>
                            <m:sSub>
                              <m:sSubPr>
                                <m:ctrlPr>
                                  <a:rPr lang="zh-CN" altLang="en-US" sz="3600" i="1">
                                    <a:latin typeface="Cambria Math"/>
                                  </a:rPr>
                                </m:ctrlPr>
                              </m:sSubPr>
                              <m:e>
                                <m:r>
                                  <a:rPr lang="zh-CN" altLang="en-US" sz="3600" i="1">
                                    <a:latin typeface="Cambria Math"/>
                                  </a:rPr>
                                  <m:t>𝜆</m:t>
                                </m:r>
                              </m:e>
                              <m:sub>
                                <m:r>
                                  <a:rPr lang="zh-CN" altLang="en-US" sz="3600">
                                    <a:latin typeface="Cambria Math"/>
                                  </a:rPr>
                                  <m:t>2</m:t>
                                </m:r>
                              </m:sub>
                            </m:sSub>
                            <m:r>
                              <a:rPr lang="zh-CN" altLang="en-US" sz="3600">
                                <a:latin typeface="Cambria Math"/>
                              </a:rPr>
                              <m:t>,⋯,</m:t>
                            </m:r>
                            <m:sSub>
                              <m:sSubPr>
                                <m:ctrlPr>
                                  <a:rPr lang="zh-CN" altLang="en-US" sz="3600" i="1">
                                    <a:latin typeface="Cambria Math"/>
                                  </a:rPr>
                                </m:ctrlPr>
                              </m:sSubPr>
                              <m:e>
                                <m:r>
                                  <a:rPr lang="zh-CN" altLang="en-US" sz="3600" i="1">
                                    <a:latin typeface="Cambria Math"/>
                                  </a:rPr>
                                  <m:t>𝜆</m:t>
                                </m:r>
                              </m:e>
                              <m:sub>
                                <m:r>
                                  <a:rPr lang="zh-CN" altLang="en-US" sz="3600" i="1">
                                    <a:latin typeface="Cambria Math"/>
                                  </a:rPr>
                                  <m:t>𝑛</m:t>
                                </m:r>
                              </m:sub>
                            </m:sSub>
                          </m:e>
                        </m:d>
                      </m:e>
                      <m:sup>
                        <m:r>
                          <a:rPr lang="zh-CN" altLang="en-US" sz="3600" i="1">
                            <a:latin typeface="Cambria Math"/>
                          </a:rPr>
                          <m:t>𝑇</m:t>
                        </m:r>
                      </m:sup>
                    </m:sSup>
                  </m:oMath>
                </a14:m>
                <a:r>
                  <a:rPr lang="en-US" altLang="zh-CN" sz="3600" dirty="0" smtClean="0">
                    <a:solidFill>
                      <a:schemeClr val="tx1"/>
                    </a:solidFill>
                    <a:latin typeface="微软雅黑" panose="020B0503020204020204" pitchFamily="34" charset="-122"/>
                    <a:ea typeface="微软雅黑" panose="020B0503020204020204" pitchFamily="34" charset="-122"/>
                  </a:rPr>
                  <a:t>.</a:t>
                </a:r>
              </a:p>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则</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的特征分解可以记作</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zh-CN" altLang="en-US" sz="3600" b="1" i="0">
                          <a:latin typeface="Cambria Math"/>
                        </a:rPr>
                        <m:t>𝐀</m:t>
                      </m:r>
                      <m:r>
                        <a:rPr lang="zh-CN" altLang="en-US" sz="3600">
                          <a:latin typeface="Cambria Math"/>
                        </a:rPr>
                        <m:t>=</m:t>
                      </m:r>
                      <m:r>
                        <a:rPr lang="zh-CN" altLang="en-US" sz="3600" b="1" i="0">
                          <a:latin typeface="Cambria Math"/>
                        </a:rPr>
                        <m:t>𝐕</m:t>
                      </m:r>
                      <m:r>
                        <a:rPr lang="zh-CN" altLang="en-US" sz="3600" i="1">
                          <a:latin typeface="Cambria Math"/>
                        </a:rPr>
                        <m:t>𝑑𝑖𝑎𝑔</m:t>
                      </m:r>
                      <m:r>
                        <a:rPr lang="zh-CN" altLang="en-US" sz="3600">
                          <a:latin typeface="Cambria Math"/>
                        </a:rPr>
                        <m:t>(</m:t>
                      </m:r>
                      <m:r>
                        <a:rPr lang="zh-CN" altLang="en-US" sz="3600" b="1" i="1">
                          <a:latin typeface="Cambria Math"/>
                        </a:rPr>
                        <m:t>𝝀</m:t>
                      </m:r>
                      <m:r>
                        <a:rPr lang="zh-CN" altLang="en-US" sz="3600">
                          <a:latin typeface="Cambria Math"/>
                        </a:rPr>
                        <m:t>)</m:t>
                      </m:r>
                      <m:sSup>
                        <m:sSupPr>
                          <m:ctrlPr>
                            <a:rPr lang="zh-CN" altLang="en-US" sz="3600" i="1">
                              <a:latin typeface="Cambria Math"/>
                            </a:rPr>
                          </m:ctrlPr>
                        </m:sSupPr>
                        <m:e>
                          <m:r>
                            <a:rPr lang="zh-CN" altLang="en-US" sz="3600" b="1" i="0">
                              <a:latin typeface="Cambria Math"/>
                            </a:rPr>
                            <m:t>𝐕</m:t>
                          </m:r>
                        </m:e>
                        <m:sup>
                          <m:r>
                            <a:rPr lang="zh-CN" altLang="en-US" sz="3600">
                              <a:latin typeface="Cambria Math"/>
                            </a:rPr>
                            <m:t>−1</m:t>
                          </m:r>
                        </m:sup>
                      </m:sSup>
                    </m:oMath>
                  </m:oMathPara>
                </a14:m>
                <a:endParaRPr lang="en-US" altLang="zh-CN" sz="360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将矩阵分解成特征值和特征向量可以帮助我们分析矩阵的特定性质。每个实对称矩阵都可以分解成实特征向量和实特征值：</a:t>
                </a:r>
                <a:endParaRPr lang="en-US" altLang="zh-CN" sz="360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zh-CN" altLang="en-US" sz="3600" b="1" i="0">
                          <a:latin typeface="Cambria Math"/>
                        </a:rPr>
                        <m:t>𝐀</m:t>
                      </m:r>
                      <m:r>
                        <a:rPr lang="zh-CN" altLang="en-US" sz="3600">
                          <a:latin typeface="Cambria Math"/>
                        </a:rPr>
                        <m:t>=</m:t>
                      </m:r>
                      <m:r>
                        <a:rPr lang="zh-CN" altLang="en-US" sz="3600" b="1" i="0">
                          <a:latin typeface="Cambria Math"/>
                        </a:rPr>
                        <m:t>𝐐</m:t>
                      </m:r>
                      <m:r>
                        <a:rPr lang="zh-CN" altLang="en-US" sz="3600" b="1" i="0">
                          <a:latin typeface="Cambria Math"/>
                        </a:rPr>
                        <m:t>𝚲</m:t>
                      </m:r>
                      <m:sSup>
                        <m:sSupPr>
                          <m:ctrlPr>
                            <a:rPr lang="zh-CN" altLang="en-US" sz="3600" b="1" i="1">
                              <a:latin typeface="Cambria Math"/>
                            </a:rPr>
                          </m:ctrlPr>
                        </m:sSupPr>
                        <m:e>
                          <m:r>
                            <a:rPr lang="zh-CN" altLang="en-US" sz="3600" b="1" i="0">
                              <a:latin typeface="Cambria Math"/>
                            </a:rPr>
                            <m:t>𝐐</m:t>
                          </m:r>
                        </m:e>
                        <m:sup>
                          <m:r>
                            <a:rPr lang="zh-CN" altLang="en-US" sz="3600" b="1" i="0">
                              <a:latin typeface="Cambria Math"/>
                            </a:rPr>
                            <m:t>−</m:t>
                          </m:r>
                          <m:r>
                            <a:rPr lang="zh-CN" altLang="en-US" sz="3600" b="1" i="0">
                              <a:latin typeface="Cambria Math"/>
                            </a:rPr>
                            <m:t>𝟏</m:t>
                          </m:r>
                        </m:sup>
                      </m:sSup>
                    </m:oMath>
                  </m:oMathPara>
                </a14:m>
                <a:endParaRPr lang="en-US" altLang="zh-CN" sz="3600" b="1"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3600" dirty="0" smtClean="0">
                    <a:solidFill>
                      <a:schemeClr val="tx1"/>
                    </a:solidFill>
                    <a:latin typeface="微软雅黑" panose="020B0503020204020204" pitchFamily="34" charset="-122"/>
                    <a:ea typeface="微软雅黑" panose="020B0503020204020204" pitchFamily="34" charset="-122"/>
                  </a:rPr>
                  <a:t>其中</a:t>
                </a:r>
                <a:r>
                  <a:rPr lang="en-US" altLang="zh-CN" sz="3600" b="1" dirty="0" smtClean="0">
                    <a:solidFill>
                      <a:schemeClr val="tx1"/>
                    </a:solidFill>
                    <a:latin typeface="微软雅黑" panose="020B0503020204020204" pitchFamily="34" charset="-122"/>
                    <a:ea typeface="微软雅黑" panose="020B0503020204020204" pitchFamily="34" charset="-122"/>
                  </a:rPr>
                  <a:t>Q</a:t>
                </a:r>
                <a:r>
                  <a:rPr lang="zh-CN" altLang="en-US" sz="3600" dirty="0" smtClean="0">
                    <a:solidFill>
                      <a:schemeClr val="tx1"/>
                    </a:solidFill>
                    <a:latin typeface="微软雅黑" panose="020B0503020204020204" pitchFamily="34" charset="-122"/>
                    <a:ea typeface="微软雅黑" panose="020B0503020204020204" pitchFamily="34" charset="-122"/>
                  </a:rPr>
                  <a:t>是</a:t>
                </a:r>
                <a:r>
                  <a:rPr lang="en-US" altLang="zh-CN" sz="3600"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的特征向量组成的正交矩阵，</a:t>
                </a:r>
                <a14:m>
                  <m:oMath xmlns:m="http://schemas.openxmlformats.org/officeDocument/2006/math">
                    <m:r>
                      <a:rPr lang="zh-CN" altLang="en-US" sz="3600" b="1" i="0">
                        <a:latin typeface="Cambria Math"/>
                      </a:rPr>
                      <m:t>𝚲</m:t>
                    </m:r>
                  </m:oMath>
                </a14:m>
                <a:r>
                  <a:rPr lang="zh-CN" altLang="en-US" sz="3600" dirty="0" smtClean="0">
                    <a:solidFill>
                      <a:schemeClr val="tx1"/>
                    </a:solidFill>
                    <a:latin typeface="微软雅黑" panose="020B0503020204020204" pitchFamily="34" charset="-122"/>
                    <a:ea typeface="微软雅黑" panose="020B0503020204020204" pitchFamily="34" charset="-122"/>
                  </a:rPr>
                  <a:t>是对角矩阵。可以将</a:t>
                </a:r>
                <a:r>
                  <a:rPr lang="en-US" altLang="zh-CN" sz="3600" b="1" dirty="0" smtClean="0">
                    <a:solidFill>
                      <a:schemeClr val="tx1"/>
                    </a:solidFill>
                    <a:latin typeface="微软雅黑" panose="020B0503020204020204" pitchFamily="34" charset="-122"/>
                    <a:ea typeface="微软雅黑" panose="020B0503020204020204" pitchFamily="34" charset="-122"/>
                  </a:rPr>
                  <a:t>A</a:t>
                </a:r>
                <a:r>
                  <a:rPr lang="zh-CN" altLang="en-US" sz="3600" dirty="0" smtClean="0">
                    <a:solidFill>
                      <a:schemeClr val="tx1"/>
                    </a:solidFill>
                    <a:latin typeface="微软雅黑" panose="020B0503020204020204" pitchFamily="34" charset="-122"/>
                    <a:ea typeface="微软雅黑" panose="020B0503020204020204" pitchFamily="34" charset="-122"/>
                  </a:rPr>
                  <a:t>看作沿方向</a:t>
                </a:r>
                <a14:m>
                  <m:oMath xmlns:m="http://schemas.openxmlformats.org/officeDocument/2006/math">
                    <m:sSub>
                      <m:sSubPr>
                        <m:ctrlPr>
                          <a:rPr lang="zh-CN" altLang="en-US" sz="3600" b="1" i="1">
                            <a:latin typeface="Cambria Math"/>
                          </a:rPr>
                        </m:ctrlPr>
                      </m:sSubPr>
                      <m:e>
                        <m:r>
                          <a:rPr lang="zh-CN" altLang="en-US" sz="3600" b="1" i="1">
                            <a:latin typeface="Cambria Math"/>
                          </a:rPr>
                          <m:t>𝜶</m:t>
                        </m:r>
                      </m:e>
                      <m:sub>
                        <m:r>
                          <a:rPr lang="zh-CN" altLang="en-US" sz="3600" b="1" i="1">
                            <a:latin typeface="Cambria Math"/>
                          </a:rPr>
                          <m:t>𝒊</m:t>
                        </m:r>
                      </m:sub>
                    </m:sSub>
                  </m:oMath>
                </a14:m>
                <a:r>
                  <a:rPr lang="zh-CN" altLang="en-US" sz="3600" dirty="0" smtClean="0">
                    <a:solidFill>
                      <a:schemeClr val="tx1"/>
                    </a:solidFill>
                    <a:latin typeface="微软雅黑" panose="020B0503020204020204" pitchFamily="34" charset="-122"/>
                    <a:ea typeface="微软雅黑" panose="020B0503020204020204" pitchFamily="34" charset="-122"/>
                  </a:rPr>
                  <a:t>延伸</a:t>
                </a:r>
                <a14:m>
                  <m:oMath xmlns:m="http://schemas.openxmlformats.org/officeDocument/2006/math">
                    <m:sSub>
                      <m:sSubPr>
                        <m:ctrlPr>
                          <a:rPr lang="zh-CN" altLang="en-US" sz="3600" i="1">
                            <a:latin typeface="Cambria Math"/>
                          </a:rPr>
                        </m:ctrlPr>
                      </m:sSubPr>
                      <m:e>
                        <m:r>
                          <a:rPr lang="zh-CN" altLang="en-US" sz="3600" i="1">
                            <a:latin typeface="Cambria Math"/>
                          </a:rPr>
                          <m:t>𝜆</m:t>
                        </m:r>
                      </m:e>
                      <m:sub>
                        <m:r>
                          <a:rPr lang="zh-CN" altLang="en-US" sz="3600" i="1">
                            <a:latin typeface="Cambria Math"/>
                          </a:rPr>
                          <m:t>𝑖</m:t>
                        </m:r>
                      </m:sub>
                    </m:sSub>
                  </m:oMath>
                </a14:m>
                <a:r>
                  <a:rPr lang="zh-CN" altLang="en-US" sz="3600" dirty="0" smtClean="0">
                    <a:solidFill>
                      <a:schemeClr val="tx1"/>
                    </a:solidFill>
                    <a:latin typeface="微软雅黑" panose="020B0503020204020204" pitchFamily="34" charset="-122"/>
                    <a:ea typeface="微软雅黑" panose="020B0503020204020204" pitchFamily="34" charset="-122"/>
                  </a:rPr>
                  <a:t>倍的空间。</a:t>
                </a:r>
                <a:endParaRPr lang="en-US" altLang="zh-CN" sz="3600" dirty="0" smtClean="0">
                  <a:solidFill>
                    <a:schemeClr val="tx1"/>
                  </a:solidFill>
                  <a:latin typeface="微软雅黑" panose="020B0503020204020204" pitchFamily="34" charset="-122"/>
                  <a:ea typeface="微软雅黑" panose="020B0503020204020204" pitchFamily="34" charset="-122"/>
                </a:endParaRPr>
              </a:p>
            </p:txBody>
          </p:sp>
        </mc:Choice>
        <mc:Fallback>
          <p:sp>
            <p:nvSpPr>
              <p:cNvPr id="184" name="Shape 51"/>
              <p:cNvSpPr txBox="1">
                <a:spLocks noRot="1" noChangeAspect="1" noMove="1" noResize="1" noEditPoints="1" noAdjustHandles="1" noChangeArrowheads="1" noChangeShapeType="1" noTextEdit="1"/>
              </p:cNvSpPr>
              <p:nvPr/>
            </p:nvSpPr>
            <p:spPr>
              <a:xfrm>
                <a:off x="616668" y="4913784"/>
                <a:ext cx="22669920" cy="6913496"/>
              </a:xfrm>
              <a:prstGeom prst="rect">
                <a:avLst/>
              </a:prstGeom>
              <a:blipFill rotWithShape="1">
                <a:blip r:embed="rId1"/>
                <a:stretch>
                  <a:fillRect l="-995" r="-269" b="-1411"/>
                </a:stretch>
              </a:blipFill>
              <a:ln w="12700">
                <a:miter lim="400000"/>
              </a:ln>
            </p:spPr>
            <p:txBody>
              <a:bodyPr/>
              <a:lstStyle/>
              <a:p>
                <a:r>
                  <a:rPr lang="zh-CN" altLang="en-US">
                    <a:noFill/>
                  </a:rPr>
                  <a:t> </a:t>
                </a:r>
                <a:endParaRPr lang="zh-CN" altLang="en-US">
                  <a:noFill/>
                </a:endParaRPr>
              </a:p>
            </p:txBody>
          </p:sp>
        </mc:Fallback>
      </mc:AlternateContent>
      <p:grpSp>
        <p:nvGrpSpPr>
          <p:cNvPr id="187" name="Group 54"/>
          <p:cNvGrpSpPr/>
          <p:nvPr/>
        </p:nvGrpSpPr>
        <p:grpSpPr>
          <a:xfrm>
            <a:off x="645616" y="4457362"/>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760" y="3184575"/>
            <a:ext cx="21219701" cy="81817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zh-CN" altLang="en-US" dirty="0">
                <a:solidFill>
                  <a:srgbClr val="2F2F2F"/>
                </a:solidFill>
                <a:latin typeface="-apple-system"/>
              </a:rPr>
              <a:t>特征值分解可以得到特征值与特征向量，特征值表示的是这个特征到底有多重要，而特征向量表示这个特征是</a:t>
            </a:r>
            <a:r>
              <a:rPr lang="zh-CN" altLang="en-US" dirty="0" smtClean="0">
                <a:solidFill>
                  <a:srgbClr val="2F2F2F"/>
                </a:solidFill>
                <a:latin typeface="-apple-system"/>
              </a:rPr>
              <a:t>什么。</a:t>
            </a:r>
            <a:endParaRPr lang="en-US" altLang="zh-CN" dirty="0" smtClean="0">
              <a:solidFill>
                <a:srgbClr val="2F2F2F"/>
              </a:solidFill>
              <a:latin typeface="-apple-system"/>
            </a:endParaRPr>
          </a:p>
          <a:p>
            <a:pPr algn="l">
              <a:lnSpc>
                <a:spcPct val="150000"/>
              </a:lnSpc>
            </a:pPr>
            <a:r>
              <a:rPr lang="zh-CN" altLang="en-US" dirty="0" smtClean="0">
                <a:solidFill>
                  <a:srgbClr val="2F2F2F"/>
                </a:solidFill>
                <a:latin typeface="-apple-system"/>
              </a:rPr>
              <a:t>特征值分解是主成分分析主要使用方法。</a:t>
            </a:r>
            <a:endParaRPr lang="en-US" altLang="zh-CN" dirty="0" smtClean="0">
              <a:solidFill>
                <a:srgbClr val="2F2F2F"/>
              </a:solidFill>
              <a:latin typeface="-apple-system"/>
            </a:endParaRPr>
          </a:p>
          <a:p>
            <a:pPr algn="l">
              <a:lnSpc>
                <a:spcPct val="150000"/>
              </a:lnSpc>
            </a:pPr>
            <a:r>
              <a:rPr lang="zh-CN" altLang="en-US" dirty="0" smtClean="0">
                <a:solidFill>
                  <a:srgbClr val="2F2F2F"/>
                </a:solidFill>
                <a:latin typeface="-apple-system"/>
              </a:rPr>
              <a:t>局限：</a:t>
            </a:r>
            <a:endParaRPr lang="en-US" altLang="zh-CN" dirty="0" smtClean="0">
              <a:solidFill>
                <a:srgbClr val="2F2F2F"/>
              </a:solidFill>
              <a:latin typeface="-apple-system"/>
            </a:endParaRPr>
          </a:p>
          <a:p>
            <a:pPr algn="l">
              <a:lnSpc>
                <a:spcPct val="150000"/>
              </a:lnSpc>
            </a:pPr>
            <a:r>
              <a:rPr lang="zh-CN" altLang="en-US" dirty="0"/>
              <a:t>特征值分解是一个提取矩阵特征很不错的方法，但是它只是对方阵而言的，在现实的世界中，我们看到的大部分矩阵都不是方阵，比如说有</a:t>
            </a:r>
            <a:r>
              <a:rPr lang="en-US" altLang="zh-CN" dirty="0"/>
              <a:t>N</a:t>
            </a:r>
            <a:r>
              <a:rPr lang="zh-CN" altLang="en-US" dirty="0"/>
              <a:t>个学生，每个学生有</a:t>
            </a:r>
            <a:r>
              <a:rPr lang="en-US" altLang="zh-CN" dirty="0"/>
              <a:t>M</a:t>
            </a:r>
            <a:r>
              <a:rPr lang="zh-CN" altLang="en-US" dirty="0"/>
              <a:t>科成绩，这样形成的一个</a:t>
            </a:r>
            <a:r>
              <a:rPr lang="en-US" altLang="zh-CN" dirty="0"/>
              <a:t>N * M</a:t>
            </a:r>
            <a:r>
              <a:rPr lang="zh-CN" altLang="en-US" dirty="0"/>
              <a:t>的矩阵</a:t>
            </a:r>
            <a:r>
              <a:rPr lang="zh-CN" altLang="en-US" dirty="0" smtClean="0"/>
              <a:t>就总不是</a:t>
            </a:r>
            <a:r>
              <a:rPr lang="zh-CN" altLang="en-US" dirty="0"/>
              <a:t>方阵</a:t>
            </a:r>
            <a:endParaRPr kumimoji="0" lang="zh-CN" altLang="en-US" sz="5000" i="0" u="none" strike="noStrike" cap="none" spc="0" normalizeH="0" baseline="0" dirty="0">
              <a:ln>
                <a:noFill/>
              </a:ln>
              <a:solidFill>
                <a:srgbClr val="000000"/>
              </a:solidFill>
              <a:effectLst/>
              <a:uFillTx/>
              <a:sym typeface="Helvetica" panose="020B0604020202020204"/>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1033</Words>
  <Application>WPS 演示</Application>
  <PresentationFormat>自定义</PresentationFormat>
  <Paragraphs>129</Paragraphs>
  <Slides>24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10</vt:i4>
      </vt:variant>
      <vt:variant>
        <vt:lpstr>幻灯片标题</vt:lpstr>
      </vt:variant>
      <vt:variant>
        <vt:i4>24</vt:i4>
      </vt:variant>
    </vt:vector>
  </HeadingPairs>
  <TitlesOfParts>
    <vt:vector size="46" baseType="lpstr">
      <vt:lpstr>Arial</vt:lpstr>
      <vt:lpstr>宋体</vt:lpstr>
      <vt:lpstr>Wingdings</vt:lpstr>
      <vt:lpstr>Helvetica</vt:lpstr>
      <vt:lpstr>Helvetica Light</vt:lpstr>
      <vt:lpstr>Helvetica Neue</vt:lpstr>
      <vt:lpstr>微软雅黑</vt:lpstr>
      <vt:lpstr>-apple-system</vt:lpstr>
      <vt:lpstr>Arial Unicode MS</vt:lpstr>
      <vt:lpstr>ESRI AMFM Electric</vt:lpstr>
      <vt:lpstr>Helvetica</vt:lpstr>
      <vt:lpstr>White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p:lastModifiedBy>
  <cp:revision>107</cp:revision>
  <dcterms:created xsi:type="dcterms:W3CDTF">2018-12-21T08:04:00Z</dcterms:created>
  <dcterms:modified xsi:type="dcterms:W3CDTF">2019-01-16T04:10:48Z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