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79" r:id="rId4"/>
    <p:sldId id="287" r:id="rId5"/>
    <p:sldId id="288" r:id="rId6"/>
    <p:sldId id="274" r:id="rId7"/>
    <p:sldId id="289" r:id="rId8"/>
    <p:sldId id="290" r:id="rId9"/>
    <p:sldId id="285" r:id="rId10"/>
    <p:sldId id="261" r:id="rId11"/>
    <p:sldId id="276" r:id="rId12"/>
    <p:sldId id="291" r:id="rId13"/>
    <p:sldId id="277" r:id="rId14"/>
    <p:sldId id="281" r:id="rId15"/>
    <p:sldId id="292" r:id="rId16"/>
    <p:sldId id="282" r:id="rId17"/>
    <p:sldId id="294" r:id="rId18"/>
    <p:sldId id="283" r:id="rId19"/>
    <p:sldId id="293" r:id="rId20"/>
    <p:sldId id="286" r:id="rId21"/>
    <p:sldId id="264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529" autoAdjust="0"/>
  </p:normalViewPr>
  <p:slideViewPr>
    <p:cSldViewPr>
      <p:cViewPr varScale="1">
        <p:scale>
          <a:sx n="32" d="100"/>
          <a:sy n="32" d="100"/>
        </p:scale>
        <p:origin x="-918" y="-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91109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math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r>
              <a:rPr lang="en-US" altLang="zh-CN" dirty="0" smtClean="0"/>
              <a:t>x=</a:t>
            </a:r>
            <a:r>
              <a:rPr lang="en-US" altLang="zh-CN" dirty="0" err="1" smtClean="0"/>
              <a:t>np.arange</a:t>
            </a:r>
            <a:r>
              <a:rPr lang="en-US" altLang="zh-CN" dirty="0" smtClean="0"/>
              <a:t>(0.05,3,0.05)</a:t>
            </a:r>
          </a:p>
          <a:p>
            <a:r>
              <a:rPr lang="en-US" altLang="zh-CN" dirty="0" smtClean="0"/>
              <a:t>y=[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*math.log(i,2)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x]</a:t>
            </a:r>
          </a:p>
          <a:p>
            <a:r>
              <a:rPr lang="en-US" altLang="zh-CN" dirty="0" err="1" smtClean="0"/>
              <a:t>plt.plot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x,y,linewidth</a:t>
            </a:r>
            <a:r>
              <a:rPr lang="en-US" altLang="zh-CN" dirty="0" smtClean="0"/>
              <a:t>=2,label='y=</a:t>
            </a:r>
            <a:r>
              <a:rPr lang="en-US" altLang="zh-CN" dirty="0" err="1" smtClean="0"/>
              <a:t>xlogx</a:t>
            </a:r>
            <a:r>
              <a:rPr lang="en-US" altLang="zh-CN" dirty="0" smtClean="0"/>
              <a:t>')</a:t>
            </a:r>
          </a:p>
          <a:p>
            <a:r>
              <a:rPr lang="en-US" altLang="zh-CN" dirty="0" err="1" smtClean="0"/>
              <a:t>plt.grid</a:t>
            </a:r>
            <a:r>
              <a:rPr lang="en-US" altLang="zh-CN" dirty="0" smtClean="0"/>
              <a:t>(True)</a:t>
            </a:r>
          </a:p>
          <a:p>
            <a:r>
              <a:rPr lang="en-US" altLang="zh-CN" dirty="0" err="1" smtClean="0"/>
              <a:t>plt.show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29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仿射函数和线性函数的区别</a:t>
            </a:r>
          </a:p>
          <a:p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仿射函数即由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阶多项式构成的函数，一般形式为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f (x) = A x + b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，这里，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A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是一个 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m×k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矩阵，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x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是一个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k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向量，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b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是一个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m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向量，实际上反映了一种从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k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维到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m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维的空间映射关系。</a:t>
            </a:r>
          </a:p>
          <a:p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设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f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是一个矢性（值）函数，若它可以表示为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f(x</a:t>
            </a:r>
            <a:r>
              <a:rPr lang="en-US" altLang="zh-CN" sz="2200" b="0" i="0" baseline="-2500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,x</a:t>
            </a:r>
            <a:r>
              <a:rPr lang="en-US" altLang="zh-CN" sz="2200" b="0" i="0" baseline="-2500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2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,…,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x</a:t>
            </a:r>
            <a:r>
              <a:rPr lang="en-US" altLang="zh-CN" sz="2200" b="0" i="0" baseline="-2500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n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)=A</a:t>
            </a:r>
            <a:r>
              <a:rPr lang="en-US" altLang="zh-CN" sz="2200" b="0" i="0" baseline="-2500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x</a:t>
            </a:r>
            <a:r>
              <a:rPr lang="en-US" altLang="zh-CN" sz="2200" b="0" i="0" baseline="-2500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1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+A</a:t>
            </a:r>
            <a:r>
              <a:rPr lang="en-US" altLang="zh-CN" sz="2200" b="0" i="0" baseline="-2500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2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x</a:t>
            </a:r>
            <a:r>
              <a:rPr lang="en-US" altLang="zh-CN" sz="2200" b="0" i="0" baseline="-2500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2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+…+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A</a:t>
            </a:r>
            <a:r>
              <a:rPr lang="en-US" altLang="zh-CN" sz="2200" b="0" i="0" baseline="-2500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n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x</a:t>
            </a:r>
            <a:r>
              <a:rPr lang="en-US" altLang="zh-CN" sz="2200" b="0" i="0" baseline="-2500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n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+b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，其中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A</a:t>
            </a:r>
            <a:r>
              <a:rPr lang="en-US" altLang="zh-CN" sz="2200" b="0" i="0" baseline="-2500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i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可以是标量，也可以是矩阵，则称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f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是仿射函数。其中的特例是，标性（值）函数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f(x)=</a:t>
            </a:r>
            <a:r>
              <a:rPr lang="en-US" altLang="zh-CN" sz="2200" b="0" i="0" dirty="0" err="1" smtClean="0">
                <a:effectLst/>
                <a:latin typeface="+mj-lt"/>
                <a:ea typeface="+mj-ea"/>
                <a:cs typeface="+mj-cs"/>
                <a:sym typeface="Helvetica Neue"/>
              </a:rPr>
              <a:t>ax+b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，其中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a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、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x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、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b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都是标量。此时严格讲，只有 </a:t>
            </a:r>
            <a:r>
              <a:rPr lang="en-US" altLang="zh-CN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b=0 </a:t>
            </a:r>
            <a:r>
              <a:rPr lang="zh-CN" altLang="en-US" sz="2200" b="0" i="0" dirty="0" smtClean="0">
                <a:effectLst/>
                <a:latin typeface="+mj-lt"/>
                <a:ea typeface="+mj-ea"/>
                <a:cs typeface="+mj-cs"/>
                <a:sym typeface="Helvetica Neue"/>
              </a:rPr>
              <a:t>时，仿射函数才可以叫“线性函数”（“正比例”关系）。</a:t>
            </a:r>
            <a:endParaRPr lang="zh-CN" altLang="en-US" sz="2200" b="0" i="0" dirty="0">
              <a:effectLst/>
              <a:latin typeface="+mj-lt"/>
              <a:ea typeface="+mj-ea"/>
              <a:cs typeface="+mj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581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037" indent="-464038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037" indent="-464037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037" indent="-464037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037" indent="-464037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pt背景-01.jpg" descr="ppt背景-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" y="0"/>
            <a:ext cx="24381631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标题文本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24"/>
          <p:cNvSpPr txBox="1"/>
          <p:nvPr/>
        </p:nvSpPr>
        <p:spPr>
          <a:xfrm>
            <a:off x="7715692" y="7975212"/>
            <a:ext cx="9191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UNIQUE SHANXI TECHNOLOGY tasting</a:t>
            </a:r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9095655" y="8906871"/>
            <a:ext cx="6696745" cy="11914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ctr"/>
            <a:r>
              <a:rPr lang="zh-CN" altLang="en-US" sz="6000" dirty="0" smtClean="0"/>
              <a:t>凸优化</a:t>
            </a:r>
            <a:endParaRPr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84" name="Shape 51"/>
          <p:cNvSpPr txBox="1"/>
          <p:nvPr/>
        </p:nvSpPr>
        <p:spPr>
          <a:xfrm>
            <a:off x="1460300" y="5185266"/>
            <a:ext cx="21251225" cy="44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4400" b="1" dirty="0" smtClean="0">
                <a:solidFill>
                  <a:schemeClr val="tx1"/>
                </a:solidFill>
                <a:sym typeface="微软雅黑"/>
              </a:rPr>
              <a:t>凸函数的判定条件：</a:t>
            </a:r>
            <a:endParaRPr lang="en-US" altLang="zh-CN" sz="4400" b="1" dirty="0" smtClean="0">
              <a:solidFill>
                <a:schemeClr val="tx1"/>
              </a:solidFill>
              <a:sym typeface="微软雅黑"/>
            </a:endParaRPr>
          </a:p>
          <a:p>
            <a:pPr algn="l" defTabSz="914400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若</a:t>
            </a: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f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为区间</a:t>
            </a: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I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上的二阶可导函数，那么在</a:t>
            </a: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I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上：</a:t>
            </a:r>
            <a:r>
              <a:rPr lang="zh-CN" altLang="en-US" sz="3600" dirty="0">
                <a:solidFill>
                  <a:schemeClr val="tx1"/>
                </a:solidFill>
                <a:sym typeface="微软雅黑"/>
              </a:rPr>
              <a:t> </a:t>
            </a:r>
            <a:br>
              <a:rPr lang="zh-CN" altLang="en-US" sz="3600" dirty="0">
                <a:solidFill>
                  <a:schemeClr val="tx1"/>
                </a:solidFill>
                <a:sym typeface="微软雅黑"/>
              </a:rPr>
            </a:b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-- 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若</a:t>
            </a:r>
            <a:r>
              <a:rPr lang="en-US" altLang="zh-CN" sz="3600" dirty="0">
                <a:solidFill>
                  <a:schemeClr val="tx1"/>
                </a:solidFill>
                <a:sym typeface="微软雅黑"/>
              </a:rPr>
              <a:t>f′′(x)&gt;</a:t>
            </a: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0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，</a:t>
            </a:r>
            <a:r>
              <a:rPr lang="zh-CN" altLang="en-US" sz="3600" dirty="0">
                <a:solidFill>
                  <a:schemeClr val="tx1"/>
                </a:solidFill>
                <a:sym typeface="微软雅黑"/>
              </a:rPr>
              <a:t>则</a:t>
            </a: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f(x)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是</a:t>
            </a:r>
            <a:r>
              <a:rPr lang="zh-CN" altLang="en-US" sz="3600" dirty="0">
                <a:solidFill>
                  <a:schemeClr val="tx1"/>
                </a:solidFill>
                <a:sym typeface="微软雅黑"/>
              </a:rPr>
              <a:t>凸的 </a:t>
            </a:r>
            <a:br>
              <a:rPr lang="zh-CN" altLang="en-US" sz="3600" dirty="0">
                <a:solidFill>
                  <a:schemeClr val="tx1"/>
                </a:solidFill>
                <a:sym typeface="微软雅黑"/>
              </a:rPr>
            </a:b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-- </a:t>
            </a:r>
            <a:r>
              <a:rPr lang="zh-CN" altLang="en-US" sz="3600" dirty="0">
                <a:solidFill>
                  <a:schemeClr val="tx1"/>
                </a:solidFill>
                <a:sym typeface="微软雅黑"/>
              </a:rPr>
              <a:t>若</a:t>
            </a:r>
            <a:r>
              <a:rPr lang="en-US" altLang="zh-CN" sz="3600" dirty="0">
                <a:solidFill>
                  <a:schemeClr val="tx1"/>
                </a:solidFill>
                <a:sym typeface="微软雅黑"/>
              </a:rPr>
              <a:t>f′′(x)&lt;</a:t>
            </a: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0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，</a:t>
            </a:r>
            <a:r>
              <a:rPr lang="zh-CN" altLang="en-US" sz="3600" dirty="0">
                <a:solidFill>
                  <a:schemeClr val="tx1"/>
                </a:solidFill>
                <a:sym typeface="微软雅黑"/>
              </a:rPr>
              <a:t>则</a:t>
            </a:r>
            <a:r>
              <a:rPr lang="en-US" altLang="zh-CN" sz="3600" dirty="0" smtClean="0">
                <a:solidFill>
                  <a:schemeClr val="tx1"/>
                </a:solidFill>
                <a:sym typeface="微软雅黑"/>
              </a:rPr>
              <a:t>f(x)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是</a:t>
            </a:r>
            <a:r>
              <a:rPr lang="zh-CN" altLang="en-US" sz="3600" dirty="0">
                <a:solidFill>
                  <a:schemeClr val="tx1"/>
                </a:solidFill>
                <a:sym typeface="微软雅黑"/>
              </a:rPr>
              <a:t>凹</a:t>
            </a: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的</a:t>
            </a:r>
            <a:endParaRPr lang="en-US" altLang="zh-CN" sz="3600" dirty="0" smtClean="0">
              <a:solidFill>
                <a:schemeClr val="tx1"/>
              </a:solidFill>
              <a:sym typeface="微软雅黑"/>
            </a:endParaRPr>
          </a:p>
          <a:p>
            <a:pPr algn="l" defTabSz="914400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3600" dirty="0" smtClean="0">
                <a:solidFill>
                  <a:schemeClr val="tx1"/>
                </a:solidFill>
                <a:sym typeface="微软雅黑"/>
              </a:rPr>
              <a:t>即：一</a:t>
            </a:r>
            <a:r>
              <a:rPr lang="zh-CN" altLang="en-US" sz="3600" dirty="0">
                <a:solidFill>
                  <a:schemeClr val="tx1"/>
                </a:solidFill>
                <a:sym typeface="微软雅黑"/>
              </a:rPr>
              <a:t>元二阶可微的函数在区间上是凸的，当且仅当它的二阶导数是非负的。 </a:t>
            </a:r>
            <a:endParaRPr lang="en-US" altLang="zh-CN" sz="3600" dirty="0" smtClean="0">
              <a:solidFill>
                <a:schemeClr val="tx1"/>
              </a:solidFill>
              <a:sym typeface="微软雅黑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Shape 51"/>
              <p:cNvSpPr txBox="1"/>
              <p:nvPr/>
            </p:nvSpPr>
            <p:spPr>
              <a:xfrm>
                <a:off x="899615" y="3044272"/>
                <a:ext cx="21065818" cy="79508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/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4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4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</a:t>
                </a:r>
                <a:r>
                  <a:rPr lang="en-US" altLang="zh-CN" sz="44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lang="en-US" altLang="zh-CN" sz="4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扩展</a:t>
                </a: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个项，分散一下权重，就有了另一公式： </a:t>
                </a:r>
              </a:p>
              <a:p>
                <a:pPr algn="l"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/>
                            </a:rPr>
                            <m:t>𝑓</m:t>
                          </m:r>
                          <m:r>
                            <a:rPr lang="zh-CN" altLang="en-US" sz="360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3600">
                              <a:latin typeface="Cambria Math"/>
                            </a:rPr>
                            <m:t>)≤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 i="1">
                              <a:latin typeface="Cambria Math"/>
                            </a:rPr>
                            <m:t>𝑓</m:t>
                          </m:r>
                          <m:r>
                            <a:rPr lang="zh-CN" altLang="en-US" sz="360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>
                              <a:latin typeface="Cambria Math"/>
                            </a:rPr>
                            <m:t>)+⋯+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3600" i="1">
                              <a:latin typeface="Cambria Math"/>
                            </a:rPr>
                            <m:t>𝑓</m:t>
                          </m:r>
                          <m:r>
                            <a:rPr lang="zh-CN" altLang="en-US" sz="360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360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zh-CN" alt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zh-CN" altLang="en-US" sz="3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zh-CN" altLang="en-US" sz="3600">
                        <a:latin typeface="Cambria Math"/>
                      </a:rPr>
                      <m:t>≤1,</m:t>
                    </m:r>
                    <m:sSub>
                      <m:sSubPr>
                        <m:ctrlPr>
                          <a:rPr lang="zh-CN" alt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zh-CN" altLang="en-US" sz="3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zh-CN" altLang="en-US" sz="36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zh-CN" altLang="en-US" sz="36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zh-CN" altLang="en-US" sz="3600"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zh-CN" alt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zh-CN" altLang="en-US" sz="36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zh-CN" altLang="en-US" sz="3600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。这就是</a:t>
                </a:r>
                <a:r>
                  <a:rPr lang="en-US" altLang="zh-CN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Jensen </a:t>
                </a:r>
                <a:r>
                  <a:rPr lang="zh-CN" altLang="en-US" sz="3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</a:t>
                </a:r>
                <a:endParaRPr lang="en-US" altLang="zh-CN" sz="3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3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Jensen 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不等式的意义是：函数的期望大于等于期望的函数，即 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E(f(x))≥f(E(x</a:t>
                </a:r>
                <a:r>
                  <a:rPr lang="en-US" altLang="zh-CN" sz="3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4" name="Shap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15" y="3044272"/>
                <a:ext cx="21065818" cy="7950895"/>
              </a:xfrm>
              <a:prstGeom prst="rect">
                <a:avLst/>
              </a:prstGeom>
              <a:blipFill rotWithShape="1">
                <a:blip r:embed="rId2"/>
                <a:stretch>
                  <a:fillRect l="-138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758952" y="11271001"/>
            <a:ext cx="19768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50000"/>
              </a:lnSpc>
            </a:pP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Jensen 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不等式是几乎所有不等式的基础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4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555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894856" y="2105472"/>
                <a:ext cx="21098344" cy="12667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latinLnBrk="1">
                  <a:lnSpc>
                    <a:spcPct val="150000"/>
                  </a:lnSpc>
                </a:pPr>
                <a:endParaRPr lang="en-US" altLang="zh-CN" sz="3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zh-CN" altLang="en-US" sz="36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endParaRPr lang="en-US" altLang="zh-CN" sz="3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en-US" altLang="zh-CN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</a:t>
                </a:r>
                <a:r>
                  <a:rPr lang="en-US" altLang="zh-CN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y=-</a:t>
                </a:r>
                <a:r>
                  <a:rPr lang="en-US" altLang="zh-CN" sz="3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logx</a:t>
                </a: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是凸函数，证明：</a:t>
                </a:r>
                <a:endPara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l"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i="1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/>
                              <a:ea typeface="微软雅黑" panose="020B0503020204020204" pitchFamily="34" charset="-122"/>
                            </a:rPr>
                            <m:t>a</m:t>
                          </m:r>
                          <m:r>
                            <a:rPr lang="en-US" altLang="zh-CN" sz="3600" i="1">
                              <a:latin typeface="Cambria Math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/>
                              <a:ea typeface="微软雅黑" panose="020B0503020204020204" pitchFamily="34" charset="-122"/>
                            </a:rPr>
                            <m:t>b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/>
                              <a:ea typeface="微软雅黑" panose="020B0503020204020204" pitchFamily="34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3600" dirty="0">
                          <a:latin typeface="Cambria Math"/>
                          <a:ea typeface="微软雅黑" panose="020B0503020204020204" pitchFamily="34" charset="-122"/>
                        </a:rPr>
                        <m:t>≥</m:t>
                      </m:r>
                      <m:rad>
                        <m:radPr>
                          <m:degHide m:val="on"/>
                          <m:ctrlPr>
                            <a:rPr lang="en-US" altLang="zh-CN" sz="3600" i="1" dirty="0" smtClean="0">
                              <a:latin typeface="Cambria Math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3600" i="1" dirty="0">
                              <a:latin typeface="Cambria Math"/>
                              <a:ea typeface="微软雅黑" panose="020B0503020204020204" pitchFamily="34" charset="-122"/>
                            </a:rPr>
                            <m:t>ab</m:t>
                          </m:r>
                        </m:e>
                      </m:rad>
                      <m:r>
                        <a:rPr lang="zh-CN" altLang="en-US" sz="3600" b="0" i="1" dirty="0" smtClean="0">
                          <a:latin typeface="Cambria Math"/>
                          <a:ea typeface="微软雅黑" panose="020B0503020204020204" pitchFamily="34" charset="-122"/>
                        </a:rPr>
                        <m:t>，</m:t>
                      </m:r>
                      <m:r>
                        <a:rPr lang="en-US" altLang="zh-CN" sz="3600" b="0" i="1" dirty="0" smtClean="0">
                          <a:latin typeface="Cambria Math"/>
                          <a:ea typeface="微软雅黑" panose="020B0503020204020204" pitchFamily="34" charset="-122"/>
                        </a:rPr>
                        <m:t>𝑎</m:t>
                      </m:r>
                      <m:r>
                        <a:rPr lang="en-US" altLang="zh-CN" sz="3600" b="0" i="1" dirty="0" smtClean="0">
                          <a:latin typeface="Cambria Math"/>
                          <a:ea typeface="Cambria Math"/>
                        </a:rPr>
                        <m:t>&gt;0,</m:t>
                      </m:r>
                      <m:r>
                        <a:rPr lang="en-US" altLang="zh-CN" sz="3600" b="0" i="1" dirty="0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zh-CN" sz="3600" b="0" i="1" dirty="0" smtClean="0">
                          <a:latin typeface="Cambria Math"/>
                          <a:ea typeface="Cambria Math"/>
                        </a:rPr>
                        <m:t>&gt;0</m:t>
                      </m:r>
                    </m:oMath>
                  </m:oMathPara>
                </a14:m>
                <a:endPara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提示：任取</a:t>
                </a:r>
                <a:r>
                  <a:rPr lang="en-US" altLang="zh-CN" sz="36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a,b</a:t>
                </a:r>
                <a:r>
                  <a:rPr lang="en-US" altLang="zh-CN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&gt;0,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  <a:ea typeface="微软雅黑" panose="020B0503020204020204" pitchFamily="34" charset="-122"/>
                      </a:rPr>
                      <m:t>𝜃</m:t>
                    </m:r>
                    <m:r>
                      <a:rPr lang="en-US" altLang="zh-CN" sz="3600" b="0" i="1" smtClean="0">
                        <a:latin typeface="Cambria Math"/>
                        <a:ea typeface="微软雅黑" panose="020B0503020204020204" pitchFamily="34" charset="-122"/>
                      </a:rPr>
                      <m:t>=0.5</m:t>
                    </m:r>
                  </m:oMath>
                </a14:m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带入基本</a:t>
                </a:r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Jensen </a:t>
                </a: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</a:t>
                </a:r>
                <a:endPara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en-US" altLang="zh-CN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</a:t>
                </a:r>
                <a:r>
                  <a:rPr lang="en-US" altLang="zh-CN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EM</a:t>
                </a:r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en-US" altLang="zh-CN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3.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利用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E(f(x))≥f(E(x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))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（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f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</a:rPr>
                  <a:t>是凸函数），证明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微软雅黑"/>
                    <a:ea typeface="微软雅黑"/>
                    <a:cs typeface="微软雅黑"/>
                    <a:sym typeface="微软雅黑"/>
                  </a:rPr>
                  <a:t>相对熵</a:t>
                </a:r>
                <a:r>
                  <a:rPr lang="zh-CN" altLang="en-US" sz="3600" dirty="0">
                    <a:solidFill>
                      <a:schemeClr val="tx1"/>
                    </a:solidFill>
                    <a:sym typeface="微软雅黑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3600">
                        <a:solidFill>
                          <a:schemeClr val="tx1"/>
                        </a:solidFill>
                        <a:latin typeface="Cambria Math"/>
                        <a:sym typeface="微软雅黑"/>
                      </a:rPr>
                      <m:t>≥0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的：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dirty="0">
                    <a:solidFill>
                      <a:schemeClr val="tx1"/>
                    </a:solidFill>
                    <a:sym typeface="微软雅黑"/>
                  </a:rPr>
                  <a:t>设</a:t>
                </a:r>
                <a:r>
                  <a:rPr lang="en-US" altLang="zh-CN" sz="3600" dirty="0">
                    <a:solidFill>
                      <a:schemeClr val="tx1"/>
                    </a:solidFill>
                    <a:sym typeface="微软雅黑"/>
                  </a:rPr>
                  <a:t>p(x)</a:t>
                </a:r>
                <a:r>
                  <a:rPr lang="zh-CN" altLang="en-US" sz="3600" dirty="0">
                    <a:solidFill>
                      <a:schemeClr val="tx1"/>
                    </a:solidFill>
                    <a:sym typeface="微软雅黑"/>
                  </a:rPr>
                  <a:t>和</a:t>
                </a:r>
                <a:r>
                  <a:rPr lang="en-US" altLang="zh-CN" sz="3600" dirty="0">
                    <a:solidFill>
                      <a:schemeClr val="tx1"/>
                    </a:solidFill>
                    <a:sym typeface="微软雅黑"/>
                  </a:rPr>
                  <a:t>q</a:t>
                </a:r>
                <a:r>
                  <a:rPr lang="zh-CN" altLang="en-US" sz="3600" dirty="0">
                    <a:solidFill>
                      <a:schemeClr val="tx1"/>
                    </a:solidFill>
                    <a:sym typeface="微软雅黑"/>
                  </a:rPr>
                  <a:t>（</a:t>
                </a:r>
                <a:r>
                  <a:rPr lang="en-US" altLang="zh-CN" sz="3600" dirty="0">
                    <a:solidFill>
                      <a:schemeClr val="tx1"/>
                    </a:solidFill>
                    <a:sym typeface="微软雅黑"/>
                  </a:rPr>
                  <a:t>x</a:t>
                </a:r>
                <a:r>
                  <a:rPr lang="zh-CN" altLang="en-US" sz="3600" dirty="0">
                    <a:solidFill>
                      <a:schemeClr val="tx1"/>
                    </a:solidFill>
                    <a:sym typeface="微软雅黑"/>
                  </a:rPr>
                  <a:t>）的取值来自于两个概率分布，则</a:t>
                </a:r>
                <a:r>
                  <a:rPr lang="en-US" altLang="zh-CN" sz="3600" dirty="0">
                    <a:solidFill>
                      <a:schemeClr val="tx1"/>
                    </a:solidFill>
                    <a:sym typeface="微软雅黑"/>
                  </a:rPr>
                  <a:t>p</a:t>
                </a:r>
                <a:r>
                  <a:rPr lang="zh-CN" altLang="en-US" sz="3600" dirty="0">
                    <a:solidFill>
                      <a:schemeClr val="tx1"/>
                    </a:solidFill>
                    <a:sym typeface="微软雅黑"/>
                  </a:rPr>
                  <a:t>对</a:t>
                </a:r>
                <a:r>
                  <a:rPr lang="en-US" altLang="zh-CN" sz="3600" dirty="0">
                    <a:solidFill>
                      <a:schemeClr val="tx1"/>
                    </a:solidFill>
                    <a:sym typeface="微软雅黑"/>
                  </a:rPr>
                  <a:t>q</a:t>
                </a:r>
                <a:r>
                  <a:rPr lang="zh-CN" altLang="en-US" sz="3600" dirty="0">
                    <a:solidFill>
                      <a:schemeClr val="tx1"/>
                    </a:solidFill>
                    <a:sym typeface="微软雅黑"/>
                  </a:rPr>
                  <a:t>的相对熵为：</a:t>
                </a:r>
                <a:endParaRPr lang="en-US" altLang="zh-CN" sz="3600" dirty="0">
                  <a:solidFill>
                    <a:schemeClr val="tx1"/>
                  </a:solidFill>
                  <a:sym typeface="微软雅黑"/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/>
                          <a:sym typeface="微软雅黑"/>
                        </a:rPr>
                        <m:t>𝐷</m:t>
                      </m:r>
                      <m:r>
                        <a:rPr lang="zh-CN" altLang="en-US" sz="3600">
                          <a:solidFill>
                            <a:schemeClr val="tx1"/>
                          </a:solidFill>
                          <a:latin typeface="Cambria Math"/>
                          <a:sym typeface="微软雅黑"/>
                        </a:rPr>
                        <m:t>(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/>
                          <a:sym typeface="微软雅黑"/>
                        </a:rPr>
                        <m:t>𝑝</m:t>
                      </m:r>
                      <m:r>
                        <a:rPr lang="zh-CN" altLang="en-US" sz="3600">
                          <a:solidFill>
                            <a:schemeClr val="tx1"/>
                          </a:solidFill>
                          <a:latin typeface="Cambria Math"/>
                          <a:sym typeface="微软雅黑"/>
                        </a:rPr>
                        <m:t>||</m:t>
                      </m:r>
                      <m:r>
                        <a:rPr lang="zh-CN" altLang="en-US" sz="3600" i="1">
                          <a:solidFill>
                            <a:schemeClr val="tx1"/>
                          </a:solidFill>
                          <a:latin typeface="Cambria Math"/>
                          <a:sym typeface="微软雅黑"/>
                        </a:rPr>
                        <m:t>𝑞</m:t>
                      </m:r>
                      <m:r>
                        <a:rPr lang="zh-CN" altLang="en-US" sz="3600">
                          <a:solidFill>
                            <a:schemeClr val="tx1"/>
                          </a:solidFill>
                          <a:latin typeface="Cambria Math"/>
                          <a:sym typeface="微软雅黑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naryPr>
                        <m:sub>
                          <m: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  <m:t>𝑝</m:t>
                          </m:r>
                          <m:r>
                            <a:rPr lang="zh-CN" altLang="en-US" sz="3600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  <m:t>(</m:t>
                          </m:r>
                          <m: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  <m:t>𝑥</m:t>
                          </m:r>
                          <m:r>
                            <a:rPr lang="zh-CN" altLang="en-US" sz="3600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3600" i="1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  <m:t>log</m:t>
                          </m:r>
                          <m:r>
                            <a:rPr lang="zh-CN" altLang="en-US" sz="3600" i="1">
                              <a:solidFill>
                                <a:schemeClr val="tx1"/>
                              </a:solidFill>
                              <a:latin typeface="Cambria Math"/>
                              <a:sym typeface="微软雅黑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en-US" sz="3600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微软雅黑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  <m:t>𝑝</m:t>
                                  </m:r>
                                  <m:r>
                                    <a:rPr lang="zh-CN" altLang="en-US" sz="3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  <m:t>(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  <m:t>𝑞</m:t>
                                  </m:r>
                                  <m:r>
                                    <a:rPr lang="zh-CN" altLang="en-US" sz="3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  <m:t>(</m:t>
                                  </m:r>
                                  <m:r>
                                    <a:rPr lang="zh-CN" altLang="en-US" sz="3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微软雅黑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≥0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algn="l" latinLnBrk="1">
                  <a:lnSpc>
                    <a:spcPct val="150000"/>
                  </a:lnSpc>
                </a:pPr>
                <a:endParaRPr lang="en-US" altLang="zh-CN" sz="3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856" y="2105472"/>
                <a:ext cx="21098344" cy="12667635"/>
              </a:xfrm>
              <a:prstGeom prst="rect">
                <a:avLst/>
              </a:prstGeom>
              <a:blipFill rotWithShape="1"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271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Shape 51"/>
              <p:cNvSpPr txBox="1"/>
              <p:nvPr/>
            </p:nvSpPr>
            <p:spPr>
              <a:xfrm>
                <a:off x="1169587" y="968640"/>
                <a:ext cx="9504593" cy="1210215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 smtClean="0">
                              <a:latin typeface="Cambria Math"/>
                              <a:sym typeface="微软雅黑"/>
                            </a:rPr>
                          </m:ctrlPr>
                        </m:mPr>
                        <m:mr>
                          <m:e>
                            <m:r>
                              <a:rPr lang="zh-CN" altLang="en-US" sz="3600" i="1">
                                <a:latin typeface="Cambria Math"/>
                                <a:sym typeface="微软雅黑"/>
                              </a:rPr>
                              <m:t>𝐷</m:t>
                            </m:r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(</m:t>
                            </m:r>
                            <m:r>
                              <a:rPr lang="zh-CN" altLang="en-US" sz="3600" i="1">
                                <a:latin typeface="Cambria Math"/>
                                <a:sym typeface="微软雅黑"/>
                              </a:rPr>
                              <m:t>𝑝</m:t>
                            </m:r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||</m:t>
                            </m:r>
                            <m:r>
                              <a:rPr lang="zh-CN" altLang="en-US" sz="3600" i="1">
                                <a:latin typeface="Cambria Math"/>
                                <a:sym typeface="微软雅黑"/>
                              </a:rPr>
                              <m:t>𝑞</m:t>
                            </m:r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)=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𝑝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(</m:t>
                                </m:r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log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zh-CN" altLang="en-US" sz="3600" i="1">
                                        <a:latin typeface="Cambria Math"/>
                                        <a:sym typeface="微软雅黑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𝑝</m:t>
                                        </m:r>
                                        <m:r>
                                          <a:rPr lang="zh-CN" altLang="en-US" sz="3600">
                                            <a:latin typeface="Cambria Math"/>
                                            <a:sym typeface="微软雅黑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𝑞</m:t>
                                        </m:r>
                                        <m:r>
                                          <a:rPr lang="zh-CN" altLang="en-US" sz="3600">
                                            <a:latin typeface="Cambria Math"/>
                                            <a:sym typeface="微软雅黑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=−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𝑝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(</m:t>
                                </m:r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log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zh-CN" altLang="en-US" sz="3600" i="1">
                                        <a:latin typeface="Cambria Math"/>
                                        <a:sym typeface="微软雅黑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𝑞</m:t>
                                        </m:r>
                                        <m:r>
                                          <a:rPr lang="zh-CN" altLang="en-US" sz="3600">
                                            <a:latin typeface="Cambria Math"/>
                                            <a:sym typeface="微软雅黑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𝑝</m:t>
                                        </m:r>
                                        <m:r>
                                          <a:rPr lang="zh-CN" altLang="en-US" sz="3600">
                                            <a:latin typeface="Cambria Math"/>
                                            <a:sym typeface="微软雅黑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≥−</m:t>
                            </m:r>
                            <m:r>
                              <m:rPr>
                                <m:sty m:val="p"/>
                              </m:rP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log</m:t>
                            </m:r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𝑝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(</m:t>
                                </m:r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) </m:t>
                                </m:r>
                                <m:f>
                                  <m:fPr>
                                    <m:ctrlPr>
                                      <a:rPr lang="zh-CN" altLang="en-US" sz="3600" i="1">
                                        <a:latin typeface="Cambria Math"/>
                                        <a:sym typeface="微软雅黑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𝑞</m:t>
                                        </m:r>
                                        <m:r>
                                          <a:rPr lang="zh-CN" altLang="en-US" sz="3600">
                                            <a:latin typeface="Cambria Math"/>
                                            <a:sym typeface="微软雅黑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𝑝</m:t>
                                        </m:r>
                                        <m:r>
                                          <a:rPr lang="zh-CN" altLang="en-US" sz="3600">
                                            <a:latin typeface="Cambria Math"/>
                                            <a:sym typeface="微软雅黑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3600" i="1">
                                            <a:latin typeface="Cambria Math"/>
                                            <a:sym typeface="微软雅黑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）</m:t>
                            </m:r>
                          </m:e>
                        </m:mr>
                        <m:mr>
                          <m:e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=−</m:t>
                            </m:r>
                            <m:r>
                              <m:rPr>
                                <m:sty m:val="p"/>
                              </m:rP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log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</m:sub>
                              <m:sup/>
                              <m:e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𝑞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(</m:t>
                                </m:r>
                                <m: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  <m:t>𝑥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）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log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=0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Shap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87" y="968640"/>
                <a:ext cx="9504593" cy="121021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112" y="3729712"/>
            <a:ext cx="9968890" cy="8888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15864408" y="5285007"/>
            <a:ext cx="3600400" cy="27512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2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3"/>
            <a:ext cx="2603277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凸优化</a:t>
            </a:r>
            <a:endParaRPr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93615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Shape 51"/>
              <p:cNvSpPr txBox="1"/>
              <p:nvPr/>
            </p:nvSpPr>
            <p:spPr>
              <a:xfrm>
                <a:off x="1097936" y="5201816"/>
                <a:ext cx="21806843" cy="68532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优化问题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的基本形式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>
                              <a:latin typeface="Cambria Math"/>
                              <a:sym typeface="微软雅黑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min</m:t>
                                </m:r>
                                <m:r>
                                  <a:rPr lang="en-US" altLang="zh-CN" sz="3600" b="0" i="0" smtClean="0">
                                    <a:latin typeface="Cambria Math"/>
                                    <a:sym typeface="微软雅黑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f</m:t>
                                </m:r>
                                <m: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s</m:t>
                            </m:r>
                            <m: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t</m:t>
                            </m:r>
                            <m: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)=0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)</m:t>
                            </m:r>
                            <m: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f(x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：目标函数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h(x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g(x)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：约束条件。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有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的问题没有约束条件，只有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f(x)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，称为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无约束优化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；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只有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f(x)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h(x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），称为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有等式约束优化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；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f(x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h(x)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g(x)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都有，称为有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不等式约束优化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Shap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36" y="5201816"/>
                <a:ext cx="21806843" cy="6853223"/>
              </a:xfrm>
              <a:prstGeom prst="rect">
                <a:avLst/>
              </a:prstGeom>
              <a:blipFill rotWithShape="1">
                <a:blip r:embed="rId2"/>
                <a:stretch>
                  <a:fillRect l="-1034" b="-142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54"/>
          <p:cNvGrpSpPr/>
          <p:nvPr/>
        </p:nvGrpSpPr>
        <p:grpSpPr>
          <a:xfrm>
            <a:off x="645616" y="4457362"/>
            <a:ext cx="20687259" cy="72931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6881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169940" y="4323041"/>
                <a:ext cx="20306256" cy="6842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凸优化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问题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的基本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形式：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min</m:t>
                                </m:r>
                                <m:r>
                                  <a:rPr lang="en-US" altLang="zh-CN" sz="3600">
                                    <a:latin typeface="Cambria Math"/>
                                    <a:sym typeface="微软雅黑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f</m:t>
                                </m:r>
                                <m: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>
                                    <a:latin typeface="Cambria Math"/>
                                    <a:sym typeface="微软雅黑"/>
                                  </a:rP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s</m:t>
                            </m:r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t</m:t>
                            </m:r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)=0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)</m:t>
                            </m:r>
                            <m:r>
                              <a:rPr lang="zh-CN" altLang="en-US" sz="3600">
                                <a:latin typeface="Cambria Math"/>
                                <a:sym typeface="微软雅黑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f(x)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：目标函数，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h(x)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g(x)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约束条件。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g(x)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是凸函数，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h(x)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是仿射函数</a:t>
                </a:r>
                <a:endParaRPr lang="en-US" altLang="zh-CN" b="1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b="1" dirty="0" smtClean="0">
                    <a:solidFill>
                      <a:schemeClr val="tx1"/>
                    </a:solidFill>
                  </a:rPr>
                  <a:t>凸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优化的重要性质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571500" indent="-571500" algn="l" defTabSz="914400">
                  <a:lnSpc>
                    <a:spcPct val="150000"/>
                  </a:lnSpc>
                  <a:buFont typeface="微软雅黑" panose="020B0503020204020204" pitchFamily="34" charset="-122"/>
                  <a:buChar char="√"/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优化问题的可行域为凸集。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571500" indent="-571500" algn="l" defTabSz="914400">
                  <a:lnSpc>
                    <a:spcPct val="150000"/>
                  </a:lnSpc>
                  <a:buFont typeface="微软雅黑" panose="020B0503020204020204" pitchFamily="34" charset="-122"/>
                  <a:buChar char="√"/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优化问题的局部最优解即为全局最优解。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940" y="4323041"/>
                <a:ext cx="20306256" cy="6842964"/>
              </a:xfrm>
              <a:prstGeom prst="rect">
                <a:avLst/>
              </a:prstGeom>
              <a:blipFill rotWithShape="1">
                <a:blip r:embed="rId3"/>
                <a:stretch>
                  <a:fillRect l="-1051" b="-1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918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3"/>
            <a:ext cx="5103961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拉格朗日</a:t>
            </a:r>
            <a:r>
              <a:rPr lang="zh-CN" altLang="en-US" dirty="0"/>
              <a:t>对偶</a:t>
            </a:r>
            <a:endParaRPr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93615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84" name="Shape 51"/>
          <p:cNvSpPr txBox="1"/>
          <p:nvPr/>
        </p:nvSpPr>
        <p:spPr>
          <a:xfrm>
            <a:off x="645615" y="8338054"/>
            <a:ext cx="23211681" cy="83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87" name="Group 54"/>
          <p:cNvGrpSpPr/>
          <p:nvPr/>
        </p:nvGrpSpPr>
        <p:grpSpPr>
          <a:xfrm>
            <a:off x="645616" y="4457362"/>
            <a:ext cx="20687259" cy="72931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矩形 2"/>
          <p:cNvSpPr/>
          <p:nvPr/>
        </p:nvSpPr>
        <p:spPr>
          <a:xfrm>
            <a:off x="1231723" y="5655434"/>
            <a:ext cx="21590819" cy="337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CN" altLang="en-US" dirty="0" smtClean="0">
                <a:solidFill>
                  <a:srgbClr val="444444"/>
                </a:solidFill>
                <a:latin typeface="inherit"/>
              </a:rPr>
              <a:t>使用拉格朗日对偶函数的目的：</a:t>
            </a:r>
            <a:endParaRPr lang="en-US" altLang="zh-CN" dirty="0" smtClean="0">
              <a:solidFill>
                <a:srgbClr val="444444"/>
              </a:solidFill>
              <a:latin typeface="inheri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Microsoft YaHei"/>
              </a:rPr>
              <a:t>将有约束优化问题转换为无约束优化问题。</a:t>
            </a:r>
            <a:endParaRPr lang="zh-CN" altLang="en-US" dirty="0">
              <a:solidFill>
                <a:schemeClr val="tx1"/>
              </a:solidFill>
            </a:endParaRPr>
          </a:p>
          <a:p>
            <a:pPr marL="685800" indent="-68580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444444"/>
                </a:solidFill>
                <a:latin typeface="inherit"/>
              </a:rPr>
              <a:t>使用</a:t>
            </a:r>
            <a:r>
              <a:rPr lang="zh-CN" altLang="en-US" dirty="0">
                <a:solidFill>
                  <a:srgbClr val="444444"/>
                </a:solidFill>
                <a:latin typeface="inherit"/>
              </a:rPr>
              <a:t>拉格朗日对偶性，将不易求解的优化问题转化为易求解的优化</a:t>
            </a:r>
            <a:endParaRPr lang="zh-CN" altLang="en-US" dirty="0">
              <a:solidFill>
                <a:srgbClr val="444444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95894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631013" y="3374451"/>
            <a:ext cx="5937523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拉格朗日函数：</a:t>
            </a:r>
            <a:endParaRPr dirty="0"/>
          </a:p>
        </p:txBody>
      </p:sp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84" name="Shape 51"/>
          <p:cNvSpPr txBox="1"/>
          <p:nvPr/>
        </p:nvSpPr>
        <p:spPr>
          <a:xfrm>
            <a:off x="645615" y="8338054"/>
            <a:ext cx="23211681" cy="835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914400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75639" y="5574356"/>
                <a:ext cx="18551632" cy="4521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kumimoji="0" lang="en-US" altLang="zh-CN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Helvetica"/>
                  </a:rPr>
                  <a:t>1. </a:t>
                </a:r>
                <a:r>
                  <a:rPr kumimoji="0" lang="zh-CN" alt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Helvetica"/>
                  </a:rPr>
                  <a:t>等式约束</a:t>
                </a:r>
                <a:r>
                  <a:rPr kumimoji="0" lang="zh-CN" alt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Helvetica"/>
                  </a:rPr>
                  <a:t>优化问题</a:t>
                </a:r>
                <a:endParaRPr kumimoji="0" lang="en-US" altLang="zh-CN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latin typeface="Cambria Math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3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600">
                                    <a:latin typeface="Cambria Math"/>
                                  </a:rPr>
                                  <m:t>min</m:t>
                                </m:r>
                                <m:r>
                                  <a:rPr lang="en-US" altLang="zh-CN" sz="3600" b="0" i="0" smtClean="0">
                                    <a:latin typeface="Cambria Math"/>
                                  </a:rPr>
                                  <m:t>      </m:t>
                                </m:r>
                                <m:r>
                                  <a:rPr lang="zh-CN" altLang="en-US" sz="3600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zh-CN" altLang="en-US" sz="360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sz="3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3600" i="1">
                                <a:latin typeface="Cambria Math"/>
                              </a:rPr>
                              <m:t>𝑠</m:t>
                            </m:r>
                            <m:r>
                              <a:rPr lang="zh-CN" altLang="en-US" sz="3600">
                                <a:latin typeface="Cambria Math"/>
                              </a:rPr>
                              <m:t>.</m:t>
                            </m:r>
                            <m:r>
                              <a:rPr lang="zh-CN" altLang="en-US" sz="3600" i="1">
                                <a:latin typeface="Cambria Math"/>
                              </a:rPr>
                              <m:t>𝑡</m:t>
                            </m:r>
                            <m:r>
                              <a:rPr lang="zh-CN" altLang="en-US" sz="3600">
                                <a:latin typeface="Cambria Math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3600" i="1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zh-CN" altLang="en-US" sz="3600" i="1"/>
                              <m:t>h</m:t>
                            </m:r>
                            <m:r>
                              <m:rPr>
                                <m:nor/>
                              </m:rPr>
                              <a:rPr lang="zh-CN" altLang="en-US" sz="3600" i="1"/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3600" i="1"/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3600" i="1"/>
                              <m:t>)=0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altLang="zh-CN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  <a:p>
                <a:pPr algn="l"/>
                <a:r>
                  <a:rPr kumimoji="0" lang="zh-CN" alt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Helvetica"/>
                  </a:rPr>
                  <a:t>得到它的拉格朗日函数</a:t>
                </a:r>
                <a:endParaRPr kumimoji="0" lang="en-US" altLang="zh-CN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  <a:p>
                <a:pPr algn="l"/>
                <a:endParaRPr lang="en-US" altLang="zh-CN" sz="36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3600"/>
                            <m:t>L</m:t>
                          </m:r>
                          <m:r>
                            <m:rPr>
                              <m:nor/>
                            </m:rPr>
                            <a:rPr lang="zh-CN" altLang="en-US" sz="3600"/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3600"/>
                            <m:t>x</m:t>
                          </m:r>
                          <m:r>
                            <m:rPr>
                              <m:nor/>
                            </m:rPr>
                            <a:rPr lang="zh-CN" altLang="en-US" sz="3600"/>
                            <m:t>,</m:t>
                          </m:r>
                          <m:r>
                            <a:rPr lang="zh-CN" altLang="en-US" sz="3600" i="1">
                              <a:latin typeface="Cambria Math"/>
                            </a:rPr>
                            <m:t>𝛼</m:t>
                          </m:r>
                          <m:r>
                            <m:rPr>
                              <m:nor/>
                            </m:rPr>
                            <a:rPr lang="zh-CN" altLang="en-US" sz="3600" i="1"/>
                            <m:t>)=</m:t>
                          </m:r>
                          <m:r>
                            <m:rPr>
                              <m:nor/>
                            </m:rPr>
                            <a:rPr lang="zh-CN" altLang="en-US" sz="3600" i="1"/>
                            <m:t>f</m:t>
                          </m:r>
                          <m:r>
                            <m:rPr>
                              <m:nor/>
                            </m:rPr>
                            <a:rPr lang="zh-CN" altLang="en-US" sz="3600" i="1"/>
                            <m:t>(</m:t>
                          </m:r>
                          <m:r>
                            <m:rPr>
                              <m:nor/>
                            </m:rPr>
                            <a:rPr lang="zh-CN" altLang="en-US" sz="3600" i="1"/>
                            <m:t>x</m:t>
                          </m:r>
                          <m:r>
                            <m:rPr>
                              <m:nor/>
                            </m:rPr>
                            <a:rPr lang="zh-CN" altLang="en-US" sz="3600" i="1"/>
                            <m:t>)+</m:t>
                          </m:r>
                          <m:r>
                            <a:rPr lang="zh-CN" altLang="en-US" sz="3600" i="1">
                              <a:latin typeface="Cambria Math"/>
                            </a:rPr>
                            <m:t>𝛼</m:t>
                          </m:r>
                          <m:r>
                            <a:rPr lang="zh-CN" altLang="en-US" sz="3600" i="1">
                              <a:latin typeface="Cambria Math"/>
                            </a:rPr>
                            <m:t>h</m:t>
                          </m:r>
                          <m:r>
                            <a:rPr lang="zh-CN" altLang="en-US" sz="3600">
                              <a:latin typeface="Cambria Math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0" lang="en-US" altLang="zh-CN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  <a:p>
                <a:pPr algn="l"/>
                <a:endParaRPr kumimoji="0" lang="en-US" altLang="zh-CN" sz="3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  <a:p>
                <a:pPr algn="l"/>
                <a:r>
                  <a:rPr lang="zh-CN" altLang="en-US" sz="3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这样就可以使用无约束优化问题的求解方法来求解参数了，此处参数是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3600"/>
                      <m:t>x</m:t>
                    </m:r>
                    <m:r>
                      <m:rPr>
                        <m:nor/>
                      </m:rPr>
                      <a:rPr lang="zh-CN" altLang="en-US" sz="3600"/>
                      <m:t>,</m:t>
                    </m:r>
                    <m:r>
                      <a:rPr lang="zh-CN" altLang="en-US" sz="3600" i="1">
                        <a:latin typeface="Cambria Math"/>
                      </a:rPr>
                      <m:t>𝛼</m:t>
                    </m:r>
                  </m:oMath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Helvetica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39" y="5574356"/>
                <a:ext cx="18551632" cy="4521366"/>
              </a:xfrm>
              <a:prstGeom prst="rect">
                <a:avLst/>
              </a:prstGeom>
              <a:blipFill rotWithShape="1">
                <a:blip r:embed="rId2"/>
                <a:stretch>
                  <a:fillRect l="-1216" t="-1348" b="-45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858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46"/>
          <p:cNvSpPr txBox="1"/>
          <p:nvPr/>
        </p:nvSpPr>
        <p:spPr>
          <a:xfrm>
            <a:off x="2019686" y="3353793"/>
            <a:ext cx="102657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102657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182" name="Shape 49"/>
          <p:cNvSpPr txBox="1"/>
          <p:nvPr/>
        </p:nvSpPr>
        <p:spPr>
          <a:xfrm>
            <a:off x="704002" y="5579884"/>
            <a:ext cx="102657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Shape 51"/>
              <p:cNvSpPr txBox="1"/>
              <p:nvPr/>
            </p:nvSpPr>
            <p:spPr>
              <a:xfrm>
                <a:off x="1382641" y="4456659"/>
                <a:ext cx="21276639" cy="68532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en-US" altLang="zh-CN" sz="3600" dirty="0" smtClean="0">
                    <a:solidFill>
                      <a:schemeClr val="tx1"/>
                    </a:solidFill>
                    <a:sym typeface="微软雅黑"/>
                  </a:rPr>
                  <a:t>2.  </a:t>
                </a:r>
                <a:r>
                  <a:rPr lang="zh-CN" altLang="en-US" sz="3600" dirty="0" smtClean="0">
                    <a:solidFill>
                      <a:schemeClr val="tx1"/>
                    </a:solidFill>
                    <a:sym typeface="微软雅黑"/>
                  </a:rPr>
                  <a:t>不等式约束</a:t>
                </a:r>
                <a:r>
                  <a:rPr lang="zh-CN" altLang="en-US" sz="3600" dirty="0" smtClean="0">
                    <a:solidFill>
                      <a:schemeClr val="tx1"/>
                    </a:solidFill>
                    <a:sym typeface="微软雅黑"/>
                  </a:rPr>
                  <a:t>优化问题</a:t>
                </a:r>
                <a:endParaRPr lang="en-US" altLang="zh-CN" sz="3600" dirty="0" smtClean="0">
                  <a:solidFill>
                    <a:schemeClr val="tx1"/>
                  </a:solidFill>
                  <a:sym typeface="微软雅黑"/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3600" i="1">
                                    <a:latin typeface="Cambria Math"/>
                                    <a:sym typeface="微软雅黑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min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600" b="0" i="0" smtClean="0">
                                    <a:sym typeface="微软雅黑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3600">
                                    <a:sym typeface="微软雅黑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f</m:t>
                                </m:r>
                                <m: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3600" i="0">
                                    <a:latin typeface="Cambria Math"/>
                                    <a:sym typeface="微软雅黑"/>
                                  </a:rP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s</m:t>
                            </m:r>
                            <m: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t</m:t>
                            </m:r>
                            <m: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)=0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)</m:t>
                            </m:r>
                            <m:r>
                              <a:rPr lang="zh-CN" altLang="en-US" sz="3600" i="0">
                                <a:latin typeface="Cambria Math"/>
                                <a:sym typeface="微软雅黑"/>
                              </a:rPr>
                              <m:t>≤</m:t>
                            </m:r>
                            <m:r>
                              <m:rPr>
                                <m:nor/>
                              </m:rPr>
                              <a:rPr lang="zh-CN" altLang="en-US" sz="3600">
                                <a:sym typeface="微软雅黑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dirty="0" smtClean="0">
                    <a:solidFill>
                      <a:schemeClr val="tx1"/>
                    </a:solidFill>
                  </a:rPr>
                  <a:t>它的拉格朗日函数是</a:t>
                </a:r>
                <a:endParaRPr lang="en-US" altLang="zh-CN" sz="3600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𝐿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,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𝛼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,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𝛽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)=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𝑓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)+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𝛼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h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)+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𝛽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𝑔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)(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𝛽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3600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b="1" dirty="0">
                    <a:solidFill>
                      <a:schemeClr val="tx1"/>
                    </a:solidFill>
                  </a:rPr>
                  <a:t>约束优化问题必须满足</a:t>
                </a:r>
                <a:r>
                  <a:rPr lang="en-US" altLang="zh-CN" sz="3600" b="1" dirty="0">
                    <a:solidFill>
                      <a:schemeClr val="tx1"/>
                    </a:solidFill>
                  </a:rPr>
                  <a:t>KKT</a:t>
                </a:r>
                <a:r>
                  <a:rPr lang="zh-CN" altLang="en-US" sz="3600" b="1" dirty="0">
                    <a:solidFill>
                      <a:schemeClr val="tx1"/>
                    </a:solidFill>
                  </a:rPr>
                  <a:t>条件：</a:t>
                </a:r>
                <a:endParaRPr lang="en-US" altLang="zh-CN" sz="3600" b="1" dirty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Shap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41" y="4456659"/>
                <a:ext cx="21276639" cy="6853223"/>
              </a:xfrm>
              <a:prstGeom prst="rect">
                <a:avLst/>
              </a:prstGeom>
              <a:blipFill rotWithShape="1">
                <a:blip r:embed="rId2"/>
                <a:stretch>
                  <a:fillRect l="-106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5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966864" y="4193704"/>
                <a:ext cx="20018224" cy="591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en-US" altLang="zh-CN" sz="3600" b="1" dirty="0" smtClean="0">
                    <a:latin typeface="微软雅黑"/>
                    <a:ea typeface="微软雅黑"/>
                    <a:sym typeface="微软雅黑"/>
                  </a:rPr>
                  <a:t>KKT</a:t>
                </a:r>
                <a:r>
                  <a:rPr lang="zh-CN" altLang="en-US" sz="3600" b="1" dirty="0" smtClean="0">
                    <a:latin typeface="微软雅黑"/>
                    <a:ea typeface="微软雅黑"/>
                    <a:sym typeface="微软雅黑"/>
                  </a:rPr>
                  <a:t>条件：</a:t>
                </a:r>
                <a:endParaRPr lang="en-US" altLang="zh-CN" sz="3600" b="1" dirty="0" smtClean="0">
                  <a:latin typeface="微软雅黑"/>
                  <a:ea typeface="微软雅黑"/>
                  <a:sym typeface="微软雅黑"/>
                </a:endParaRPr>
              </a:p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dirty="0" smtClean="0">
                    <a:latin typeface="微软雅黑"/>
                    <a:ea typeface="微软雅黑"/>
                    <a:sym typeface="微软雅黑"/>
                  </a:rPr>
                  <a:t>（</a:t>
                </a:r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1</a:t>
                </a: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𝐿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(</m:t>
                    </m:r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𝑥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,</m:t>
                    </m:r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𝛼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,</m:t>
                    </m:r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𝛽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)</m:t>
                    </m:r>
                  </m:oMath>
                </a14:m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分别对</a:t>
                </a:r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x</a:t>
                </a: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求导为</a:t>
                </a:r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0</a:t>
                </a:r>
              </a:p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（</a:t>
                </a:r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2</a:t>
                </a: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𝛽</m:t>
                    </m:r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𝑔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(</m:t>
                    </m:r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𝑥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)</m:t>
                    </m:r>
                  </m:oMath>
                </a14:m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=0</a:t>
                </a:r>
              </a:p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（</a:t>
                </a:r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3</a:t>
                </a: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）</a:t>
                </a:r>
                <a:r>
                  <a:rPr lang="zh-CN" altLang="en-US" sz="3600" dirty="0">
                    <a:solidFill>
                      <a:srgbClr val="53585F"/>
                    </a:solidFill>
                    <a:latin typeface="微软雅黑"/>
                    <a:ea typeface="微软雅黑"/>
                    <a:sym typeface="微软雅黑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3600">
                        <a:solidFill>
                          <a:srgbClr val="53585F"/>
                        </a:solidFill>
                        <a:latin typeface="微软雅黑"/>
                        <a:ea typeface="微软雅黑"/>
                        <a:sym typeface="微软雅黑"/>
                      </a:rPr>
                      <m:t>g</m:t>
                    </m:r>
                    <m:r>
                      <m:rPr>
                        <m:nor/>
                      </m:rPr>
                      <a:rPr lang="zh-CN" altLang="en-US" sz="3600">
                        <a:solidFill>
                          <a:srgbClr val="53585F"/>
                        </a:solidFill>
                        <a:latin typeface="微软雅黑"/>
                        <a:ea typeface="微软雅黑"/>
                        <a:sym typeface="微软雅黑"/>
                      </a:rPr>
                      <m:t>(</m:t>
                    </m:r>
                    <m:r>
                      <m:rPr>
                        <m:nor/>
                      </m:rPr>
                      <a:rPr lang="zh-CN" altLang="en-US" sz="3600">
                        <a:solidFill>
                          <a:srgbClr val="53585F"/>
                        </a:solidFill>
                        <a:latin typeface="微软雅黑"/>
                        <a:ea typeface="微软雅黑"/>
                        <a:sym typeface="微软雅黑"/>
                      </a:rPr>
                      <m:t>x</m:t>
                    </m:r>
                    <m:r>
                      <m:rPr>
                        <m:nor/>
                      </m:rPr>
                      <a:rPr lang="zh-CN" altLang="en-US" sz="3600">
                        <a:solidFill>
                          <a:srgbClr val="53585F"/>
                        </a:solidFill>
                        <a:latin typeface="微软雅黑"/>
                        <a:ea typeface="微软雅黑"/>
                        <a:sym typeface="微软雅黑"/>
                      </a:rPr>
                      <m:t>)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≤</m:t>
                    </m:r>
                    <m:r>
                      <m:rPr>
                        <m:nor/>
                      </m:rPr>
                      <a:rPr lang="zh-CN" altLang="en-US" sz="3600">
                        <a:solidFill>
                          <a:srgbClr val="53585F"/>
                        </a:solidFill>
                        <a:latin typeface="微软雅黑"/>
                        <a:ea typeface="微软雅黑"/>
                        <a:sym typeface="微软雅黑"/>
                      </a:rPr>
                      <m:t>0</m:t>
                    </m:r>
                  </m:oMath>
                </a14:m>
                <a:endParaRPr lang="en-US" altLang="zh-CN" sz="3600" dirty="0">
                  <a:latin typeface="微软雅黑"/>
                  <a:ea typeface="微软雅黑"/>
                  <a:sym typeface="微软雅黑"/>
                </a:endParaRPr>
              </a:p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（</a:t>
                </a:r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4</a:t>
                </a: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𝛽</m:t>
                    </m:r>
                    <m:r>
                      <a:rPr lang="zh-CN" altLang="en-US" sz="3600" b="0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≥0</m:t>
                    </m:r>
                  </m:oMath>
                </a14:m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𝛼</m:t>
                    </m:r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≠0</m:t>
                    </m:r>
                  </m:oMath>
                </a14:m>
                <a:endParaRPr lang="en-US" altLang="zh-CN" sz="3600" dirty="0">
                  <a:latin typeface="微软雅黑"/>
                  <a:ea typeface="微软雅黑"/>
                  <a:sym typeface="微软雅黑"/>
                </a:endParaRPr>
              </a:p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（</a:t>
                </a:r>
                <a:r>
                  <a:rPr lang="en-US" altLang="zh-CN" sz="3600" dirty="0">
                    <a:latin typeface="微软雅黑"/>
                    <a:ea typeface="微软雅黑"/>
                    <a:sym typeface="微软雅黑"/>
                  </a:rPr>
                  <a:t>5</a:t>
                </a:r>
                <a:r>
                  <a:rPr lang="zh-CN" altLang="en-US" sz="3600" dirty="0">
                    <a:latin typeface="微软雅黑"/>
                    <a:ea typeface="微软雅黑"/>
                    <a:sym typeface="微软雅黑"/>
                  </a:rPr>
                  <a:t>）</a:t>
                </a:r>
                <a:r>
                  <a:rPr lang="zh-CN" altLang="en-US" sz="3600" dirty="0">
                    <a:solidFill>
                      <a:srgbClr val="53585F"/>
                    </a:solidFill>
                    <a:latin typeface="微软雅黑"/>
                    <a:ea typeface="微软雅黑"/>
                    <a:sym typeface="微软雅黑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h</m:t>
                    </m:r>
                    <m:d>
                      <m:dPr>
                        <m:ctrlPr>
                          <a:rPr lang="zh-CN" altLang="en-US" sz="3600" i="1">
                            <a:solidFill>
                              <a:srgbClr val="53585F"/>
                            </a:solidFill>
                            <a:latin typeface="Cambria Math"/>
                            <a:sym typeface="微软雅黑"/>
                          </a:rPr>
                        </m:ctrlPr>
                      </m:dPr>
                      <m:e>
                        <m:r>
                          <a:rPr lang="zh-CN" altLang="en-US" sz="3600" b="0" i="1">
                            <a:solidFill>
                              <a:srgbClr val="53585F"/>
                            </a:solidFill>
                            <a:latin typeface="Cambria Math"/>
                            <a:sym typeface="微软雅黑"/>
                          </a:rPr>
                          <m:t>𝑥</m:t>
                        </m:r>
                      </m:e>
                    </m:d>
                    <m:r>
                      <a:rPr lang="en-US" altLang="zh-CN" sz="3600" b="0" i="1">
                        <a:solidFill>
                          <a:srgbClr val="53585F"/>
                        </a:solidFill>
                        <a:latin typeface="Cambria Math"/>
                        <a:sym typeface="微软雅黑"/>
                      </a:rPr>
                      <m:t>=0</m:t>
                    </m:r>
                  </m:oMath>
                </a14:m>
                <a:endParaRPr lang="en-US" altLang="zh-CN" sz="3600" dirty="0" smtClean="0">
                  <a:latin typeface="微软雅黑"/>
                  <a:ea typeface="微软雅黑"/>
                  <a:sym typeface="微软雅黑"/>
                </a:endParaRPr>
              </a:p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en-US" altLang="zh-CN" sz="3600" dirty="0" smtClean="0">
                    <a:latin typeface="微软雅黑"/>
                    <a:ea typeface="微软雅黑"/>
                    <a:sym typeface="微软雅黑"/>
                  </a:rPr>
                  <a:t>KKT</a:t>
                </a:r>
                <a:r>
                  <a:rPr lang="zh-CN" altLang="en-US" sz="3600" dirty="0" smtClean="0">
                    <a:latin typeface="微软雅黑"/>
                    <a:ea typeface="微软雅黑"/>
                    <a:sym typeface="微软雅黑"/>
                  </a:rPr>
                  <a:t>条件是使一组解成为最优解的必要条件。</a:t>
                </a:r>
                <a:endParaRPr lang="en-US" altLang="zh-CN" sz="3600" dirty="0">
                  <a:latin typeface="微软雅黑"/>
                  <a:ea typeface="微软雅黑"/>
                  <a:sym typeface="微软雅黑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64" y="4193704"/>
                <a:ext cx="20018224" cy="5912388"/>
              </a:xfrm>
              <a:prstGeom prst="rect">
                <a:avLst/>
              </a:prstGeom>
              <a:blipFill rotWithShape="1">
                <a:blip r:embed="rId2"/>
                <a:stretch>
                  <a:fillRect l="-944" b="-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03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8792" y="3689648"/>
            <a:ext cx="219624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dirty="0" smtClean="0"/>
              <a:t>工程</a:t>
            </a:r>
            <a:r>
              <a:rPr lang="zh-CN" altLang="zh-CN" dirty="0"/>
              <a:t>中大量的问题最终都可以归结为一个优化问题，包括且不限于：雷达、通信、信号处理、机器学习、模式识别、图像处理、自动控制、金融等学科。</a:t>
            </a:r>
          </a:p>
          <a:p>
            <a:pPr algn="l">
              <a:lnSpc>
                <a:spcPct val="150000"/>
              </a:lnSpc>
            </a:pPr>
            <a:r>
              <a:rPr lang="zh-CN" altLang="zh-CN" dirty="0"/>
              <a:t>衡量一个问题难易的程度不在于其是否线性，而在于是凸问题还是非凸问题。</a:t>
            </a:r>
          </a:p>
          <a:p>
            <a:pPr algn="l">
              <a:lnSpc>
                <a:spcPct val="150000"/>
              </a:lnSpc>
            </a:pP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/>
              <a:t>凸优化问题：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b="1" dirty="0" smtClean="0"/>
              <a:t>求</a:t>
            </a:r>
            <a:r>
              <a:rPr lang="zh-CN" altLang="en-US" b="1" dirty="0"/>
              <a:t>取最小值的目标函数为凸函数的一类优化问题。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802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46"/>
          <p:cNvSpPr txBox="1"/>
          <p:nvPr/>
        </p:nvSpPr>
        <p:spPr>
          <a:xfrm>
            <a:off x="1294930" y="3153778"/>
            <a:ext cx="3436838" cy="142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defTabSz="825500">
              <a:lnSpc>
                <a:spcPct val="150000"/>
              </a:lnSpc>
            </a:pPr>
            <a:r>
              <a:rPr lang="zh-CN" altLang="en-US" dirty="0"/>
              <a:t>对偶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92169" y="5129808"/>
                <a:ext cx="22106456" cy="60788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对于有约束优化问题，当原问题不太好解决的时候，可以利用拉格朗日乘子法得到其对偶问题，满足强对偶条件时，它们的解是一致的。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min</m:t>
                    </m:r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𝑚𝑖𝑛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𝛽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𝛽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≥0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b="0" i="0" dirty="0" smtClean="0">
                    <a:latin typeface="+mn-lt"/>
                  </a:rPr>
                  <a:t>不易时，</a:t>
                </a:r>
                <a:endParaRPr lang="en-US" altLang="zh-CN" b="0" i="0" dirty="0" smtClean="0">
                  <a:latin typeface="+mn-lt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 smtClean="0"/>
                  <a:t>可求解对偶：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𝑚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/>
                          </a:rPr>
                          <m:t>ax</m:t>
                        </m:r>
                      </m:e>
                      <m:sub>
                        <m:r>
                          <a:rPr lang="zh-CN" altLang="en-US" i="1" dirty="0">
                            <a:latin typeface="Cambria Math"/>
                          </a:rPr>
                          <m:t>𝛼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zh-CN" altLang="en-US" i="1" dirty="0">
                            <a:latin typeface="Cambria Math"/>
                          </a:rPr>
                          <m:t>𝛽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r>
                          <a:rPr lang="zh-CN" altLang="en-US" b="0" i="1" dirty="0" smtClean="0">
                            <a:latin typeface="Cambria Math"/>
                          </a:rPr>
                          <m:t>𝛽</m:t>
                        </m:r>
                        <m:r>
                          <a:rPr lang="zh-CN" altLang="en-US" i="1" dirty="0">
                            <a:latin typeface="Cambria Math"/>
                          </a:rPr>
                          <m:t>≥0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𝑖𝑛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CN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zh-CN" altLang="en-US" i="1" dirty="0">
                            <a:latin typeface="Cambria Math"/>
                          </a:rPr>
                          <m:t>𝛼</m:t>
                        </m:r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r>
                          <a:rPr lang="zh-CN" altLang="en-US" i="1" dirty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							</a:t>
                </a:r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69" y="5129808"/>
                <a:ext cx="22106456" cy="6078844"/>
              </a:xfrm>
              <a:prstGeom prst="rect">
                <a:avLst/>
              </a:prstGeom>
              <a:blipFill rotWithShape="1">
                <a:blip r:embed="rId2"/>
                <a:stretch>
                  <a:fillRect l="-1489" b="-15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69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80874" y="7820719"/>
            <a:ext cx="242857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3"/>
            <a:ext cx="1769715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凸集</a:t>
            </a:r>
            <a:endParaRPr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93615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Shape 51"/>
              <p:cNvSpPr txBox="1"/>
              <p:nvPr/>
            </p:nvSpPr>
            <p:spPr>
              <a:xfrm>
                <a:off x="1190969" y="4754775"/>
                <a:ext cx="21538471" cy="259558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假设一个空间中任意两个点的线段上的所有点也在该集合中，那么该集合就称为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凸集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∀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1</m:t>
                          </m:r>
                        </m:sub>
                      </m:sSub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,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2</m:t>
                          </m:r>
                        </m:sub>
                      </m:sSub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∈</m:t>
                      </m:r>
                      <m:r>
                        <a:rPr lang="zh-CN" altLang="en-US" sz="3600" i="1">
                          <a:latin typeface="Cambria Math"/>
                          <a:sym typeface="微软雅黑"/>
                        </a:rPr>
                        <m:t>𝐶</m:t>
                      </m:r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,</m:t>
                      </m:r>
                      <m:r>
                        <a:rPr lang="zh-CN" altLang="en-US" sz="3600" i="1">
                          <a:latin typeface="Cambria Math"/>
                          <a:sym typeface="微软雅黑"/>
                        </a:rPr>
                        <m:t>𝜃</m:t>
                      </m:r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∈[0,1],</m:t>
                      </m:r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则</m:t>
                      </m:r>
                      <m:r>
                        <a:rPr lang="zh-CN" altLang="en-US" sz="3600" i="1">
                          <a:latin typeface="Cambria Math"/>
                          <a:sym typeface="微软雅黑"/>
                        </a:rPr>
                        <m:t>𝜃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1</m:t>
                          </m:r>
                        </m:sub>
                      </m:sSub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+(1−</m:t>
                      </m:r>
                      <m:r>
                        <a:rPr lang="zh-CN" altLang="en-US" sz="3600" i="1">
                          <a:latin typeface="Cambria Math"/>
                          <a:sym typeface="微软雅黑"/>
                        </a:rPr>
                        <m:t>𝜃</m:t>
                      </m:r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)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2</m:t>
                          </m:r>
                        </m:sub>
                      </m:sSub>
                      <m:r>
                        <a:rPr lang="zh-CN" altLang="en-US" sz="3600">
                          <a:latin typeface="Cambria Math"/>
                          <a:sym typeface="微软雅黑"/>
                        </a:rPr>
                        <m:t>∈</m:t>
                      </m:r>
                      <m:r>
                        <a:rPr lang="zh-CN" altLang="en-US" sz="3600" i="1">
                          <a:latin typeface="Cambria Math"/>
                          <a:sym typeface="微软雅黑"/>
                        </a:rPr>
                        <m:t>𝐶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如图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Shap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969" y="4754775"/>
                <a:ext cx="21538471" cy="2595582"/>
              </a:xfrm>
              <a:prstGeom prst="rect">
                <a:avLst/>
              </a:prstGeom>
              <a:blipFill rotWithShape="1">
                <a:blip r:embed="rId2"/>
                <a:stretch>
                  <a:fillRect l="-1047" b="-446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54"/>
          <p:cNvGrpSpPr/>
          <p:nvPr/>
        </p:nvGrpSpPr>
        <p:grpSpPr>
          <a:xfrm>
            <a:off x="645616" y="4457362"/>
            <a:ext cx="20687259" cy="72931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759487" y="10602416"/>
                <a:ext cx="19867473" cy="2445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高维：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∀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1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,…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𝑘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∈</m:t>
                      </m:r>
                      <m:r>
                        <a:rPr lang="zh-CN" altLang="en-US" sz="3600" i="1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𝐶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,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∈[0,1]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且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naryPr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𝑖</m:t>
                          </m:r>
                          <m:r>
                            <a:rPr lang="zh-CN" altLang="en-US" sz="3600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=1,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则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naryPr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𝑖</m:t>
                          </m:r>
                          <m:r>
                            <a:rPr lang="zh-CN" altLang="en-US" sz="3600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∈</m:t>
                      </m:r>
                      <m:r>
                        <a:rPr lang="zh-CN" altLang="en-US" sz="3600" i="1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𝐶</m:t>
                      </m:r>
                    </m:oMath>
                  </m:oMathPara>
                </a14:m>
                <a:endParaRPr lang="en-US" altLang="zh-CN" sz="3600" dirty="0">
                  <a:latin typeface="微软雅黑"/>
                  <a:ea typeface="微软雅黑"/>
                  <a:sym typeface="微软雅黑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87" y="10602416"/>
                <a:ext cx="19867473" cy="2445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36" y="6280987"/>
            <a:ext cx="4476661" cy="410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883" y="7350357"/>
            <a:ext cx="4573550" cy="272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520" y="6660647"/>
            <a:ext cx="3431629" cy="345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808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256" y="4132251"/>
            <a:ext cx="13640713" cy="368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759487" y="10314384"/>
                <a:ext cx="19867473" cy="2445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0" smtClean="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高维：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∀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1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,…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𝑘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∈</m:t>
                      </m:r>
                      <m:r>
                        <a:rPr lang="zh-CN" altLang="en-US" sz="3600" i="1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𝐶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,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∈[0,1]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且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naryPr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𝑖</m:t>
                          </m:r>
                          <m:r>
                            <a:rPr lang="zh-CN" altLang="en-US" sz="3600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=1,</m:t>
                      </m:r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则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</m:ctrlPr>
                        </m:naryPr>
                        <m:sub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𝑖</m:t>
                          </m:r>
                          <m:r>
                            <a:rPr lang="zh-CN" altLang="en-US" sz="3600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53585F"/>
                              </a:solidFill>
                              <a:latin typeface="Cambria Math"/>
                              <a:sym typeface="微软雅黑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53585F"/>
                                  </a:solidFill>
                                  <a:latin typeface="Cambria Math"/>
                                  <a:sym typeface="微软雅黑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3600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∈</m:t>
                      </m:r>
                      <m:r>
                        <a:rPr lang="zh-CN" altLang="en-US" sz="3600" i="1">
                          <a:solidFill>
                            <a:srgbClr val="53585F"/>
                          </a:solidFill>
                          <a:latin typeface="Cambria Math"/>
                          <a:sym typeface="微软雅黑"/>
                        </a:rPr>
                        <m:t>𝐶</m:t>
                      </m:r>
                    </m:oMath>
                  </m:oMathPara>
                </a14:m>
                <a:endParaRPr lang="en-US" altLang="zh-CN" sz="3600" dirty="0">
                  <a:latin typeface="微软雅黑"/>
                  <a:ea typeface="微软雅黑"/>
                  <a:sym typeface="微软雅黑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87" y="10314384"/>
                <a:ext cx="19867473" cy="24456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76" y="8692536"/>
            <a:ext cx="14694815" cy="12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46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 txBox="1"/>
          <p:nvPr/>
        </p:nvSpPr>
        <p:spPr>
          <a:xfrm>
            <a:off x="1102768" y="3307161"/>
            <a:ext cx="4270400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 smtClean="0"/>
              <a:t>常见的凸集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474389" y="4860454"/>
                <a:ext cx="10501587" cy="2410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超平面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hyperplane</a:t>
                </a: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dPr>
                        <m:e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𝑥</m:t>
                          </m:r>
                        </m:e>
                        <m:e>
                          <m:sSup>
                            <m:sSupPr>
                              <m:ctrlP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𝑥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=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89" y="4860454"/>
                <a:ext cx="10501587" cy="2410916"/>
              </a:xfrm>
              <a:prstGeom prst="rect">
                <a:avLst/>
              </a:prstGeom>
              <a:blipFill rotWithShape="1">
                <a:blip r:embed="rId2"/>
                <a:stretch>
                  <a:fillRect l="-313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824" y="4410027"/>
            <a:ext cx="10715128" cy="807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768" y="7029647"/>
            <a:ext cx="2873031" cy="146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391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45"/>
          <p:cNvSpPr/>
          <p:nvPr/>
        </p:nvSpPr>
        <p:spPr>
          <a:xfrm>
            <a:off x="1169587" y="3823156"/>
            <a:ext cx="609605" cy="609605"/>
          </a:xfrm>
          <a:prstGeom prst="ellipse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9" name="Shape 46"/>
          <p:cNvSpPr txBox="1"/>
          <p:nvPr/>
        </p:nvSpPr>
        <p:spPr>
          <a:xfrm>
            <a:off x="2019686" y="3353793"/>
            <a:ext cx="2603277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凸函数</a:t>
            </a:r>
            <a:endParaRPr dirty="0"/>
          </a:p>
        </p:txBody>
      </p:sp>
      <p:sp>
        <p:nvSpPr>
          <p:cNvPr id="180" name="Shape 47"/>
          <p:cNvSpPr txBox="1"/>
          <p:nvPr/>
        </p:nvSpPr>
        <p:spPr>
          <a:xfrm>
            <a:off x="676318" y="3353795"/>
            <a:ext cx="936154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65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dirty="0" smtClean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81" name="Shape 48"/>
          <p:cNvSpPr/>
          <p:nvPr/>
        </p:nvSpPr>
        <p:spPr>
          <a:xfrm>
            <a:off x="1658398" y="3555450"/>
            <a:ext cx="202179" cy="202179"/>
          </a:xfrm>
          <a:prstGeom prst="ellipse">
            <a:avLst/>
          </a:prstGeom>
          <a:solidFill>
            <a:srgbClr val="51A8F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Shape 50"/>
          <p:cNvSpPr txBox="1"/>
          <p:nvPr/>
        </p:nvSpPr>
        <p:spPr>
          <a:xfrm>
            <a:off x="704000" y="6301575"/>
            <a:ext cx="10265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4000">
                <a:solidFill>
                  <a:srgbClr val="A6AAA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Shape 51"/>
              <p:cNvSpPr txBox="1"/>
              <p:nvPr/>
            </p:nvSpPr>
            <p:spPr>
              <a:xfrm>
                <a:off x="965977" y="4980542"/>
                <a:ext cx="21767850" cy="425757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几何意义：</a:t>
                </a:r>
                <a:r>
                  <a:rPr lang="zh-CN" altLang="en-US" dirty="0" smtClean="0">
                    <a:solidFill>
                      <a:srgbClr val="444444"/>
                    </a:solidFill>
                    <a:latin typeface="Microsoft YaHei"/>
                  </a:rPr>
                  <a:t>函数</a:t>
                </a:r>
                <a:r>
                  <a:rPr lang="zh-CN" altLang="en-US" dirty="0">
                    <a:solidFill>
                      <a:srgbClr val="444444"/>
                    </a:solidFill>
                    <a:latin typeface="Microsoft YaHei"/>
                  </a:rPr>
                  <a:t>任意两点连线上的值大于对应自变量处的函数</a:t>
                </a:r>
                <a:r>
                  <a:rPr lang="zh-CN" altLang="en-US" dirty="0" smtClean="0">
                    <a:solidFill>
                      <a:srgbClr val="444444"/>
                    </a:solidFill>
                    <a:latin typeface="Microsoft YaHei"/>
                  </a:rPr>
                  <a:t>值。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定义：设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为定义在区间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上的函数，若对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上的任意两点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>
                            <a:latin typeface="Cambria Math"/>
                            <a:sym typeface="微软雅黑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/>
                            <a:sym typeface="微软雅黑"/>
                          </a:rPr>
                          <m:t>𝑥</m:t>
                        </m:r>
                      </m:e>
                      <m:sub>
                        <m:r>
                          <a:rPr lang="zh-CN" altLang="en-US" sz="3600">
                            <a:latin typeface="Cambria Math"/>
                            <a:sym typeface="微软雅黑"/>
                          </a:rPr>
                          <m:t>1</m:t>
                        </m:r>
                      </m:sub>
                    </m:sSub>
                    <m:r>
                      <a:rPr lang="zh-CN" altLang="en-US" sz="3600">
                        <a:latin typeface="Cambria Math"/>
                        <a:sym typeface="微软雅黑"/>
                      </a:rPr>
                      <m:t>,</m:t>
                    </m:r>
                    <m:sSub>
                      <m:sSubPr>
                        <m:ctrlPr>
                          <a:rPr lang="zh-CN" altLang="en-US" sz="3600" i="1">
                            <a:latin typeface="Cambria Math"/>
                            <a:sym typeface="微软雅黑"/>
                          </a:rPr>
                        </m:ctrlPr>
                      </m:sSubPr>
                      <m:e>
                        <m:r>
                          <a:rPr lang="zh-CN" altLang="en-US" sz="3600" i="1">
                            <a:latin typeface="Cambria Math"/>
                            <a:sym typeface="微软雅黑"/>
                          </a:rPr>
                          <m:t>𝑥</m:t>
                        </m:r>
                      </m:e>
                      <m:sub>
                        <m:r>
                          <a:rPr lang="zh-CN" altLang="en-US" sz="3600">
                            <a:latin typeface="Cambria Math"/>
                            <a:sym typeface="微软雅黑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和任意实数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3600" i="1">
                            <a:latin typeface="Cambria Math"/>
                            <a:sym typeface="微软雅黑"/>
                          </a:rPr>
                        </m:ctrlPr>
                      </m:dPr>
                      <m:e>
                        <m:r>
                          <a:rPr lang="zh-CN" altLang="en-US" sz="3600" i="1">
                            <a:latin typeface="Cambria Math"/>
                            <a:sym typeface="微软雅黑"/>
                          </a:rPr>
                          <m:t>𝜃</m:t>
                        </m:r>
                        <m:r>
                          <a:rPr lang="zh-CN" altLang="en-US" sz="3600">
                            <a:latin typeface="Cambria Math"/>
                            <a:sym typeface="微软雅黑"/>
                          </a:rPr>
                          <m:t>∈(0,1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总有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3600" i="1">
                              <a:latin typeface="Cambria Math"/>
                              <a:sym typeface="微软雅黑"/>
                            </a:rPr>
                          </m:ctrlPr>
                        </m:dPr>
                        <m:e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𝑓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(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𝜃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  <a:sym typeface="微软雅黑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+(1−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𝜃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  <a:sym typeface="微软雅黑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)≤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𝜃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𝑓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  <a:sym typeface="微软雅黑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)+(1−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𝜃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)</m:t>
                          </m:r>
                          <m:r>
                            <a:rPr lang="zh-CN" altLang="en-US" sz="3600" i="1">
                              <a:latin typeface="Cambria Math"/>
                              <a:sym typeface="微软雅黑"/>
                            </a:rPr>
                            <m:t>𝑓</m:t>
                          </m:r>
                          <m:r>
                            <a:rPr lang="zh-CN" altLang="en-US" sz="3600">
                              <a:latin typeface="Cambria Math"/>
                              <a:sym typeface="微软雅黑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latin typeface="Cambria Math"/>
                                  <a:sym typeface="微软雅黑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3600">
                                  <a:latin typeface="Cambria Math"/>
                                  <a:sym typeface="微软雅黑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上的</a:t>
                </a:r>
                <a:r>
                  <a:rPr lang="zh-CN" altLang="en-US" b="1" dirty="0" smtClean="0">
                    <a:solidFill>
                      <a:schemeClr val="tx1"/>
                    </a:solidFill>
                  </a:rPr>
                  <a:t>凸函数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是凹函数如果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-f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是凸函数。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l" defTabSz="914400">
                  <a:lnSpc>
                    <a:spcPct val="150000"/>
                  </a:lnSpc>
                  <a:defRPr sz="3600">
                    <a:solidFill>
                      <a:srgbClr val="53585F"/>
                    </a:solidFill>
                    <a:latin typeface="微软雅黑"/>
                    <a:ea typeface="微软雅黑"/>
                    <a:cs typeface="微软雅黑"/>
                    <a:sym typeface="微软雅黑"/>
                  </a:defRPr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Shap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77" y="4980542"/>
                <a:ext cx="21767850" cy="4257576"/>
              </a:xfrm>
              <a:prstGeom prst="rect">
                <a:avLst/>
              </a:prstGeom>
              <a:blipFill rotWithShape="1">
                <a:blip r:embed="rId2"/>
                <a:stretch>
                  <a:fillRect l="-10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54"/>
          <p:cNvGrpSpPr/>
          <p:nvPr/>
        </p:nvGrpSpPr>
        <p:grpSpPr>
          <a:xfrm>
            <a:off x="645616" y="4457362"/>
            <a:ext cx="20687259" cy="72931"/>
            <a:chOff x="0" y="0"/>
            <a:chExt cx="20687258" cy="72930"/>
          </a:xfrm>
        </p:grpSpPr>
        <p:sp>
          <p:nvSpPr>
            <p:cNvPr id="185" name="Shape 52"/>
            <p:cNvSpPr/>
            <p:nvPr/>
          </p:nvSpPr>
          <p:spPr>
            <a:xfrm>
              <a:off x="-1" y="1817"/>
              <a:ext cx="20687259" cy="71114"/>
            </a:xfrm>
            <a:prstGeom prst="rect">
              <a:avLst/>
            </a:prstGeom>
            <a:solidFill>
              <a:srgbClr val="51A8F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86" name="Shape 53"/>
            <p:cNvSpPr/>
            <p:nvPr/>
          </p:nvSpPr>
          <p:spPr>
            <a:xfrm>
              <a:off x="16849181" y="-1"/>
              <a:ext cx="3810004" cy="71114"/>
            </a:xfrm>
            <a:prstGeom prst="rect">
              <a:avLst/>
            </a:prstGeom>
            <a:solidFill>
              <a:srgbClr val="70BF4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92" y="8586192"/>
            <a:ext cx="9250102" cy="287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184148" y="12326540"/>
            <a:ext cx="8863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>
              <a:lnSpc>
                <a:spcPct val="150000"/>
              </a:lnSpc>
              <a:defRPr sz="3600">
                <a:solidFill>
                  <a:srgbClr val="53585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3600" dirty="0">
                <a:latin typeface="微软雅黑"/>
                <a:ea typeface="微软雅黑"/>
                <a:sym typeface="微软雅黑"/>
              </a:rPr>
              <a:t>F</a:t>
            </a:r>
            <a:r>
              <a:rPr lang="zh-CN" altLang="en-US" sz="3600" dirty="0">
                <a:latin typeface="微软雅黑"/>
                <a:ea typeface="微软雅黑"/>
                <a:sym typeface="微软雅黑"/>
              </a:rPr>
              <a:t>是凹函数如果</a:t>
            </a:r>
            <a:r>
              <a:rPr lang="en-US" altLang="zh-CN" sz="3600" dirty="0">
                <a:latin typeface="微软雅黑"/>
                <a:ea typeface="微软雅黑"/>
                <a:sym typeface="微软雅黑"/>
              </a:rPr>
              <a:t>-f</a:t>
            </a:r>
            <a:r>
              <a:rPr lang="zh-CN" altLang="en-US" sz="3600" dirty="0">
                <a:latin typeface="微软雅黑"/>
                <a:ea typeface="微软雅黑"/>
                <a:sym typeface="微软雅黑"/>
              </a:rPr>
              <a:t>是凸函数。</a:t>
            </a:r>
            <a:endParaRPr lang="en-US" altLang="zh-CN" sz="3600" dirty="0">
              <a:latin typeface="微软雅黑"/>
              <a:ea typeface="微软雅黑"/>
              <a:sym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31126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323108" y="2969568"/>
                <a:ext cx="5468292" cy="7027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常见的凸函数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:</a:t>
                </a: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1.</a:t>
                </a: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一元函数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err="1" smtClean="0"/>
                  <a:t>ax+b</a:t>
                </a:r>
                <a:endParaRPr lang="en-US" altLang="zh-CN" dirty="0" smtClean="0"/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pPr>
                        <m:e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err="1"/>
                  <a:t>l</a:t>
                </a:r>
                <a:r>
                  <a:rPr lang="en-US" altLang="zh-CN" dirty="0" err="1" smtClean="0"/>
                  <a:t>ogx</a:t>
                </a:r>
                <a:r>
                  <a:rPr lang="en-US" altLang="zh-CN" dirty="0" smtClean="0"/>
                  <a:t>(x&gt;0)</a:t>
                </a: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dirty="0" err="1"/>
                  <a:t>x</a:t>
                </a:r>
                <a:r>
                  <a:rPr lang="en-US" altLang="zh-CN" dirty="0" err="1" smtClean="0"/>
                  <a:t>logx</a:t>
                </a:r>
                <a:r>
                  <a:rPr lang="en-US" altLang="zh-CN" dirty="0" smtClean="0"/>
                  <a:t>(x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 smtClean="0"/>
                  <a:t>)</a:t>
                </a:r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08" y="2969568"/>
                <a:ext cx="5468292" cy="7027565"/>
              </a:xfrm>
              <a:prstGeom prst="rect">
                <a:avLst/>
              </a:prstGeom>
              <a:blipFill rotWithShape="1">
                <a:blip r:embed="rId3"/>
                <a:stretch>
                  <a:fillRect l="-6020" b="-22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AWwAAAD6CAYAAACF131TAAAABHNCSVQICAgIfAhkiAAAAAlwSFlzAAALEgAACxIB0t1+/AAAADl0RVh0U29mdHdhcmUAbWF0cGxvdGxpYiB2ZXJzaW9uIDIuMS4yLCBodHRwOi8vbWF0cGxvdGxpYi5vcmcvNQv5yAAAH+xJREFUeJzt3Xl8VNXh/vHPyQpZCAkJOxjCvguETQWRimvV1g1FZS/aWtt+ra1bW/211rZutdW2ioIguNS1uFSl1gUXIAtLkH3fIQkJIXsyM+f3RyIiBTIJM3NnJs/79crLhLlmnsudPNycuedcY61FRESCX4TTAURExDsqbBGREKHCFhEJESpsEZEQocIWEQkRKmwRkRChwhYRCREqbBGREKHCFhEJEVG+/Gapqak2PT3dl99SRCTs5ebmFlpr0xrazqeFnZ6eTk5Oji+/pYhI2DPG7PRmOw2JiIiECBW2iEiIUGGLiIQIFbaISIhQYYuIhAgVtohIiFBhi4icpqpad0CeR4UtInIaDlfUcMWTX/D0p1v9/lwqbBGRJqqscTNjfg4bD5byWu4eKmv8e6atwhYRaYJat4dbX1xB7s5iOia14PkZI2gZE+nX51Rhi4g0ksdjufP1PD7akE9yXDTPzxhJh6SWfn9eFbaISCP98f0NvLFiLy2jI5k7dTg92iYE5HlV2CIijTB7yVZmL9lGVIThqZuGMaRrcsCeW4UtIuKl13L38OC/NwDw6LWDObdXgyui+pQKW0TECx+uO8idr+cB8Jvv9uOKMzsFPIMKW0SkAcu3HeLWF1fg9lh+fF4Ppp/TzZEcKmwRkVNYu6+EmfNzqHZ5mDSyKz+/oJdjWVTYIiInsfNQOVPmZlNa7eKSge353RUDMMY4lkeFLSJyAvlHqrhxznIKy6o5p0cqf554JpERzpU1qLBFRP5HSUUtk+dmsbuoksGdk3jqpmHERvl3FqM3VNgiIseoqHExfX42Gw6U0j0tnuemjSAh1qf3K28yFbaISL0al4dbFn6zPsiCGSNJiY9xOtZRKmwREcDtsdz+yiqWbCqgTXwMC2aOpGNr/68P0hgqbBFp9qy1/GbRV7yTt5+E2CjmTx9B97TArA/SGCpsEWn2Hl28iReW7yI2KoJnp2QyoFOS05FOSIUtIs3a7CVbefLjLURGGP42aSijMto4HemkVNgi0my9nLXr6GJOj1wziPP7tXM40ampsEWkWXonbx93v7kGgN9e0Z/vD+nscKKGeVXYxph2xpiV/g4jIhIIn2zM5//+uQpr4Y4LejF5dLrTkbzi7Rn2I0BwXd8iItIE2TuKuGVhLrVuyw/GdOPW83o4HclrDRa2MWY8UA4c8H8cERH/+WpvCdPnZVNV62FiZhfuuaSvo4s5NdYpC9sYEwP8GrgrMHFERPxjS34pk+dmUVrl4tKBHXjwyoEhVdbQ8Bn2XcDfrbWHT7aBMWaWMSbHGJNTUFDg23QiIj6wu6iCG5/Noqi8hnG904Ji5b2maKiwzwduNcZ8ApxpjHn2+A2stbOttZnW2sy0tMDe30xEpCEHj1Rxw7PLOXCkihHdUvjHDcOIiQrNC+ROuQSVtXbs158bYz6x1s70fyQREd8oKq/hxmeXs6uogkGdk5gzJZOWMc4vk9pUXv8zY60d58ccIiI+VVpVy9TnsticX0bPtgnMnzaCxBbRTsc6LaH5e4GIyClU1LiYPi+bvD0ldE2JY+HMkSQH0TKpTaXCFpGwUu1yc/OCXLJ3FNO+VQtemDmSdq1aOB3LJ1TYIhI2at0efvziSj7bXEhqQgwv/GAkXVLinI7lMypsEQkLbo/ljldX8591B0lqGc2CGSODck3r06HCFpGQZ63l3jfXsGjVPuJjIpk/fQR9O7RyOpbPqbBFJKRZa/ndO+t5OXs3LaIjmDt1OGd2ae10LL9QYYtISHtk8UbmfrGd6EjDUzcOY2QQ34DgdKmwRSRkPfnRZv728VYiIwxPThrKuN5tnY7kVypsEQlJz362jUcWbyLCwJ8nnsmF/ds7HcnvVNgiEnIWLN3BA++uB+BPVw3i8sEdnQ0UICpsEQkpr+bs5teL1gLwu+8N4JrMLg4nChwVtoiEjEWr9nLn63kA/OrSvtw06gyHEwWWCltEQsJ7a/Zz+yur8dTfh3HmmAynIwWcCltEgt6H6w5y20srcXsst43vwY/H93Q6kiNU2CIS1D7ZmM+PXliBy2O5eWwGt0/o5XQkx6iwRSRofbmlkJsX5FLj9jD1rHTuurhPyN2H0ZdU2CISlLK2FzFjfg7VLg+TRnblvsv6NeuyBhW2iASh3J1FTH0ui8paN1cP68wDVwxo9mUNKmwRCTIrdxUzZW42FTVuvj+kE3+6ahARIXiHc39QYYtI0Mjbc5jJc7Moq3Zx2eCOPHz1ICJV1kepsEUkKHy1t4Sb5mRRWuXi4gHt+fO1g4mKVEUdS38bIuK49fuPcNOc5ZRU1jKhXzv+ev0QlfUJ6G9ERBy18UApNzy7nOKKWsb3acuTk4YQrbI+If2tiIhjNh0sZdIzyygqr2Fc7zT+fsNQYqMinY4VtFTYIuKIzfVlfai8hrG90njqxmG0iFZZn4oKW0QCbkt+Gdc/s5zCshrG9Exl9k0qa2+osEUkoLYWlHH9M8soLKvmnB6pPDM5U2XtJRW2iATM1oIyrpu9jILSas7q3kZl3UgqbBEJiC3535T16Iw2zJkynJYxKuvGUGGLiN/VjVl/U9Zzp6qsm8KrwjbGpBhjJhhjUv0dSETCy7FlfVZ3lfXpaLCwjTHJwDvACOBjY0ya31OJSFg4dhjk7B4aBjldUV5sMwi43Vq7rL68hwIf+DeWiIS6zQdL6y/dqyvrZyerrE9Xg2fY1tpP68t6LHVn2Uv9H0tEQtnGA6VHL91TWfuOt2PYBpgIFAO1xz02yxiTY4zJKSgo8ENEEQkl6/cfqS/rukkxGgbxHa8K29a5FcgDLj/usdnW2kxrbWZamoa3RZqztftKjq4Ncm6vNF1n7WPevOl4pzFmcv2XrYHD/o0kIqHoq70l31p1b/ZkTTf3NW/OsGcDNxljlgCRwGL/RhKRUJO35zCTnlnG4Ypazu/bln/cqFX3/KHBq0SstcXAhABkEZEQlLuzmKlzsyitdnFBv3Y8OWkoMVGak+cP3lzWJyJyQlnbi5j2XBblNW4uHdiBx687Uzcf8CMVtog0yZdbC5kxL4fKWjdXnNmRR6/RPRj9TYUtIo22ZFMBP3g+h2qXh6uHdeZPV+nu5oGgwhaRRvl4Qz43L8ylxuXh+hFd+P33BhKhsg4IFbaIeO39r/Zz20srqXVbJo8+g/sv66+yDiAVtoh4ZdGqvdz+ymrcHssPxnTjnkv6UjcJWgJFhS0iDXolezd3vpGHtXDb+B7cPqGXytoBKmwROaXnl+7gN4vWAvCLC3tz63k9nA3UjKmwReSkZi/ZyoP/3gDAry7ty8wxGQ4nat5U2CLyP6y1PP7hZv7y380A/O6K/tw0Ot3ZUKLCFpFvs9by4L/X88xn24kw8NDVg7l6WGenYwkqbBE5hsdj+fWir3hh+S6iIgx/uW4Ilw7q4HQsqafCFhEAXG4Pv3wtjzdW7iUmKoKnbhzK+D7tnI4lx1BhiwjVLjc/fWkV7689QFxMJM9OyeSs7qlOx5LjqLBFmrmKGhc3L8jls82FJLaIYt60EQw7I9npWHICKmyRZqykspYZ87LJ2VlMm/gYnp8xgv4dk5yOJSehwhZppgrLqpk8J4t1+4/QIakFC2eOpHtagtOx5BRU2CLN0P6SSm54djnbCspJbxPHwpkj6Zwc53QsaYAKW6SZ2V5Yzo3PLmfv4Ur6tE/k+RkjaJvYwulY4gUVtkgzsnZfCVPmZlFYVsOZXVozb9pwWsfFOB1LvKTCFmkmsncUMX1eNqVVLs7pkcrTNw0jPlYVEEp0tESagY835PPDF3KpqvVw8YD2PH7dmcRGRTodSxpJhS0S5hat2svPX1mNy2OZmNmFB68cqPsvhigVtkgYe37pDu57ay3Wws3nZnDXRX1044EQpsIWCUPHL49650V9+OG47g6nktOlwhYJM26P5f631rJg2U4iDPzhyoFMHN7V6VjiAypskTBS7XJz+yureTdvPzFRETxx/RAu7N/e6VjiIypskTBRVu3ilgW5fL6lkMTYKJ6ZksmojDZOxxIfUmGLhIHCsmqmz8smb08JqQkxzJs2ggGdtIhTuFFhi4S4XYcqmDx3OTsOVdAlpSULpo8kPTXe6VjiBw0WtjEmCXgZiATKgYnW2hp/BxORhtVNNc+msKya/h1b8dy04VoXJIxFeLHNDcBj1toLgAPARf6NJCLe+HJLIROfXkZhWTVn92jDy7NGqazDXINn2Nbavx/zZRqQ7784IuKNd/P283//XEWN28N3B3Xg0WsHa6p5M+D1GLYxZjSQbK1d5sc8ItKAuZ9v53fvrsNamHZ2Or++tB8RmmreLHhV2MaYFOAJ4KoTPDYLmAXQtasuzhfxF4/H8sf3NzB7yTagbvbiLedmaKp5M+LNm44xwKvA3dbancc/bq2dDcwGyMzMtD5PKCJUu9zc8Woeb6/eR1SE4eFrBvH9IZ2djiUB5s2bjjOAocC9xphPjDET/ZxJRI5xpKqWqXOzeXv1PhJio3hu2nCVdTPlzZuO/wD+EYAsInKc/SWVTHsumw0HSklLjGXetOG6q3kzpokzIkFq/f4jTHsumwNHqshIi2f+tBF0SdGNcpszFbZIEPpscwE/XLiCsmoXw9OTeWZypu69KCpskWDzas5u7n5jDS6P5dJBHXj0msG0iNY11qLCFgka1lr+8t/NPP5h3U0Hbh6bwZ0X9dE11nKUClskCNS4PNz9xhpeX7GHCAP3X96fyaPTnY4lQUaFLeKwkopablmYy9Jth2gZHclfrx/ChH7tnI4lQUiFLeKg3UUVTH0ui60F5aQlxjJnSiaDOrd2OpYEKRW2iENW7ipm5vwcDpXX0KtdAnOnDqdzsi7bk5NTYYs44L01+/nZP1dR7fIwpmcqf7thKK1aRDsdS4KcClskgKy1/P2TrTz8wUYArhvehd99bwDRkd6sEiHNnQpbJEBqXB7ueXMNr+XuwZi61fZuHqvV9sR7KmyRACgur+HmhblkbS+iRXQEj08cwkUD2jsdS0KMClvEz7YWlDFjXjY7DlXQNjGWOVOGM7CzFnCSxlNhi/jR55sL+dELuRypctGvQyvmTM2kQ1JLp2NJiFJhi/jJgqU7uP/tdbg9lgn92vH4xDOJj9WPnDSdXj0iPuZye/jtO+t4fmndDZp+OK47v7igt9YEkdOmwhbxoZKKWm59cQWfbykkJjKCP141kCuH6u4w4hsqbBEf2VpQxg/m57CtsJzUhBievmkYw85IcTqWhBEVtogPfLwxn5+8tJLSKhd92ify7JRMTTMXn1Nhi5wGay2zl2zjT+9vwGPhov7tefTawXpzUfxCryqRJqqqdXP3G2t4c+VeAH52fk9+Mr6n3lwUv1FhizTBgZIqbl6Qw+o9JcTFRPLYtYO5aEAHp2NJmFNhizRSzo4iblm4gsKyajont+SZyZn07dDK6VjSDKiwRRrhheU7uf+ttdS6LaMz2vC3G4aSEq+7mUtgqLBFvFDtcnP/W2t5KWs3ANPP7sY9l/QhSsuiSgCpsEUacPBIFT9cmMuKXYeJjYrgD1dqMow4Q4UtcgpZ24u49cUVFJRW0zGpBU/flKmV9sQxKmyRE7DWMu/LHfz+3fW4PJZRGSk8OWkoqQmxTkeTZkyFLXKcihoXd7+xhkWr9gEwa2wGv7ywt8arxXEqbJFj7Cgs55aFuWw4UEpcTCQPXT2I7w7q6HQsEUCFLXLU4rUH+PmrqymtctEtNZ6nbxpGr3aJTscSOcqrwjbGtANes9aO8XMekYBzuT08vHgjT3+6DYAJ/drx6LWDadUi2uFkIt/WYGEbY5KB+UC8/+OIBFZ+aRW3vbiS5duLiIww/PLC3szSncwlSHlzhu0GJgKL/JxFJKCOvWQvLTGWJ68fwsiMNk7HEjmpBgvbWnsEOOkZhzFmFjALoGvXrr7MJuIXHo/l6SXbeGTxRtwey8huKTwxaQhtE1s4HU3klE77TUdr7WxgNkBmZqY97UQiflRUXsPPX1nFxxsLALjl3O7ccUEvXbInIUFXiUizkbOjiNteWsn+kipax0Xz2LWDGd+nndOxRLymwpaw5/FYnvlsGw99UDcEMrRra56YNJROrVs6HU2kUbwubGvtOD/mEPGLQ2XV3PHq6qNDILPGZvCLC3sTrSEQCUE6w5aw9eXWQn728iryS6tpHRfNw1cPZkI/DYFI6FJhS9hxuT389aMtPPHRZqyF4enJ/OW6IXTUEIiEOBW2hJV9hyv52curyNpRhDHwk/E9+Ml3euoqEAkLKmwJG/9es5+731hDSWUtbRNjefy6Mzmre6rTsUR8RoUtIa+82sVv317HP3Pqbt91Xu80HrlmMG20drWEGRW2hLQ1e0r4ycsr2V5YTkxUBPde0pfJo8/QWiASllTYEpLc9ddWP7p4I7VuS+92ifz1+iH0bq/lUCV8qbAl5OwuquDnr64ma3sRAFPPSueui/vQIjrS4WQi/qXClpBhreWNFXu57621lFW7SEuM5aGrB3Fe77ZORxMJCBW2hITi8hrueXMN7311AIAL+7fjD1cOIiU+xuFkIoGjwpag9/GGfO58PY/80moSYqO477J+XD2ss95YlGZHhS1Bq7SqlgfeWX/0cr3h6ck8du2ZdEmJcziZiDNU2BKUvthSyC9fy2Pv4UpioiK444JezDgng8gInVVL86XClqBSUePiT+9tYP7SnQAM6pzEo9cMpqfuXi6iwpbg8eXWQu58PY/dRZVERRh++p2e3DKuu5ZCFamnwhbHlVbV8sf3NvDC8l0A9O3QikeuGUT/jkkOJxMJLipscdSnmwq4+/U89pVUER1p+Ml4nVWLnIwKWxxRXF7DA++u5/UVewAY3DmJh64erKnlIqegwpaAstby1up9/PbtdRwqryEmKoLbJ/Ri5jndtGa1SANU2BIwu4sq+NW/vuLTTXX3Vxyd0YYHrxxIt9R4h5OJhAYVtvidy+1h3pc7eHTxJipr3SS1jObeS/pyTaZmK4o0hgpb/Cp3ZzH3vrmGDQdKAfjuoA7cd1l/0hJ1cwGRxlJhi18crqjhT+9v4KWsumnlnZNb8tsr+jO+j+5aLtJUKmzxKY/H8vqKPfzhvQ0UldcQHWmYNTaDH5/Xk5YxWq9a5HSosMVnvtpbwm8WfcWKXYcBGNkthd9/fwA92upSPRFfUGHLaSsqr+HhDzbycvYurIXUhFjuuaQP3x/SSW8qiviQCluazOX28FLWLh5ZvImSylqiIgxTz07np+f3JLFFtNPxRMKOClua5LPNBTzwzno2Hqy7+uOcHqncf3k/DX+I+JEKWxplS34ZD/57PR9tyAfqrv6495K+XDSgvYY/RPxMhS1eKS6v4S//3czCZTtxeSwJsVHcel4Ppp2drruViwSICltOqarWzdwvtvOPT7ZSWuUiwsD1I7pw+4TemvwiEmBeFbYxZg7QD3jXWvuAfyNJMHB7LK/n7uGx/2ziwJEqAMb0TOWeS/rSt0Mrh9OJNE8NFrYx5kog0lo72hgz1xjT01q7OQDZxAHWWj5cn8/DH2xg08EyAPp3bMVdF/dhTM80h9OJNG/enGGPA16p/3wxcA6gwg4z1lo+31LII4s3sXp33cSXzsktueOC3lw+uCMRuvmtiOO8Kex4YG/950XA0GMfNMbMAmYBdO3a1afhJDCythfxyOKNZG0vAiA1IYYfjevBDaO6EhulNxRFgoU3hV0GtKz/PAH41irz1trZwGyAzMxM69N04lc5O4r4y38389nmQgCSWkZzy7ndmXLWGcTF6P1okWDjzU9lLnXDIMuAwcBGvyYSv7LWsnTrIf760WaWbas7o06IjWLmmG5MP6cbrTRDUSRoeVPY/wI+M8Z0BC4GRvk3kviDtZZPNxXwxEdbyN1ZDEBiiyimnZXO9HO60TouxuGEItKQBgvbWnvEGDMOmAA8ZK0t8Xsq8Zlat4d38/Yze8k21u0/AkDruGhmnN2NyWelk9RSZ9QiocKrgUprbTHfXCkiIaC82sXL2buZ+/l29h6uBOpW0Zs5phs3jjqDhFiNUYuEmqD4qa1xefjv+oNcPLCD01FC3p7iChYs28nLWbspqawFICMtnlljMvjekE6aRi4SwoKisO99cw2v5u5h2tnp/OrSfkTqmt9GsdaydNsh5n+5g/+sO4in/lqdzDOSmTU2g/P7ttN11CJhICgKe1RGG/61ai/PfbGDnYcq+Ov1Q/QruxeOVNWyaNU+Fi7deXSZ0+hIw+UDOzDlrHSGdE12OKGI+FJQtOJVwzrTObklNy/M5aMN+Vzz1FLmTMmkY+uWDf/PzYy1lhW7inkpazfv5u2nstYNQFpiLDeM7MqkkV1pm9jC4ZQi4g/GWt/NdcnMzLQ5OTlN/v+3F5YzY1422wrLaZsYy5wpwxnYOcln+UJZfmkVb63axys5u4+u8QEwKiOF60d05eIBHYiJijjFdxCRYGWMybXWZja4XTAVNsDhihpuWZjLsm1FtIyO5P7L+3HNsC7Ncgy2vNrF4nUHeHPlPj7fXHB0bDo1IYarhnXmuuFd6ZYa72xIETltIVvYUHfVyD1vruG13D0ADOyUxH2X9SMzPeW0v3ewq6xxs2RzAe+t2c8Haw8eHfKIjjSM692Wq4Z24jt92xEdqbNpkXAR0oUNdWO1i1bt44/vbTi6HvNlgzty18V96BRmY9ulVbV8tCGf9786wCcbC46WNNRd6fG9IZ24dGAHkuM1G1EkHIV8YX+tosbFU59u4+lPt1Lt8hAbFcGUs9KZNKIr6SE6HGCtZdPBMj7dlM+STYVkbS+ixu05+vjgzklcOKA93x3Yka5t4hxMKiKBEDaF/bU9xRX88b0NvJO3/+ifjc5ow3UjunBh//ZBPyFk3+FKsncU8eWWQ3y6qeDobw0AxsDw9BQu6t+eCwe0D7vfIETk1MKusL+2evdhFi7bydt5+6iqrTsrbR0XzeWDOzK2ZxojM1JIdHjFuVq3h60FZeTuLCZ7exHZO4qPTg//WmpCLGN7pXJurzTG9EwjRcMdIs1W2Bb2176eNPJy1i7W7jty9M8jIwyDOidxdvdURndvQ692iaQmxGCM768ysdaSX1rNjsJyNhwoZd2+I6zbf4SNB0upcXm+tW1ibBTD0pMZ0S2Fc3ul0bd9q2Z55YuI/K+wL+xjrdlTwn/WHeCLrYdYtfswbs+396lViyi6t00gIzWBjLR40hJjSWoZ/a2P6MgIPNbisRa3x2ItVNa6KS6vobiiluKKGooraigorWZ3UQW76j++Pss/3hlt4hjYKYkR3VLIPCOF3u0TNeVeRE6oWRX2scqqXWRtP8QXWw6Ru7OYrQVllFa5/PZ8yXHRdG0TT+92CfTr0Ip+HZPo0yFRNwIQEa95W9hBMTXdlxJioxjfpx3j+7QD6oYtCstq2FpQxraCcrYXllFUXktJZS1HKuv+e7iyBrfHYowh0hgiIwzGQGxUBCnxMbSOiyE5Lprk+BjaxMfQJTmOLilxdG0Tp2IWkYAJu8I+njGGtMRY0hJjGZXRxuk4IiJNpulyIiIhQoUtIhIiVNgiIiFChS0iEiJU2CIiIUKFLSISIlTYIiIhQoUtIhIifDo13RhTAOz0YtNUoNBnTxwcwm2fwm1/IPz2Kdz2B8Jvn7zdnzOstWkNbeTTwvaWMSbHm3nzoSTc9inc9gfCb5/CbX8g/PbJ1/ujIRERkRChwhYRCRFOFfZsh57Xn8Jtn8JtfyD89inc9gfCb598uj+OjGGLiEjjaUhERCREqLAl7Bhj2hljPjvF452MMXuMMZ/UfzR4OZX4hjEmyRjznjFmsTHmTWPM/9x92hgTZYzZdczxGehE1sYwxqQYYyYYY1L9+Tx+LWxjzBxjzFJjzK9OZ5tg0VDWUHyhgVcFF22MedsY84UxZnogszWWMSYZmA/En2KzkcDvrbXj6j8KApOu8bwpuPrtQuXn6AbgMWvtBcAB4KITbDMIeOmY47MmoAkbqf419w4wAvj4ZCcAvjhGfitsY8yVQKS1djSQYYzp2ZRtgoWXWUPqhQZeF9xtQK619mzgamNMYkDCNY0bmAgcOcU2o4CZxpgVxpgHAxOryRosuFD6ObLW/t1a+5/6L9OA/BNsNgr4rjEmq77kgv3OWIOA2621vwc+AIYev4GvjpE/z7DHAa/Uf74YOKeJ2wSLcTScNdReaOBdwY3jm31fAgTtxAZr7RFrbUkDm71H3T4NB0YbYwb5PVgTeVlw4widnyMAjDGjgWRr7bITPJwNnG+tHQFEA5cENFwjWWs/tdYuM8aMpe4se+kJNhuHD46RPws7Hthb/3kR0K6J2wQLb7KG1AsNvC64UDpO3vjSWltqrXUDK4GgPSP9WgMFF1LHxxiTAjwBnGx4Lc9au7/+8xxC4/gY6k58ioHaE2zik2Pkz8IuA1rWf55wkufyZptg4U3WkHuheSmUjpM3PjDGdDDGxAEXAF85HehUvCi4kDk+9WPwrwJ3W2tPtu7QAmPMYGNMJPA9YHXAAjaRrXMrkAdcfoJNfHKM/Hlgc/nmtH8wsKOJ2wQLb7KG3AvNS6F0nL7FGDPeGPPj4/74/wEfA8uAp6y1GwOfzDteFlwoHZ8Z1I3x3lv/xvx9xpgHjtvmt8ACYBWw1Fr7YaBDNoYx5k5jzOT6L1sDh0+wmU+Okd8mzhhjWgGfAf8FLgauA66x1v7qFNuM8uLXc0d4uT8DgBcBA7xlrb3XiaxNYYz5xFo7zhgzHuhnrX3ymMfOAP4NfAicRd1xcjsUtVkxxvwQeJBv/vH/GIgO1Z+jcFT/xv0rQCx1v639DbjeH8fIrzMd63dkArDEWnugqdsEi1DK6mvGmI7UnSF8oDIIPs35tRkqfHGMNDVdRCREBO2bEyIi8m0qbBGREKHCFhEJESpsEZEQocIWEQkR/x/lzhdsLgPc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ata:image/png;base64,iVBORw0KGgoAAAANSUhEUgAAAWwAAAD6CAYAAACF131TAAAABHNCSVQICAgIfAhkiAAAAAlwSFlzAAALEgAACxIB0t1+/AAAADl0RVh0U29mdHdhcmUAbWF0cGxvdGxpYiB2ZXJzaW9uIDIuMS4yLCBodHRwOi8vbWF0cGxvdGxpYi5vcmcvNQv5yAAAH+xJREFUeJzt3Xl8VNXh/vHPyQpZCAkJOxjCvguETQWRimvV1g1FZS/aWtt+ra1bW/211rZutdW2ioIguNS1uFSl1gUXIAtLkH3fIQkJIXsyM+f3RyIiBTIJM3NnJs/79crLhLlmnsudPNycuedcY61FRESCX4TTAURExDsqbBGREKHCFhEJESpsEZEQocIWEQkRKmwRkRChwhYRCREqbBGREKHCFhEJEVG+/Gapqak2PT3dl99SRCTs5ebmFlpr0xrazqeFnZ6eTk5Oji+/pYhI2DPG7PRmOw2JiIiECBW2iEiIUGGLiIQIFbaISIhQYYuIhAgVtohIiFBhi4icpqpad0CeR4UtInIaDlfUcMWTX/D0p1v9/lwqbBGRJqqscTNjfg4bD5byWu4eKmv8e6atwhYRaYJat4dbX1xB7s5iOia14PkZI2gZE+nX51Rhi4g0ksdjufP1PD7akE9yXDTPzxhJh6SWfn9eFbaISCP98f0NvLFiLy2jI5k7dTg92iYE5HlV2CIijTB7yVZmL9lGVIThqZuGMaRrcsCeW4UtIuKl13L38OC/NwDw6LWDObdXgyui+pQKW0TECx+uO8idr+cB8Jvv9uOKMzsFPIMKW0SkAcu3HeLWF1fg9lh+fF4Ppp/TzZEcKmwRkVNYu6+EmfNzqHZ5mDSyKz+/oJdjWVTYIiInsfNQOVPmZlNa7eKSge353RUDMMY4lkeFLSJyAvlHqrhxznIKy6o5p0cqf554JpERzpU1qLBFRP5HSUUtk+dmsbuoksGdk3jqpmHERvl3FqM3VNgiIseoqHExfX42Gw6U0j0tnuemjSAh1qf3K28yFbaISL0al4dbFn6zPsiCGSNJiY9xOtZRKmwREcDtsdz+yiqWbCqgTXwMC2aOpGNr/68P0hgqbBFp9qy1/GbRV7yTt5+E2CjmTx9B97TArA/SGCpsEWn2Hl28iReW7yI2KoJnp2QyoFOS05FOSIUtIs3a7CVbefLjLURGGP42aSijMto4HemkVNgi0my9nLXr6GJOj1wziPP7tXM40ampsEWkWXonbx93v7kGgN9e0Z/vD+nscKKGeVXYxph2xpiV/g4jIhIIn2zM5//+uQpr4Y4LejF5dLrTkbzi7Rn2I0BwXd8iItIE2TuKuGVhLrVuyw/GdOPW83o4HclrDRa2MWY8UA4c8H8cERH/+WpvCdPnZVNV62FiZhfuuaSvo4s5NdYpC9sYEwP8GrgrMHFERPxjS34pk+dmUVrl4tKBHXjwyoEhVdbQ8Bn2XcDfrbWHT7aBMWaWMSbHGJNTUFDg23QiIj6wu6iCG5/Noqi8hnG904Ji5b2maKiwzwduNcZ8ApxpjHn2+A2stbOttZnW2sy0tMDe30xEpCEHj1Rxw7PLOXCkihHdUvjHDcOIiQrNC+ROuQSVtXbs158bYz6x1s70fyQREd8oKq/hxmeXs6uogkGdk5gzJZOWMc4vk9pUXv8zY60d58ccIiI+VVpVy9TnsticX0bPtgnMnzaCxBbRTsc6LaH5e4GIyClU1LiYPi+bvD0ldE2JY+HMkSQH0TKpTaXCFpGwUu1yc/OCXLJ3FNO+VQtemDmSdq1aOB3LJ1TYIhI2at0efvziSj7bXEhqQgwv/GAkXVLinI7lMypsEQkLbo/ljldX8591B0lqGc2CGSODck3r06HCFpGQZ63l3jfXsGjVPuJjIpk/fQR9O7RyOpbPqbBFJKRZa/ndO+t5OXs3LaIjmDt1OGd2ae10LL9QYYtISHtk8UbmfrGd6EjDUzcOY2QQ34DgdKmwRSRkPfnRZv728VYiIwxPThrKuN5tnY7kVypsEQlJz362jUcWbyLCwJ8nnsmF/ds7HcnvVNgiEnIWLN3BA++uB+BPVw3i8sEdnQ0UICpsEQkpr+bs5teL1gLwu+8N4JrMLg4nChwVtoiEjEWr9nLn63kA/OrSvtw06gyHEwWWCltEQsJ7a/Zz+yur8dTfh3HmmAynIwWcCltEgt6H6w5y20srcXsst43vwY/H93Q6kiNU2CIS1D7ZmM+PXliBy2O5eWwGt0/o5XQkx6iwRSRofbmlkJsX5FLj9jD1rHTuurhPyN2H0ZdU2CISlLK2FzFjfg7VLg+TRnblvsv6NeuyBhW2iASh3J1FTH0ui8paN1cP68wDVwxo9mUNKmwRCTIrdxUzZW42FTVuvj+kE3+6ahARIXiHc39QYYtI0Mjbc5jJc7Moq3Zx2eCOPHz1ICJV1kepsEUkKHy1t4Sb5mRRWuXi4gHt+fO1g4mKVEUdS38bIuK49fuPcNOc5ZRU1jKhXzv+ev0QlfUJ6G9ERBy18UApNzy7nOKKWsb3acuTk4YQrbI+If2tiIhjNh0sZdIzyygqr2Fc7zT+fsNQYqMinY4VtFTYIuKIzfVlfai8hrG90njqxmG0iFZZn4oKW0QCbkt+Gdc/s5zCshrG9Exl9k0qa2+osEUkoLYWlHH9M8soLKvmnB6pPDM5U2XtJRW2iATM1oIyrpu9jILSas7q3kZl3UgqbBEJiC3535T16Iw2zJkynJYxKuvGUGGLiN/VjVl/U9Zzp6qsm8KrwjbGpBhjJhhjUv0dSETCy7FlfVZ3lfXpaLCwjTHJwDvACOBjY0ya31OJSFg4dhjk7B4aBjldUV5sMwi43Vq7rL68hwIf+DeWiIS6zQdL6y/dqyvrZyerrE9Xg2fY1tpP68t6LHVn2Uv9H0tEQtnGA6VHL91TWfuOt2PYBpgIFAO1xz02yxiTY4zJKSgo8ENEEQkl6/cfqS/rukkxGgbxHa8K29a5FcgDLj/usdnW2kxrbWZamoa3RZqztftKjq4Ncm6vNF1n7WPevOl4pzFmcv2XrYHD/o0kIqHoq70l31p1b/ZkTTf3NW/OsGcDNxljlgCRwGL/RhKRUJO35zCTnlnG4Ypazu/bln/cqFX3/KHBq0SstcXAhABkEZEQlLuzmKlzsyitdnFBv3Y8OWkoMVGak+cP3lzWJyJyQlnbi5j2XBblNW4uHdiBx687Uzcf8CMVtog0yZdbC5kxL4fKWjdXnNmRR6/RPRj9TYUtIo22ZFMBP3g+h2qXh6uHdeZPV+nu5oGgwhaRRvl4Qz43L8ylxuXh+hFd+P33BhKhsg4IFbaIeO39r/Zz20srqXVbJo8+g/sv66+yDiAVtoh4ZdGqvdz+ymrcHssPxnTjnkv6UjcJWgJFhS0iDXolezd3vpGHtXDb+B7cPqGXytoBKmwROaXnl+7gN4vWAvCLC3tz63k9nA3UjKmwReSkZi/ZyoP/3gDAry7ty8wxGQ4nat5U2CLyP6y1PP7hZv7y380A/O6K/tw0Ot3ZUKLCFpFvs9by4L/X88xn24kw8NDVg7l6WGenYwkqbBE5hsdj+fWir3hh+S6iIgx/uW4Ilw7q4HQsqafCFhEAXG4Pv3wtjzdW7iUmKoKnbhzK+D7tnI4lx1BhiwjVLjc/fWkV7689QFxMJM9OyeSs7qlOx5LjqLBFmrmKGhc3L8jls82FJLaIYt60EQw7I9npWHICKmyRZqykspYZ87LJ2VlMm/gYnp8xgv4dk5yOJSehwhZppgrLqpk8J4t1+4/QIakFC2eOpHtagtOx5BRU2CLN0P6SSm54djnbCspJbxPHwpkj6Zwc53QsaYAKW6SZ2V5Yzo3PLmfv4Ur6tE/k+RkjaJvYwulY4gUVtkgzsnZfCVPmZlFYVsOZXVozb9pwWsfFOB1LvKTCFmkmsncUMX1eNqVVLs7pkcrTNw0jPlYVEEp0tESagY835PPDF3KpqvVw8YD2PH7dmcRGRTodSxpJhS0S5hat2svPX1mNy2OZmNmFB68cqPsvhigVtkgYe37pDu57ay3Wws3nZnDXRX1044EQpsIWCUPHL49650V9+OG47g6nktOlwhYJM26P5f631rJg2U4iDPzhyoFMHN7V6VjiAypskTBS7XJz+yureTdvPzFRETxx/RAu7N/e6VjiIypskTBRVu3ilgW5fL6lkMTYKJ6ZksmojDZOxxIfUmGLhIHCsmqmz8smb08JqQkxzJs2ggGdtIhTuFFhi4S4XYcqmDx3OTsOVdAlpSULpo8kPTXe6VjiBw0WtjEmCXgZiATKgYnW2hp/BxORhtVNNc+msKya/h1b8dy04VoXJIxFeLHNDcBj1toLgAPARf6NJCLe+HJLIROfXkZhWTVn92jDy7NGqazDXINn2Nbavx/zZRqQ7784IuKNd/P283//XEWN28N3B3Xg0WsHa6p5M+D1GLYxZjSQbK1d5sc8ItKAuZ9v53fvrsNamHZ2Or++tB8RmmreLHhV2MaYFOAJ4KoTPDYLmAXQtasuzhfxF4/H8sf3NzB7yTagbvbiLedmaKp5M+LNm44xwKvA3dbancc/bq2dDcwGyMzMtD5PKCJUu9zc8Woeb6/eR1SE4eFrBvH9IZ2djiUB5s2bjjOAocC9xphPjDET/ZxJRI5xpKqWqXOzeXv1PhJio3hu2nCVdTPlzZuO/wD+EYAsInKc/SWVTHsumw0HSklLjGXetOG6q3kzpokzIkFq/f4jTHsumwNHqshIi2f+tBF0SdGNcpszFbZIEPpscwE/XLiCsmoXw9OTeWZypu69KCpskWDzas5u7n5jDS6P5dJBHXj0msG0iNY11qLCFgka1lr+8t/NPP5h3U0Hbh6bwZ0X9dE11nKUClskCNS4PNz9xhpeX7GHCAP3X96fyaPTnY4lQUaFLeKwkopablmYy9Jth2gZHclfrx/ChH7tnI4lQUiFLeKg3UUVTH0ui60F5aQlxjJnSiaDOrd2OpYEKRW2iENW7ipm5vwcDpXX0KtdAnOnDqdzsi7bk5NTYYs44L01+/nZP1dR7fIwpmcqf7thKK1aRDsdS4KcClskgKy1/P2TrTz8wUYArhvehd99bwDRkd6sEiHNnQpbJEBqXB7ueXMNr+XuwZi61fZuHqvV9sR7KmyRACgur+HmhblkbS+iRXQEj08cwkUD2jsdS0KMClvEz7YWlDFjXjY7DlXQNjGWOVOGM7CzFnCSxlNhi/jR55sL+dELuRypctGvQyvmTM2kQ1JLp2NJiFJhi/jJgqU7uP/tdbg9lgn92vH4xDOJj9WPnDSdXj0iPuZye/jtO+t4fmndDZp+OK47v7igt9YEkdOmwhbxoZKKWm59cQWfbykkJjKCP141kCuH6u4w4hsqbBEf2VpQxg/m57CtsJzUhBievmkYw85IcTqWhBEVtogPfLwxn5+8tJLSKhd92ify7JRMTTMXn1Nhi5wGay2zl2zjT+9vwGPhov7tefTawXpzUfxCryqRJqqqdXP3G2t4c+VeAH52fk9+Mr6n3lwUv1FhizTBgZIqbl6Qw+o9JcTFRPLYtYO5aEAHp2NJmFNhizRSzo4iblm4gsKyajont+SZyZn07dDK6VjSDKiwRRrhheU7uf+ttdS6LaMz2vC3G4aSEq+7mUtgqLBFvFDtcnP/W2t5KWs3ANPP7sY9l/QhSsuiSgCpsEUacPBIFT9cmMuKXYeJjYrgD1dqMow4Q4UtcgpZ24u49cUVFJRW0zGpBU/flKmV9sQxKmyRE7DWMu/LHfz+3fW4PJZRGSk8OWkoqQmxTkeTZkyFLXKcihoXd7+xhkWr9gEwa2wGv7ywt8arxXEqbJFj7Cgs55aFuWw4UEpcTCQPXT2I7w7q6HQsEUCFLXLU4rUH+PmrqymtctEtNZ6nbxpGr3aJTscSOcqrwjbGtANes9aO8XMekYBzuT08vHgjT3+6DYAJ/drx6LWDadUi2uFkIt/WYGEbY5KB+UC8/+OIBFZ+aRW3vbiS5duLiIww/PLC3szSncwlSHlzhu0GJgKL/JxFJKCOvWQvLTGWJ68fwsiMNk7HEjmpBgvbWnsEOOkZhzFmFjALoGvXrr7MJuIXHo/l6SXbeGTxRtwey8huKTwxaQhtE1s4HU3klE77TUdr7WxgNkBmZqY97UQiflRUXsPPX1nFxxsLALjl3O7ccUEvXbInIUFXiUizkbOjiNteWsn+kipax0Xz2LWDGd+nndOxRLymwpaw5/FYnvlsGw99UDcEMrRra56YNJROrVs6HU2kUbwubGvtOD/mEPGLQ2XV3PHq6qNDILPGZvCLC3sTrSEQCUE6w5aw9eXWQn728iryS6tpHRfNw1cPZkI/DYFI6FJhS9hxuT389aMtPPHRZqyF4enJ/OW6IXTUEIiEOBW2hJV9hyv52curyNpRhDHwk/E9+Ml3euoqEAkLKmwJG/9es5+731hDSWUtbRNjefy6Mzmre6rTsUR8RoUtIa+82sVv317HP3Pqbt91Xu80HrlmMG20drWEGRW2hLQ1e0r4ycsr2V5YTkxUBPde0pfJo8/QWiASllTYEpLc9ddWP7p4I7VuS+92ifz1+iH0bq/lUCV8qbAl5OwuquDnr64ma3sRAFPPSueui/vQIjrS4WQi/qXClpBhreWNFXu57621lFW7SEuM5aGrB3Fe77ZORxMJCBW2hITi8hrueXMN7311AIAL+7fjD1cOIiU+xuFkIoGjwpag9/GGfO58PY/80moSYqO477J+XD2ss95YlGZHhS1Bq7SqlgfeWX/0cr3h6ck8du2ZdEmJcziZiDNU2BKUvthSyC9fy2Pv4UpioiK444JezDgng8gInVVL86XClqBSUePiT+9tYP7SnQAM6pzEo9cMpqfuXi6iwpbg8eXWQu58PY/dRZVERRh++p2e3DKuu5ZCFamnwhbHlVbV8sf3NvDC8l0A9O3QikeuGUT/jkkOJxMJLipscdSnmwq4+/U89pVUER1p+Ml4nVWLnIwKWxxRXF7DA++u5/UVewAY3DmJh64erKnlIqegwpaAstby1up9/PbtdRwqryEmKoLbJ/Ri5jndtGa1SANU2BIwu4sq+NW/vuLTTXX3Vxyd0YYHrxxIt9R4h5OJhAYVtvidy+1h3pc7eHTxJipr3SS1jObeS/pyTaZmK4o0hgpb/Cp3ZzH3vrmGDQdKAfjuoA7cd1l/0hJ1cwGRxlJhi18crqjhT+9v4KWsumnlnZNb8tsr+jO+j+5aLtJUKmzxKY/H8vqKPfzhvQ0UldcQHWmYNTaDH5/Xk5YxWq9a5HSosMVnvtpbwm8WfcWKXYcBGNkthd9/fwA92upSPRFfUGHLaSsqr+HhDzbycvYurIXUhFjuuaQP3x/SSW8qiviQCluazOX28FLWLh5ZvImSylqiIgxTz07np+f3JLFFtNPxRMKOClua5LPNBTzwzno2Hqy7+uOcHqncf3k/DX+I+JEKWxplS34ZD/57PR9tyAfqrv6495K+XDSgvYY/RPxMhS1eKS6v4S//3czCZTtxeSwJsVHcel4Ppp2drruViwSICltOqarWzdwvtvOPT7ZSWuUiwsD1I7pw+4TemvwiEmBeFbYxZg7QD3jXWvuAfyNJMHB7LK/n7uGx/2ziwJEqAMb0TOWeS/rSt0Mrh9OJNE8NFrYx5kog0lo72hgz1xjT01q7OQDZxAHWWj5cn8/DH2xg08EyAPp3bMVdF/dhTM80h9OJNG/enGGPA16p/3wxcA6gwg4z1lo+31LII4s3sXp33cSXzsktueOC3lw+uCMRuvmtiOO8Kex4YG/950XA0GMfNMbMAmYBdO3a1afhJDCythfxyOKNZG0vAiA1IYYfjevBDaO6EhulNxRFgoU3hV0GtKz/PAH41irz1trZwGyAzMxM69N04lc5O4r4y38389nmQgCSWkZzy7ndmXLWGcTF6P1okWDjzU9lLnXDIMuAwcBGvyYSv7LWsnTrIf760WaWbas7o06IjWLmmG5MP6cbrTRDUSRoeVPY/wI+M8Z0BC4GRvk3kviDtZZPNxXwxEdbyN1ZDEBiiyimnZXO9HO60TouxuGEItKQBgvbWnvEGDMOmAA8ZK0t8Xsq8Zlat4d38/Yze8k21u0/AkDruGhmnN2NyWelk9RSZ9QiocKrgUprbTHfXCkiIaC82sXL2buZ+/l29h6uBOpW0Zs5phs3jjqDhFiNUYuEmqD4qa1xefjv+oNcPLCD01FC3p7iChYs28nLWbspqawFICMtnlljMvjekE6aRi4SwoKisO99cw2v5u5h2tnp/OrSfkTqmt9GsdaydNsh5n+5g/+sO4in/lqdzDOSmTU2g/P7ttN11CJhICgKe1RGG/61ai/PfbGDnYcq+Ov1Q/QruxeOVNWyaNU+Fi7deXSZ0+hIw+UDOzDlrHSGdE12OKGI+FJQtOJVwzrTObklNy/M5aMN+Vzz1FLmTMmkY+uWDf/PzYy1lhW7inkpazfv5u2nstYNQFpiLDeM7MqkkV1pm9jC4ZQi4g/GWt/NdcnMzLQ5OTlN/v+3F5YzY1422wrLaZsYy5wpwxnYOcln+UJZfmkVb63axys5u4+u8QEwKiOF60d05eIBHYiJijjFdxCRYGWMybXWZja4XTAVNsDhihpuWZjLsm1FtIyO5P7L+3HNsC7Ncgy2vNrF4nUHeHPlPj7fXHB0bDo1IYarhnXmuuFd6ZYa72xIETltIVvYUHfVyD1vruG13D0ADOyUxH2X9SMzPeW0v3ewq6xxs2RzAe+t2c8Haw8eHfKIjjSM692Wq4Z24jt92xEdqbNpkXAR0oUNdWO1i1bt44/vbTi6HvNlgzty18V96BRmY9ulVbV8tCGf9786wCcbC46WNNRd6fG9IZ24dGAHkuM1G1EkHIV8YX+tosbFU59u4+lPt1Lt8hAbFcGUs9KZNKIr6SE6HGCtZdPBMj7dlM+STYVkbS+ixu05+vjgzklcOKA93x3Yka5t4hxMKiKBEDaF/bU9xRX88b0NvJO3/+ifjc5ow3UjunBh//ZBPyFk3+FKsncU8eWWQ3y6qeDobw0AxsDw9BQu6t+eCwe0D7vfIETk1MKusL+2evdhFi7bydt5+6iqrTsrbR0XzeWDOzK2ZxojM1JIdHjFuVq3h60FZeTuLCZ7exHZO4qPTg//WmpCLGN7pXJurzTG9EwjRcMdIs1W2Bb2176eNPJy1i7W7jty9M8jIwyDOidxdvdURndvQ692iaQmxGCM768ysdaSX1rNjsJyNhwoZd2+I6zbf4SNB0upcXm+tW1ibBTD0pMZ0S2Fc3ul0bd9q2Z55YuI/K+wL+xjrdlTwn/WHeCLrYdYtfswbs+396lViyi6t00gIzWBjLR40hJjSWoZ/a2P6MgIPNbisRa3x2ItVNa6KS6vobiiluKKGooraigorWZ3UQW76j++Pss/3hlt4hjYKYkR3VLIPCOF3u0TNeVeRE6oWRX2scqqXWRtP8QXWw6Ru7OYrQVllFa5/PZ8yXHRdG0TT+92CfTr0Ip+HZPo0yFRNwIQEa95W9hBMTXdlxJioxjfpx3j+7QD6oYtCstq2FpQxraCcrYXllFUXktJZS1HKuv+e7iyBrfHYowh0hgiIwzGQGxUBCnxMbSOiyE5Lprk+BjaxMfQJTmOLilxdG0Tp2IWkYAJu8I+njGGtMRY0hJjGZXRxuk4IiJNpulyIiIhQoUtIhIiVNgiIiFChS0iEiJU2CIiIUKFLSISIlTYIiIhQoUtIhIifDo13RhTAOz0YtNUoNBnTxwcwm2fwm1/IPz2Kdz2B8Jvn7zdnzOstWkNbeTTwvaWMSbHm3nzoSTc9inc9gfCb5/CbX8g/PbJ1/ujIRERkRChwhYRCRFOFfZsh57Xn8Jtn8JtfyD89inc9gfCb598uj+OjGGLiEjjaUhERCREqLAl7Bhj2hljPjvF452MMXuMMZ/UfzR4OZX4hjEmyRjznjFmsTHmTWPM/9x92hgTZYzZdczxGehE1sYwxqQYYyYYY1L9+Tx+LWxjzBxjzFJjzK9OZ5tg0VDWUHyhgVcFF22MedsY84UxZnogszWWMSYZmA/En2KzkcDvrbXj6j8KApOu8bwpuPrtQuXn6AbgMWvtBcAB4KITbDMIeOmY47MmoAkbqf419w4wAvj4ZCcAvjhGfitsY8yVQKS1djSQYYzp2ZRtgoWXWUPqhQZeF9xtQK619mzgamNMYkDCNY0bmAgcOcU2o4CZxpgVxpgHAxOryRosuFD6ObLW/t1a+5/6L9OA/BNsNgr4rjEmq77kgv3OWIOA2621vwc+AIYev4GvjpE/z7DHAa/Uf74YOKeJ2wSLcTScNdReaOBdwY3jm31fAgTtxAZr7RFrbUkDm71H3T4NB0YbYwb5PVgTeVlw4widnyMAjDGjgWRr7bITPJwNnG+tHQFEA5cENFwjWWs/tdYuM8aMpe4se+kJNhuHD46RPws7Hthb/3kR0K6J2wQLb7KG1AsNvC64UDpO3vjSWltqrXUDK4GgPSP9WgMFF1LHxxiTAjwBnGx4Lc9au7/+8xxC4/gY6k58ioHaE2zik2Pkz8IuA1rWf55wkufyZptg4U3WkHuheSmUjpM3PjDGdDDGxAEXAF85HehUvCi4kDk+9WPwrwJ3W2tPtu7QAmPMYGNMJPA9YHXAAjaRrXMrkAdcfoJNfHKM/Hlgc/nmtH8wsKOJ2wQLb7KG3AvNS6F0nL7FGDPeGPPj4/74/wEfA8uAp6y1GwOfzDteFlwoHZ8Z1I3x3lv/xvx9xpgHjtvmt8ACYBWw1Fr7YaBDNoYx5k5jzOT6L1sDh0+wmU+Okd8mzhhjWgGfAf8FLgauA66x1v7qFNuM8uLXc0d4uT8DgBcBA7xlrb3XiaxNYYz5xFo7zhgzHuhnrX3ymMfOAP4NfAicRd1xcjsUtVkxxvwQeJBv/vH/GIgO1Z+jcFT/xv0rQCx1v639DbjeH8fIrzMd63dkArDEWnugqdsEi1DK6mvGmI7UnSF8oDIIPs35tRkqfHGMNDVdRCREBO2bEyIi8m0qbBGREKHCFhEJESpsEZEQocIWEQkR/x/lzhdsLgPc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28" y="4265712"/>
            <a:ext cx="10513168" cy="717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931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06552" y="3185592"/>
                <a:ext cx="9433048" cy="36062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2.</a:t>
                </a: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二元函数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:</a:t>
                </a: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/>
                        </a:rPr>
                        <m:t>f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(</m:t>
                      </m:r>
                      <m:r>
                        <a:rPr lang="en-US" altLang="zh-CN" b="1" i="0" dirty="0" smtClean="0">
                          <a:latin typeface="Cambria Math"/>
                        </a:rPr>
                        <m:t>𝐱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altLang="zh-CN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dirty="0" smtClean="0"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dirty="0" smtClean="0">
                          <a:latin typeface="Cambria Math"/>
                        </a:rPr>
                        <m:t>𝒙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+</m:t>
                      </m:r>
                      <m:r>
                        <a:rPr lang="en-US" altLang="zh-CN" b="1" i="1" dirty="0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altLang="zh-CN" b="1" i="0" dirty="0" smtClean="0"/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sz="5000" b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dPr>
                        <m:e>
                          <m:r>
                            <a:rPr kumimoji="0" lang="en-US" altLang="zh-CN" sz="5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5000" b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pPr>
                        <m:e>
                          <m:r>
                            <a:rPr kumimoji="0" lang="en-US" altLang="zh-CN" sz="5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5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𝐓</m:t>
                          </m:r>
                        </m:sup>
                      </m:sSup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𝐏𝐱</m:t>
                      </m:r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+</m:t>
                      </m:r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𝟐</m:t>
                      </m:r>
                      <m:sSup>
                        <m:sSupPr>
                          <m:ctrlPr>
                            <a:rPr kumimoji="0" lang="en-US" altLang="zh-CN" sz="5000" b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sSupPr>
                        <m:e>
                          <m:r>
                            <a:rPr kumimoji="0" lang="en-US" altLang="zh-CN" sz="5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𝐪</m:t>
                          </m:r>
                        </m:e>
                        <m:sup>
                          <m:r>
                            <a:rPr kumimoji="0" lang="en-US" altLang="zh-CN" sz="5000" b="1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𝐓</m:t>
                          </m:r>
                        </m:sup>
                      </m:sSup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𝐱</m:t>
                      </m:r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+</m:t>
                      </m:r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𝐫</m:t>
                      </m:r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  (</m:t>
                      </m:r>
                      <m:r>
                        <a:rPr kumimoji="0" lang="en-US" altLang="zh-CN" sz="5000" b="1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𝐏</m:t>
                      </m:r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"/>
                        </a:rPr>
                        <m:t>≥0)</m:t>
                      </m:r>
                    </m:oMath>
                  </m:oMathPara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52" y="3185592"/>
                <a:ext cx="9433048" cy="3606244"/>
              </a:xfrm>
              <a:prstGeom prst="rect">
                <a:avLst/>
              </a:prstGeom>
              <a:blipFill rotWithShape="1">
                <a:blip r:embed="rId2"/>
                <a:stretch>
                  <a:fillRect l="-34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18" y="6791837"/>
            <a:ext cx="15543365" cy="5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170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80" y="4582419"/>
            <a:ext cx="15292760" cy="777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2728" y="3012927"/>
            <a:ext cx="8856984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判断：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lang="en-US" altLang="zh-CN" dirty="0"/>
              <a:t>.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是否凸函数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	</a:t>
            </a:r>
            <a:r>
              <a:rPr lang="en-US" altLang="zh-CN" dirty="0" smtClean="0"/>
              <a:t>	  2.</a:t>
            </a:r>
            <a:r>
              <a:rPr lang="zh-CN" altLang="en-US" dirty="0" smtClean="0"/>
              <a:t>标记点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17944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1383</Words>
  <Application>Microsoft Office PowerPoint</Application>
  <PresentationFormat>自定义</PresentationFormat>
  <Paragraphs>114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104</cp:revision>
  <dcterms:modified xsi:type="dcterms:W3CDTF">2018-11-12T08:48:12Z</dcterms:modified>
</cp:coreProperties>
</file>