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421" r:id="rId4"/>
    <p:sldId id="408" r:id="rId5"/>
    <p:sldId id="438" r:id="rId6"/>
    <p:sldId id="439" r:id="rId7"/>
    <p:sldId id="440" r:id="rId8"/>
    <p:sldId id="441" r:id="rId9"/>
    <p:sldId id="442" r:id="rId10"/>
    <p:sldId id="445" r:id="rId11"/>
    <p:sldId id="446" r:id="rId12"/>
    <p:sldId id="448" r:id="rId13"/>
    <p:sldId id="447" r:id="rId14"/>
    <p:sldId id="414" r:id="rId15"/>
    <p:sldId id="416" r:id="rId16"/>
    <p:sldId id="422" r:id="rId18"/>
    <p:sldId id="420" r:id="rId19"/>
    <p:sldId id="423" r:id="rId20"/>
    <p:sldId id="417" r:id="rId21"/>
    <p:sldId id="424" r:id="rId22"/>
    <p:sldId id="449" r:id="rId23"/>
    <p:sldId id="30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B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86399" autoAdjust="0"/>
  </p:normalViewPr>
  <p:slideViewPr>
    <p:cSldViewPr>
      <p:cViewPr varScale="1">
        <p:scale>
          <a:sx n="35" d="100"/>
          <a:sy n="35" d="100"/>
        </p:scale>
        <p:origin x="-468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先来看蓝色圆圈圈出来的像素点，它的角度是80，副值是2，所以它在第五个bin里面加了2，再来看红色的圈圆圈圈出来的像素点，它的角度是10，副值是4，因为角度10介于0-20度的中间(正好一半)，所以把幅值一分为二地放到0和20两个bin里面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v = [128, 64, 32]</a:t>
            </a:r>
            <a:endParaRPr lang="zh-CN" altLang="en-US"/>
          </a:p>
          <a:p>
            <a:r>
              <a:rPr lang="zh-CN" altLang="en-US"/>
              <a:t>[(128^2) + (64^2) + (32^2) ]^0.5=146.64</a:t>
            </a:r>
            <a:endParaRPr lang="zh-CN" altLang="en-US"/>
          </a:p>
          <a:p>
            <a:r>
              <a:rPr lang="zh-CN" altLang="en-US"/>
              <a:t>把v中每一个元素除以146.64得到[0.87,0.43,0.22]</a:t>
            </a:r>
            <a:endParaRPr lang="zh-CN" altLang="en-US"/>
          </a:p>
          <a:p>
            <a:r>
              <a:rPr lang="zh-CN" altLang="en-US"/>
              <a:t>考虑另一个向量2*v，归一化后可以得到向量依旧是[0.87, 0.43, 0.22]。你可以明白归一化是把scale给移除了。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89" y="688594"/>
            <a:ext cx="3469191" cy="13323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7" name="imag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877" y="761151"/>
            <a:ext cx="1179150" cy="1210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" name="Shape 128"/>
          <p:cNvSpPr/>
          <p:nvPr/>
        </p:nvSpPr>
        <p:spPr>
          <a:xfrm>
            <a:off x="5790" y="2428386"/>
            <a:ext cx="2495057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45718" tIns="45718" rIns="45718" bIns="45718"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" y="0"/>
            <a:ext cx="2438163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9" y="739740"/>
            <a:ext cx="3736807" cy="15586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8.png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oleObject" Target="../embeddings/oleObject15.bin"/><Relationship Id="rId7" Type="http://schemas.openxmlformats.org/officeDocument/2006/relationships/oleObject" Target="../embeddings/oleObject14.bin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0284427" y="7775442"/>
            <a:ext cx="3815147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 panose="020B0604020202020204"/>
              </a:defRPr>
            </a:pPr>
            <a:r>
              <a:rPr lang="zh-CN" altLang="en-US" dirty="0" smtClean="0">
                <a:solidFill>
                  <a:schemeClr val="accent1">
                    <a:satOff val="-36904"/>
                    <a:lumOff val="15441"/>
                  </a:schemeClr>
                </a:solidFill>
                <a:ea typeface="宋体" panose="02010600030101010101" pitchFamily="2" charset="-122"/>
              </a:rPr>
              <a:t>图像特征提取</a:t>
            </a:r>
            <a:endParaRPr lang="zh-CN" altLang="en-US" dirty="0">
              <a:solidFill>
                <a:schemeClr val="accent1">
                  <a:satOff val="-36904"/>
                  <a:lumOff val="15441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140" name="image5.png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1550" y="2363436"/>
            <a:ext cx="5200900" cy="48958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Shape 141" descr="Shape 124"/>
          <p:cNvSpPr/>
          <p:nvPr/>
        </p:nvSpPr>
        <p:spPr>
          <a:xfrm>
            <a:off x="7596224" y="6713197"/>
            <a:ext cx="9191552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EBEBE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UNIQUE SHANXI TECHNOLOGY tasting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5215" y="3159125"/>
            <a:ext cx="2110232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注意：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	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书上给的Sobel的模板不是卷积模板，而是相关模板，因为卷积的话要先将模板旋转180度以后再与图像做相关的操作。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所以Sobel的卷积模板是：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656185" y="8222615"/>
            <a:ext cx="3719830" cy="4661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85" y="8362315"/>
            <a:ext cx="3981450" cy="4381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0745" y="2936240"/>
            <a:ext cx="12947015" cy="7197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3870" y="4822190"/>
            <a:ext cx="5107305" cy="2594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左边：x轴的梯度绝对值 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中间：y轴的梯度绝对值 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右边：梯度幅值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57070" y="10704830"/>
            <a:ext cx="8072755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x轴方向的梯度主要凸显了垂直方向的线条，y轴方向的梯度凸显了水平方向的梯度，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梯度幅值凸显了像素值有剧烈变化的地方。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69390" y="3990975"/>
            <a:ext cx="8899525" cy="6887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3.	计算8*8网格的（cell）梯度。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每个cell有9个bin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初始化cell的梯度向量，求出每个cell的梯度幅值和方向（把单个cell看成一个整体）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8975" y="1918970"/>
            <a:ext cx="5071110" cy="987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55240" y="12312650"/>
            <a:ext cx="821499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这个patch的大小是64*128,分割成8*8的cell，那么一共有64/8 * 128/8 = 8*16=128个网格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" y="3274060"/>
            <a:ext cx="12504420" cy="7168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9900" y="11386185"/>
            <a:ext cx="10240010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中间: 一个网格用箭头表示梯度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右边: 这个网格用数字表示的梯度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16940" y="3274060"/>
            <a:ext cx="9896475" cy="8227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中间这个图的箭头是梯度的方向，长度是梯度的大小，可以发现箭头的指向方向是像素强度变化方向，幅值是强度变化的大小。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右边的梯度方向矩阵中可以看到角度是0-180度，不是0-360度，这种被称之为"无符号"梯度("unsigned" gradients)，因为一个梯度和它的负数是用同一个数字表示的，也就是说一个梯度的箭头以及它旋转180度之后的箭头方向被认为是一样的。那为什么不用0-360度的表示呢？在事件中发现unsigned gradients比signed gradients在行人检测任务中效果更好。一些HOG的实现中可以让你指定signed gradients。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" r:id="rId1" imgW="914400" imgH="198755" progId="Equation.KSEE3">
                  <p:embed/>
                </p:oleObj>
              </mc:Choice>
              <mc:Fallback>
                <p:oleObj name="" r:id="rId1" imgW="914400" imgH="198755" progId="Equation.KSEE3">
                  <p:embed/>
                  <p:pic>
                    <p:nvPicPr>
                      <p:cNvPr id="0" name="图片 18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" r:id="rId3" imgW="914400" imgH="198755" progId="Equation.KSEE3">
                  <p:embed/>
                </p:oleObj>
              </mc:Choice>
              <mc:Fallback>
                <p:oleObj name="" r:id="rId3" imgW="914400" imgH="198755" progId="Equation.KSEE3">
                  <p:embed/>
                  <p:pic>
                    <p:nvPicPr>
                      <p:cNvPr id="0" name="图片 184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" r:id="rId4" imgW="914400" imgH="198755" progId="Equation.KSEE3">
                  <p:embed/>
                </p:oleObj>
              </mc:Choice>
              <mc:Fallback>
                <p:oleObj name="" r:id="rId4" imgW="914400" imgH="198755" progId="Equation.KSEE3">
                  <p:embed/>
                  <p:pic>
                    <p:nvPicPr>
                      <p:cNvPr id="0" name="图片 184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" r:id="rId5" imgW="914400" imgH="198755" progId="Equation.KSEE3">
                  <p:embed/>
                </p:oleObj>
              </mc:Choice>
              <mc:Fallback>
                <p:oleObj name="" r:id="rId5" imgW="914400" imgH="198755" progId="Equation.KSEE3">
                  <p:embed/>
                  <p:pic>
                    <p:nvPicPr>
                      <p:cNvPr id="0" name="图片 184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" r:id="rId6" imgW="914400" imgH="198755" progId="Equation.KSEE3">
                  <p:embed/>
                </p:oleObj>
              </mc:Choice>
              <mc:Fallback>
                <p:oleObj name="" r:id="rId6" imgW="914400" imgH="198755" progId="Equation.KSEE3">
                  <p:embed/>
                  <p:pic>
                    <p:nvPicPr>
                      <p:cNvPr id="0" name="图片 184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" r:id="rId7" imgW="914400" imgH="198755" progId="Equation.KSEE3">
                  <p:embed/>
                </p:oleObj>
              </mc:Choice>
              <mc:Fallback>
                <p:oleObj name="" r:id="rId7" imgW="914400" imgH="198755" progId="Equation.KSEE3">
                  <p:embed/>
                  <p:pic>
                    <p:nvPicPr>
                      <p:cNvPr id="0" name="图片 184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" r:id="rId8" imgW="914400" imgH="198755" progId="Equation.KSEE3">
                  <p:embed/>
                </p:oleObj>
              </mc:Choice>
              <mc:Fallback>
                <p:oleObj name="" r:id="rId8" imgW="914400" imgH="198755" progId="Equation.KSEE3">
                  <p:embed/>
                  <p:pic>
                    <p:nvPicPr>
                      <p:cNvPr id="0" name="图片 184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65865" y="6389370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" r:id="rId9" imgW="914400" imgH="198755" progId="Equation.KSEE3">
                  <p:embed/>
                </p:oleObj>
              </mc:Choice>
              <mc:Fallback>
                <p:oleObj name="" r:id="rId9" imgW="914400" imgH="198755" progId="Equation.KSEE3">
                  <p:embed/>
                  <p:pic>
                    <p:nvPicPr>
                      <p:cNvPr id="0" name="图片 184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65865" y="6389370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9765" y="3103880"/>
            <a:ext cx="12766675" cy="90519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455265" y="3517900"/>
            <a:ext cx="7871460" cy="2871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为这些8*8的网格创建直方图，直方图包含了9个bin来对应0,20,40,...160这些角度。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55265" y="7165975"/>
            <a:ext cx="7501255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根据方向选择用哪个bin, 根据幅值来确定这个bin的大小。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3246755"/>
            <a:ext cx="11662410" cy="842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88035" y="5097780"/>
            <a:ext cx="955421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如果一个角度大于160度，也就是在160-180度之间，我们知道这里角度0，180度是一样的，所以在下面这个例子里，像素的角度为165度的时候，要把幅值按照比例放到0和160的bin里面去。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6340" y="3287395"/>
            <a:ext cx="22315170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400" b="1" dirty="0"/>
              <a:t>4. 16*16块归一化（4个9*1的直方图组成了一个36*1的向量）</a:t>
            </a:r>
            <a:endParaRPr lang="en-US" sz="4400" b="1" dirty="0"/>
          </a:p>
          <a:p>
            <a:pPr algn="l">
              <a:lnSpc>
                <a:spcPct val="150000"/>
              </a:lnSpc>
            </a:pPr>
            <a:endParaRPr lang="en-US" sz="4400" b="1" dirty="0"/>
          </a:p>
          <a:p>
            <a:pPr algn="l">
              <a:lnSpc>
                <a:spcPct val="150000"/>
              </a:lnSpc>
            </a:pPr>
            <a:r>
              <a:rPr lang="en-US" sz="4400" dirty="0"/>
              <a:t>上面步骤中，我们创建了基于图片的梯度直方图，但是一个图片的梯度对于整张图片的光线会很敏感。如果你把所有的像素点都除以2，那么梯度的幅值也会减半，那么直方图里面的值也会减半，所以这样并不能消除光线的影响。所以理想情况下，我们希望我们的特征描述子可以和光线变换无关，所以我们就想让我们的直方图归一化从而不受光线变化影响。</a:t>
            </a:r>
            <a:endParaRPr lang="en-US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370" y="4292600"/>
            <a:ext cx="12903200" cy="453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从一个16*16的块上做归一化，也就是4个9*1的直方图组合成一个36*1的向量，然后做归一化，接着，窗口再朝后面挪8个像素。重复这个过程把整张图遍历一遍。</a:t>
            </a:r>
            <a:endParaRPr kumimoji="0" lang="zh-CN" altLang="en-US" sz="4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5005" y="3150235"/>
            <a:ext cx="5327015" cy="104235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6954" y="3480404"/>
            <a:ext cx="21692545" cy="1255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5.	计算hog特征向量</a:t>
            </a:r>
            <a:endParaRPr kumimoji="0" lang="zh-CN" altLang="en-US" b="1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" r:id="rId1" imgW="914400" imgH="198755" progId="Equation.KSEE3">
                  <p:embed/>
                </p:oleObj>
              </mc:Choice>
              <mc:Fallback>
                <p:oleObj name="" r:id="rId1" imgW="914400" imgH="198755" progId="Equation.KSEE3">
                  <p:embed/>
                  <p:pic>
                    <p:nvPicPr>
                      <p:cNvPr id="0" name="图片 194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" r:id="rId3" imgW="914400" imgH="198755" progId="Equation.KSEE3">
                  <p:embed/>
                </p:oleObj>
              </mc:Choice>
              <mc:Fallback>
                <p:oleObj name="" r:id="rId3" imgW="914400" imgH="198755" progId="Equation.KSEE3">
                  <p:embed/>
                  <p:pic>
                    <p:nvPicPr>
                      <p:cNvPr id="0" name="图片 194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" r:id="rId4" imgW="914400" imgH="198755" progId="Equation.KSEE3">
                  <p:embed/>
                </p:oleObj>
              </mc:Choice>
              <mc:Fallback>
                <p:oleObj name="" r:id="rId4" imgW="914400" imgH="198755" progId="Equation.KSEE3">
                  <p:embed/>
                  <p:pic>
                    <p:nvPicPr>
                      <p:cNvPr id="0" name="图片 194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" r:id="rId5" imgW="914400" imgH="198755" progId="Equation.KSEE3">
                  <p:embed/>
                </p:oleObj>
              </mc:Choice>
              <mc:Fallback>
                <p:oleObj name="" r:id="rId5" imgW="914400" imgH="198755" progId="Equation.KSEE3">
                  <p:embed/>
                  <p:pic>
                    <p:nvPicPr>
                      <p:cNvPr id="0" name="图片 194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" r:id="rId6" imgW="914400" imgH="198755" progId="Equation.KSEE3">
                  <p:embed/>
                </p:oleObj>
              </mc:Choice>
              <mc:Fallback>
                <p:oleObj name="" r:id="rId6" imgW="914400" imgH="198755" progId="Equation.KSEE3">
                  <p:embed/>
                  <p:pic>
                    <p:nvPicPr>
                      <p:cNvPr id="0" name="图片 194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" r:id="rId7" imgW="914400" imgH="198755" progId="Equation.KSEE3">
                  <p:embed/>
                </p:oleObj>
              </mc:Choice>
              <mc:Fallback>
                <p:oleObj name="" r:id="rId7" imgW="914400" imgH="198755" progId="Equation.KSEE3">
                  <p:embed/>
                  <p:pic>
                    <p:nvPicPr>
                      <p:cNvPr id="0" name="图片 194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34800" y="6758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" r:id="rId8" imgW="914400" imgH="198755" progId="Equation.KSEE3">
                  <p:embed/>
                </p:oleObj>
              </mc:Choice>
              <mc:Fallback>
                <p:oleObj name="" r:id="rId8" imgW="914400" imgH="198755" progId="Equation.KSEE3">
                  <p:embed/>
                  <p:pic>
                    <p:nvPicPr>
                      <p:cNvPr id="0" name="图片 194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4800" y="6758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65865" y="6389370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" r:id="rId9" imgW="914400" imgH="198755" progId="Equation.KSEE3">
                  <p:embed/>
                </p:oleObj>
              </mc:Choice>
              <mc:Fallback>
                <p:oleObj name="" r:id="rId9" imgW="914400" imgH="198755" progId="Equation.KSEE3">
                  <p:embed/>
                  <p:pic>
                    <p:nvPicPr>
                      <p:cNvPr id="0" name="图片 194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65865" y="6389370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83335" y="5933440"/>
            <a:ext cx="22215475" cy="4164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需要把36*1的向量全部合并组成一个巨大的向量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向量的大小可以这么计算: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1.	我们有多少个16*16的块？水平7个，垂直15个，总共有7*15=105次移动。（64*128）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2.	每个16*16的块代表了36*1的向量。所以把他们放在一起也就是36*105=3780维向量。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380" y="3746836"/>
            <a:ext cx="17064000" cy="1255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6.	可视化hog</a:t>
            </a:r>
            <a:endParaRPr kumimoji="0" lang="zh-CN" altLang="en-US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2725" y="5913755"/>
            <a:ext cx="13802995" cy="3563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通常HOG特征描述子是画出8*8网格中9*1归一化的直方图，如图。你可以发现直方图的主要方向捕捉了这个人的外形，特别是躯干和腿。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9190" y="3543300"/>
            <a:ext cx="4740910" cy="8870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8000" y="1314000"/>
            <a:ext cx="11016000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图像特征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710" y="4101380"/>
            <a:ext cx="22536000" cy="58734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特征：某</a:t>
            </a:r>
            <a:r>
              <a:rPr lang="zh-CN" altLang="en-US" dirty="0"/>
              <a:t>一类对象区别于其他类对象的相应（本质）特点或特性， 或是这些特点和特性的集合。特征是通过测量或处理能够抽取的数据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图像而言， 每一幅图像都具有能够区别于其他类图像的自身特征，有些是可以直观地感受到的自然特征，如亮度、边缘、纹理和色彩等；有些则是需要通过变换或处理才能得到的， 如矩、直方图以及主成份等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4735" y="4458970"/>
            <a:ext cx="21786850" cy="453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总结：</a:t>
            </a:r>
            <a:endParaRPr kumimoji="0" lang="zh-CN" altLang="en-US" sz="5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HOG特征检测算法的几个步骤：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颜色空间归一化—&gt;梯度计算—&gt;梯度方向直方图—&gt;重叠块直方图归一化—&gt;HOG特征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 descr="Shape 572"/>
          <p:cNvSpPr/>
          <p:nvPr/>
        </p:nvSpPr>
        <p:spPr>
          <a:xfrm>
            <a:off x="11080874" y="7871519"/>
            <a:ext cx="2428579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528" name="Shape 528" descr="Shape 573"/>
          <p:cNvSpPr/>
          <p:nvPr/>
        </p:nvSpPr>
        <p:spPr>
          <a:xfrm>
            <a:off x="8838554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D9D9D9"/>
                </a:solidFill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529" name="image1.png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0" name="image2.png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1" name="image3.png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8000" y="3258000"/>
            <a:ext cx="597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100000"/>
              </a:lnSpc>
            </a:pPr>
            <a:r>
              <a:rPr lang="en-US" altLang="zh-CN" sz="6600" b="1" dirty="0" smtClean="0">
                <a:ea typeface="宋体" panose="02010600030101010101" pitchFamily="2" charset="-122"/>
              </a:rPr>
              <a:t>Hog</a:t>
            </a:r>
            <a:r>
              <a:rPr lang="zh-CN" altLang="en-US" sz="6600" b="1" dirty="0" smtClean="0">
                <a:ea typeface="宋体" panose="02010600030101010101" pitchFamily="2" charset="-122"/>
              </a:rPr>
              <a:t>特征提取</a:t>
            </a:r>
            <a:endParaRPr lang="zh-CN" altLang="en-US" sz="6600" b="1" dirty="0" smtClean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8847" y="5203081"/>
            <a:ext cx="22752000" cy="5180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	</a:t>
            </a:r>
            <a:r>
              <a:rPr lang="zh-CN" altLang="zh-CN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图像</a:t>
            </a:r>
            <a:r>
              <a:rPr lang="zh-CN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的梯度去掉了很多不必要的信息（比如不变的背景色），加重了轮廓</a:t>
            </a:r>
            <a:r>
              <a:rPr lang="zh-CN" altLang="zh-CN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。</a:t>
            </a:r>
            <a:r>
              <a:rPr lang="zh-CN" altLang="en-US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即：</a:t>
            </a:r>
            <a:r>
              <a:rPr lang="zh-CN" altLang="zh-CN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可以</a:t>
            </a:r>
            <a:r>
              <a:rPr lang="zh-CN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从梯度的图像中轻而易举的发现有</a:t>
            </a:r>
            <a:r>
              <a:rPr lang="zh-CN" altLang="zh-CN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个人</a:t>
            </a:r>
            <a:r>
              <a:rPr lang="zh-CN" altLang="en-US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。</a:t>
            </a:r>
            <a:endParaRPr lang="zh-CN" altLang="zh-CN" sz="4400" kern="10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 </a:t>
            </a:r>
            <a:r>
              <a:rPr lang="zh-CN" altLang="zh-CN" sz="4400" kern="10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方向</a:t>
            </a:r>
            <a:r>
              <a:rPr lang="zh-CN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梯度直方图</a:t>
            </a:r>
            <a:r>
              <a:rPr lang="en-US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(HOG)</a:t>
            </a:r>
            <a:r>
              <a:rPr lang="zh-CN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中，梯度的方向分布被用作特征。沿着一张图片</a:t>
            </a:r>
            <a:r>
              <a:rPr lang="en-US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X</a:t>
            </a:r>
            <a:r>
              <a:rPr lang="zh-CN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和</a:t>
            </a:r>
            <a:r>
              <a:rPr lang="en-US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Y</a:t>
            </a:r>
            <a:r>
              <a:rPr lang="zh-CN" altLang="zh-CN" sz="4400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轴的方向上的梯度是很有用的，因为在边缘和角点的梯度值是很大的，我们知道边缘和角点包含了很多物体的形状信息。</a:t>
            </a:r>
            <a:endParaRPr lang="zh-CN" altLang="zh-CN" sz="4400" kern="10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3580" y="3095625"/>
            <a:ext cx="1033843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100000"/>
              </a:lnSpc>
            </a:pPr>
            <a:r>
              <a:rPr lang="zh-CN" altLang="en-US" sz="6600" b="1" dirty="0" smtClean="0">
                <a:ea typeface="宋体" panose="02010600030101010101" pitchFamily="2" charset="-122"/>
              </a:rPr>
              <a:t>计算梯度方向直方图步骤：</a:t>
            </a:r>
            <a:endParaRPr lang="zh-CN" altLang="en-US" sz="6600" b="1" dirty="0" smtClean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905" y="7257415"/>
            <a:ext cx="2563495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b="1" kern="10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1.</a:t>
            </a:r>
            <a:r>
              <a:rPr lang="zh-CN" altLang="en-US" sz="4400" b="1" kern="10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预处理</a:t>
            </a:r>
            <a:endParaRPr lang="zh-CN" altLang="en-US" sz="4400" b="1" kern="10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3135" y="9204960"/>
            <a:ext cx="14857095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以灰度形式读入图片，并归一化（如必要，裁剪及调整图片大小：crop,resize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1905" y="4520565"/>
            <a:ext cx="22214840" cy="2132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最终是的得出每个block的梯度值，先计算出每个cell的梯度值（一般是9个bin， 0-360度，横坐标是角度，纵坐标是角度对应的幅值）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5325" y="4038600"/>
            <a:ext cx="14465935" cy="7856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405" y="3482975"/>
            <a:ext cx="8825230" cy="8411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atch可以是任意的尺寸，但是有一个固定的比例，比如当patch长宽比1:2，那patch大小可以是100*200, 128*256或者1000*2000但不可以是101*205。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这里有张图是720*475的，选100*200大小的patch来计算HOG特征，把这个patch从图片里面抠出来，然后再把大小调整成64*128。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6180" y="2752090"/>
            <a:ext cx="4844415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b="1" kern="10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2.</a:t>
            </a:r>
            <a:r>
              <a:rPr lang="zh-CN" altLang="en-US" sz="4400" b="1" kern="10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计算梯度图像</a:t>
            </a:r>
            <a:endParaRPr lang="zh-CN" altLang="en-US" sz="4400" b="1" kern="10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9475" y="4039870"/>
            <a:ext cx="2262505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计算每个像素点的梯度值（sobel算子）：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 Light"/>
              </a:rPr>
              <a:t>计算水平和垂直方向的梯度幅值和梯度方向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法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）：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可下面的两个kernel来计算，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 Light"/>
              </a:rPr>
              <a:t>法</a:t>
            </a:r>
            <a:r>
              <a:rPr lang="en-US" altLang="zh-CN">
                <a:sym typeface="Helvetica Light"/>
              </a:rPr>
              <a:t>2</a:t>
            </a:r>
            <a:r>
              <a:rPr lang="zh-CN" altLang="en-US">
                <a:ea typeface="宋体" panose="02010600030101010101" pitchFamily="2" charset="-122"/>
                <a:sym typeface="Helvetica Light"/>
              </a:rPr>
              <a:t>）：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直接用OpenCV里面的kernel大小为1的Sobel算子来计算。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9392285"/>
            <a:ext cx="6921500" cy="34207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9475" y="3070225"/>
            <a:ext cx="22625050" cy="3563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obel算子的原理：对传进来的图像像素做卷积（相当于过滤器），卷积的实质是在求梯度值，或者说给了一个加权平均，其中权值就是所谓的卷积核；然后对生成的新像素灰度值做阈值运算，以此来确定边缘信息。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6645275" y="7316470"/>
            <a:ext cx="9124950" cy="5441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9475" y="3383915"/>
            <a:ext cx="22625050" cy="3563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X轴方向的梯度主要凸显了垂直方向的线条，y轴方向的梯度凸显了水平方向的梯度，梯度幅值凸显了像素值有剧烈变化的地方。（每个像素点都有一个幅值和方向，即每个像素有两个值）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985" y="8116570"/>
            <a:ext cx="6591300" cy="3841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8260" y="8807450"/>
            <a:ext cx="348361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梯度幅值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4825" y="10660380"/>
            <a:ext cx="257111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方向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310" y="8458835"/>
            <a:ext cx="8556625" cy="24066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053080" y="3319780"/>
            <a:ext cx="19786600" cy="97834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2341</Words>
  <Application>WPS 演示</Application>
  <PresentationFormat>自定义</PresentationFormat>
  <Paragraphs>97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21</vt:i4>
      </vt:variant>
    </vt:vector>
  </HeadingPairs>
  <TitlesOfParts>
    <vt:vector size="48" baseType="lpstr">
      <vt:lpstr>Arial</vt:lpstr>
      <vt:lpstr>宋体</vt:lpstr>
      <vt:lpstr>Wingdings</vt:lpstr>
      <vt:lpstr>Helvetica Light</vt:lpstr>
      <vt:lpstr>Helvetica</vt:lpstr>
      <vt:lpstr>Helvetica Neue</vt:lpstr>
      <vt:lpstr>微软雅黑</vt:lpstr>
      <vt:lpstr>Times New Roman</vt:lpstr>
      <vt:lpstr>Calibri</vt:lpstr>
      <vt:lpstr>Arial Unicode MS</vt:lpstr>
      <vt:lpstr>White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“”</cp:lastModifiedBy>
  <cp:revision>332</cp:revision>
  <dcterms:created xsi:type="dcterms:W3CDTF">2018-02-23T07:18:00Z</dcterms:created>
  <dcterms:modified xsi:type="dcterms:W3CDTF">2018-12-28T10:45:46Z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