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422" r:id="rId4"/>
    <p:sldId id="261" r:id="rId5"/>
    <p:sldId id="424" r:id="rId6"/>
    <p:sldId id="425" r:id="rId7"/>
    <p:sldId id="426" r:id="rId9"/>
    <p:sldId id="266" r:id="rId10"/>
    <p:sldId id="427" r:id="rId11"/>
    <p:sldId id="428" r:id="rId12"/>
    <p:sldId id="430" r:id="rId13"/>
    <p:sldId id="431" r:id="rId14"/>
    <p:sldId id="337" r:id="rId15"/>
    <p:sldId id="432" r:id="rId16"/>
    <p:sldId id="433" r:id="rId17"/>
    <p:sldId id="429" r:id="rId18"/>
    <p:sldId id="434" r:id="rId19"/>
    <p:sldId id="435" r:id="rId20"/>
    <p:sldId id="436" r:id="rId21"/>
    <p:sldId id="437" r:id="rId22"/>
    <p:sldId id="438" r:id="rId23"/>
    <p:sldId id="313" r:id="rId24"/>
    <p:sldId id="439" r:id="rId25"/>
    <p:sldId id="440" r:id="rId26"/>
    <p:sldId id="441" r:id="rId27"/>
    <p:sldId id="442" r:id="rId28"/>
    <p:sldId id="443" r:id="rId29"/>
    <p:sldId id="402" r:id="rId30"/>
    <p:sldId id="444" r:id="rId31"/>
    <p:sldId id="445" r:id="rId32"/>
    <p:sldId id="446" r:id="rId33"/>
    <p:sldId id="449" r:id="rId34"/>
    <p:sldId id="448" r:id="rId35"/>
    <p:sldId id="264"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29" autoAdjust="0"/>
  </p:normalViewPr>
  <p:slideViewPr>
    <p:cSldViewPr>
      <p:cViewPr varScale="1">
        <p:scale>
          <a:sx n="32" d="100"/>
          <a:sy n="32" d="100"/>
        </p:scale>
        <p:origin x="-918" y="-9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p:txBody>
      </p:sp>
      <p:sp>
        <p:nvSpPr>
          <p:cNvPr id="124" name="Shape 12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二维的直线方程表示成向量形式</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变换后目标函数求导容易，而且是凸函数</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1" name="Shape 101"/>
          <p:cNvSpPr>
            <a:spLocks noGrp="1"/>
          </p:cNvSpPr>
          <p:nvPr>
            <p:ph type="pic" idx="13"/>
          </p:nvPr>
        </p:nvSpPr>
        <p:spPr>
          <a:xfrm>
            <a:off x="0" y="0"/>
            <a:ext cx="24384000" cy="13716000"/>
          </a:xfrm>
          <a:prstGeom prst="rect">
            <a:avLst/>
          </a:prstGeom>
        </p:spPr>
        <p:txBody>
          <a:bodyPr lIns="91439" tIns="45719" rIns="91439" bIns="45719" anchor="t">
            <a:noAutofit/>
          </a:bodyPr>
          <a:lstStyle/>
          <a:p/>
        </p:txBody>
      </p:sp>
      <p:sp>
        <p:nvSpPr>
          <p:cNvPr id="10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0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pic>
        <p:nvPicPr>
          <p:cNvPr id="116" name="image2.jpeg" descr="image2.jpeg"/>
          <p:cNvPicPr>
            <a:picLocks noChangeAspect="1"/>
          </p:cNvPicPr>
          <p:nvPr/>
        </p:nvPicPr>
        <p:blipFill>
          <a:blip r:embed="rId2"/>
          <a:stretch>
            <a:fillRect/>
          </a:stretch>
        </p:blipFill>
        <p:spPr>
          <a:xfrm>
            <a:off x="17606" y="-3"/>
            <a:ext cx="24366394" cy="13716004"/>
          </a:xfrm>
          <a:prstGeom prst="rect">
            <a:avLst/>
          </a:prstGeom>
          <a:ln w="12700">
            <a:miter lim="400000"/>
            <a:headEnd/>
            <a:tailEnd/>
          </a:ln>
        </p:spPr>
      </p:pic>
      <p:sp>
        <p:nvSpPr>
          <p:cNvPr id="117" name="幻灯片编号"/>
          <p:cNvSpPr txBox="1">
            <a:spLocks noGrp="1"/>
          </p:cNvSpPr>
          <p:nvPr>
            <p:ph type="sldNum" sz="quarter" idx="2"/>
          </p:nvPr>
        </p:nvSpPr>
        <p:spPr>
          <a:xfrm>
            <a:off x="11959031" y="13081000"/>
            <a:ext cx="453238" cy="4699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6" y="673100"/>
            <a:ext cx="18135605" cy="8737600"/>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635000" y="94488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79" y="1104900"/>
            <a:ext cx="9525003" cy="11506200"/>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1689100" y="952500"/>
            <a:ext cx="21005800" cy="2286000"/>
          </a:xfrm>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4" name="Shape 64"/>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5" name="标题文本"/>
          <p:cNvSpPr txBox="1">
            <a:spLocks noGrp="1"/>
          </p:cNvSpPr>
          <p:nvPr>
            <p:ph type="title" hasCustomPrompt="1"/>
          </p:nvPr>
        </p:nvSpPr>
        <p:spPr>
          <a:xfrm>
            <a:off x="1689100" y="952500"/>
            <a:ext cx="21005800" cy="2286000"/>
          </a:xfrm>
          <a:prstGeom prst="rect">
            <a:avLst/>
          </a:prstGeom>
        </p:spPr>
        <p:txBody>
          <a:bodyPr/>
          <a:lstStyle/>
          <a:p>
            <a:r>
              <a:t>标题文本</a:t>
            </a:r>
          </a:p>
        </p:txBody>
      </p:sp>
      <p:sp>
        <p:nvSpPr>
          <p:cNvPr id="66" name="正文级别 1…"/>
          <p:cNvSpPr txBox="1">
            <a:spLocks noGrp="1"/>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4"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2" name="Shape 82"/>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3" name="Shape 83"/>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4" name="Shape 84"/>
          <p:cNvSpPr>
            <a:spLocks noGrp="1"/>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2" name="正文级别 1…"/>
          <p:cNvSpPr txBox="1">
            <a:spLocks noGrp="1"/>
          </p:cNvSpPr>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panose="020B0604020202020204"/>
              </a:defRPr>
            </a:lvl1pPr>
            <a:lvl2pPr marL="1099185" indent="-464185" algn="ctr">
              <a:spcBef>
                <a:spcPts val="0"/>
              </a:spcBef>
              <a:defRPr sz="3800">
                <a:latin typeface="+mn-lt"/>
                <a:ea typeface="+mn-ea"/>
                <a:cs typeface="+mn-cs"/>
                <a:sym typeface="Helvetica" panose="020B0604020202020204"/>
              </a:defRPr>
            </a:lvl2pPr>
            <a:lvl3pPr marL="1734185" indent="-464185" algn="ctr">
              <a:spcBef>
                <a:spcPts val="0"/>
              </a:spcBef>
              <a:defRPr sz="3800">
                <a:latin typeface="+mn-lt"/>
                <a:ea typeface="+mn-ea"/>
                <a:cs typeface="+mn-cs"/>
                <a:sym typeface="Helvetica" panose="020B0604020202020204"/>
              </a:defRPr>
            </a:lvl3pPr>
            <a:lvl4pPr marL="2369185" indent="-464185" algn="ctr">
              <a:spcBef>
                <a:spcPts val="0"/>
              </a:spcBef>
              <a:defRPr sz="3800">
                <a:latin typeface="+mn-lt"/>
                <a:ea typeface="+mn-ea"/>
                <a:cs typeface="+mn-cs"/>
                <a:sym typeface="Helvetica" panose="020B0604020202020204"/>
              </a:defRPr>
            </a:lvl4pPr>
            <a:lvl5pPr marL="3004185" indent="-464185" algn="ctr">
              <a:spcBef>
                <a:spcPts val="0"/>
              </a:spcBef>
              <a:defRPr sz="3800">
                <a:latin typeface="+mn-lt"/>
                <a:ea typeface="+mn-ea"/>
                <a:cs typeface="+mn-cs"/>
                <a:sym typeface="Helvetica"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93" name="Shape 93"/>
          <p:cNvSpPr>
            <a:spLocks noGrp="1"/>
          </p:cNvSpPr>
          <p:nvPr>
            <p:ph type="body" sz="quarter" idx="13"/>
          </p:nvPr>
        </p:nvSpPr>
        <p:spPr>
          <a:xfrm>
            <a:off x="2387600" y="5975348"/>
            <a:ext cx="19621500" cy="1028703"/>
          </a:xfrm>
          <a:prstGeom prst="rect">
            <a:avLst/>
          </a:prstGeom>
        </p:spPr>
        <p:txBody>
          <a:bodyPr/>
          <a:lstStyle/>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6000"/>
          </a:schemeClr>
        </a:solid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1778000"/>
            <a:ext cx="21005800" cy="101473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3653366" y="2743200"/>
            <a:ext cx="19507201" cy="930275"/>
          </a:xfrm>
          <a:prstGeom prst="rect">
            <a:avLst/>
          </a:prstGeom>
          <a:ln w="12700">
            <a:miter lim="400000"/>
          </a:ln>
        </p:spPr>
        <p:txBody>
          <a:bodyPr lIns="50800" tIns="50800" rIns="50800" bIns="50800" anchor="ctr">
            <a:normAutofit/>
          </a:bodyPr>
          <a:lstStyle/>
          <a:p>
            <a:r>
              <a:t>标题文本</a:t>
            </a:r>
          </a:p>
        </p:txBody>
      </p:sp>
      <p:sp>
        <p:nvSpPr>
          <p:cNvPr id="4" name="幻灯片编号"/>
          <p:cNvSpPr txBox="1">
            <a:spLocks noGrp="1"/>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3.png"/><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5.png"/><Relationship Id="rId1" Type="http://schemas.openxmlformats.org/officeDocument/2006/relationships/image" Target="../media/image4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49.png"/><Relationship Id="rId1"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1.png"/><Relationship Id="rId1" Type="http://schemas.openxmlformats.org/officeDocument/2006/relationships/image" Target="../media/image50.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7.png"/><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2.xml"/><Relationship Id="rId4" Type="http://schemas.openxmlformats.org/officeDocument/2006/relationships/image" Target="../media/image64.png"/><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6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6.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19"/>
          <p:cNvSpPr/>
          <p:nvPr/>
        </p:nvSpPr>
        <p:spPr>
          <a:xfrm>
            <a:off x="10578296" y="6181121"/>
            <a:ext cx="3227408" cy="857701"/>
          </a:xfrm>
          <a:custGeom>
            <a:avLst/>
            <a:gdLst/>
            <a:ahLst/>
            <a:cxnLst>
              <a:cxn ang="0">
                <a:pos x="wd2" y="hd2"/>
              </a:cxn>
              <a:cxn ang="5400000">
                <a:pos x="wd2" y="hd2"/>
              </a:cxn>
              <a:cxn ang="10800000">
                <a:pos x="wd2" y="hd2"/>
              </a:cxn>
              <a:cxn ang="16200000">
                <a:pos x="wd2" y="hd2"/>
              </a:cxn>
            </a:cxnLst>
            <a:rect l="0" t="0" r="r" b="b"/>
            <a:pathLst>
              <a:path w="21600" h="20627" extrusionOk="0">
                <a:moveTo>
                  <a:pt x="1" y="12312"/>
                </a:moveTo>
                <a:cubicBezTo>
                  <a:pt x="2970" y="10163"/>
                  <a:pt x="5866" y="7540"/>
                  <a:pt x="8694" y="4477"/>
                </a:cubicBezTo>
                <a:cubicBezTo>
                  <a:pt x="11022" y="1956"/>
                  <a:pt x="13414" y="-973"/>
                  <a:pt x="15875" y="314"/>
                </a:cubicBezTo>
                <a:cubicBezTo>
                  <a:pt x="18288" y="1576"/>
                  <a:pt x="20402" y="6790"/>
                  <a:pt x="21600" y="14422"/>
                </a:cubicBezTo>
                <a:lnTo>
                  <a:pt x="21557" y="20541"/>
                </a:lnTo>
                <a:lnTo>
                  <a:pt x="0" y="20627"/>
                </a:lnTo>
                <a:lnTo>
                  <a:pt x="1" y="12312"/>
                </a:lnTo>
                <a:close/>
              </a:path>
            </a:pathLst>
          </a:custGeom>
          <a:solidFill>
            <a:srgbClr val="FFFFFF">
              <a:alpha val="30994"/>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p>
        </p:txBody>
      </p:sp>
      <p:sp>
        <p:nvSpPr>
          <p:cNvPr id="127" name="Shape 120"/>
          <p:cNvSpPr/>
          <p:nvPr/>
        </p:nvSpPr>
        <p:spPr>
          <a:xfrm>
            <a:off x="10587790" y="6020627"/>
            <a:ext cx="3214217" cy="1099412"/>
          </a:xfrm>
          <a:custGeom>
            <a:avLst/>
            <a:gdLst/>
            <a:ahLst/>
            <a:cxnLst>
              <a:cxn ang="0">
                <a:pos x="wd2" y="hd2"/>
              </a:cxn>
              <a:cxn ang="5400000">
                <a:pos x="wd2" y="hd2"/>
              </a:cxn>
              <a:cxn ang="10800000">
                <a:pos x="wd2" y="hd2"/>
              </a:cxn>
              <a:cxn ang="16200000">
                <a:pos x="wd2" y="hd2"/>
              </a:cxn>
            </a:cxnLst>
            <a:rect l="0" t="0" r="r" b="b"/>
            <a:pathLst>
              <a:path w="21600" h="21445" extrusionOk="0">
                <a:moveTo>
                  <a:pt x="0" y="4696"/>
                </a:moveTo>
                <a:cubicBezTo>
                  <a:pt x="1265" y="1518"/>
                  <a:pt x="2897" y="-155"/>
                  <a:pt x="4569" y="11"/>
                </a:cubicBezTo>
                <a:cubicBezTo>
                  <a:pt x="6336" y="187"/>
                  <a:pt x="7973" y="2378"/>
                  <a:pt x="9506" y="4921"/>
                </a:cubicBezTo>
                <a:cubicBezTo>
                  <a:pt x="11459" y="8162"/>
                  <a:pt x="13346" y="12059"/>
                  <a:pt x="15573" y="13120"/>
                </a:cubicBezTo>
                <a:cubicBezTo>
                  <a:pt x="17718" y="14142"/>
                  <a:pt x="19910" y="12400"/>
                  <a:pt x="21575" y="8347"/>
                </a:cubicBezTo>
                <a:lnTo>
                  <a:pt x="21600" y="20825"/>
                </a:lnTo>
                <a:lnTo>
                  <a:pt x="12" y="21445"/>
                </a:lnTo>
                <a:lnTo>
                  <a:pt x="0" y="4696"/>
                </a:lnTo>
                <a:close/>
              </a:path>
            </a:pathLst>
          </a:custGeom>
          <a:solidFill>
            <a:srgbClr val="FFFFFF">
              <a:alpha val="41826"/>
            </a:srgbClr>
          </a:solidFill>
          <a:ln w="12700">
            <a:miter lim="400000"/>
          </a:ln>
        </p:spPr>
        <p:txBody>
          <a:bodyPr lIns="50800" tIns="50800" rIns="50800" bIns="50800" anchor="ctr"/>
          <a:lstStyle/>
          <a:p>
            <a:pPr>
              <a:defRPr sz="3200">
                <a:latin typeface="Helvetica Light"/>
                <a:ea typeface="Helvetica Light"/>
                <a:cs typeface="Helvetica Light"/>
                <a:sym typeface="Helvetica Light"/>
              </a:defRPr>
            </a:pPr>
          </a:p>
        </p:txBody>
      </p:sp>
      <p:pic>
        <p:nvPicPr>
          <p:cNvPr id="128" name="image4.png" descr="image4.png"/>
          <p:cNvPicPr>
            <a:picLocks noChangeAspect="1"/>
          </p:cNvPicPr>
          <p:nvPr/>
        </p:nvPicPr>
        <p:blipFill>
          <a:blip r:embed="rId1"/>
          <a:stretch>
            <a:fillRect/>
          </a:stretch>
        </p:blipFill>
        <p:spPr>
          <a:xfrm>
            <a:off x="11278985" y="4920851"/>
            <a:ext cx="1833544" cy="933925"/>
          </a:xfrm>
          <a:prstGeom prst="rect">
            <a:avLst/>
          </a:prstGeom>
          <a:ln w="12700">
            <a:miter lim="400000"/>
            <a:headEnd/>
            <a:tailEnd/>
          </a:ln>
        </p:spPr>
      </p:pic>
      <p:pic>
        <p:nvPicPr>
          <p:cNvPr id="129" name="image5.png" descr="image5.png"/>
          <p:cNvPicPr>
            <a:picLocks noChangeAspect="1"/>
          </p:cNvPicPr>
          <p:nvPr/>
        </p:nvPicPr>
        <p:blipFill>
          <a:blip r:embed="rId2"/>
          <a:stretch>
            <a:fillRect/>
          </a:stretch>
        </p:blipFill>
        <p:spPr>
          <a:xfrm>
            <a:off x="13182364" y="4979889"/>
            <a:ext cx="252600" cy="252600"/>
          </a:xfrm>
          <a:prstGeom prst="rect">
            <a:avLst/>
          </a:prstGeom>
          <a:ln w="12700">
            <a:miter lim="400000"/>
            <a:headEnd/>
            <a:tailEnd/>
          </a:ln>
        </p:spPr>
      </p:pic>
      <p:pic>
        <p:nvPicPr>
          <p:cNvPr id="130" name="Picture 2" descr="Picture 2"/>
          <p:cNvPicPr>
            <a:picLocks noChangeAspect="1"/>
          </p:cNvPicPr>
          <p:nvPr/>
        </p:nvPicPr>
        <p:blipFill>
          <a:blip r:embed="rId3"/>
          <a:stretch>
            <a:fillRect/>
          </a:stretch>
        </p:blipFill>
        <p:spPr>
          <a:xfrm>
            <a:off x="9230152" y="2498159"/>
            <a:ext cx="6137381" cy="5777419"/>
          </a:xfrm>
          <a:prstGeom prst="rect">
            <a:avLst/>
          </a:prstGeom>
          <a:ln w="12700">
            <a:miter lim="400000"/>
            <a:headEnd/>
            <a:tailEnd/>
          </a:ln>
        </p:spPr>
      </p:pic>
      <p:sp>
        <p:nvSpPr>
          <p:cNvPr id="131" name="Shape 124"/>
          <p:cNvSpPr txBox="1"/>
          <p:nvPr/>
        </p:nvSpPr>
        <p:spPr>
          <a:xfrm>
            <a:off x="7715692" y="7975212"/>
            <a:ext cx="9191552" cy="647701"/>
          </a:xfrm>
          <a:prstGeom prst="rect">
            <a:avLst/>
          </a:prstGeom>
          <a:ln w="12700">
            <a:miter lim="400000"/>
          </a:ln>
        </p:spPr>
        <p:txBody>
          <a:bodyPr wrap="none" lIns="50800" tIns="50800" rIns="50800" bIns="50800" anchor="ctr">
            <a:spAutoFit/>
          </a:bodyPr>
          <a:lstStyle>
            <a:lvl1pPr>
              <a:defRPr sz="3600" b="1" cap="all">
                <a:solidFill>
                  <a:srgbClr val="DDDDDD"/>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UNIQUE SHANXI TECHNOLOGY tasting</a:t>
            </a:r>
          </a:p>
        </p:txBody>
      </p:sp>
      <p:sp>
        <p:nvSpPr>
          <p:cNvPr id="132" name="Shape 137"/>
          <p:cNvSpPr txBox="1">
            <a:spLocks noGrp="1"/>
          </p:cNvSpPr>
          <p:nvPr>
            <p:ph type="subTitle" sz="quarter" idx="1"/>
          </p:nvPr>
        </p:nvSpPr>
        <p:spPr>
          <a:xfrm>
            <a:off x="8494395" y="8933815"/>
            <a:ext cx="8575675" cy="1191260"/>
          </a:xfrm>
          <a:prstGeom prst="rect">
            <a:avLst/>
          </a:prstGeom>
        </p:spPr>
        <p:txBody>
          <a:bodyPr lIns="45718" tIns="45718" rIns="45718" bIns="45718">
            <a:normAutofit/>
          </a:bodyPr>
          <a:lstStyle>
            <a:lvl1pPr algn="l" defTabSz="914400">
              <a:spcBef>
                <a:spcPts val="600"/>
              </a:spcBef>
              <a:defRPr sz="3600" b="1">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ltLang="zh-CN" dirty="0"/>
              <a:t>   </a:t>
            </a:r>
            <a:r>
              <a:rPr lang="zh-CN" altLang="en-US" sz="6000" dirty="0"/>
              <a:t>机器学习</a:t>
            </a:r>
            <a:r>
              <a:rPr lang="en-US" altLang="zh-CN" sz="6000" dirty="0" smtClean="0"/>
              <a:t>-</a:t>
            </a:r>
            <a:r>
              <a:rPr lang="zh-CN" altLang="en-US" sz="6000" dirty="0" smtClean="0"/>
              <a:t>支持</a:t>
            </a:r>
            <a:r>
              <a:rPr lang="zh-CN" altLang="en-US" sz="6000" dirty="0"/>
              <a:t>向量机</a:t>
            </a:r>
            <a:endParaRPr lang="zh-CN" altLang="en-US" sz="60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86743" y="2798693"/>
                <a:ext cx="23124471" cy="535018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pPr>
                <a:r>
                  <a:rPr lang="zh-CN" altLang="en-US" dirty="0" smtClean="0"/>
                  <a:t>总结</a:t>
                </a:r>
                <a:r>
                  <a:rPr lang="en-US" altLang="zh-CN" dirty="0" smtClean="0"/>
                  <a:t>1</a:t>
                </a:r>
                <a:r>
                  <a:rPr lang="zh-CN" altLang="en-US" dirty="0" smtClean="0"/>
                  <a:t>：</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endParaRPr lang="en-US" altLang="zh-CN"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输入：</a:t>
                </a:r>
                <a:r>
                  <a:rPr lang="zh-CN" altLang="en-US" sz="4800" dirty="0"/>
                  <a:t>线性可</a:t>
                </a:r>
                <a:r>
                  <a:rPr lang="zh-CN" altLang="en-US" sz="4800" dirty="0" smtClean="0"/>
                  <a:t>分训练数据集</a:t>
                </a:r>
                <a:r>
                  <a:rPr lang="en-US" altLang="zh-CN" sz="4800" dirty="0" smtClean="0"/>
                  <a:t>T={(</a:t>
                </a:r>
                <a14:m>
                  <m:oMath xmlns:m="http://schemas.openxmlformats.org/officeDocument/2006/math">
                    <m:sSub>
                      <m:sSubPr>
                        <m:ctrlPr>
                          <a:rPr lang="en-US" altLang="zh-CN" sz="4800" i="1" dirty="0">
                            <a:latin typeface="Cambria Math"/>
                          </a:rPr>
                        </m:ctrlPr>
                      </m:sSubPr>
                      <m:e>
                        <m:r>
                          <a:rPr lang="en-US" altLang="zh-CN" sz="4800" b="0" i="1" dirty="0" smtClean="0">
                            <a:latin typeface="Cambria Math"/>
                          </a:rPr>
                          <m:t>𝑥</m:t>
                        </m:r>
                      </m:e>
                      <m:sub>
                        <m:r>
                          <a:rPr lang="en-US" altLang="zh-CN" sz="4800" i="1" dirty="0">
                            <a:latin typeface="Cambria Math"/>
                          </a:rPr>
                          <m:t>1</m:t>
                        </m:r>
                      </m:sub>
                    </m:sSub>
                  </m:oMath>
                </a14:m>
                <a:r>
                  <a:rPr lang="en-US" altLang="zh-CN" sz="4800" dirty="0" smtClean="0"/>
                  <a:t>,</a:t>
                </a:r>
                <a14:m>
                  <m:oMath xmlns:m="http://schemas.openxmlformats.org/officeDocument/2006/math">
                    <m:sSub>
                      <m:sSubPr>
                        <m:ctrlPr>
                          <a:rPr lang="en-US" altLang="zh-CN" sz="4800" i="1" dirty="0" smtClean="0">
                            <a:latin typeface="Cambria Math"/>
                          </a:rPr>
                        </m:ctrlPr>
                      </m:sSubPr>
                      <m:e>
                        <m:r>
                          <a:rPr lang="en-US" altLang="zh-CN" sz="4800" b="0" i="1" dirty="0" smtClean="0">
                            <a:latin typeface="Cambria Math"/>
                          </a:rPr>
                          <m:t>𝑦</m:t>
                        </m:r>
                      </m:e>
                      <m:sub>
                        <m:r>
                          <a:rPr lang="en-US" altLang="zh-CN" sz="4800" b="0" i="1" dirty="0" smtClean="0">
                            <a:latin typeface="Cambria Math"/>
                          </a:rPr>
                          <m:t>1</m:t>
                        </m:r>
                      </m:sub>
                    </m:sSub>
                  </m:oMath>
                </a14:m>
                <a:r>
                  <a:rPr lang="en-US" altLang="zh-CN" sz="4800" dirty="0" smtClean="0"/>
                  <a:t>),…</a:t>
                </a:r>
                <a:r>
                  <a:rPr lang="zh-CN" altLang="en-US" sz="4800" dirty="0" smtClean="0"/>
                  <a:t>，</a:t>
                </a:r>
                <a:r>
                  <a:rPr lang="en-US" altLang="zh-CN" sz="4800" dirty="0" smtClean="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𝑥</m:t>
                        </m:r>
                      </m:e>
                      <m:sub>
                        <m:r>
                          <a:rPr lang="en-US" altLang="zh-CN" sz="4800" b="0" i="1" dirty="0" smtClean="0">
                            <a:latin typeface="Cambria Math"/>
                          </a:rPr>
                          <m:t>𝑛</m:t>
                        </m:r>
                      </m:sub>
                    </m:sSub>
                  </m:oMath>
                </a14:m>
                <a:r>
                  <a:rPr lang="en-US" altLang="zh-CN" sz="4800" dirty="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𝑦</m:t>
                        </m:r>
                      </m:e>
                      <m:sub>
                        <m:r>
                          <a:rPr lang="en-US" altLang="zh-CN" sz="4800" b="0" i="1" dirty="0" smtClean="0">
                            <a:latin typeface="Cambria Math"/>
                          </a:rPr>
                          <m:t>𝑛</m:t>
                        </m:r>
                      </m:sub>
                    </m:sSub>
                  </m:oMath>
                </a14:m>
                <a:r>
                  <a:rPr lang="en-US" altLang="zh-CN" sz="4800" dirty="0" smtClean="0"/>
                  <a:t>)},</a:t>
                </a:r>
                <a:r>
                  <a:rPr lang="zh-CN" altLang="en-US" sz="4800" dirty="0" smtClean="0"/>
                  <a:t>其中</a:t>
                </a:r>
                <a14:m>
                  <m:oMath xmlns:m="http://schemas.openxmlformats.org/officeDocument/2006/math">
                    <m:sSub>
                      <m:sSubPr>
                        <m:ctrlPr>
                          <a:rPr lang="en-US" altLang="zh-CN" sz="4800" i="1" smtClean="0">
                            <a:latin typeface="Cambria Math"/>
                          </a:rPr>
                        </m:ctrlPr>
                      </m:sSubPr>
                      <m:e>
                        <m:r>
                          <a:rPr lang="en-US" altLang="zh-CN" sz="4800" b="0" i="1" smtClean="0">
                            <a:latin typeface="Cambria Math"/>
                          </a:rPr>
                          <m:t>𝑥</m:t>
                        </m:r>
                      </m:e>
                      <m:sub>
                        <m:r>
                          <a:rPr lang="en-US" altLang="zh-CN" sz="4800" b="0" i="1" smtClean="0">
                            <a:latin typeface="Cambria Math"/>
                          </a:rPr>
                          <m:t>𝑖</m:t>
                        </m:r>
                      </m:sub>
                    </m:sSub>
                    <m:r>
                      <a:rPr lang="zh-CN" altLang="en-US" sz="4800" i="1" smtClean="0">
                        <a:latin typeface="Cambria Math"/>
                      </a:rPr>
                      <m:t>𝜖</m:t>
                    </m:r>
                    <m:sSup>
                      <m:sSupPr>
                        <m:ctrlPr>
                          <a:rPr lang="en-US" altLang="zh-CN" sz="4800" i="1" smtClean="0">
                            <a:latin typeface="Cambria Math"/>
                          </a:rPr>
                        </m:ctrlPr>
                      </m:sSupPr>
                      <m:e>
                        <m:r>
                          <a:rPr lang="en-US" altLang="zh-CN" sz="4800" b="0" i="1" smtClean="0">
                            <a:latin typeface="Cambria Math"/>
                          </a:rPr>
                          <m:t>𝑅</m:t>
                        </m:r>
                      </m:e>
                      <m:sup>
                        <m:r>
                          <a:rPr lang="en-US" altLang="zh-CN" sz="4800" b="0" i="1" smtClean="0">
                            <a:latin typeface="Cambria Math"/>
                          </a:rPr>
                          <m:t>𝑛</m:t>
                        </m:r>
                      </m:sup>
                    </m:sSup>
                    <m:r>
                      <a:rPr lang="en-US" altLang="zh-CN" sz="4800" b="0" i="1" smtClean="0">
                        <a:latin typeface="Cambria Math"/>
                      </a:rPr>
                      <m:t>,</m:t>
                    </m:r>
                    <m:sSub>
                      <m:sSubPr>
                        <m:ctrlPr>
                          <a:rPr lang="en-US" altLang="zh-CN" sz="4800" b="0" i="1" smtClean="0">
                            <a:latin typeface="Cambria Math"/>
                          </a:rPr>
                        </m:ctrlPr>
                      </m:sSubPr>
                      <m:e>
                        <m:r>
                          <a:rPr lang="en-US" altLang="zh-CN" sz="4800" b="0" i="1" smtClean="0">
                            <a:latin typeface="Cambria Math"/>
                          </a:rPr>
                          <m:t>𝑦</m:t>
                        </m:r>
                      </m:e>
                      <m:sub>
                        <m:r>
                          <a:rPr lang="en-US" altLang="zh-CN" sz="4800" b="0" i="1" smtClean="0">
                            <a:latin typeface="Cambria Math"/>
                          </a:rPr>
                          <m:t>𝑖</m:t>
                        </m:r>
                      </m:sub>
                    </m:sSub>
                    <m:r>
                      <a:rPr lang="en-US" altLang="zh-CN" sz="4800" b="0" i="1" smtClean="0">
                        <a:latin typeface="Cambria Math"/>
                        <a:ea typeface="Cambria Math"/>
                      </a:rPr>
                      <m:t>∈</m:t>
                    </m:r>
                    <m:d>
                      <m:dPr>
                        <m:begChr m:val="{"/>
                        <m:endChr m:val="}"/>
                        <m:ctrlPr>
                          <a:rPr lang="en-US" altLang="zh-CN" sz="4800" b="0" i="1" smtClean="0">
                            <a:latin typeface="Cambria Math"/>
                            <a:ea typeface="Cambria Math"/>
                          </a:rPr>
                        </m:ctrlPr>
                      </m:dPr>
                      <m:e>
                        <m:r>
                          <a:rPr lang="en-US" altLang="zh-CN" sz="4800" b="0" i="1" smtClean="0">
                            <a:latin typeface="Cambria Math"/>
                            <a:ea typeface="Cambria Math"/>
                          </a:rPr>
                          <m:t>−1,1</m:t>
                        </m:r>
                      </m:e>
                    </m:d>
                    <m:r>
                      <a:rPr lang="en-US" altLang="zh-CN" sz="4800" b="0" i="1" smtClean="0">
                        <a:latin typeface="Cambria Math"/>
                        <a:ea typeface="Cambria Math"/>
                      </a:rPr>
                      <m:t>,</m:t>
                    </m:r>
                    <m:r>
                      <a:rPr lang="en-US" altLang="zh-CN" sz="4800" b="0" i="1" smtClean="0">
                        <a:latin typeface="Cambria Math"/>
                        <a:ea typeface="Cambria Math"/>
                      </a:rPr>
                      <m:t>𝑖</m:t>
                    </m:r>
                    <m:r>
                      <a:rPr lang="en-US" altLang="zh-CN" sz="4800" b="0" i="1" smtClean="0">
                        <a:latin typeface="Cambria Math"/>
                        <a:ea typeface="Cambria Math"/>
                      </a:rPr>
                      <m:t>=1,2,~,</m:t>
                    </m:r>
                    <m:r>
                      <a:rPr lang="en-US" altLang="zh-CN" sz="4800" b="0" i="1" smtClean="0">
                        <a:latin typeface="Cambria Math"/>
                        <a:ea typeface="Cambria Math"/>
                      </a:rPr>
                      <m:t>𝑛</m:t>
                    </m:r>
                  </m:oMath>
                </a14:m>
                <a:endParaRPr kumimoji="0" lang="en-US" altLang="zh-CN" sz="48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zh-CN" altLang="en-US" sz="4800" dirty="0" smtClean="0"/>
                  <a:t>输出：最大间隔分离超平面和分类决策函数</a:t>
                </a:r>
                <a:endParaRPr lang="en-US" altLang="zh-CN" sz="4800"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a:t>
                </a:r>
                <a:r>
                  <a:rPr kumimoji="0" lang="en-US" altLang="zh-CN" sz="4800" b="0" i="0" u="none" strike="noStrike" cap="none" spc="0" normalizeH="0" baseline="0" dirty="0" smtClean="0">
                    <a:ln>
                      <a:noFill/>
                    </a:ln>
                    <a:solidFill>
                      <a:srgbClr val="000000"/>
                    </a:solidFill>
                    <a:effectLst/>
                    <a:uFillTx/>
                    <a:sym typeface="Helvetica" panose="020B0604020202020204"/>
                  </a:rPr>
                  <a:t>1</a:t>
                </a:r>
                <a:r>
                  <a:rPr kumimoji="0" lang="zh-CN" altLang="en-US" sz="4800" b="0" i="0" u="none" strike="noStrike" cap="none" spc="0" normalizeH="0" baseline="0" dirty="0" smtClean="0">
                    <a:ln>
                      <a:noFill/>
                    </a:ln>
                    <a:solidFill>
                      <a:srgbClr val="000000"/>
                    </a:solidFill>
                    <a:effectLst/>
                    <a:uFillTx/>
                    <a:sym typeface="Helvetica" panose="020B0604020202020204"/>
                  </a:rPr>
                  <a:t>）构造并求解约束最优化问题</a:t>
                </a:r>
                <a:endParaRPr kumimoji="0" lang="en-US" altLang="zh-CN" sz="4800" b="0" i="0" u="none" strike="noStrike" cap="none" spc="0" normalizeH="0" baseline="0" dirty="0" smtClean="0">
                  <a:ln>
                    <a:noFill/>
                  </a:ln>
                  <a:solidFill>
                    <a:srgbClr val="000000"/>
                  </a:solidFill>
                  <a:effectLst/>
                  <a:uFillTx/>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886743" y="2798693"/>
                <a:ext cx="23124471" cy="5350183"/>
              </a:xfrm>
              <a:prstGeom prst="rect">
                <a:avLst/>
              </a:prstGeom>
              <a:blipFill rotWithShape="1">
                <a:blip r:embed="rId1"/>
                <a:stretch>
                  <a:fillRect l="-1423" t="-2733" b="-307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矩形 2"/>
              <p:cNvSpPr/>
              <p:nvPr/>
            </p:nvSpPr>
            <p:spPr>
              <a:xfrm>
                <a:off x="2758952" y="8148876"/>
                <a:ext cx="10369152" cy="2302233"/>
              </a:xfrm>
              <a:prstGeom prst="rect">
                <a:avLst/>
              </a:prstGeom>
            </p:spPr>
            <p:txBody>
              <a:bodyPr wrap="square">
                <a:spAutoFit/>
              </a:bodyPr>
              <a:lstStyle/>
              <a:p>
                <a:pPr algn="l"/>
                <a14:m>
                  <m:oMathPara xmlns:m="http://schemas.openxmlformats.org/officeDocument/2006/math">
                    <m:oMathParaPr>
                      <m:jc m:val="left"/>
                    </m:oMathParaPr>
                    <m:oMath xmlns:m="http://schemas.openxmlformats.org/officeDocument/2006/math">
                      <m:func>
                        <m:funcPr>
                          <m:ctrlPr>
                            <a:rPr lang="en-US" altLang="zh-CN" b="0" i="1" smtClean="0">
                              <a:latin typeface="Cambria Math"/>
                            </a:rPr>
                          </m:ctrlPr>
                        </m:funcPr>
                        <m:fName>
                          <m:r>
                            <m:rPr>
                              <m:sty m:val="p"/>
                            </m:rPr>
                            <a:rPr lang="en-US" altLang="zh-CN" b="0" i="0" smtClean="0">
                              <a:latin typeface="Cambria Math"/>
                            </a:rPr>
                            <m:t>min</m:t>
                          </m:r>
                        </m:fName>
                        <m:e>
                          <m:r>
                            <a:rPr lang="en-US" altLang="zh-CN" b="0" i="1" smtClean="0">
                              <a:latin typeface="Cambria Math"/>
                            </a:rPr>
                            <m:t>   </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e>
                      </m:func>
                      <m:sSup>
                        <m:sSupPr>
                          <m:ctrlPr>
                            <a:rPr lang="en-US" altLang="zh-CN" b="0" i="1" smtClean="0">
                              <a:latin typeface="Cambria Math"/>
                            </a:rPr>
                          </m:ctrlPr>
                        </m:sSupPr>
                        <m:e>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e>
                        <m:sup>
                          <m:r>
                            <a:rPr lang="en-US" altLang="zh-CN" b="0" i="1" smtClean="0">
                              <a:latin typeface="Cambria Math"/>
                            </a:rPr>
                            <m:t>2</m:t>
                          </m:r>
                        </m:sup>
                      </m:sSup>
                    </m:oMath>
                  </m:oMathPara>
                </a14:m>
                <a:endParaRPr lang="en-US" altLang="zh-CN" dirty="0"/>
              </a:p>
              <a:p>
                <a:pPr algn="l"/>
                <a:r>
                  <a:rPr lang="en-US" altLang="zh-CN" dirty="0" err="1"/>
                  <a:t>s.t.</a:t>
                </a:r>
                <a14:m>
                  <m:oMath xmlns:m="http://schemas.openxmlformats.org/officeDocument/2006/math">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r>
                      <a:rPr lang="en-US" altLang="zh-CN" i="1">
                        <a:latin typeface="Cambria Math"/>
                      </a:rPr>
                      <m:t>(</m:t>
                    </m:r>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r>
                      <m:rPr>
                        <m:nor/>
                      </m:rPr>
                      <a:rPr lang="en-US" altLang="zh-CN">
                        <a:solidFill>
                          <a:schemeClr val="tx1"/>
                        </a:solidFill>
                        <a:latin typeface="Cambria Math"/>
                      </a:rPr>
                      <m:t>1</m:t>
                    </m:r>
                    <m:r>
                      <m:rPr>
                        <m:nor/>
                      </m:rPr>
                      <a:rPr lang="zh-CN" altLang="en-US" dirty="0">
                        <a:solidFill>
                          <a:schemeClr val="tx1"/>
                        </a:solidFill>
                      </a:rPr>
                      <m:t> </m:t>
                    </m:r>
                    <m:r>
                      <m:rPr>
                        <m:nor/>
                      </m:rPr>
                      <a:rPr lang="en-US" altLang="zh-CN" dirty="0">
                        <a:solidFill>
                          <a:schemeClr val="tx1"/>
                        </a:solidFill>
                      </a:rPr>
                      <m:t>,</m:t>
                    </m:r>
                    <m:r>
                      <a:rPr lang="en-US" altLang="zh-CN" b="0" i="1" dirty="0" smtClean="0">
                        <a:solidFill>
                          <a:schemeClr val="tx1"/>
                        </a:solidFill>
                        <a:latin typeface="Cambria Math"/>
                        <a:ea typeface="Cambria Math"/>
                      </a:rPr>
                      <m:t>𝑖</m:t>
                    </m:r>
                    <m:r>
                      <a:rPr lang="en-US" altLang="zh-CN" b="0" i="1" dirty="0" smtClean="0">
                        <a:solidFill>
                          <a:schemeClr val="tx1"/>
                        </a:solidFill>
                        <a:latin typeface="Cambria Math"/>
                        <a:ea typeface="Cambria Math"/>
                      </a:rPr>
                      <m:t>=1,2,~,</m:t>
                    </m:r>
                    <m:r>
                      <a:rPr lang="en-US" altLang="zh-CN" b="0" i="1" dirty="0" smtClean="0">
                        <a:solidFill>
                          <a:schemeClr val="tx1"/>
                        </a:solidFill>
                        <a:latin typeface="Cambria Math"/>
                        <a:ea typeface="Cambria Math"/>
                      </a:rPr>
                      <m:t>𝑛</m:t>
                    </m:r>
                  </m:oMath>
                </a14:m>
                <a:endParaRPr lang="en-US" altLang="zh-CN" dirty="0"/>
              </a:p>
            </p:txBody>
          </p:sp>
        </mc:Choice>
        <mc:Fallback>
          <p:sp>
            <p:nvSpPr>
              <p:cNvPr id="3" name="矩形 2"/>
              <p:cNvSpPr>
                <a:spLocks noRot="1" noChangeAspect="1" noMove="1" noResize="1" noEditPoints="1" noAdjustHandles="1" noChangeArrowheads="1" noChangeShapeType="1" noTextEdit="1"/>
              </p:cNvSpPr>
              <p:nvPr/>
            </p:nvSpPr>
            <p:spPr>
              <a:xfrm>
                <a:off x="2758952" y="8148876"/>
                <a:ext cx="10369152" cy="2302233"/>
              </a:xfrm>
              <a:prstGeom prst="rect">
                <a:avLst/>
              </a:prstGeom>
              <a:blipFill rotWithShape="1">
                <a:blip r:embed="rId2"/>
                <a:stretch>
                  <a:fillRect l="-2822" b="-1379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3704168" y="8863975"/>
                <a:ext cx="770485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求得最优解</a:t>
                </a:r>
                <a14:m>
                  <m:oMath xmlns:m="http://schemas.openxmlformats.org/officeDocument/2006/math">
                    <m:sSup>
                      <m:sSupPr>
                        <m:ctrlPr>
                          <a:rPr lang="en-US" altLang="zh-CN" i="1" smtClean="0">
                            <a:latin typeface="Cambria Math"/>
                          </a:rPr>
                        </m:ctrlPr>
                      </m:sSupPr>
                      <m:e>
                        <m:r>
                          <a:rPr lang="en-US" altLang="zh-CN" b="0" i="1" smtClean="0">
                            <a:latin typeface="Cambria Math"/>
                          </a:rPr>
                          <m:t>𝑤</m:t>
                        </m:r>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𝑏</m:t>
                        </m:r>
                      </m:e>
                      <m:sup>
                        <m:r>
                          <a:rPr lang="en-US" altLang="zh-CN" b="0" i="1" smtClean="0">
                            <a:latin typeface="Cambria Math"/>
                          </a:rPr>
                          <m:t>∗</m:t>
                        </m:r>
                      </m:sup>
                    </m:sSup>
                  </m:oMath>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4" name="TextBox 3"/>
              <p:cNvSpPr txBox="1">
                <a:spLocks noRot="1" noChangeAspect="1" noMove="1" noResize="1" noEditPoints="1" noAdjustHandles="1" noChangeArrowheads="1" noChangeShapeType="1" noTextEdit="1"/>
              </p:cNvSpPr>
              <p:nvPr/>
            </p:nvSpPr>
            <p:spPr>
              <a:xfrm>
                <a:off x="13704168" y="8863975"/>
                <a:ext cx="7704856" cy="872034"/>
              </a:xfrm>
              <a:prstGeom prst="rect">
                <a:avLst/>
              </a:prstGeom>
              <a:blipFill rotWithShape="1">
                <a:blip r:embed="rId3"/>
                <a:stretch>
                  <a:fillRect t="-18881" b="-34266"/>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886743" y="11034464"/>
                <a:ext cx="18074008"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48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）求得分离超平面：</a:t>
                </a:r>
                <a14:m>
                  <m:oMath xmlns:m="http://schemas.openxmlformats.org/officeDocument/2006/math">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rPr>
                      <m:t>=0</m:t>
                    </m:r>
                  </m:oMath>
                </a14:m>
                <a:endParaRPr lang="en-US" altLang="zh-CN" sz="4800" i="0" dirty="0" smtClean="0">
                  <a:latin typeface="+mn-lt"/>
                </a:endParaRPr>
              </a:p>
              <a:p>
                <a:pPr algn="l">
                  <a:lnSpc>
                    <a:spcPct val="150000"/>
                  </a:lnSpc>
                </a:pPr>
                <a:r>
                  <a:rPr lang="en-US" altLang="zh-CN" sz="4800" dirty="0" smtClean="0"/>
                  <a:t>		</a:t>
                </a:r>
                <a:r>
                  <a:rPr lang="zh-CN" altLang="en-US" sz="4800" dirty="0" smtClean="0"/>
                  <a:t>分类</a:t>
                </a:r>
                <a:r>
                  <a:rPr lang="zh-CN" altLang="en-US" sz="4800" dirty="0"/>
                  <a:t>决策函数</a:t>
                </a:r>
                <a:r>
                  <a:rPr lang="zh-CN" altLang="en-US" sz="4800" dirty="0" smtClean="0"/>
                  <a:t>：</a:t>
                </a:r>
                <a14:m>
                  <m:oMath xmlns:m="http://schemas.openxmlformats.org/officeDocument/2006/math">
                    <m:r>
                      <a:rPr lang="en-US" altLang="zh-CN" sz="4800" i="1">
                        <a:latin typeface="Cambria Math"/>
                      </a:rPr>
                      <m:t>𝑓</m:t>
                    </m:r>
                    <m:d>
                      <m:dPr>
                        <m:ctrlPr>
                          <a:rPr lang="en-US" altLang="zh-CN" sz="4800" i="1">
                            <a:latin typeface="Cambria Math"/>
                          </a:rPr>
                        </m:ctrlPr>
                      </m:dPr>
                      <m:e>
                        <m:r>
                          <a:rPr lang="en-US" altLang="zh-CN" sz="4800" i="1">
                            <a:latin typeface="Cambria Math"/>
                          </a:rPr>
                          <m:t>𝑥</m:t>
                        </m:r>
                      </m:e>
                    </m:d>
                    <m:r>
                      <a:rPr lang="en-US" altLang="zh-CN" sz="4800" i="1">
                        <a:latin typeface="Cambria Math"/>
                      </a:rPr>
                      <m:t>=</m:t>
                    </m:r>
                    <m:r>
                      <a:rPr lang="en-US" altLang="zh-CN" sz="4800" i="1">
                        <a:latin typeface="Cambria Math"/>
                      </a:rPr>
                      <m:t>𝑠𝑖𝑔𝑛</m:t>
                    </m:r>
                    <m:r>
                      <a:rPr lang="en-US" altLang="zh-CN" sz="4800" i="1">
                        <a:latin typeface="Cambria Math"/>
                      </a:rPr>
                      <m:t>(</m:t>
                    </m:r>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ea typeface="Cambria Math"/>
                      </a:rPr>
                      <m:t>)</m:t>
                    </m:r>
                  </m:oMath>
                </a14:m>
                <a:endParaRPr lang="en-US" altLang="zh-CN" sz="4800" dirty="0"/>
              </a:p>
            </p:txBody>
          </p:sp>
        </mc:Choice>
        <mc:Fallback>
          <p:sp>
            <p:nvSpPr>
              <p:cNvPr id="5" name="TextBox 4"/>
              <p:cNvSpPr txBox="1">
                <a:spLocks noRot="1" noChangeAspect="1" noMove="1" noResize="1" noEditPoints="1" noAdjustHandles="1" noChangeArrowheads="1" noChangeShapeType="1" noTextEdit="1"/>
              </p:cNvSpPr>
              <p:nvPr/>
            </p:nvSpPr>
            <p:spPr>
              <a:xfrm>
                <a:off x="886743" y="11034464"/>
                <a:ext cx="18074008" cy="1949252"/>
              </a:xfrm>
              <a:prstGeom prst="rect">
                <a:avLst/>
              </a:prstGeom>
              <a:blipFill rotWithShape="1">
                <a:blip r:embed="rId4"/>
                <a:stretch>
                  <a:fillRect l="-1754" t="-8125" b="-6875"/>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174776" y="2824535"/>
                <a:ext cx="21818424" cy="72043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zh-CN" altLang="en-US" sz="5000" b="0" u="none" strike="noStrike" cap="none" spc="0" normalizeH="0" baseline="0" dirty="0" smtClean="0">
                    <a:ln>
                      <a:noFill/>
                    </a:ln>
                    <a:solidFill>
                      <a:srgbClr val="000000"/>
                    </a:solidFill>
                    <a:effectLst/>
                    <a:uFillTx/>
                    <a:ea typeface="+mn-ea"/>
                    <a:cs typeface="+mn-cs"/>
                    <a:sym typeface="Helvetica" panose="020B0604020202020204"/>
                  </a:rPr>
                  <a:t>求解思路：</a:t>
                </a:r>
                <a:endParaRPr kumimoji="0" lang="en-US" altLang="zh-CN" sz="5000" b="0" u="none" strike="noStrike" cap="none" spc="0" normalizeH="0" baseline="0" dirty="0" smtClean="0">
                  <a:ln>
                    <a:noFill/>
                  </a:ln>
                  <a:solidFill>
                    <a:srgbClr val="000000"/>
                  </a:solidFill>
                  <a:effectLst/>
                  <a:uFillTx/>
                  <a:ea typeface="+mn-ea"/>
                  <a:cs typeface="+mn-cs"/>
                  <a:sym typeface="Helvetica" panose="020B0604020202020204"/>
                </a:endParaRPr>
              </a:p>
              <a:p>
                <a:pPr algn="l">
                  <a:lnSpc>
                    <a:spcPct val="150000"/>
                  </a:lnSpc>
                </a:pPr>
                <a:endParaRPr kumimoji="0" lang="en-US" altLang="zh-CN" sz="5000" b="0" u="none" strike="noStrike" cap="none" spc="0" normalizeH="0" baseline="0" dirty="0" smtClean="0">
                  <a:ln>
                    <a:noFill/>
                  </a:ln>
                  <a:solidFill>
                    <a:srgbClr val="000000"/>
                  </a:solidFill>
                  <a:effectLst/>
                  <a:uFillTx/>
                  <a:ea typeface="+mn-ea"/>
                  <a:cs typeface="+mn-cs"/>
                  <a:sym typeface="Helvetica" panose="020B0604020202020204"/>
                </a:endParaRPr>
              </a:p>
              <a:p>
                <a:pPr algn="l">
                  <a:lnSpc>
                    <a:spcPct val="150000"/>
                  </a:lnSpc>
                </a:pPr>
                <a:r>
                  <a:rPr kumimoji="0" lang="zh-CN" altLang="en-US" sz="5000" b="0" u="none" strike="noStrike" cap="none" spc="0" normalizeH="0" baseline="0" dirty="0" smtClean="0">
                    <a:ln>
                      <a:noFill/>
                    </a:ln>
                    <a:solidFill>
                      <a:srgbClr val="000000"/>
                    </a:solidFill>
                    <a:effectLst/>
                    <a:uFillTx/>
                    <a:ea typeface="+mn-ea"/>
                    <a:cs typeface="+mn-cs"/>
                    <a:sym typeface="Helvetica" panose="020B0604020202020204"/>
                  </a:rPr>
                  <a:t>构造拉格朗日函数</a:t>
                </a:r>
                <a14:m>
                  <m:oMath xmlns:m="http://schemas.openxmlformats.org/officeDocument/2006/math">
                    <m:r>
                      <a:rPr kumimoji="0" lang="zh-CN" altLang="en-US"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oMath>
                </a14:m>
                <a:endParaRPr kumimoji="0" lang="en-US" altLang="zh-CN" sz="5000" b="0" i="1" u="none" strike="noStrike" cap="none" spc="0" normalizeH="0" baseline="0" dirty="0" smtClean="0">
                  <a:ln>
                    <a:noFill/>
                  </a:ln>
                  <a:solidFill>
                    <a:srgbClr val="000000"/>
                  </a:solidFill>
                  <a:effectLst/>
                  <a:uFillTx/>
                  <a:latin typeface="Cambria Math"/>
                  <a:ea typeface="+mn-ea"/>
                  <a:cs typeface="+mn-cs"/>
                  <a:sym typeface="Helvetica" panose="020B0604020202020204"/>
                </a:endParaRPr>
              </a:p>
              <a:p>
                <a:pPr algn="l"/>
                <a14:m>
                  <m:oMathPara xmlns:m="http://schemas.openxmlformats.org/officeDocument/2006/math">
                    <m:oMathParaPr>
                      <m:jc m:val="centerGroup"/>
                    </m:oMathParaPr>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𝐿</m:t>
                      </m:r>
                      <m:d>
                        <m:d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d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𝑏</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zh-CN" altLang="en-US" sz="5000" b="0" i="1" u="none" strike="noStrike" cap="none" spc="0" normalizeH="0" baseline="0" smtClean="0">
                              <a:ln>
                                <a:noFill/>
                              </a:ln>
                              <a:solidFill>
                                <a:srgbClr val="000000"/>
                              </a:solidFill>
                              <a:effectLst/>
                              <a:uFillTx/>
                              <a:latin typeface="Cambria Math"/>
                              <a:sym typeface="Helvetica" panose="020B0604020202020204"/>
                            </a:rPr>
                            <m:t>𝛼</m:t>
                          </m:r>
                        </m:e>
                      </m:d>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f>
                        <m:fPr>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fPr>
                        <m:num>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1</m:t>
                          </m:r>
                        </m:num>
                        <m:den>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2</m:t>
                          </m:r>
                        </m:den>
                      </m:f>
                      <m:sSup>
                        <m:sSupPr>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sSupPr>
                        <m:e>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d>
                            <m:dPr>
                              <m:begChr m:val="|"/>
                              <m:endChr m:val="|"/>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dPr>
                            <m:e>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𝑤</m:t>
                              </m:r>
                            </m:e>
                          </m:d>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e>
                        <m:sup>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2</m:t>
                          </m:r>
                        </m:sup>
                      </m:sSup>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nary>
                        <m:naryPr>
                          <m:chr m:val="∑"/>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naryPr>
                        <m:sub>
                          <m:r>
                            <m:rPr>
                              <m:brk m:alnAt="23"/>
                            </m:rP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𝑖</m:t>
                          </m:r>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=1</m:t>
                          </m:r>
                        </m:sub>
                        <m:sup>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𝑛</m:t>
                          </m:r>
                        </m:sup>
                        <m:e>
                          <m:sSub>
                            <m:sSubPr>
                              <m:ctrlPr>
                                <a:rPr kumimoji="0" lang="en-US" altLang="zh-CN" sz="5000" b="0" i="1" u="none" strike="noStrike" cap="none" spc="0" normalizeH="0" baseline="0" smtClean="0">
                                  <a:ln>
                                    <a:noFill/>
                                  </a:ln>
                                  <a:solidFill>
                                    <a:srgbClr val="000000"/>
                                  </a:solidFill>
                                  <a:effectLst/>
                                  <a:uFillTx/>
                                  <a:latin typeface="Cambria Math"/>
                                  <a:sym typeface="Helvetica" panose="020B0604020202020204"/>
                                </a:rPr>
                              </m:ctrlPr>
                            </m:sSubPr>
                            <m:e>
                              <m:r>
                                <a:rPr kumimoji="0" lang="zh-CN" altLang="en-US" sz="5000" b="0" i="1" u="none" strike="noStrike" cap="none" spc="0" normalizeH="0" baseline="0" smtClean="0">
                                  <a:ln>
                                    <a:noFill/>
                                  </a:ln>
                                  <a:solidFill>
                                    <a:srgbClr val="000000"/>
                                  </a:solidFill>
                                  <a:effectLst/>
                                  <a:uFillTx/>
                                  <a:latin typeface="Cambria Math"/>
                                  <a:sym typeface="Helvetica" panose="020B0604020202020204"/>
                                </a:rPr>
                                <m:t>𝛼</m:t>
                              </m:r>
                            </m:e>
                            <m:sub>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𝑖</m:t>
                              </m:r>
                            </m:sub>
                          </m:sSub>
                          <m:r>
                            <a:rPr kumimoji="0" lang="en-US" altLang="zh-CN" sz="5000" b="0" i="1" u="none" strike="noStrike" cap="none" spc="0" normalizeH="0" baseline="0" smtClean="0">
                              <a:ln>
                                <a:noFill/>
                              </a:ln>
                              <a:solidFill>
                                <a:srgbClr val="000000"/>
                              </a:solidFill>
                              <a:effectLst/>
                              <a:uFillTx/>
                              <a:latin typeface="Cambria Math"/>
                              <a:sym typeface="Helvetica" panose="020B0604020202020204"/>
                            </a:rPr>
                            <m:t>(</m:t>
                          </m:r>
                          <m:sSub>
                            <m:sSubPr>
                              <m:ctrlPr>
                                <a:rPr lang="en-US" altLang="zh-CN" i="1">
                                  <a:latin typeface="Cambria Math"/>
                                </a:rPr>
                              </m:ctrlPr>
                            </m:sSubPr>
                            <m:e>
                              <m:r>
                                <a:rPr lang="en-US" altLang="zh-CN" i="1">
                                  <a:latin typeface="Cambria Math"/>
                                </a:rPr>
                                <m:t>𝑦</m:t>
                              </m:r>
                            </m:e>
                            <m:sub>
                              <m:r>
                                <a:rPr lang="en-US" altLang="zh-CN" i="1">
                                  <a:latin typeface="Cambria Math"/>
                                </a:rPr>
                                <m:t>𝑖</m:t>
                              </m:r>
                            </m:sub>
                          </m:sSub>
                          <m:d>
                            <m:dPr>
                              <m:ctrlPr>
                                <a:rPr lang="en-US" altLang="zh-CN" i="1">
                                  <a:latin typeface="Cambria Math"/>
                                </a:rPr>
                              </m:ctrlPr>
                            </m:dPr>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e>
                          </m:d>
                          <m:r>
                            <a:rPr lang="en-US" altLang="zh-CN" b="0" i="1" smtClean="0">
                              <a:latin typeface="Cambria Math"/>
                            </a:rPr>
                            <m:t>−1)</m:t>
                          </m:r>
                        </m:e>
                      </m:nary>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r>
                  <a:rPr lang="zh-CN" altLang="en-US" dirty="0" smtClean="0"/>
                  <a:t>原问题是极小极大，对偶问题是极大极小：</a:t>
                </a:r>
                <a:endParaRPr lang="en-US" altLang="zh-CN" dirty="0" smtClean="0"/>
              </a:p>
            </p:txBody>
          </p:sp>
        </mc:Choice>
        <mc:Fallback>
          <p:sp>
            <p:nvSpPr>
              <p:cNvPr id="2" name="TextBox 1"/>
              <p:cNvSpPr txBox="1">
                <a:spLocks noRot="1" noChangeAspect="1" noMove="1" noResize="1" noEditPoints="1" noAdjustHandles="1" noChangeArrowheads="1" noChangeShapeType="1" noTextEdit="1"/>
              </p:cNvSpPr>
              <p:nvPr/>
            </p:nvSpPr>
            <p:spPr>
              <a:xfrm>
                <a:off x="1174776" y="2824535"/>
                <a:ext cx="21818424" cy="7204345"/>
              </a:xfrm>
              <a:prstGeom prst="rect">
                <a:avLst/>
              </a:prstGeom>
              <a:blipFill rotWithShape="1">
                <a:blip r:embed="rId1"/>
                <a:stretch>
                  <a:fillRect l="-1509" b="-3723"/>
                </a:stretch>
              </a:blipFill>
              <a:ln w="12700" cap="flat">
                <a:noFill/>
                <a:miter lim="400000"/>
              </a:ln>
            </p:spPr>
            <p:txBody>
              <a:bodyPr/>
              <a:lstStyle/>
              <a:p>
                <a:r>
                  <a:rPr lang="zh-CN" altLang="en-US">
                    <a:noFill/>
                  </a:rPr>
                  <a:t> </a:t>
                </a:r>
                <a:endParaRPr lang="zh-CN" altLang="en-US">
                  <a:noFill/>
                </a:endParaRPr>
              </a:p>
            </p:txBody>
          </p:sp>
        </mc:Fallback>
      </mc:AlternateContent>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912" y="10893803"/>
            <a:ext cx="7344816" cy="1576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0271" y="10674726"/>
            <a:ext cx="7063703" cy="1795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a:xfrm flipV="1">
            <a:off x="16080432" y="10028880"/>
            <a:ext cx="864096" cy="864923"/>
          </a:xfrm>
          <a:prstGeom prst="straightConnector1">
            <a:avLst/>
          </a:prstGeom>
          <a:noFill/>
          <a:ln w="2540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
        <p:nvSpPr>
          <p:cNvPr id="5" name="TextBox 4"/>
          <p:cNvSpPr txBox="1"/>
          <p:nvPr/>
        </p:nvSpPr>
        <p:spPr>
          <a:xfrm>
            <a:off x="16080432" y="8726239"/>
            <a:ext cx="7128792"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FF0000"/>
                </a:solidFill>
                <a:effectLst/>
                <a:uFillTx/>
                <a:latin typeface="+mn-lt"/>
                <a:ea typeface="+mn-ea"/>
                <a:cs typeface="+mn-cs"/>
                <a:sym typeface="Helvetica" panose="020B0604020202020204"/>
              </a:rPr>
              <a:t>可以看成新的目标函数</a:t>
            </a:r>
            <a:endParaRPr kumimoji="0" lang="zh-CN" altLang="en-US" sz="5000" b="0" i="0" u="none" strike="noStrike" cap="none" spc="0" normalizeH="0" baseline="0" dirty="0">
              <a:ln>
                <a:noFill/>
              </a:ln>
              <a:solidFill>
                <a:srgbClr val="FF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2620" y="3087751"/>
            <a:ext cx="22280580" cy="70275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zh-CN" altLang="en-US" dirty="0" smtClean="0"/>
              <a:t>求解步骤：</a:t>
            </a:r>
            <a:endParaRPr lang="en-US" altLang="zh-CN" dirty="0" smtClean="0"/>
          </a:p>
          <a:p>
            <a:pPr algn="l">
              <a:lnSpc>
                <a:spcPct val="150000"/>
              </a:lnSpc>
            </a:pPr>
            <a:endParaRPr lang="en-US" altLang="zh-CN" dirty="0"/>
          </a:p>
          <a:p>
            <a:pPr marL="0" marR="0" indent="0" algn="l" defTabSz="825500" rtl="0" fontAlgn="auto" latinLnBrk="0" hangingPunct="0">
              <a:lnSpc>
                <a:spcPct val="150000"/>
              </a:lnSpc>
              <a:spcBef>
                <a:spcPts val="0"/>
              </a:spcBef>
              <a:spcAft>
                <a:spcPts val="0"/>
              </a:spcAft>
              <a:buClrTx/>
              <a:buSzTx/>
              <a:buFontTx/>
              <a:buNone/>
            </a:pPr>
            <a:r>
              <a:rPr lang="zh-CN" altLang="en-US" dirty="0" smtClean="0"/>
              <a:t>已满足</a:t>
            </a:r>
            <a:r>
              <a:rPr lang="en-US" altLang="zh-CN" dirty="0" smtClean="0"/>
              <a:t>KKT</a:t>
            </a:r>
            <a:r>
              <a:rPr lang="zh-CN" altLang="en-US" dirty="0" smtClean="0"/>
              <a:t>条件，且是凸优化问题。</a:t>
            </a:r>
            <a:r>
              <a:rPr lang="en-US" altLang="zh-CN" dirty="0" smtClean="0"/>
              <a:t>	</a:t>
            </a:r>
            <a:endParaRPr lang="en-US" altLang="zh-CN" dirty="0" smtClean="0"/>
          </a:p>
          <a:p>
            <a:pPr marL="914400" indent="-914400" algn="l">
              <a:lnSpc>
                <a:spcPct val="150000"/>
              </a:lnSpc>
              <a:buAutoNum type="arabicPeriod"/>
            </a:pPr>
            <a:r>
              <a:rPr lang="en-US" altLang="zh-CN" dirty="0"/>
              <a:t>L(</a:t>
            </a:r>
            <a:r>
              <a:rPr lang="en-US" altLang="zh-CN" dirty="0" err="1"/>
              <a:t>w,b</a:t>
            </a:r>
            <a:r>
              <a:rPr lang="en-US" altLang="zh-CN" dirty="0"/>
              <a:t>,</a:t>
            </a:r>
            <a:r>
              <a:rPr lang="el-GR" altLang="zh-CN" dirty="0"/>
              <a:t>α)</a:t>
            </a:r>
            <a:r>
              <a:rPr lang="zh-CN" altLang="en-US" dirty="0"/>
              <a:t>关于</a:t>
            </a:r>
            <a:r>
              <a:rPr lang="en-US" altLang="zh-CN" dirty="0"/>
              <a:t>w</a:t>
            </a:r>
            <a:r>
              <a:rPr lang="zh-CN" altLang="en-US" dirty="0"/>
              <a:t>和</a:t>
            </a:r>
            <a:r>
              <a:rPr lang="en-US" altLang="zh-CN" dirty="0"/>
              <a:t>b</a:t>
            </a:r>
            <a:r>
              <a:rPr lang="zh-CN" altLang="en-US" dirty="0"/>
              <a:t>最小</a:t>
            </a:r>
            <a:r>
              <a:rPr lang="zh-CN" altLang="en-US" dirty="0" smtClean="0"/>
              <a:t>化</a:t>
            </a:r>
            <a:endParaRPr lang="en-US" altLang="zh-CN" dirty="0" smtClean="0"/>
          </a:p>
          <a:p>
            <a:pPr marL="914400" indent="-914400" algn="l">
              <a:lnSpc>
                <a:spcPct val="150000"/>
              </a:lnSpc>
              <a:buAutoNum type="arabicPeriod"/>
            </a:pPr>
            <a:r>
              <a:rPr lang="zh-CN" altLang="en-US" dirty="0"/>
              <a:t>对</a:t>
            </a:r>
            <a:r>
              <a:rPr lang="el-GR" altLang="zh-CN" dirty="0"/>
              <a:t>α</a:t>
            </a:r>
            <a:r>
              <a:rPr lang="zh-CN" altLang="en-US" dirty="0"/>
              <a:t>的极大</a:t>
            </a:r>
            <a:endParaRPr lang="en-US" altLang="zh-CN" dirty="0" smtClean="0"/>
          </a:p>
          <a:p>
            <a:pPr marL="914400" indent="-914400" algn="l">
              <a:lnSpc>
                <a:spcPct val="150000"/>
              </a:lnSpc>
              <a:buAutoNum type="arabicPeriod"/>
            </a:pPr>
            <a:r>
              <a:rPr lang="zh-CN" altLang="en-US" dirty="0" smtClean="0"/>
              <a:t>利用</a:t>
            </a:r>
            <a:r>
              <a:rPr lang="en-US" altLang="zh-CN" dirty="0"/>
              <a:t>SMO</a:t>
            </a:r>
            <a:r>
              <a:rPr lang="zh-CN" altLang="en-US" dirty="0"/>
              <a:t>算法求解对偶问题中的</a:t>
            </a:r>
            <a:r>
              <a:rPr lang="zh-CN" altLang="en-US" dirty="0" smtClean="0"/>
              <a:t>拉格朗日乘子</a:t>
            </a:r>
            <a:endParaRPr lang="en-US" altLang="zh-CN" dirty="0" smtClean="0"/>
          </a:p>
        </p:txBody>
      </p:sp>
      <p:sp>
        <p:nvSpPr>
          <p:cNvPr id="3" name="TextBox 2"/>
          <p:cNvSpPr txBox="1"/>
          <p:nvPr/>
        </p:nvSpPr>
        <p:spPr>
          <a:xfrm>
            <a:off x="712620" y="10058588"/>
            <a:ext cx="22682520" cy="31495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lang="en-US" altLang="zh-CN" sz="4400" dirty="0"/>
              <a:t>SMO</a:t>
            </a:r>
            <a:r>
              <a:rPr lang="zh-CN" altLang="en-US" sz="4400" dirty="0" smtClean="0"/>
              <a:t>算法：</a:t>
            </a:r>
            <a:r>
              <a:rPr kumimoji="0" lang="zh-CN" altLang="en-US" sz="4400" b="0" i="0" u="none" strike="noStrike" cap="none" spc="0" normalizeH="0" baseline="0" dirty="0" smtClean="0">
                <a:ln>
                  <a:noFill/>
                </a:ln>
                <a:solidFill>
                  <a:srgbClr val="000000"/>
                </a:solidFill>
                <a:effectLst/>
                <a:uFillTx/>
                <a:sym typeface="Helvetica" panose="020B0604020202020204"/>
              </a:rPr>
              <a:t>支持向量机学习的一种快速算法，特点是不断将原二次规划问题分解为只有两个向量的二次规划子问题，对子问题解析求解，知道所有变量满足</a:t>
            </a:r>
            <a:r>
              <a:rPr kumimoji="0" lang="en-US" altLang="zh-CN" sz="4400" b="0" i="0" u="none" strike="noStrike" cap="none" spc="0" normalizeH="0" baseline="0" dirty="0" smtClean="0">
                <a:ln>
                  <a:noFill/>
                </a:ln>
                <a:solidFill>
                  <a:srgbClr val="000000"/>
                </a:solidFill>
                <a:effectLst/>
                <a:uFillTx/>
                <a:sym typeface="Helvetica" panose="020B0604020202020204"/>
              </a:rPr>
              <a:t>KKT</a:t>
            </a:r>
            <a:r>
              <a:rPr kumimoji="0" lang="zh-CN" altLang="en-US" sz="4400" b="0" i="0" u="none" strike="noStrike" cap="none" spc="0" normalizeH="0" baseline="0" dirty="0" smtClean="0">
                <a:ln>
                  <a:noFill/>
                </a:ln>
                <a:solidFill>
                  <a:srgbClr val="000000"/>
                </a:solidFill>
                <a:effectLst/>
                <a:uFillTx/>
                <a:sym typeface="Helvetica" panose="020B0604020202020204"/>
              </a:rPr>
              <a:t>条件为止，这样通过启发式的方法得到原二次规划问题的最优解。</a:t>
            </a:r>
            <a:endParaRPr kumimoji="0" lang="zh-CN" altLang="en-US" sz="4400" b="0" i="0" u="none" strike="noStrike" cap="none" spc="0" normalizeH="0" baseline="0" dirty="0">
              <a:ln>
                <a:noFill/>
              </a:ln>
              <a:solidFill>
                <a:srgbClr val="000000"/>
              </a:solidFill>
              <a:effectLst/>
              <a:uFillTx/>
              <a:sym typeface="Helvetica" panose="020B0604020202020204"/>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67937" y="2751422"/>
                <a:ext cx="22826536" cy="66624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1.</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求</a:t>
                </a:r>
                <a14:m>
                  <m:oMath xmlns:m="http://schemas.openxmlformats.org/officeDocument/2006/math">
                    <m:sSub>
                      <m:sSubPr>
                        <m:ctrlPr>
                          <a:rPr lang="en-US" altLang="zh-CN" i="1">
                            <a:latin typeface="Cambria Math"/>
                          </a:rPr>
                        </m:ctrlPr>
                      </m:sSubPr>
                      <m:e>
                        <m:r>
                          <a:rPr lang="en-US" altLang="zh-CN" i="1">
                            <a:latin typeface="Cambria Math"/>
                          </a:rPr>
                          <m:t>𝑚𝑖𝑛</m:t>
                        </m:r>
                      </m:e>
                      <m:sub>
                        <m:r>
                          <a:rPr lang="en-US" altLang="zh-CN" i="1">
                            <a:latin typeface="Cambria Math"/>
                          </a:rPr>
                          <m:t>𝑤</m:t>
                        </m:r>
                        <m:r>
                          <a:rPr lang="en-US" altLang="zh-CN" i="1">
                            <a:latin typeface="Cambria Math"/>
                          </a:rPr>
                          <m:t>,</m:t>
                        </m:r>
                        <m:r>
                          <a:rPr lang="en-US" altLang="zh-CN" i="1">
                            <a:latin typeface="Cambria Math"/>
                          </a:rPr>
                          <m:t>𝑏</m:t>
                        </m:r>
                      </m:sub>
                    </m:sSub>
                    <m:r>
                      <a:rPr lang="en-US" altLang="zh-CN" i="1" smtClean="0">
                        <a:latin typeface="Cambria Math"/>
                      </a:rPr>
                      <m:t>𝐿</m:t>
                    </m:r>
                    <m:r>
                      <a:rPr lang="en-US" altLang="zh-CN" i="1" smtClean="0">
                        <a:latin typeface="Cambria Math"/>
                      </a:rPr>
                      <m:t>(</m:t>
                    </m:r>
                    <m:r>
                      <a:rPr lang="en-US" altLang="zh-CN" i="1" smtClean="0">
                        <a:latin typeface="Cambria Math"/>
                      </a:rPr>
                      <m:t>𝑤</m:t>
                    </m:r>
                    <m:r>
                      <a:rPr lang="en-US" altLang="zh-CN" i="1" smtClean="0">
                        <a:latin typeface="Cambria Math"/>
                      </a:rPr>
                      <m:t>,</m:t>
                    </m:r>
                    <m:r>
                      <a:rPr lang="en-US" altLang="zh-CN" i="1" smtClean="0">
                        <a:latin typeface="Cambria Math"/>
                      </a:rPr>
                      <m:t>𝑏</m:t>
                    </m:r>
                    <m:r>
                      <a:rPr lang="en-US" altLang="zh-CN" i="1" smtClean="0">
                        <a:latin typeface="Cambria Math"/>
                      </a:rPr>
                      <m:t>,</m:t>
                    </m:r>
                    <m:r>
                      <a:rPr lang="zh-CN" altLang="en-US" i="1">
                        <a:latin typeface="Cambria Math"/>
                      </a:rPr>
                      <m:t>𝛼</m:t>
                    </m:r>
                    <m:r>
                      <a:rPr lang="zh-CN" altLang="en-US" b="0" i="1" smtClean="0">
                        <a:latin typeface="Cambria Math"/>
                      </a:rPr>
                      <m:t>）</m:t>
                    </m:r>
                  </m:oMath>
                </a14:m>
                <a:endParaRPr lang="en-US" altLang="zh-CN" dirty="0" smtClean="0"/>
              </a:p>
              <a:p>
                <a:pPr algn="l">
                  <a:lnSpc>
                    <a:spcPct val="150000"/>
                  </a:lnSpc>
                </a:pPr>
                <a:r>
                  <a:rPr lang="zh-CN" altLang="en-US" dirty="0"/>
                  <a:t>将</a:t>
                </a:r>
                <a:r>
                  <a:rPr lang="zh-CN" altLang="en-US" dirty="0" smtClean="0"/>
                  <a:t>拉格朗日函数</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a:rPr lang="zh-CN" altLang="en-US" i="1">
                            <a:latin typeface="Cambria Math"/>
                          </a:rPr>
                          <m:t>𝛼</m:t>
                        </m:r>
                      </m:e>
                    </m:d>
                    <m:r>
                      <a:rPr lang="zh-CN" altLang="en-US" i="1" dirty="0">
                        <a:latin typeface="Cambria Math"/>
                      </a:rPr>
                      <m:t>分别</m:t>
                    </m:r>
                    <m:r>
                      <a:rPr lang="zh-CN" altLang="en-US" b="0" i="1" dirty="0" smtClean="0">
                        <a:latin typeface="Cambria Math"/>
                      </a:rPr>
                      <m:t>对</m:t>
                    </m:r>
                  </m:oMath>
                </a14:m>
                <a:r>
                  <a:rPr lang="en-US" altLang="zh-CN" dirty="0" err="1" smtClean="0"/>
                  <a:t>w,b</a:t>
                </a:r>
                <a:r>
                  <a:rPr lang="zh-CN" altLang="en-US" dirty="0" smtClean="0"/>
                  <a:t>求偏导，求极小值，令其为</a:t>
                </a:r>
                <a:r>
                  <a:rPr lang="en-US" altLang="zh-CN" dirty="0" smtClean="0"/>
                  <a:t>0</a:t>
                </a:r>
              </a:p>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i="1" smtClean="0">
                              <a:latin typeface="Cambria Math"/>
                              <a:ea typeface="Cambria Math"/>
                            </a:rPr>
                            <m:t>𝛻</m:t>
                          </m:r>
                        </m:e>
                        <m:sub>
                          <m:r>
                            <a:rPr lang="en-US" altLang="zh-CN" b="0" i="1" smtClean="0">
                              <a:latin typeface="Cambria Math"/>
                            </a:rPr>
                            <m:t>𝑤</m:t>
                          </m:r>
                        </m:sub>
                      </m:sSub>
                      <m:r>
                        <a:rPr lang="en-US" altLang="zh-CN" b="0" i="1" smtClean="0">
                          <a:latin typeface="Cambria Math"/>
                        </a:rPr>
                        <m:t>𝐿</m:t>
                      </m:r>
                      <m:d>
                        <m:dPr>
                          <m:ctrlPr>
                            <a:rPr lang="en-US" altLang="zh-CN" b="0" i="1" smtClean="0">
                              <a:latin typeface="Cambria Math"/>
                            </a:rPr>
                          </m:ctrlPr>
                        </m:dPr>
                        <m:e>
                          <m:r>
                            <a:rPr lang="en-US" altLang="zh-CN" b="0" i="1" smtClean="0">
                              <a:latin typeface="Cambria Math"/>
                            </a:rPr>
                            <m:t>𝑤</m:t>
                          </m:r>
                          <m:r>
                            <a:rPr lang="en-US" altLang="zh-CN" b="0" i="1" smtClean="0">
                              <a:latin typeface="Cambria Math"/>
                            </a:rPr>
                            <m:t>,</m:t>
                          </m:r>
                          <m:r>
                            <a:rPr lang="en-US" altLang="zh-CN" b="0" i="1" smtClean="0">
                              <a:latin typeface="Cambria Math"/>
                            </a:rPr>
                            <m:t>𝑏</m:t>
                          </m:r>
                          <m:r>
                            <a:rPr lang="en-US" altLang="zh-CN" b="0" i="1" smtClean="0">
                              <a:latin typeface="Cambria Math"/>
                            </a:rPr>
                            <m:t>,</m:t>
                          </m:r>
                          <m:r>
                            <a:rPr lang="zh-CN" altLang="en-US" b="0" i="1" smtClean="0">
                              <a:latin typeface="Cambria Math"/>
                            </a:rPr>
                            <m:t>𝛼</m:t>
                          </m:r>
                        </m:e>
                      </m:d>
                      <m:r>
                        <a:rPr lang="en-US" altLang="zh-CN" b="0" i="1" smtClean="0">
                          <a:latin typeface="Cambria Math"/>
                        </a:rPr>
                        <m:t>=</m:t>
                      </m:r>
                      <m:r>
                        <a:rPr lang="en-US" altLang="zh-CN" b="0" i="1" smtClean="0">
                          <a:latin typeface="Cambria Math"/>
                        </a:rPr>
                        <m:t>𝑤</m:t>
                      </m:r>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e>
                      </m:nary>
                      <m:r>
                        <a:rPr lang="en-US" altLang="zh-CN" b="0" i="1" smtClean="0">
                          <a:latin typeface="Cambria Math"/>
                        </a:rPr>
                        <m:t>=0</m:t>
                      </m:r>
                    </m:oMath>
                  </m:oMathPara>
                </a14:m>
                <a:endParaRPr lang="en-US" altLang="zh-CN" b="0" dirty="0" smtClean="0"/>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a:rPr>
                          </m:ctrlPr>
                        </m:sSubPr>
                        <m:e>
                          <m:r>
                            <a:rPr lang="en-US" altLang="zh-CN" i="1">
                              <a:latin typeface="Cambria Math"/>
                              <a:ea typeface="Cambria Math"/>
                            </a:rPr>
                            <m:t>𝛻</m:t>
                          </m:r>
                        </m:e>
                        <m:sub>
                          <m:r>
                            <a:rPr lang="en-US" altLang="zh-CN" b="0" i="1" smtClean="0">
                              <a:latin typeface="Cambria Math"/>
                              <a:ea typeface="Cambria Math"/>
                            </a:rPr>
                            <m:t>𝑏</m:t>
                          </m:r>
                        </m:sub>
                      </m:sSub>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a:rPr lang="zh-CN" altLang="en-US" i="1">
                              <a:latin typeface="Cambria Math"/>
                            </a:rPr>
                            <m:t>𝛼</m:t>
                          </m:r>
                        </m:e>
                      </m:d>
                      <m:r>
                        <a:rPr lang="en-US" altLang="zh-CN" i="1">
                          <a:latin typeface="Cambria Math"/>
                        </a:rPr>
                        <m:t>=−</m:t>
                      </m:r>
                      <m:nary>
                        <m:naryPr>
                          <m:chr m:val="∑"/>
                          <m:ctrlPr>
                            <a:rPr lang="en-US" altLang="zh-CN" i="1" smtClean="0">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e>
                      </m:nary>
                      <m:r>
                        <a:rPr lang="en-US" altLang="zh-CN" i="1">
                          <a:latin typeface="Cambria Math"/>
                        </a:rPr>
                        <m:t>=0</m:t>
                      </m:r>
                    </m:oMath>
                  </m:oMathPara>
                </a14:m>
                <a:endParaRPr lang="en-US" altLang="zh-CN" dirty="0"/>
              </a:p>
            </p:txBody>
          </p:sp>
        </mc:Choice>
        <mc:Fallback>
          <p:sp>
            <p:nvSpPr>
              <p:cNvPr id="2" name="TextBox 1"/>
              <p:cNvSpPr txBox="1">
                <a:spLocks noRot="1" noChangeAspect="1" noMove="1" noResize="1" noEditPoints="1" noAdjustHandles="1" noChangeArrowheads="1" noChangeShapeType="1" noTextEdit="1"/>
              </p:cNvSpPr>
              <p:nvPr/>
            </p:nvSpPr>
            <p:spPr>
              <a:xfrm>
                <a:off x="867937" y="2751422"/>
                <a:ext cx="22826536" cy="6662401"/>
              </a:xfrm>
              <a:prstGeom prst="rect">
                <a:avLst/>
              </a:prstGeom>
              <a:blipFill rotWithShape="1">
                <a:blip r:embed="rId1"/>
                <a:stretch>
                  <a:fillRect l="-1442"/>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18828282" y="5993904"/>
                <a:ext cx="4247894" cy="3360985"/>
              </a:xfrm>
              <a:prstGeom prst="rect">
                <a:avLst/>
              </a:prstGeom>
              <a:noFill/>
              <a:ln w="12700" cap="flat">
                <a:solidFill>
                  <a:srgbClr val="FF0000"/>
                </a:solidFill>
                <a:prstDash val="sysDot"/>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a:rPr>
                        <m:t>w</m:t>
                      </m:r>
                      <m:r>
                        <a:rPr lang="en-US" altLang="zh-CN" b="0" i="1" smtClean="0">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nary>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nSpc>
                    <a:spcPct val="150000"/>
                  </a:lnSpc>
                </a:pPr>
                <a14:m>
                  <m:oMath xmlns:m="http://schemas.openxmlformats.org/officeDocument/2006/math">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e>
                    </m:nary>
                  </m:oMath>
                </a14:m>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=0</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3" name="TextBox 2"/>
              <p:cNvSpPr txBox="1">
                <a:spLocks noRot="1" noChangeAspect="1" noMove="1" noResize="1" noEditPoints="1" noAdjustHandles="1" noChangeArrowheads="1" noChangeShapeType="1" noTextEdit="1"/>
              </p:cNvSpPr>
              <p:nvPr/>
            </p:nvSpPr>
            <p:spPr>
              <a:xfrm>
                <a:off x="18828282" y="5993904"/>
                <a:ext cx="4247894" cy="3360985"/>
              </a:xfrm>
              <a:prstGeom prst="rect">
                <a:avLst/>
              </a:prstGeom>
              <a:blipFill rotWithShape="1">
                <a:blip r:embed="rId2"/>
                <a:stretch>
                  <a:fillRect b="-4874"/>
                </a:stretch>
              </a:blipFill>
              <a:ln w="12700" cap="flat">
                <a:solidFill>
                  <a:srgbClr val="FF0000"/>
                </a:solidFill>
                <a:prstDash val="sysDot"/>
                <a:miter lim="400000"/>
              </a:ln>
            </p:spPr>
            <p:txBody>
              <a:bodyPr/>
              <a:lstStyle/>
              <a:p>
                <a:r>
                  <a:rPr lang="zh-CN" altLang="en-US">
                    <a:noFill/>
                  </a:rPr>
                  <a:t> </a:t>
                </a:r>
                <a:endParaRPr lang="zh-CN" altLang="en-US">
                  <a:noFill/>
                </a:endParaRPr>
              </a:p>
            </p:txBody>
          </p:sp>
        </mc:Fallback>
      </mc:AlternateContent>
      <p:sp>
        <p:nvSpPr>
          <p:cNvPr id="4" name="TextBox 3"/>
          <p:cNvSpPr txBox="1"/>
          <p:nvPr/>
        </p:nvSpPr>
        <p:spPr>
          <a:xfrm>
            <a:off x="867937" y="10026351"/>
            <a:ext cx="325916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带入得到</a:t>
            </a:r>
            <a:endParaRPr lang="en-US" altLang="zh-CN" dirty="0"/>
          </a:p>
        </p:txBody>
      </p:sp>
      <mc:AlternateContent xmlns:mc="http://schemas.openxmlformats.org/markup-compatibility/2006">
        <mc:Choice xmlns:a14="http://schemas.microsoft.com/office/drawing/2010/main" Requires="a14">
          <p:sp>
            <p:nvSpPr>
              <p:cNvPr id="5" name="TextBox 4"/>
              <p:cNvSpPr txBox="1"/>
              <p:nvPr/>
            </p:nvSpPr>
            <p:spPr>
              <a:xfrm>
                <a:off x="4127105" y="10520380"/>
                <a:ext cx="15777076" cy="2290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n>
                                <a:solidFill>
                                  <a:srgbClr val="FF0000"/>
                                </a:solidFill>
                              </a:ln>
                              <a:latin typeface="Cambria Math"/>
                            </a:rPr>
                          </m:ctrlPr>
                        </m:sSubPr>
                        <m:e>
                          <m:r>
                            <a:rPr lang="en-US" altLang="zh-CN" i="1">
                              <a:ln>
                                <a:solidFill>
                                  <a:srgbClr val="FF0000"/>
                                </a:solidFill>
                              </a:ln>
                              <a:latin typeface="Cambria Math"/>
                            </a:rPr>
                            <m:t>𝑚𝑖𝑛</m:t>
                          </m:r>
                        </m:e>
                        <m:sub>
                          <m:r>
                            <a:rPr lang="en-US" altLang="zh-CN" i="1">
                              <a:ln>
                                <a:solidFill>
                                  <a:srgbClr val="FF0000"/>
                                </a:solidFill>
                              </a:ln>
                              <a:latin typeface="Cambria Math"/>
                            </a:rPr>
                            <m:t>𝑤</m:t>
                          </m:r>
                          <m:r>
                            <a:rPr lang="en-US" altLang="zh-CN" i="1">
                              <a:ln>
                                <a:solidFill>
                                  <a:srgbClr val="FF0000"/>
                                </a:solidFill>
                              </a:ln>
                              <a:latin typeface="Cambria Math"/>
                            </a:rPr>
                            <m:t>,</m:t>
                          </m:r>
                          <m:r>
                            <a:rPr lang="en-US" altLang="zh-CN" i="1">
                              <a:ln>
                                <a:solidFill>
                                  <a:srgbClr val="FF0000"/>
                                </a:solidFill>
                              </a:ln>
                              <a:latin typeface="Cambria Math"/>
                            </a:rPr>
                            <m:t>𝑏</m:t>
                          </m:r>
                        </m:sub>
                      </m:sSub>
                      <m:r>
                        <a:rPr lang="en-US" altLang="zh-CN" i="1">
                          <a:ln>
                            <a:solidFill>
                              <a:srgbClr val="FF0000"/>
                            </a:solidFill>
                          </a:ln>
                          <a:latin typeface="Cambria Math"/>
                        </a:rPr>
                        <m:t>𝐿</m:t>
                      </m:r>
                      <m:d>
                        <m:dPr>
                          <m:ctrlPr>
                            <a:rPr lang="en-US" altLang="zh-CN" i="1">
                              <a:ln>
                                <a:solidFill>
                                  <a:srgbClr val="FF0000"/>
                                </a:solidFill>
                              </a:ln>
                              <a:latin typeface="Cambria Math"/>
                            </a:rPr>
                          </m:ctrlPr>
                        </m:dPr>
                        <m:e>
                          <m:r>
                            <a:rPr lang="en-US" altLang="zh-CN" i="1">
                              <a:ln>
                                <a:solidFill>
                                  <a:srgbClr val="FF0000"/>
                                </a:solidFill>
                              </a:ln>
                              <a:latin typeface="Cambria Math"/>
                            </a:rPr>
                            <m:t>𝑤</m:t>
                          </m:r>
                          <m:r>
                            <a:rPr lang="en-US" altLang="zh-CN" i="1">
                              <a:ln>
                                <a:solidFill>
                                  <a:srgbClr val="FF0000"/>
                                </a:solidFill>
                              </a:ln>
                              <a:latin typeface="Cambria Math"/>
                            </a:rPr>
                            <m:t>,</m:t>
                          </m:r>
                          <m:r>
                            <a:rPr lang="en-US" altLang="zh-CN" i="1">
                              <a:ln>
                                <a:solidFill>
                                  <a:srgbClr val="FF0000"/>
                                </a:solidFill>
                              </a:ln>
                              <a:latin typeface="Cambria Math"/>
                            </a:rPr>
                            <m:t>𝑏</m:t>
                          </m:r>
                          <m:r>
                            <a:rPr lang="en-US" altLang="zh-CN" i="1">
                              <a:ln>
                                <a:solidFill>
                                  <a:srgbClr val="FF0000"/>
                                </a:solidFill>
                              </a:ln>
                              <a:latin typeface="Cambria Math"/>
                            </a:rPr>
                            <m:t>,</m:t>
                          </m:r>
                          <m:r>
                            <a:rPr lang="zh-CN" altLang="en-US" i="1">
                              <a:ln>
                                <a:solidFill>
                                  <a:srgbClr val="FF0000"/>
                                </a:solidFill>
                              </a:ln>
                              <a:latin typeface="Cambria Math"/>
                            </a:rPr>
                            <m:t>𝛼</m:t>
                          </m:r>
                        </m:e>
                      </m:d>
                      <m:r>
                        <a:rPr lang="en-US" altLang="zh-CN" b="0" i="1" smtClean="0">
                          <a:ln>
                            <a:solidFill>
                              <a:srgbClr val="FF0000"/>
                            </a:solidFill>
                          </a:ln>
                          <a:latin typeface="Cambria Math"/>
                        </a:rPr>
                        <m:t>=−</m:t>
                      </m:r>
                      <m:f>
                        <m:fPr>
                          <m:ctrlPr>
                            <a:rPr lang="en-US" altLang="zh-CN" b="0" i="1" smtClean="0">
                              <a:ln>
                                <a:solidFill>
                                  <a:srgbClr val="FF0000"/>
                                </a:solidFill>
                              </a:ln>
                              <a:latin typeface="Cambria Math"/>
                            </a:rPr>
                          </m:ctrlPr>
                        </m:fPr>
                        <m:num>
                          <m:r>
                            <a:rPr lang="en-US" altLang="zh-CN" b="0" i="1" smtClean="0">
                              <a:ln>
                                <a:solidFill>
                                  <a:srgbClr val="FF0000"/>
                                </a:solidFill>
                              </a:ln>
                              <a:latin typeface="Cambria Math"/>
                            </a:rPr>
                            <m:t>1</m:t>
                          </m:r>
                        </m:num>
                        <m:den>
                          <m:r>
                            <a:rPr lang="en-US" altLang="zh-CN" b="0" i="1" smtClean="0">
                              <a:ln>
                                <a:solidFill>
                                  <a:srgbClr val="FF0000"/>
                                </a:solidFill>
                              </a:ln>
                              <a:latin typeface="Cambria Math"/>
                            </a:rPr>
                            <m:t>2</m:t>
                          </m:r>
                        </m:den>
                      </m:f>
                      <m:nary>
                        <m:naryPr>
                          <m:chr m:val="∑"/>
                          <m:ctrlPr>
                            <a:rPr lang="en-US" altLang="zh-CN" b="0" i="1" smtClean="0">
                              <a:ln>
                                <a:solidFill>
                                  <a:srgbClr val="FF0000"/>
                                </a:solidFill>
                              </a:ln>
                              <a:latin typeface="Cambria Math"/>
                            </a:rPr>
                          </m:ctrlPr>
                        </m:naryPr>
                        <m:sub>
                          <m:r>
                            <m:rPr>
                              <m:brk m:alnAt="23"/>
                            </m:rPr>
                            <a:rPr lang="en-US" altLang="zh-CN" b="0" i="1" smtClean="0">
                              <a:ln>
                                <a:solidFill>
                                  <a:srgbClr val="FF0000"/>
                                </a:solidFill>
                              </a:ln>
                              <a:latin typeface="Cambria Math"/>
                            </a:rPr>
                            <m:t>𝑖</m:t>
                          </m:r>
                          <m:r>
                            <a:rPr lang="en-US" altLang="zh-CN" b="0" i="1" smtClean="0">
                              <a:ln>
                                <a:solidFill>
                                  <a:srgbClr val="FF0000"/>
                                </a:solidFill>
                              </a:ln>
                              <a:latin typeface="Cambria Math"/>
                            </a:rPr>
                            <m:t>=1</m:t>
                          </m:r>
                        </m:sub>
                        <m:sup>
                          <m:r>
                            <a:rPr lang="en-US" altLang="zh-CN" b="0" i="1" smtClean="0">
                              <a:ln>
                                <a:solidFill>
                                  <a:srgbClr val="FF0000"/>
                                </a:solidFill>
                              </a:ln>
                              <a:latin typeface="Cambria Math"/>
                            </a:rPr>
                            <m:t>𝑛</m:t>
                          </m:r>
                        </m:sup>
                        <m:e>
                          <m:nary>
                            <m:naryPr>
                              <m:chr m:val="∑"/>
                              <m:ctrlPr>
                                <a:rPr lang="en-US" altLang="zh-CN" b="0" i="1" smtClean="0">
                                  <a:ln>
                                    <a:solidFill>
                                      <a:srgbClr val="FF0000"/>
                                    </a:solidFill>
                                  </a:ln>
                                  <a:latin typeface="Cambria Math"/>
                                </a:rPr>
                              </m:ctrlPr>
                            </m:naryPr>
                            <m:sub>
                              <m:r>
                                <m:rPr>
                                  <m:brk m:alnAt="23"/>
                                </m:rPr>
                                <a:rPr lang="en-US" altLang="zh-CN" b="0" i="1" smtClean="0">
                                  <a:ln>
                                    <a:solidFill>
                                      <a:srgbClr val="FF0000"/>
                                    </a:solidFill>
                                  </a:ln>
                                  <a:latin typeface="Cambria Math"/>
                                </a:rPr>
                                <m:t>𝑗</m:t>
                              </m:r>
                              <m:r>
                                <a:rPr lang="en-US" altLang="zh-CN" b="0" i="1" smtClean="0">
                                  <a:ln>
                                    <a:solidFill>
                                      <a:srgbClr val="FF0000"/>
                                    </a:solidFill>
                                  </a:ln>
                                  <a:latin typeface="Cambria Math"/>
                                </a:rPr>
                                <m:t>=1</m:t>
                              </m:r>
                            </m:sub>
                            <m:sup>
                              <m:r>
                                <a:rPr lang="en-US" altLang="zh-CN" b="0" i="1" smtClean="0">
                                  <a:ln>
                                    <a:solidFill>
                                      <a:srgbClr val="FF0000"/>
                                    </a:solidFill>
                                  </a:ln>
                                  <a:latin typeface="Cambria Math"/>
                                </a:rPr>
                                <m:t>𝑛</m:t>
                              </m:r>
                            </m:sup>
                            <m:e>
                              <m:sSub>
                                <m:sSubPr>
                                  <m:ctrlPr>
                                    <a:rPr lang="en-US" altLang="zh-CN" b="0" i="1" smtClean="0">
                                      <a:ln>
                                        <a:solidFill>
                                          <a:srgbClr val="FF0000"/>
                                        </a:solidFill>
                                      </a:ln>
                                      <a:latin typeface="Cambria Math"/>
                                    </a:rPr>
                                  </m:ctrlPr>
                                </m:sSubPr>
                                <m:e>
                                  <m:r>
                                    <a:rPr lang="zh-CN" altLang="en-US" b="0" i="1" smtClean="0">
                                      <a:ln>
                                        <a:solidFill>
                                          <a:srgbClr val="FF0000"/>
                                        </a:solidFill>
                                      </a:ln>
                                      <a:latin typeface="Cambria Math"/>
                                    </a:rPr>
                                    <m:t>𝛼</m:t>
                                  </m:r>
                                </m:e>
                                <m:sub>
                                  <m:r>
                                    <a:rPr lang="en-US" altLang="zh-CN" b="0" i="1" smtClean="0">
                                      <a:ln>
                                        <a:solidFill>
                                          <a:srgbClr val="FF0000"/>
                                        </a:solidFill>
                                      </a:ln>
                                      <a:latin typeface="Cambria Math"/>
                                    </a:rPr>
                                    <m:t>𝑖</m:t>
                                  </m:r>
                                </m:sub>
                              </m:sSub>
                              <m:sSub>
                                <m:sSubPr>
                                  <m:ctrlPr>
                                    <a:rPr lang="en-US" altLang="zh-CN" b="0" i="1" smtClean="0">
                                      <a:ln>
                                        <a:solidFill>
                                          <a:srgbClr val="FF0000"/>
                                        </a:solidFill>
                                      </a:ln>
                                      <a:latin typeface="Cambria Math"/>
                                    </a:rPr>
                                  </m:ctrlPr>
                                </m:sSubPr>
                                <m:e>
                                  <m:r>
                                    <a:rPr lang="zh-CN" altLang="en-US" b="0" i="1" smtClean="0">
                                      <a:ln>
                                        <a:solidFill>
                                          <a:srgbClr val="FF0000"/>
                                        </a:solidFill>
                                      </a:ln>
                                      <a:latin typeface="Cambria Math"/>
                                    </a:rPr>
                                    <m:t>𝛼</m:t>
                                  </m:r>
                                </m:e>
                                <m:sub>
                                  <m:r>
                                    <a:rPr lang="en-US" altLang="zh-CN" b="0" i="1" smtClean="0">
                                      <a:ln>
                                        <a:solidFill>
                                          <a:srgbClr val="FF0000"/>
                                        </a:solidFill>
                                      </a:ln>
                                      <a:latin typeface="Cambria Math"/>
                                    </a:rPr>
                                    <m:t>𝑗</m:t>
                                  </m:r>
                                </m:sub>
                              </m:sSub>
                              <m:sSub>
                                <m:sSubPr>
                                  <m:ctrlPr>
                                    <a:rPr lang="en-US" altLang="zh-CN" b="0" i="1" smtClean="0">
                                      <a:ln>
                                        <a:solidFill>
                                          <a:srgbClr val="FF0000"/>
                                        </a:solidFill>
                                      </a:ln>
                                      <a:latin typeface="Cambria Math"/>
                                    </a:rPr>
                                  </m:ctrlPr>
                                </m:sSubPr>
                                <m:e>
                                  <m:r>
                                    <a:rPr lang="en-US" altLang="zh-CN" b="0" i="1" smtClean="0">
                                      <a:ln>
                                        <a:solidFill>
                                          <a:srgbClr val="FF0000"/>
                                        </a:solidFill>
                                      </a:ln>
                                      <a:latin typeface="Cambria Math"/>
                                    </a:rPr>
                                    <m:t>𝑦</m:t>
                                  </m:r>
                                </m:e>
                                <m:sub>
                                  <m:r>
                                    <a:rPr lang="en-US" altLang="zh-CN" b="0" i="1" smtClean="0">
                                      <a:ln>
                                        <a:solidFill>
                                          <a:srgbClr val="FF0000"/>
                                        </a:solidFill>
                                      </a:ln>
                                      <a:latin typeface="Cambria Math"/>
                                    </a:rPr>
                                    <m:t>𝑖</m:t>
                                  </m:r>
                                </m:sub>
                              </m:sSub>
                              <m:sSub>
                                <m:sSubPr>
                                  <m:ctrlPr>
                                    <a:rPr lang="en-US" altLang="zh-CN" b="0" i="1" smtClean="0">
                                      <a:ln>
                                        <a:solidFill>
                                          <a:srgbClr val="FF0000"/>
                                        </a:solidFill>
                                      </a:ln>
                                      <a:latin typeface="Cambria Math"/>
                                    </a:rPr>
                                  </m:ctrlPr>
                                </m:sSubPr>
                                <m:e>
                                  <m:r>
                                    <a:rPr lang="en-US" altLang="zh-CN" b="0" i="1" smtClean="0">
                                      <a:ln>
                                        <a:solidFill>
                                          <a:srgbClr val="FF0000"/>
                                        </a:solidFill>
                                      </a:ln>
                                      <a:latin typeface="Cambria Math"/>
                                    </a:rPr>
                                    <m:t>𝑦</m:t>
                                  </m:r>
                                </m:e>
                                <m:sub>
                                  <m:r>
                                    <a:rPr lang="en-US" altLang="zh-CN" b="0" i="1" smtClean="0">
                                      <a:ln>
                                        <a:solidFill>
                                          <a:srgbClr val="FF0000"/>
                                        </a:solidFill>
                                      </a:ln>
                                      <a:latin typeface="Cambria Math"/>
                                    </a:rPr>
                                    <m:t>𝑗</m:t>
                                  </m:r>
                                </m:sub>
                              </m:sSub>
                              <m:d>
                                <m:dPr>
                                  <m:ctrlPr>
                                    <a:rPr lang="en-US" altLang="zh-CN" b="0" i="1" smtClean="0">
                                      <a:ln>
                                        <a:solidFill>
                                          <a:srgbClr val="FF0000"/>
                                        </a:solidFill>
                                      </a:ln>
                                      <a:latin typeface="Cambria Math"/>
                                    </a:rPr>
                                  </m:ctrlPr>
                                </m:dPr>
                                <m:e>
                                  <m:sSub>
                                    <m:sSubPr>
                                      <m:ctrlPr>
                                        <a:rPr lang="en-US" altLang="zh-CN" b="0" i="1" smtClean="0">
                                          <a:ln>
                                            <a:solidFill>
                                              <a:srgbClr val="FF0000"/>
                                            </a:solidFill>
                                          </a:ln>
                                          <a:latin typeface="Cambria Math"/>
                                        </a:rPr>
                                      </m:ctrlPr>
                                    </m:sSubPr>
                                    <m:e>
                                      <m:r>
                                        <a:rPr lang="en-US" altLang="zh-CN" b="0" i="1" smtClean="0">
                                          <a:ln>
                                            <a:solidFill>
                                              <a:srgbClr val="FF0000"/>
                                            </a:solidFill>
                                          </a:ln>
                                          <a:latin typeface="Cambria Math"/>
                                        </a:rPr>
                                        <m:t>𝑥</m:t>
                                      </m:r>
                                    </m:e>
                                    <m:sub>
                                      <m:r>
                                        <a:rPr lang="en-US" altLang="zh-CN" b="0" i="1" smtClean="0">
                                          <a:ln>
                                            <a:solidFill>
                                              <a:srgbClr val="FF0000"/>
                                            </a:solidFill>
                                          </a:ln>
                                          <a:latin typeface="Cambria Math"/>
                                        </a:rPr>
                                        <m:t>𝑖</m:t>
                                      </m:r>
                                    </m:sub>
                                  </m:sSub>
                                  <m:r>
                                    <a:rPr lang="en-US" altLang="zh-CN" b="0" i="1" smtClean="0">
                                      <a:ln>
                                        <a:solidFill>
                                          <a:srgbClr val="FF0000"/>
                                        </a:solidFill>
                                      </a:ln>
                                      <a:latin typeface="Cambria Math"/>
                                      <a:ea typeface="Cambria Math"/>
                                    </a:rPr>
                                    <m:t>∙</m:t>
                                  </m:r>
                                  <m:sSub>
                                    <m:sSubPr>
                                      <m:ctrlPr>
                                        <a:rPr lang="en-US" altLang="zh-CN" b="0" i="1" smtClean="0">
                                          <a:ln>
                                            <a:solidFill>
                                              <a:srgbClr val="FF0000"/>
                                            </a:solidFill>
                                          </a:ln>
                                          <a:latin typeface="Cambria Math"/>
                                          <a:ea typeface="Cambria Math"/>
                                        </a:rPr>
                                      </m:ctrlPr>
                                    </m:sSubPr>
                                    <m:e>
                                      <m:r>
                                        <a:rPr lang="en-US" altLang="zh-CN" b="0" i="1" smtClean="0">
                                          <a:ln>
                                            <a:solidFill>
                                              <a:srgbClr val="FF0000"/>
                                            </a:solidFill>
                                          </a:ln>
                                          <a:latin typeface="Cambria Math"/>
                                          <a:ea typeface="Cambria Math"/>
                                        </a:rPr>
                                        <m:t>𝑥</m:t>
                                      </m:r>
                                    </m:e>
                                    <m:sub>
                                      <m:r>
                                        <a:rPr lang="en-US" altLang="zh-CN" b="0" i="1" smtClean="0">
                                          <a:ln>
                                            <a:solidFill>
                                              <a:srgbClr val="FF0000"/>
                                            </a:solidFill>
                                          </a:ln>
                                          <a:latin typeface="Cambria Math"/>
                                          <a:ea typeface="Cambria Math"/>
                                        </a:rPr>
                                        <m:t>𝑗</m:t>
                                      </m:r>
                                    </m:sub>
                                  </m:sSub>
                                </m:e>
                              </m:d>
                              <m:r>
                                <a:rPr lang="en-US" altLang="zh-CN" b="0" i="1" smtClean="0">
                                  <a:ln>
                                    <a:solidFill>
                                      <a:srgbClr val="FF0000"/>
                                    </a:solidFill>
                                  </a:ln>
                                  <a:latin typeface="Cambria Math"/>
                                  <a:ea typeface="Cambria Math"/>
                                </a:rPr>
                                <m:t>+</m:t>
                              </m:r>
                              <m:nary>
                                <m:naryPr>
                                  <m:chr m:val="∑"/>
                                  <m:ctrlPr>
                                    <a:rPr lang="en-US" altLang="zh-CN" b="0" i="1" smtClean="0">
                                      <a:ln>
                                        <a:solidFill>
                                          <a:srgbClr val="FF0000"/>
                                        </a:solidFill>
                                      </a:ln>
                                      <a:latin typeface="Cambria Math"/>
                                      <a:ea typeface="Cambria Math"/>
                                    </a:rPr>
                                  </m:ctrlPr>
                                </m:naryPr>
                                <m:sub>
                                  <m:r>
                                    <m:rPr>
                                      <m:brk m:alnAt="23"/>
                                    </m:rPr>
                                    <a:rPr lang="en-US" altLang="zh-CN" b="0" i="1" smtClean="0">
                                      <a:ln>
                                        <a:solidFill>
                                          <a:srgbClr val="FF0000"/>
                                        </a:solidFill>
                                      </a:ln>
                                      <a:latin typeface="Cambria Math"/>
                                      <a:ea typeface="Cambria Math"/>
                                    </a:rPr>
                                    <m:t>𝑖</m:t>
                                  </m:r>
                                  <m:r>
                                    <a:rPr lang="en-US" altLang="zh-CN" b="0" i="1" smtClean="0">
                                      <a:ln>
                                        <a:solidFill>
                                          <a:srgbClr val="FF0000"/>
                                        </a:solidFill>
                                      </a:ln>
                                      <a:latin typeface="Cambria Math"/>
                                      <a:ea typeface="Cambria Math"/>
                                    </a:rPr>
                                    <m:t>=1</m:t>
                                  </m:r>
                                </m:sub>
                                <m:sup>
                                  <m:r>
                                    <a:rPr lang="en-US" altLang="zh-CN" b="0" i="1" smtClean="0">
                                      <a:ln>
                                        <a:solidFill>
                                          <a:srgbClr val="FF0000"/>
                                        </a:solidFill>
                                      </a:ln>
                                      <a:latin typeface="Cambria Math"/>
                                      <a:ea typeface="Cambria Math"/>
                                    </a:rPr>
                                    <m:t>𝑛</m:t>
                                  </m:r>
                                </m:sup>
                                <m:e>
                                  <m:sSub>
                                    <m:sSubPr>
                                      <m:ctrlPr>
                                        <a:rPr lang="en-US" altLang="zh-CN" b="0" i="1" smtClean="0">
                                          <a:ln>
                                            <a:solidFill>
                                              <a:srgbClr val="FF0000"/>
                                            </a:solidFill>
                                          </a:ln>
                                          <a:latin typeface="Cambria Math"/>
                                          <a:ea typeface="Cambria Math"/>
                                        </a:rPr>
                                      </m:ctrlPr>
                                    </m:sSubPr>
                                    <m:e>
                                      <m:r>
                                        <a:rPr lang="zh-CN" altLang="en-US" b="0" i="1" smtClean="0">
                                          <a:ln>
                                            <a:solidFill>
                                              <a:srgbClr val="FF0000"/>
                                            </a:solidFill>
                                          </a:ln>
                                          <a:latin typeface="Cambria Math"/>
                                          <a:ea typeface="Cambria Math"/>
                                        </a:rPr>
                                        <m:t>𝛼</m:t>
                                      </m:r>
                                    </m:e>
                                    <m:sub>
                                      <m:r>
                                        <a:rPr lang="en-US" altLang="zh-CN" b="0" i="1" smtClean="0">
                                          <a:ln>
                                            <a:solidFill>
                                              <a:srgbClr val="FF0000"/>
                                            </a:solidFill>
                                          </a:ln>
                                          <a:latin typeface="Cambria Math"/>
                                          <a:ea typeface="Cambria Math"/>
                                        </a:rPr>
                                        <m:t>𝑖</m:t>
                                      </m:r>
                                    </m:sub>
                                  </m:sSub>
                                </m:e>
                              </m:nary>
                            </m:e>
                          </m:nary>
                        </m:e>
                      </m:nary>
                    </m:oMath>
                  </m:oMathPara>
                </a14:m>
                <a:endParaRPr lang="en-US" altLang="zh-CN" dirty="0">
                  <a:ln>
                    <a:solidFill>
                      <a:srgbClr val="FF0000"/>
                    </a:solidFill>
                  </a:ln>
                </a:endParaRPr>
              </a:p>
            </p:txBody>
          </p:sp>
        </mc:Choice>
        <mc:Fallback>
          <p:sp>
            <p:nvSpPr>
              <p:cNvPr id="5" name="TextBox 4"/>
              <p:cNvSpPr txBox="1">
                <a:spLocks noRot="1" noChangeAspect="1" noMove="1" noResize="1" noEditPoints="1" noAdjustHandles="1" noChangeArrowheads="1" noChangeShapeType="1" noTextEdit="1"/>
              </p:cNvSpPr>
              <p:nvPr/>
            </p:nvSpPr>
            <p:spPr>
              <a:xfrm>
                <a:off x="4127105" y="10520380"/>
                <a:ext cx="15777076" cy="2290050"/>
              </a:xfrm>
              <a:prstGeom prst="rect">
                <a:avLst/>
              </a:prstGeom>
              <a:blipFill rotWithShape="1">
                <a:blip r:embed="rId3"/>
                <a:stretch>
                  <a:fillRect/>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595618" y="2903367"/>
                <a:ext cx="19949310" cy="132343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lang="zh-CN" altLang="en-US" dirty="0"/>
                  <a:t>求</a:t>
                </a:r>
                <a14:m>
                  <m:oMath xmlns:m="http://schemas.openxmlformats.org/officeDocument/2006/math">
                    <m:sSub>
                      <m:sSubPr>
                        <m:ctrlPr>
                          <a:rPr lang="en-US" altLang="zh-CN" i="1">
                            <a:latin typeface="Cambria Math"/>
                          </a:rPr>
                        </m:ctrlPr>
                      </m:sSubPr>
                      <m:e>
                        <m:r>
                          <a:rPr lang="en-US" altLang="zh-CN" i="1">
                            <a:latin typeface="Cambria Math"/>
                          </a:rPr>
                          <m:t>𝑚𝑖𝑛</m:t>
                        </m:r>
                      </m:e>
                      <m:sub>
                        <m:r>
                          <a:rPr lang="en-US" altLang="zh-CN" i="1">
                            <a:latin typeface="Cambria Math"/>
                          </a:rPr>
                          <m:t>𝑤</m:t>
                        </m:r>
                        <m:r>
                          <a:rPr lang="en-US" altLang="zh-CN" i="1">
                            <a:latin typeface="Cambria Math"/>
                          </a:rPr>
                          <m:t>,</m:t>
                        </m:r>
                        <m:r>
                          <a:rPr lang="en-US" altLang="zh-CN" i="1">
                            <a:latin typeface="Cambria Math"/>
                          </a:rPr>
                          <m:t>𝑏</m:t>
                        </m:r>
                      </m:sub>
                    </m:sSub>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a:rPr lang="zh-CN" altLang="en-US" i="1">
                            <a:latin typeface="Cambria Math"/>
                          </a:rPr>
                          <m:t>𝛼</m:t>
                        </m:r>
                      </m:e>
                    </m:d>
                    <m:r>
                      <a:rPr lang="zh-CN" altLang="en-US" b="0" i="1" smtClean="0">
                        <a:latin typeface="Cambria Math"/>
                      </a:rPr>
                      <m:t>对</m:t>
                    </m:r>
                    <m:r>
                      <a:rPr lang="zh-CN" altLang="en-US" b="0" i="1" smtClean="0">
                        <a:latin typeface="Cambria Math"/>
                      </a:rPr>
                      <m:t>𝛼</m:t>
                    </m:r>
                    <m:r>
                      <a:rPr lang="zh-CN" altLang="en-US" b="0" i="1" smtClean="0">
                        <a:latin typeface="Cambria Math"/>
                      </a:rPr>
                      <m:t>的极大</m:t>
                    </m:r>
                  </m:oMath>
                </a14:m>
                <a:r>
                  <a:rPr lang="zh-CN" altLang="en-US" dirty="0" smtClean="0"/>
                  <a:t>，得到</a:t>
                </a:r>
                <a14:m>
                  <m:oMath xmlns:m="http://schemas.openxmlformats.org/officeDocument/2006/math">
                    <m:sSup>
                      <m:sSupPr>
                        <m:ctrlPr>
                          <a:rPr lang="en-US" altLang="zh-CN" i="1" smtClean="0">
                            <a:latin typeface="Cambria Math"/>
                          </a:rPr>
                        </m:ctrlPr>
                      </m:sSupPr>
                      <m:e>
                        <m:r>
                          <a:rPr lang="zh-CN" altLang="en-US" i="1" smtClean="0">
                            <a:latin typeface="Cambria Math"/>
                          </a:rPr>
                          <m:t>𝛼</m:t>
                        </m:r>
                      </m:e>
                      <m:sup>
                        <m:r>
                          <a:rPr lang="zh-CN" altLang="en-US" b="0" i="1" smtClean="0">
                            <a:latin typeface="Cambria Math"/>
                          </a:rPr>
                          <m:t>∗</m:t>
                        </m:r>
                      </m:sup>
                    </m:sSup>
                    <m:r>
                      <a:rPr lang="en-US" altLang="zh-CN" b="0" i="1" smtClean="0">
                        <a:latin typeface="Cambria Math"/>
                      </a:rPr>
                      <m:t>=(</m:t>
                    </m:r>
                    <m:sSup>
                      <m:sSupPr>
                        <m:ctrlPr>
                          <a:rPr lang="en-US" altLang="zh-CN" b="0" i="1" smtClean="0">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1</m:t>
                            </m:r>
                          </m:sub>
                          <m:sup/>
                        </m:sSubSup>
                      </m:e>
                      <m:sup>
                        <m:r>
                          <a:rPr lang="en-US" altLang="zh-CN" b="0" i="1" smtClean="0">
                            <a:latin typeface="Cambria Math"/>
                          </a:rPr>
                          <m:t>∗</m:t>
                        </m:r>
                      </m:sup>
                    </m:sSup>
                    <m:r>
                      <a:rPr lang="en-US" altLang="zh-CN" b="0" i="1" smtClean="0">
                        <a:latin typeface="Cambria Math"/>
                      </a:rPr>
                      <m:t>,</m:t>
                    </m:r>
                    <m:r>
                      <a:rPr lang="en-US" altLang="zh-CN" b="0" i="1" smtClean="0">
                        <a:latin typeface="Cambria Math"/>
                        <a:ea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b="0" i="1" smtClean="0">
                                <a:latin typeface="Cambria Math"/>
                              </a:rPr>
                              <m:t>𝑛</m:t>
                            </m:r>
                          </m:sub>
                          <m:sup/>
                        </m:sSubSup>
                      </m:e>
                      <m:sup>
                        <m:r>
                          <a:rPr lang="en-US" altLang="zh-CN" i="1">
                            <a:latin typeface="Cambria Math"/>
                          </a:rPr>
                          <m:t>∗</m:t>
                        </m:r>
                      </m:sup>
                    </m:sSup>
                  </m:oMath>
                </a14:m>
                <a:r>
                  <a:rPr lang="en-US" altLang="zh-CN" dirty="0" smtClean="0"/>
                  <a:t>)</a:t>
                </a:r>
              </a:p>
            </p:txBody>
          </p:sp>
        </mc:Choice>
        <mc:Fallback>
          <p:sp>
            <p:nvSpPr>
              <p:cNvPr id="2" name="TextBox 1"/>
              <p:cNvSpPr txBox="1">
                <a:spLocks noRot="1" noChangeAspect="1" noMove="1" noResize="1" noEditPoints="1" noAdjustHandles="1" noChangeArrowheads="1" noChangeShapeType="1" noTextEdit="1"/>
              </p:cNvSpPr>
              <p:nvPr/>
            </p:nvSpPr>
            <p:spPr>
              <a:xfrm>
                <a:off x="595618" y="2903367"/>
                <a:ext cx="19949310" cy="1323439"/>
              </a:xfrm>
              <a:prstGeom prst="rect">
                <a:avLst/>
              </a:prstGeom>
              <a:blipFill rotWithShape="1">
                <a:blip r:embed="rId1"/>
                <a:stretch>
                  <a:fillRect l="-1650" b="-12903"/>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630987" y="4646748"/>
                <a:ext cx="10225135" cy="370242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sSub>
                        <m:sSubPr>
                          <m:ctrlPr>
                            <a:rPr lang="en-US" altLang="zh-CN" sz="4000" i="1" smtClean="0">
                              <a:ln>
                                <a:noFill/>
                              </a:ln>
                              <a:latin typeface="Cambria Math"/>
                            </a:rPr>
                          </m:ctrlPr>
                        </m:sSubPr>
                        <m:e>
                          <m:r>
                            <a:rPr lang="en-US" altLang="zh-CN" sz="4000" i="1">
                              <a:ln>
                                <a:noFill/>
                              </a:ln>
                              <a:latin typeface="Cambria Math"/>
                            </a:rPr>
                            <m:t>𝑚</m:t>
                          </m:r>
                          <m:r>
                            <m:rPr>
                              <m:sty m:val="p"/>
                            </m:rPr>
                            <a:rPr lang="en-US" altLang="zh-CN" sz="4000" i="1">
                              <a:latin typeface="Cambria Math"/>
                            </a:rPr>
                            <m:t>ax</m:t>
                          </m:r>
                        </m:e>
                        <m:sub>
                          <m:r>
                            <a:rPr lang="zh-CN" altLang="en-US" sz="4000" i="1" smtClean="0">
                              <a:ln>
                                <a:noFill/>
                              </a:ln>
                              <a:latin typeface="Cambria Math"/>
                            </a:rPr>
                            <m:t>𝛼</m:t>
                          </m:r>
                        </m:sub>
                      </m:sSub>
                      <m:r>
                        <a:rPr lang="en-US" altLang="zh-CN" sz="4000" b="0" i="1" smtClean="0">
                          <a:ln>
                            <a:noFill/>
                          </a:ln>
                          <a:latin typeface="Cambria Math"/>
                        </a:rPr>
                        <m:t>    −</m:t>
                      </m:r>
                      <m:f>
                        <m:fPr>
                          <m:ctrlPr>
                            <a:rPr lang="en-US" altLang="zh-CN" sz="4000" b="0" i="1" smtClean="0">
                              <a:ln>
                                <a:noFill/>
                              </a:ln>
                              <a:latin typeface="Cambria Math"/>
                            </a:rPr>
                          </m:ctrlPr>
                        </m:fPr>
                        <m:num>
                          <m:r>
                            <a:rPr lang="en-US" altLang="zh-CN" sz="4000" b="0" i="1" smtClean="0">
                              <a:ln>
                                <a:noFill/>
                              </a:ln>
                              <a:latin typeface="Cambria Math"/>
                            </a:rPr>
                            <m:t>1</m:t>
                          </m:r>
                        </m:num>
                        <m:den>
                          <m:r>
                            <a:rPr lang="en-US" altLang="zh-CN" sz="4000" b="0" i="1" smtClean="0">
                              <a:ln>
                                <a:noFill/>
                              </a:ln>
                              <a:latin typeface="Cambria Math"/>
                            </a:rPr>
                            <m:t>2</m:t>
                          </m:r>
                        </m:den>
                      </m:f>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𝑖</m:t>
                          </m:r>
                          <m:r>
                            <a:rPr lang="en-US" altLang="zh-CN" sz="4000" b="0" i="1" smtClean="0">
                              <a:ln>
                                <a:noFill/>
                              </a:ln>
                              <a:latin typeface="Cambria Math"/>
                            </a:rPr>
                            <m:t>=1</m:t>
                          </m:r>
                        </m:sub>
                        <m:sup>
                          <m:r>
                            <a:rPr lang="en-US" altLang="zh-CN" sz="4000" b="0" i="1" smtClean="0">
                              <a:ln>
                                <a:noFill/>
                              </a:ln>
                              <a:latin typeface="Cambria Math"/>
                            </a:rPr>
                            <m:t>𝑛</m:t>
                          </m:r>
                        </m:sup>
                        <m:e>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𝑗</m:t>
                              </m:r>
                              <m:r>
                                <a:rPr lang="en-US" altLang="zh-CN" sz="4000" b="0" i="1" smtClean="0">
                                  <a:ln>
                                    <a:noFill/>
                                  </a:ln>
                                  <a:latin typeface="Cambria Math"/>
                                </a:rPr>
                                <m:t>=1</m:t>
                              </m:r>
                            </m:sub>
                            <m:sup>
                              <m:r>
                                <a:rPr lang="en-US" altLang="zh-CN" sz="4000" b="0" i="1" smtClean="0">
                                  <a:ln>
                                    <a:noFill/>
                                  </a:ln>
                                  <a:latin typeface="Cambria Math"/>
                                </a:rPr>
                                <m:t>𝑛</m:t>
                              </m:r>
                            </m:sup>
                            <m:e>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𝑗</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𝑗</m:t>
                                  </m:r>
                                </m:sub>
                              </m:sSub>
                              <m:d>
                                <m:dPr>
                                  <m:ctrlPr>
                                    <a:rPr lang="en-US" altLang="zh-CN" sz="4000" b="0" i="1" smtClean="0">
                                      <a:ln>
                                        <a:noFill/>
                                      </a:ln>
                                      <a:latin typeface="Cambria Math"/>
                                    </a:rPr>
                                  </m:ctrlPr>
                                </m:dPr>
                                <m:e>
                                  <m:sSub>
                                    <m:sSubPr>
                                      <m:ctrlPr>
                                        <a:rPr lang="en-US" altLang="zh-CN" sz="4000" b="0" i="1" smtClean="0">
                                          <a:ln>
                                            <a:noFill/>
                                          </a:ln>
                                          <a:latin typeface="Cambria Math"/>
                                        </a:rPr>
                                      </m:ctrlPr>
                                    </m:sSubPr>
                                    <m:e>
                                      <m:r>
                                        <a:rPr lang="en-US" altLang="zh-CN" sz="4000" b="0" i="1" smtClean="0">
                                          <a:ln>
                                            <a:noFill/>
                                          </a:ln>
                                          <a:latin typeface="Cambria Math"/>
                                        </a:rPr>
                                        <m:t>𝑥</m:t>
                                      </m:r>
                                    </m:e>
                                    <m:sub>
                                      <m:r>
                                        <a:rPr lang="en-US" altLang="zh-CN" sz="4000" b="0" i="1" smtClean="0">
                                          <a:ln>
                                            <a:noFill/>
                                          </a:ln>
                                          <a:latin typeface="Cambria Math"/>
                                        </a:rPr>
                                        <m:t>𝑖</m:t>
                                      </m:r>
                                    </m:sub>
                                  </m:sSub>
                                  <m:r>
                                    <a:rPr lang="en-US" altLang="zh-CN" sz="4000" b="0" i="1" smtClean="0">
                                      <a:ln>
                                        <a:noFill/>
                                      </a:ln>
                                      <a:latin typeface="Cambria Math"/>
                                      <a:ea typeface="Cambria Math"/>
                                    </a:rPr>
                                    <m:t>∙</m:t>
                                  </m:r>
                                  <m:sSub>
                                    <m:sSubPr>
                                      <m:ctrlPr>
                                        <a:rPr lang="en-US" altLang="zh-CN" sz="4000" b="0" i="1" smtClean="0">
                                          <a:ln>
                                            <a:noFill/>
                                          </a:ln>
                                          <a:latin typeface="Cambria Math"/>
                                          <a:ea typeface="Cambria Math"/>
                                        </a:rPr>
                                      </m:ctrlPr>
                                    </m:sSubPr>
                                    <m:e>
                                      <m:r>
                                        <a:rPr lang="en-US" altLang="zh-CN" sz="4000" b="0" i="1" smtClean="0">
                                          <a:ln>
                                            <a:noFill/>
                                          </a:ln>
                                          <a:latin typeface="Cambria Math"/>
                                          <a:ea typeface="Cambria Math"/>
                                        </a:rPr>
                                        <m:t>𝑥</m:t>
                                      </m:r>
                                    </m:e>
                                    <m:sub>
                                      <m:r>
                                        <a:rPr lang="en-US" altLang="zh-CN" sz="4000" b="0" i="1" smtClean="0">
                                          <a:ln>
                                            <a:noFill/>
                                          </a:ln>
                                          <a:latin typeface="Cambria Math"/>
                                          <a:ea typeface="Cambria Math"/>
                                        </a:rPr>
                                        <m:t>𝑗</m:t>
                                      </m:r>
                                    </m:sub>
                                  </m:sSub>
                                </m:e>
                              </m:d>
                              <m:r>
                                <a:rPr lang="en-US" altLang="zh-CN" sz="4000" b="0" i="1" smtClean="0">
                                  <a:ln>
                                    <a:noFill/>
                                  </a:ln>
                                  <a:latin typeface="Cambria Math"/>
                                  <a:ea typeface="Cambria Math"/>
                                </a:rPr>
                                <m:t>+</m:t>
                              </m:r>
                              <m:nary>
                                <m:naryPr>
                                  <m:chr m:val="∑"/>
                                  <m:ctrlPr>
                                    <a:rPr lang="en-US" altLang="zh-CN" sz="4000" b="0" i="1" smtClean="0">
                                      <a:ln>
                                        <a:noFill/>
                                      </a:ln>
                                      <a:latin typeface="Cambria Math"/>
                                      <a:ea typeface="Cambria Math"/>
                                    </a:rPr>
                                  </m:ctrlPr>
                                </m:naryPr>
                                <m:sub>
                                  <m:r>
                                    <m:rPr>
                                      <m:brk m:alnAt="23"/>
                                    </m:rPr>
                                    <a:rPr lang="en-US" altLang="zh-CN" sz="4000" b="0" i="1" smtClean="0">
                                      <a:ln>
                                        <a:noFill/>
                                      </a:ln>
                                      <a:latin typeface="Cambria Math"/>
                                      <a:ea typeface="Cambria Math"/>
                                    </a:rPr>
                                    <m:t>𝑖</m:t>
                                  </m:r>
                                  <m:r>
                                    <a:rPr lang="en-US" altLang="zh-CN" sz="4000" b="0" i="1" smtClean="0">
                                      <a:ln>
                                        <a:noFill/>
                                      </a:ln>
                                      <a:latin typeface="Cambria Math"/>
                                      <a:ea typeface="Cambria Math"/>
                                    </a:rPr>
                                    <m:t>=1</m:t>
                                  </m:r>
                                </m:sub>
                                <m:sup>
                                  <m:r>
                                    <a:rPr lang="en-US" altLang="zh-CN" sz="4000" b="0" i="1" smtClean="0">
                                      <a:ln>
                                        <a:noFill/>
                                      </a:ln>
                                      <a:latin typeface="Cambria Math"/>
                                      <a:ea typeface="Cambria Math"/>
                                    </a:rPr>
                                    <m:t>𝑛</m:t>
                                  </m:r>
                                </m:sup>
                                <m:e>
                                  <m:sSub>
                                    <m:sSubPr>
                                      <m:ctrlPr>
                                        <a:rPr lang="en-US" altLang="zh-CN" sz="4000" b="0" i="1" smtClean="0">
                                          <a:ln>
                                            <a:noFill/>
                                          </a:ln>
                                          <a:latin typeface="Cambria Math"/>
                                          <a:ea typeface="Cambria Math"/>
                                        </a:rPr>
                                      </m:ctrlPr>
                                    </m:sSubPr>
                                    <m:e>
                                      <m:r>
                                        <a:rPr lang="zh-CN" altLang="en-US" sz="4000" b="0" i="1" smtClean="0">
                                          <a:ln>
                                            <a:noFill/>
                                          </a:ln>
                                          <a:latin typeface="Cambria Math"/>
                                          <a:ea typeface="Cambria Math"/>
                                        </a:rPr>
                                        <m:t>𝛼</m:t>
                                      </m:r>
                                    </m:e>
                                    <m:sub>
                                      <m:r>
                                        <a:rPr lang="en-US" altLang="zh-CN" sz="4000" b="0" i="1" smtClean="0">
                                          <a:ln>
                                            <a:noFill/>
                                          </a:ln>
                                          <a:latin typeface="Cambria Math"/>
                                          <a:ea typeface="Cambria Math"/>
                                        </a:rPr>
                                        <m:t>𝑖</m:t>
                                      </m:r>
                                    </m:sub>
                                  </m:sSub>
                                </m:e>
                              </m:nary>
                            </m:e>
                          </m:nary>
                        </m:e>
                      </m:nary>
                    </m:oMath>
                  </m:oMathPara>
                </a14:m>
                <a:endParaRPr lang="en-US" altLang="zh-CN" sz="4000" b="0" dirty="0" smtClean="0">
                  <a:ln>
                    <a:noFill/>
                  </a:ln>
                </a:endParaRPr>
              </a:p>
              <a:p>
                <a:pPr algn="l">
                  <a:lnSpc>
                    <a:spcPct val="150000"/>
                  </a:lnSpc>
                </a:pPr>
                <a:r>
                  <a:rPr lang="en-US" altLang="zh-CN" sz="4000" dirty="0" smtClean="0">
                    <a:ln>
                      <a:noFill/>
                    </a:ln>
                  </a:rPr>
                  <a:t>   </a:t>
                </a:r>
                <a:r>
                  <a:rPr lang="en-US" altLang="zh-CN" sz="4000" dirty="0" err="1" smtClean="0">
                    <a:ln>
                      <a:noFill/>
                    </a:ln>
                  </a:rPr>
                  <a:t>s.t.</a:t>
                </a:r>
                <a:r>
                  <a:rPr lang="en-US" altLang="zh-CN" sz="4000" dirty="0" smtClean="0">
                    <a:ln>
                      <a:noFill/>
                    </a:ln>
                  </a:rPr>
                  <a:t>        </a:t>
                </a:r>
                <a14:m>
                  <m:oMath xmlns:m="http://schemas.openxmlformats.org/officeDocument/2006/math">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e>
                    </m:nary>
                  </m:oMath>
                </a14:m>
                <a:r>
                  <a:rPr lang="en-US" altLang="zh-CN" sz="4000" dirty="0"/>
                  <a:t>=</a:t>
                </a:r>
                <a:r>
                  <a:rPr lang="en-US" altLang="zh-CN" sz="4000" dirty="0" smtClean="0"/>
                  <a:t>0</a:t>
                </a:r>
                <a:endParaRPr lang="zh-CN" altLang="en-US" sz="4000" dirty="0" smtClean="0"/>
              </a:p>
              <a:p>
                <a:pPr algn="l">
                  <a:lnSpc>
                    <a:spcPct val="150000"/>
                  </a:lnSpc>
                </a:pPr>
                <a:r>
                  <a:rPr lang="en-US" altLang="zh-CN" sz="4000" dirty="0" smtClean="0"/>
                  <a:t>				</a:t>
                </a:r>
                <a14:m>
                  <m:oMath xmlns:m="http://schemas.openxmlformats.org/officeDocument/2006/math">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r>
                      <a:rPr lang="en-US" altLang="zh-CN" sz="4000" i="1" smtClean="0">
                        <a:latin typeface="Cambria Math"/>
                        <a:ea typeface="Cambria Math"/>
                      </a:rPr>
                      <m:t>≥</m:t>
                    </m:r>
                    <m:r>
                      <a:rPr lang="en-US" altLang="zh-CN" sz="4000" b="0" i="1" smtClean="0">
                        <a:latin typeface="Cambria Math"/>
                        <a:ea typeface="Cambria Math"/>
                      </a:rPr>
                      <m:t>0,</m:t>
                    </m:r>
                    <m:r>
                      <a:rPr lang="en-US" altLang="zh-CN" sz="4000" b="0" i="1" smtClean="0">
                        <a:latin typeface="Cambria Math"/>
                        <a:ea typeface="Cambria Math"/>
                      </a:rPr>
                      <m:t>𝑖</m:t>
                    </m:r>
                    <m:r>
                      <a:rPr lang="en-US" altLang="zh-CN" sz="4000" b="0" i="1" smtClean="0">
                        <a:latin typeface="Cambria Math"/>
                        <a:ea typeface="Cambria Math"/>
                      </a:rPr>
                      <m:t>=1,2,,⋯</m:t>
                    </m:r>
                    <m:r>
                      <a:rPr lang="en-US" altLang="zh-CN" sz="4000" b="0" i="1" smtClean="0">
                        <a:latin typeface="Cambria Math"/>
                        <a:ea typeface="Cambria Math"/>
                      </a:rPr>
                      <m:t>𝑛</m:t>
                    </m:r>
                  </m:oMath>
                </a14:m>
                <a:endParaRPr lang="en-US" altLang="zh-CN" sz="4000" dirty="0">
                  <a:ln>
                    <a:noFill/>
                  </a:ln>
                </a:endParaRPr>
              </a:p>
            </p:txBody>
          </p:sp>
        </mc:Choice>
        <mc:Fallback>
          <p:sp>
            <p:nvSpPr>
              <p:cNvPr id="3" name="TextBox 2"/>
              <p:cNvSpPr txBox="1">
                <a:spLocks noRot="1" noChangeAspect="1" noMove="1" noResize="1" noEditPoints="1" noAdjustHandles="1" noChangeArrowheads="1" noChangeShapeType="1" noTextEdit="1"/>
              </p:cNvSpPr>
              <p:nvPr/>
            </p:nvSpPr>
            <p:spPr>
              <a:xfrm>
                <a:off x="630987" y="4646748"/>
                <a:ext cx="10225135" cy="3702424"/>
              </a:xfrm>
              <a:prstGeom prst="rect">
                <a:avLst/>
              </a:prstGeom>
              <a:blipFill rotWithShape="1">
                <a:blip r:embed="rId2"/>
                <a:stretch>
                  <a:fillRect/>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4410617" y="4772899"/>
                <a:ext cx="9441953" cy="3702424"/>
              </a:xfrm>
              <a:prstGeom prst="rect">
                <a:avLst/>
              </a:prstGeom>
              <a:noFill/>
              <a:ln w="12700" cap="flat">
                <a:noFill/>
                <a:prstDash val="sysDash"/>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sSub>
                        <m:sSubPr>
                          <m:ctrlPr>
                            <a:rPr lang="en-US" altLang="zh-CN" sz="4000" i="1" smtClean="0">
                              <a:ln>
                                <a:noFill/>
                              </a:ln>
                              <a:latin typeface="Cambria Math"/>
                            </a:rPr>
                          </m:ctrlPr>
                        </m:sSubPr>
                        <m:e>
                          <m:r>
                            <a:rPr lang="en-US" altLang="zh-CN" sz="4000" i="1">
                              <a:ln>
                                <a:noFill/>
                              </a:ln>
                              <a:latin typeface="Cambria Math"/>
                            </a:rPr>
                            <m:t>𝑚</m:t>
                          </m:r>
                          <m:r>
                            <a:rPr lang="en-US" altLang="zh-CN" sz="4000" b="0" i="1" smtClean="0">
                              <a:ln>
                                <a:noFill/>
                              </a:ln>
                              <a:latin typeface="Cambria Math"/>
                            </a:rPr>
                            <m:t>𝑖𝑛</m:t>
                          </m:r>
                        </m:e>
                        <m:sub>
                          <m:r>
                            <a:rPr lang="zh-CN" altLang="en-US" sz="4000" i="1" smtClean="0">
                              <a:ln>
                                <a:noFill/>
                              </a:ln>
                              <a:latin typeface="Cambria Math"/>
                            </a:rPr>
                            <m:t>𝛼</m:t>
                          </m:r>
                        </m:sub>
                      </m:sSub>
                      <m:r>
                        <a:rPr lang="en-US" altLang="zh-CN" sz="4000" b="0" i="1" smtClean="0">
                          <a:ln>
                            <a:noFill/>
                          </a:ln>
                          <a:latin typeface="Cambria Math"/>
                        </a:rPr>
                        <m:t>    </m:t>
                      </m:r>
                      <m:f>
                        <m:fPr>
                          <m:ctrlPr>
                            <a:rPr lang="en-US" altLang="zh-CN" sz="4000" b="0" i="1" smtClean="0">
                              <a:ln>
                                <a:noFill/>
                              </a:ln>
                              <a:latin typeface="Cambria Math"/>
                            </a:rPr>
                          </m:ctrlPr>
                        </m:fPr>
                        <m:num>
                          <m:r>
                            <a:rPr lang="en-US" altLang="zh-CN" sz="4000" b="0" i="1" smtClean="0">
                              <a:ln>
                                <a:noFill/>
                              </a:ln>
                              <a:latin typeface="Cambria Math"/>
                            </a:rPr>
                            <m:t>1</m:t>
                          </m:r>
                        </m:num>
                        <m:den>
                          <m:r>
                            <a:rPr lang="en-US" altLang="zh-CN" sz="4000" b="0" i="1" smtClean="0">
                              <a:ln>
                                <a:noFill/>
                              </a:ln>
                              <a:latin typeface="Cambria Math"/>
                            </a:rPr>
                            <m:t>2</m:t>
                          </m:r>
                        </m:den>
                      </m:f>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𝑖</m:t>
                          </m:r>
                          <m:r>
                            <a:rPr lang="en-US" altLang="zh-CN" sz="4000" b="0" i="1" smtClean="0">
                              <a:ln>
                                <a:noFill/>
                              </a:ln>
                              <a:latin typeface="Cambria Math"/>
                            </a:rPr>
                            <m:t>=1</m:t>
                          </m:r>
                        </m:sub>
                        <m:sup>
                          <m:r>
                            <a:rPr lang="en-US" altLang="zh-CN" sz="4000" b="0" i="1" smtClean="0">
                              <a:ln>
                                <a:noFill/>
                              </a:ln>
                              <a:latin typeface="Cambria Math"/>
                            </a:rPr>
                            <m:t>𝑛</m:t>
                          </m:r>
                        </m:sup>
                        <m:e>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𝑗</m:t>
                              </m:r>
                              <m:r>
                                <a:rPr lang="en-US" altLang="zh-CN" sz="4000" b="0" i="1" smtClean="0">
                                  <a:ln>
                                    <a:noFill/>
                                  </a:ln>
                                  <a:latin typeface="Cambria Math"/>
                                </a:rPr>
                                <m:t>=1</m:t>
                              </m:r>
                            </m:sub>
                            <m:sup>
                              <m:r>
                                <a:rPr lang="en-US" altLang="zh-CN" sz="4000" b="0" i="1" smtClean="0">
                                  <a:ln>
                                    <a:noFill/>
                                  </a:ln>
                                  <a:latin typeface="Cambria Math"/>
                                </a:rPr>
                                <m:t>𝑛</m:t>
                              </m:r>
                            </m:sup>
                            <m:e>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𝑗</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𝑗</m:t>
                                  </m:r>
                                </m:sub>
                              </m:sSub>
                              <m:d>
                                <m:dPr>
                                  <m:ctrlPr>
                                    <a:rPr lang="en-US" altLang="zh-CN" sz="4000" b="0" i="1" smtClean="0">
                                      <a:ln>
                                        <a:noFill/>
                                      </a:ln>
                                      <a:latin typeface="Cambria Math"/>
                                    </a:rPr>
                                  </m:ctrlPr>
                                </m:dPr>
                                <m:e>
                                  <m:sSub>
                                    <m:sSubPr>
                                      <m:ctrlPr>
                                        <a:rPr lang="en-US" altLang="zh-CN" sz="4000" b="0" i="1" smtClean="0">
                                          <a:ln>
                                            <a:noFill/>
                                          </a:ln>
                                          <a:latin typeface="Cambria Math"/>
                                        </a:rPr>
                                      </m:ctrlPr>
                                    </m:sSubPr>
                                    <m:e>
                                      <m:r>
                                        <a:rPr lang="en-US" altLang="zh-CN" sz="4000" b="0" i="1" smtClean="0">
                                          <a:ln>
                                            <a:noFill/>
                                          </a:ln>
                                          <a:latin typeface="Cambria Math"/>
                                        </a:rPr>
                                        <m:t>𝑥</m:t>
                                      </m:r>
                                    </m:e>
                                    <m:sub>
                                      <m:r>
                                        <a:rPr lang="en-US" altLang="zh-CN" sz="4000" b="0" i="1" smtClean="0">
                                          <a:ln>
                                            <a:noFill/>
                                          </a:ln>
                                          <a:latin typeface="Cambria Math"/>
                                        </a:rPr>
                                        <m:t>𝑖</m:t>
                                      </m:r>
                                    </m:sub>
                                  </m:sSub>
                                  <m:r>
                                    <a:rPr lang="en-US" altLang="zh-CN" sz="4000" b="0" i="1" smtClean="0">
                                      <a:ln>
                                        <a:noFill/>
                                      </a:ln>
                                      <a:latin typeface="Cambria Math"/>
                                      <a:ea typeface="Cambria Math"/>
                                    </a:rPr>
                                    <m:t>∙</m:t>
                                  </m:r>
                                  <m:sSub>
                                    <m:sSubPr>
                                      <m:ctrlPr>
                                        <a:rPr lang="en-US" altLang="zh-CN" sz="4000" b="0" i="1" smtClean="0">
                                          <a:ln>
                                            <a:noFill/>
                                          </a:ln>
                                          <a:latin typeface="Cambria Math"/>
                                          <a:ea typeface="Cambria Math"/>
                                        </a:rPr>
                                      </m:ctrlPr>
                                    </m:sSubPr>
                                    <m:e>
                                      <m:r>
                                        <a:rPr lang="en-US" altLang="zh-CN" sz="4000" b="0" i="1" smtClean="0">
                                          <a:ln>
                                            <a:noFill/>
                                          </a:ln>
                                          <a:latin typeface="Cambria Math"/>
                                          <a:ea typeface="Cambria Math"/>
                                        </a:rPr>
                                        <m:t>𝑥</m:t>
                                      </m:r>
                                    </m:e>
                                    <m:sub>
                                      <m:r>
                                        <a:rPr lang="en-US" altLang="zh-CN" sz="4000" b="0" i="1" smtClean="0">
                                          <a:ln>
                                            <a:noFill/>
                                          </a:ln>
                                          <a:latin typeface="Cambria Math"/>
                                          <a:ea typeface="Cambria Math"/>
                                        </a:rPr>
                                        <m:t>𝑗</m:t>
                                      </m:r>
                                    </m:sub>
                                  </m:sSub>
                                </m:e>
                              </m:d>
                              <m:r>
                                <a:rPr lang="en-US" altLang="zh-CN" sz="4000" b="0" i="1" smtClean="0">
                                  <a:ln>
                                    <a:noFill/>
                                  </a:ln>
                                  <a:latin typeface="Cambria Math"/>
                                  <a:ea typeface="Cambria Math"/>
                                </a:rPr>
                                <m:t>−</m:t>
                              </m:r>
                              <m:nary>
                                <m:naryPr>
                                  <m:chr m:val="∑"/>
                                  <m:ctrlPr>
                                    <a:rPr lang="en-US" altLang="zh-CN" sz="4000" b="0" i="1" smtClean="0">
                                      <a:ln>
                                        <a:noFill/>
                                      </a:ln>
                                      <a:latin typeface="Cambria Math"/>
                                      <a:ea typeface="Cambria Math"/>
                                    </a:rPr>
                                  </m:ctrlPr>
                                </m:naryPr>
                                <m:sub>
                                  <m:r>
                                    <m:rPr>
                                      <m:brk m:alnAt="23"/>
                                    </m:rPr>
                                    <a:rPr lang="en-US" altLang="zh-CN" sz="4000" b="0" i="1" smtClean="0">
                                      <a:ln>
                                        <a:noFill/>
                                      </a:ln>
                                      <a:latin typeface="Cambria Math"/>
                                      <a:ea typeface="Cambria Math"/>
                                    </a:rPr>
                                    <m:t>𝑖</m:t>
                                  </m:r>
                                  <m:r>
                                    <a:rPr lang="en-US" altLang="zh-CN" sz="4000" b="0" i="1" smtClean="0">
                                      <a:ln>
                                        <a:noFill/>
                                      </a:ln>
                                      <a:latin typeface="Cambria Math"/>
                                      <a:ea typeface="Cambria Math"/>
                                    </a:rPr>
                                    <m:t>=1</m:t>
                                  </m:r>
                                </m:sub>
                                <m:sup>
                                  <m:r>
                                    <a:rPr lang="en-US" altLang="zh-CN" sz="4000" b="0" i="1" smtClean="0">
                                      <a:ln>
                                        <a:noFill/>
                                      </a:ln>
                                      <a:latin typeface="Cambria Math"/>
                                      <a:ea typeface="Cambria Math"/>
                                    </a:rPr>
                                    <m:t>𝑛</m:t>
                                  </m:r>
                                </m:sup>
                                <m:e>
                                  <m:sSub>
                                    <m:sSubPr>
                                      <m:ctrlPr>
                                        <a:rPr lang="en-US" altLang="zh-CN" sz="4000" b="0" i="1" smtClean="0">
                                          <a:ln>
                                            <a:noFill/>
                                          </a:ln>
                                          <a:latin typeface="Cambria Math"/>
                                          <a:ea typeface="Cambria Math"/>
                                        </a:rPr>
                                      </m:ctrlPr>
                                    </m:sSubPr>
                                    <m:e>
                                      <m:r>
                                        <a:rPr lang="zh-CN" altLang="en-US" sz="4000" b="0" i="1" smtClean="0">
                                          <a:ln>
                                            <a:noFill/>
                                          </a:ln>
                                          <a:latin typeface="Cambria Math"/>
                                          <a:ea typeface="Cambria Math"/>
                                        </a:rPr>
                                        <m:t>𝛼</m:t>
                                      </m:r>
                                    </m:e>
                                    <m:sub>
                                      <m:r>
                                        <a:rPr lang="en-US" altLang="zh-CN" sz="4000" b="0" i="1" smtClean="0">
                                          <a:ln>
                                            <a:noFill/>
                                          </a:ln>
                                          <a:latin typeface="Cambria Math"/>
                                          <a:ea typeface="Cambria Math"/>
                                        </a:rPr>
                                        <m:t>𝑖</m:t>
                                      </m:r>
                                    </m:sub>
                                  </m:sSub>
                                </m:e>
                              </m:nary>
                            </m:e>
                          </m:nary>
                        </m:e>
                      </m:nary>
                    </m:oMath>
                  </m:oMathPara>
                </a14:m>
                <a:endParaRPr lang="en-US" altLang="zh-CN" sz="4000" b="0" dirty="0" smtClean="0">
                  <a:ln>
                    <a:noFill/>
                  </a:ln>
                </a:endParaRPr>
              </a:p>
              <a:p>
                <a:pPr algn="l">
                  <a:lnSpc>
                    <a:spcPct val="150000"/>
                  </a:lnSpc>
                </a:pPr>
                <a:r>
                  <a:rPr lang="en-US" altLang="zh-CN" sz="4000" dirty="0" smtClean="0">
                    <a:ln>
                      <a:noFill/>
                    </a:ln>
                  </a:rPr>
                  <a:t>   </a:t>
                </a:r>
                <a:r>
                  <a:rPr lang="en-US" altLang="zh-CN" sz="4000" dirty="0" err="1" smtClean="0">
                    <a:ln>
                      <a:noFill/>
                    </a:ln>
                  </a:rPr>
                  <a:t>s.t.</a:t>
                </a:r>
                <a:r>
                  <a:rPr lang="en-US" altLang="zh-CN" sz="4000" dirty="0" smtClean="0">
                    <a:ln>
                      <a:noFill/>
                    </a:ln>
                  </a:rPr>
                  <a:t>        </a:t>
                </a:r>
                <a14:m>
                  <m:oMath xmlns:m="http://schemas.openxmlformats.org/officeDocument/2006/math">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e>
                    </m:nary>
                  </m:oMath>
                </a14:m>
                <a:r>
                  <a:rPr lang="en-US" altLang="zh-CN" sz="4000" dirty="0"/>
                  <a:t>=</a:t>
                </a:r>
                <a:r>
                  <a:rPr lang="en-US" altLang="zh-CN" sz="4000" dirty="0" smtClean="0"/>
                  <a:t>0</a:t>
                </a:r>
                <a:endParaRPr lang="zh-CN" altLang="en-US" sz="4000" dirty="0" smtClean="0"/>
              </a:p>
              <a:p>
                <a:pPr algn="l">
                  <a:lnSpc>
                    <a:spcPct val="150000"/>
                  </a:lnSpc>
                </a:pPr>
                <a:r>
                  <a:rPr lang="en-US" altLang="zh-CN" sz="4000" dirty="0" smtClean="0"/>
                  <a:t>				</a:t>
                </a:r>
                <a14:m>
                  <m:oMath xmlns:m="http://schemas.openxmlformats.org/officeDocument/2006/math">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r>
                      <a:rPr lang="en-US" altLang="zh-CN" sz="4000" i="1" smtClean="0">
                        <a:latin typeface="Cambria Math"/>
                        <a:ea typeface="Cambria Math"/>
                      </a:rPr>
                      <m:t>≥</m:t>
                    </m:r>
                    <m:r>
                      <a:rPr lang="en-US" altLang="zh-CN" sz="4000" b="0" i="1" smtClean="0">
                        <a:latin typeface="Cambria Math"/>
                        <a:ea typeface="Cambria Math"/>
                      </a:rPr>
                      <m:t>0,</m:t>
                    </m:r>
                    <m:r>
                      <a:rPr lang="en-US" altLang="zh-CN" sz="4000" b="0" i="1" smtClean="0">
                        <a:latin typeface="Cambria Math"/>
                        <a:ea typeface="Cambria Math"/>
                      </a:rPr>
                      <m:t>𝑖</m:t>
                    </m:r>
                    <m:r>
                      <a:rPr lang="en-US" altLang="zh-CN" sz="4000" b="0" i="1" smtClean="0">
                        <a:latin typeface="Cambria Math"/>
                        <a:ea typeface="Cambria Math"/>
                      </a:rPr>
                      <m:t>=1,2,,⋯</m:t>
                    </m:r>
                    <m:r>
                      <a:rPr lang="en-US" altLang="zh-CN" sz="4000" b="0" i="1" smtClean="0">
                        <a:latin typeface="Cambria Math"/>
                        <a:ea typeface="Cambria Math"/>
                      </a:rPr>
                      <m:t>𝑛</m:t>
                    </m:r>
                  </m:oMath>
                </a14:m>
                <a:endParaRPr lang="en-US" altLang="zh-CN" sz="4000" dirty="0">
                  <a:ln>
                    <a:noFill/>
                  </a:ln>
                </a:endParaRPr>
              </a:p>
            </p:txBody>
          </p:sp>
        </mc:Choice>
        <mc:Fallback>
          <p:sp>
            <p:nvSpPr>
              <p:cNvPr id="4" name="TextBox 3"/>
              <p:cNvSpPr txBox="1">
                <a:spLocks noRot="1" noChangeAspect="1" noMove="1" noResize="1" noEditPoints="1" noAdjustHandles="1" noChangeArrowheads="1" noChangeShapeType="1" noTextEdit="1"/>
              </p:cNvSpPr>
              <p:nvPr/>
            </p:nvSpPr>
            <p:spPr>
              <a:xfrm>
                <a:off x="14410617" y="4772899"/>
                <a:ext cx="9441953" cy="3702424"/>
              </a:xfrm>
              <a:prstGeom prst="rect">
                <a:avLst/>
              </a:prstGeom>
              <a:blipFill rotWithShape="1">
                <a:blip r:embed="rId3"/>
                <a:stretch>
                  <a:fillRect/>
                </a:stretch>
              </a:blipFill>
              <a:ln w="12700" cap="flat">
                <a:noFill/>
                <a:prstDash val="sysDash"/>
                <a:miter lim="400000"/>
              </a:ln>
            </p:spPr>
            <p:txBody>
              <a:bodyPr/>
              <a:lstStyle/>
              <a:p>
                <a:r>
                  <a:rPr lang="zh-CN" altLang="en-US">
                    <a:noFill/>
                  </a:rPr>
                  <a:t> </a:t>
                </a:r>
                <a:endParaRPr lang="zh-CN" altLang="en-US">
                  <a:noFill/>
                </a:endParaRPr>
              </a:p>
            </p:txBody>
          </p:sp>
        </mc:Fallback>
      </mc:AlternateContent>
      <p:sp>
        <p:nvSpPr>
          <p:cNvPr id="5" name="右箭头 4"/>
          <p:cNvSpPr/>
          <p:nvPr/>
        </p:nvSpPr>
        <p:spPr>
          <a:xfrm>
            <a:off x="11501832" y="6497960"/>
            <a:ext cx="2274343" cy="1008112"/>
          </a:xfrm>
          <a:prstGeom prst="rightArrow">
            <a:avLst/>
          </a:prstGeom>
          <a:solidFill>
            <a:srgbClr val="00B0F0"/>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6" name="TextBox 5"/>
          <p:cNvSpPr txBox="1"/>
          <p:nvPr/>
        </p:nvSpPr>
        <p:spPr>
          <a:xfrm>
            <a:off x="11429825" y="5742364"/>
            <a:ext cx="194421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即是</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7" name="TextBox 6"/>
          <p:cNvSpPr txBox="1"/>
          <p:nvPr/>
        </p:nvSpPr>
        <p:spPr>
          <a:xfrm>
            <a:off x="1215285" y="9097540"/>
            <a:ext cx="662473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smtClean="0"/>
              <a:t>于是得到最优解：</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8" name="矩形 7"/>
              <p:cNvSpPr/>
              <p:nvPr/>
            </p:nvSpPr>
            <p:spPr>
              <a:xfrm>
                <a:off x="7709937" y="9566714"/>
                <a:ext cx="9858131" cy="4068421"/>
              </a:xfrm>
              <a:prstGeom prst="rect">
                <a:avLst/>
              </a:prstGeom>
            </p:spPr>
            <p:txBody>
              <a:bodyPr wrap="square">
                <a:spAutoFit/>
              </a:bodyPr>
              <a:lstStyle/>
              <a:p>
                <a:pPr algn="l"/>
                <a14:m>
                  <m:oMathPara xmlns:m="http://schemas.openxmlformats.org/officeDocument/2006/math">
                    <m:oMathParaPr>
                      <m:jc m:val="centerGroup"/>
                    </m:oMathParaPr>
                    <m:oMath xmlns:m="http://schemas.openxmlformats.org/officeDocument/2006/math">
                      <m:sSup>
                        <m:sSupPr>
                          <m:ctrlPr>
                            <a:rPr lang="en-US" altLang="zh-CN" sz="4000" b="1" i="1" smtClean="0">
                              <a:solidFill>
                                <a:srgbClr val="FF0000"/>
                              </a:solidFill>
                              <a:latin typeface="Cambria Math"/>
                            </a:rPr>
                          </m:ctrlPr>
                        </m:sSupPr>
                        <m:e>
                          <m:r>
                            <a:rPr lang="en-US" altLang="zh-CN" sz="4000" b="1" i="1" smtClean="0">
                              <a:solidFill>
                                <a:srgbClr val="FF0000"/>
                              </a:solidFill>
                              <a:latin typeface="Cambria Math"/>
                            </a:rPr>
                            <m:t>𝒘</m:t>
                          </m:r>
                        </m:e>
                        <m:sup>
                          <m:r>
                            <a:rPr lang="en-US" altLang="zh-CN" sz="4000" b="1" i="1" smtClean="0">
                              <a:solidFill>
                                <a:srgbClr val="FF0000"/>
                              </a:solidFill>
                              <a:latin typeface="Cambria Math"/>
                            </a:rPr>
                            <m:t>∗</m:t>
                          </m:r>
                        </m:sup>
                      </m:sSup>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b="0" i="1" smtClean="0">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e>
                      </m:nary>
                    </m:oMath>
                  </m:oMathPara>
                </a14:m>
                <a:endParaRPr lang="en-US" altLang="zh-CN" sz="4000" dirty="0" smtClean="0"/>
              </a:p>
              <a:p>
                <a:pPr algn="l"/>
                <a14:m>
                  <m:oMathPara xmlns:m="http://schemas.openxmlformats.org/officeDocument/2006/math">
                    <m:oMathParaPr>
                      <m:jc m:val="centerGroup"/>
                    </m:oMathParaPr>
                    <m:oMath xmlns:m="http://schemas.openxmlformats.org/officeDocument/2006/math">
                      <m:sSup>
                        <m:sSupPr>
                          <m:ctrlPr>
                            <a:rPr lang="en-US" altLang="zh-CN" sz="4000" b="1" i="1" smtClean="0">
                              <a:solidFill>
                                <a:srgbClr val="FF0000"/>
                              </a:solidFill>
                              <a:latin typeface="Cambria Math"/>
                            </a:rPr>
                          </m:ctrlPr>
                        </m:sSupPr>
                        <m:e>
                          <m:r>
                            <a:rPr lang="en-US" altLang="zh-CN" sz="4000" b="1" i="1" smtClean="0">
                              <a:solidFill>
                                <a:srgbClr val="FF0000"/>
                              </a:solidFill>
                              <a:latin typeface="Cambria Math"/>
                            </a:rPr>
                            <m:t>𝒃</m:t>
                          </m:r>
                        </m:e>
                        <m:sup>
                          <m:r>
                            <a:rPr lang="en-US" altLang="zh-CN" sz="4000" b="1" i="1" smtClean="0">
                              <a:solidFill>
                                <a:srgbClr val="FF0000"/>
                              </a:solidFill>
                              <a:latin typeface="Cambria Math"/>
                            </a:rPr>
                            <m:t>∗</m:t>
                          </m:r>
                        </m:sup>
                      </m:sSup>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rPr>
                            <m:t>𝑦</m:t>
                          </m:r>
                        </m:e>
                        <m:sub>
                          <m:r>
                            <a:rPr lang="en-US" altLang="zh-CN" sz="4000" b="0" i="1" smtClean="0">
                              <a:latin typeface="Cambria Math"/>
                            </a:rPr>
                            <m:t>𝑗</m:t>
                          </m:r>
                        </m:sub>
                      </m:sSub>
                      <m:r>
                        <a:rPr lang="en-US" altLang="zh-CN" sz="4000" b="0" i="1" smtClean="0">
                          <a:latin typeface="Cambria Math"/>
                        </a:rPr>
                        <m:t>−</m:t>
                      </m:r>
                      <m:sSup>
                        <m:sSupPr>
                          <m:ctrlPr>
                            <a:rPr lang="en-US" altLang="zh-CN" sz="4000" i="1">
                              <a:latin typeface="Cambria Math"/>
                            </a:rPr>
                          </m:ctrlPr>
                        </m:sSupPr>
                        <m:e>
                          <m:r>
                            <a:rPr lang="en-US" altLang="zh-CN" sz="4000" i="1">
                              <a:latin typeface="Cambria Math"/>
                            </a:rPr>
                            <m:t>𝑤</m:t>
                          </m:r>
                        </m:e>
                        <m:sup>
                          <m:r>
                            <a:rPr lang="en-US" altLang="zh-CN" sz="4000" i="1">
                              <a:latin typeface="Cambria Math"/>
                            </a:rPr>
                            <m:t>∗</m:t>
                          </m:r>
                        </m:sup>
                      </m:sSup>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i="1">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b="0" i="1" smtClean="0">
                                  <a:latin typeface="Cambria Math"/>
                                </a:rPr>
                                <m:t>𝑖</m:t>
                              </m:r>
                            </m:sub>
                          </m:sSub>
                          <m:d>
                            <m:dPr>
                              <m:ctrlPr>
                                <a:rPr lang="en-US" altLang="zh-CN" sz="4000" i="1">
                                  <a:latin typeface="Cambria Math"/>
                                </a:rPr>
                              </m:ctrlPr>
                            </m:dPr>
                            <m:e>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r>
                                <a:rPr lang="en-US" altLang="zh-CN" sz="4000" i="1">
                                  <a:latin typeface="Cambria Math"/>
                                  <a:ea typeface="Cambria Math"/>
                                </a:rPr>
                                <m:t>∙</m:t>
                              </m:r>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e>
                          </m:d>
                        </m:e>
                      </m:nary>
                    </m:oMath>
                  </m:oMathPara>
                </a14:m>
                <a:endParaRPr lang="en-US" altLang="zh-CN" sz="4000" dirty="0"/>
              </a:p>
              <a:p>
                <a:pPr algn="l"/>
                <a:endParaRPr lang="en-US" altLang="zh-CN" sz="4000" dirty="0"/>
              </a:p>
            </p:txBody>
          </p:sp>
        </mc:Choice>
        <mc:Fallback>
          <p:sp>
            <p:nvSpPr>
              <p:cNvPr id="8" name="矩形 7"/>
              <p:cNvSpPr>
                <a:spLocks noRot="1" noChangeAspect="1" noMove="1" noResize="1" noEditPoints="1" noAdjustHandles="1" noChangeArrowheads="1" noChangeShapeType="1" noTextEdit="1"/>
              </p:cNvSpPr>
              <p:nvPr/>
            </p:nvSpPr>
            <p:spPr>
              <a:xfrm>
                <a:off x="7709937" y="9566714"/>
                <a:ext cx="9858131" cy="4068421"/>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886743" y="2798693"/>
                <a:ext cx="23124471" cy="535018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pPr>
                <a:r>
                  <a:rPr lang="zh-CN" altLang="en-US" dirty="0" smtClean="0"/>
                  <a:t>总结</a:t>
                </a:r>
                <a:r>
                  <a:rPr lang="en-US" altLang="zh-CN" dirty="0" smtClean="0"/>
                  <a:t>2</a:t>
                </a:r>
                <a:r>
                  <a:rPr lang="zh-CN" altLang="en-US" dirty="0" smtClean="0"/>
                  <a:t>：</a:t>
                </a:r>
                <a:endParaRPr lang="en-US" altLang="zh-CN" dirty="0" smtClean="0"/>
              </a:p>
              <a:p>
                <a:pPr marL="0" marR="0" indent="0" algn="l" defTabSz="825500" rtl="0" fontAlgn="auto" latinLnBrk="0" hangingPunct="0">
                  <a:lnSpc>
                    <a:spcPct val="150000"/>
                  </a:lnSpc>
                  <a:spcBef>
                    <a:spcPts val="0"/>
                  </a:spcBef>
                  <a:spcAft>
                    <a:spcPts val="0"/>
                  </a:spcAft>
                  <a:buClrTx/>
                  <a:buSzTx/>
                  <a:buFontTx/>
                  <a:buNone/>
                </a:pPr>
                <a:endParaRPr lang="en-US" altLang="zh-CN"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输入：</a:t>
                </a:r>
                <a:r>
                  <a:rPr lang="zh-CN" altLang="en-US" sz="4800" dirty="0"/>
                  <a:t>线性可</a:t>
                </a:r>
                <a:r>
                  <a:rPr lang="zh-CN" altLang="en-US" sz="4800" dirty="0" smtClean="0"/>
                  <a:t>分训练数据集</a:t>
                </a:r>
                <a:r>
                  <a:rPr lang="en-US" altLang="zh-CN" sz="4800" dirty="0" smtClean="0"/>
                  <a:t>T={(</a:t>
                </a:r>
                <a14:m>
                  <m:oMath xmlns:m="http://schemas.openxmlformats.org/officeDocument/2006/math">
                    <m:sSub>
                      <m:sSubPr>
                        <m:ctrlPr>
                          <a:rPr lang="en-US" altLang="zh-CN" sz="4800" i="1" dirty="0">
                            <a:latin typeface="Cambria Math"/>
                          </a:rPr>
                        </m:ctrlPr>
                      </m:sSubPr>
                      <m:e>
                        <m:r>
                          <a:rPr lang="en-US" altLang="zh-CN" sz="4800" b="0" i="1" dirty="0" smtClean="0">
                            <a:latin typeface="Cambria Math"/>
                          </a:rPr>
                          <m:t>𝑥</m:t>
                        </m:r>
                      </m:e>
                      <m:sub>
                        <m:r>
                          <a:rPr lang="en-US" altLang="zh-CN" sz="4800" i="1" dirty="0">
                            <a:latin typeface="Cambria Math"/>
                          </a:rPr>
                          <m:t>1</m:t>
                        </m:r>
                      </m:sub>
                    </m:sSub>
                  </m:oMath>
                </a14:m>
                <a:r>
                  <a:rPr lang="en-US" altLang="zh-CN" sz="4800" dirty="0" smtClean="0"/>
                  <a:t>,</a:t>
                </a:r>
                <a14:m>
                  <m:oMath xmlns:m="http://schemas.openxmlformats.org/officeDocument/2006/math">
                    <m:sSub>
                      <m:sSubPr>
                        <m:ctrlPr>
                          <a:rPr lang="en-US" altLang="zh-CN" sz="4800" i="1" dirty="0" smtClean="0">
                            <a:latin typeface="Cambria Math"/>
                          </a:rPr>
                        </m:ctrlPr>
                      </m:sSubPr>
                      <m:e>
                        <m:r>
                          <a:rPr lang="en-US" altLang="zh-CN" sz="4800" b="0" i="1" dirty="0" smtClean="0">
                            <a:latin typeface="Cambria Math"/>
                          </a:rPr>
                          <m:t>𝑦</m:t>
                        </m:r>
                      </m:e>
                      <m:sub>
                        <m:r>
                          <a:rPr lang="en-US" altLang="zh-CN" sz="4800" b="0" i="1" dirty="0" smtClean="0">
                            <a:latin typeface="Cambria Math"/>
                          </a:rPr>
                          <m:t>1</m:t>
                        </m:r>
                      </m:sub>
                    </m:sSub>
                  </m:oMath>
                </a14:m>
                <a:r>
                  <a:rPr lang="en-US" altLang="zh-CN" sz="4800" dirty="0" smtClean="0"/>
                  <a:t>),…</a:t>
                </a:r>
                <a:r>
                  <a:rPr lang="zh-CN" altLang="en-US" sz="4800" dirty="0" smtClean="0"/>
                  <a:t>，</a:t>
                </a:r>
                <a:r>
                  <a:rPr lang="en-US" altLang="zh-CN" sz="4800" dirty="0" smtClean="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𝑥</m:t>
                        </m:r>
                      </m:e>
                      <m:sub>
                        <m:r>
                          <a:rPr lang="en-US" altLang="zh-CN" sz="4800" b="0" i="1" dirty="0" smtClean="0">
                            <a:latin typeface="Cambria Math"/>
                          </a:rPr>
                          <m:t>𝑛</m:t>
                        </m:r>
                      </m:sub>
                    </m:sSub>
                  </m:oMath>
                </a14:m>
                <a:r>
                  <a:rPr lang="en-US" altLang="zh-CN" sz="4800" dirty="0"/>
                  <a:t>,</a:t>
                </a:r>
                <a14:m>
                  <m:oMath xmlns:m="http://schemas.openxmlformats.org/officeDocument/2006/math">
                    <m:sSub>
                      <m:sSubPr>
                        <m:ctrlPr>
                          <a:rPr lang="en-US" altLang="zh-CN" sz="4800" i="1" dirty="0">
                            <a:latin typeface="Cambria Math"/>
                          </a:rPr>
                        </m:ctrlPr>
                      </m:sSubPr>
                      <m:e>
                        <m:r>
                          <a:rPr lang="en-US" altLang="zh-CN" sz="4800" i="1" dirty="0">
                            <a:latin typeface="Cambria Math"/>
                          </a:rPr>
                          <m:t>𝑦</m:t>
                        </m:r>
                      </m:e>
                      <m:sub>
                        <m:r>
                          <a:rPr lang="en-US" altLang="zh-CN" sz="4800" b="0" i="1" dirty="0" smtClean="0">
                            <a:latin typeface="Cambria Math"/>
                          </a:rPr>
                          <m:t>𝑛</m:t>
                        </m:r>
                      </m:sub>
                    </m:sSub>
                  </m:oMath>
                </a14:m>
                <a:r>
                  <a:rPr lang="en-US" altLang="zh-CN" sz="4800" dirty="0" smtClean="0"/>
                  <a:t>)},</a:t>
                </a:r>
                <a:r>
                  <a:rPr lang="zh-CN" altLang="en-US" sz="4800" dirty="0" smtClean="0"/>
                  <a:t>其中</a:t>
                </a:r>
                <a14:m>
                  <m:oMath xmlns:m="http://schemas.openxmlformats.org/officeDocument/2006/math">
                    <m:sSub>
                      <m:sSubPr>
                        <m:ctrlPr>
                          <a:rPr lang="en-US" altLang="zh-CN" sz="4800" i="1" smtClean="0">
                            <a:latin typeface="Cambria Math"/>
                          </a:rPr>
                        </m:ctrlPr>
                      </m:sSubPr>
                      <m:e>
                        <m:r>
                          <a:rPr lang="en-US" altLang="zh-CN" sz="4800" b="0" i="1" smtClean="0">
                            <a:latin typeface="Cambria Math"/>
                          </a:rPr>
                          <m:t>𝑥</m:t>
                        </m:r>
                      </m:e>
                      <m:sub>
                        <m:r>
                          <a:rPr lang="en-US" altLang="zh-CN" sz="4800" b="0" i="1" smtClean="0">
                            <a:latin typeface="Cambria Math"/>
                          </a:rPr>
                          <m:t>𝑖</m:t>
                        </m:r>
                      </m:sub>
                    </m:sSub>
                    <m:r>
                      <a:rPr lang="zh-CN" altLang="en-US" sz="4800" i="1" smtClean="0">
                        <a:latin typeface="Cambria Math"/>
                      </a:rPr>
                      <m:t>𝜖</m:t>
                    </m:r>
                    <m:sSup>
                      <m:sSupPr>
                        <m:ctrlPr>
                          <a:rPr lang="en-US" altLang="zh-CN" sz="4800" i="1" smtClean="0">
                            <a:latin typeface="Cambria Math"/>
                          </a:rPr>
                        </m:ctrlPr>
                      </m:sSupPr>
                      <m:e>
                        <m:r>
                          <a:rPr lang="en-US" altLang="zh-CN" sz="4800" b="0" i="1" smtClean="0">
                            <a:latin typeface="Cambria Math"/>
                          </a:rPr>
                          <m:t>𝑅</m:t>
                        </m:r>
                      </m:e>
                      <m:sup>
                        <m:r>
                          <a:rPr lang="en-US" altLang="zh-CN" sz="4800" b="0" i="1" smtClean="0">
                            <a:latin typeface="Cambria Math"/>
                          </a:rPr>
                          <m:t>𝑛</m:t>
                        </m:r>
                      </m:sup>
                    </m:sSup>
                    <m:r>
                      <a:rPr lang="en-US" altLang="zh-CN" sz="4800" b="0" i="1" smtClean="0">
                        <a:latin typeface="Cambria Math"/>
                      </a:rPr>
                      <m:t>,</m:t>
                    </m:r>
                    <m:sSub>
                      <m:sSubPr>
                        <m:ctrlPr>
                          <a:rPr lang="en-US" altLang="zh-CN" sz="4800" b="0" i="1" smtClean="0">
                            <a:latin typeface="Cambria Math"/>
                          </a:rPr>
                        </m:ctrlPr>
                      </m:sSubPr>
                      <m:e>
                        <m:r>
                          <a:rPr lang="en-US" altLang="zh-CN" sz="4800" b="0" i="1" smtClean="0">
                            <a:latin typeface="Cambria Math"/>
                          </a:rPr>
                          <m:t>𝑦</m:t>
                        </m:r>
                      </m:e>
                      <m:sub>
                        <m:r>
                          <a:rPr lang="en-US" altLang="zh-CN" sz="4800" b="0" i="1" smtClean="0">
                            <a:latin typeface="Cambria Math"/>
                          </a:rPr>
                          <m:t>𝑖</m:t>
                        </m:r>
                      </m:sub>
                    </m:sSub>
                    <m:r>
                      <a:rPr lang="en-US" altLang="zh-CN" sz="4800" b="0" i="1" smtClean="0">
                        <a:latin typeface="Cambria Math"/>
                        <a:ea typeface="Cambria Math"/>
                      </a:rPr>
                      <m:t>∈</m:t>
                    </m:r>
                    <m:d>
                      <m:dPr>
                        <m:begChr m:val="{"/>
                        <m:endChr m:val="}"/>
                        <m:ctrlPr>
                          <a:rPr lang="en-US" altLang="zh-CN" sz="4800" b="0" i="1" smtClean="0">
                            <a:latin typeface="Cambria Math"/>
                            <a:ea typeface="Cambria Math"/>
                          </a:rPr>
                        </m:ctrlPr>
                      </m:dPr>
                      <m:e>
                        <m:r>
                          <a:rPr lang="en-US" altLang="zh-CN" sz="4800" b="0" i="1" smtClean="0">
                            <a:latin typeface="Cambria Math"/>
                            <a:ea typeface="Cambria Math"/>
                          </a:rPr>
                          <m:t>−1,1</m:t>
                        </m:r>
                      </m:e>
                    </m:d>
                    <m:r>
                      <a:rPr lang="en-US" altLang="zh-CN" sz="4800" b="0" i="1" smtClean="0">
                        <a:latin typeface="Cambria Math"/>
                        <a:ea typeface="Cambria Math"/>
                      </a:rPr>
                      <m:t>,</m:t>
                    </m:r>
                    <m:r>
                      <a:rPr lang="en-US" altLang="zh-CN" sz="4800" b="0" i="1" smtClean="0">
                        <a:latin typeface="Cambria Math"/>
                        <a:ea typeface="Cambria Math"/>
                      </a:rPr>
                      <m:t>𝑖</m:t>
                    </m:r>
                    <m:r>
                      <a:rPr lang="en-US" altLang="zh-CN" sz="4800" b="0" i="1" smtClean="0">
                        <a:latin typeface="Cambria Math"/>
                        <a:ea typeface="Cambria Math"/>
                      </a:rPr>
                      <m:t>=1,2,~,</m:t>
                    </m:r>
                    <m:r>
                      <a:rPr lang="en-US" altLang="zh-CN" sz="4800" b="0" i="1" smtClean="0">
                        <a:latin typeface="Cambria Math"/>
                        <a:ea typeface="Cambria Math"/>
                      </a:rPr>
                      <m:t>𝑛</m:t>
                    </m:r>
                  </m:oMath>
                </a14:m>
                <a:endParaRPr kumimoji="0" lang="en-US" altLang="zh-CN" sz="48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zh-CN" altLang="en-US" sz="4800" dirty="0" smtClean="0"/>
                  <a:t>输出：最大间隔分离超平面和分类决策函数</a:t>
                </a:r>
                <a:endParaRPr lang="en-US" altLang="zh-CN" sz="4800" dirty="0" smtClean="0"/>
              </a:p>
              <a:p>
                <a:pPr algn="l">
                  <a:lnSpc>
                    <a:spcPct val="150000"/>
                  </a:lnSpc>
                </a:pPr>
                <a:r>
                  <a:rPr kumimoji="0" lang="zh-CN" altLang="en-US" sz="4800" b="0" i="0" u="none" strike="noStrike" cap="none" spc="0" normalizeH="0" baseline="0" dirty="0" smtClean="0">
                    <a:ln>
                      <a:noFill/>
                    </a:ln>
                    <a:solidFill>
                      <a:srgbClr val="000000"/>
                    </a:solidFill>
                    <a:effectLst/>
                    <a:uFillTx/>
                    <a:sym typeface="Helvetica" panose="020B0604020202020204"/>
                  </a:rPr>
                  <a:t>（</a:t>
                </a:r>
                <a:r>
                  <a:rPr kumimoji="0" lang="en-US" altLang="zh-CN" sz="4800" b="0" i="0" u="none" strike="noStrike" cap="none" spc="0" normalizeH="0" baseline="0" dirty="0" smtClean="0">
                    <a:ln>
                      <a:noFill/>
                    </a:ln>
                    <a:solidFill>
                      <a:srgbClr val="000000"/>
                    </a:solidFill>
                    <a:effectLst/>
                    <a:uFillTx/>
                    <a:sym typeface="Helvetica" panose="020B0604020202020204"/>
                  </a:rPr>
                  <a:t>1</a:t>
                </a:r>
                <a:r>
                  <a:rPr kumimoji="0" lang="zh-CN" altLang="en-US" sz="4800" b="0" i="0" u="none" strike="noStrike" cap="none" spc="0" normalizeH="0" baseline="0" dirty="0" smtClean="0">
                    <a:ln>
                      <a:noFill/>
                    </a:ln>
                    <a:solidFill>
                      <a:srgbClr val="000000"/>
                    </a:solidFill>
                    <a:effectLst/>
                    <a:uFillTx/>
                    <a:sym typeface="Helvetica" panose="020B0604020202020204"/>
                  </a:rPr>
                  <a:t>）构造并求解约束最优化问题</a:t>
                </a:r>
                <a:endParaRPr kumimoji="0" lang="en-US" altLang="zh-CN" sz="4800" b="0" i="0" u="none" strike="noStrike" cap="none" spc="0" normalizeH="0" baseline="0" dirty="0" smtClean="0">
                  <a:ln>
                    <a:noFill/>
                  </a:ln>
                  <a:solidFill>
                    <a:srgbClr val="000000"/>
                  </a:solidFill>
                  <a:effectLst/>
                  <a:uFillTx/>
                  <a:sym typeface="Helvetica" panose="020B0604020202020204"/>
                </a:endParaRPr>
              </a:p>
            </p:txBody>
          </p:sp>
        </mc:Choice>
        <mc:Fallback>
          <p:sp>
            <p:nvSpPr>
              <p:cNvPr id="3" name="TextBox 2"/>
              <p:cNvSpPr txBox="1">
                <a:spLocks noRot="1" noChangeAspect="1" noMove="1" noResize="1" noEditPoints="1" noAdjustHandles="1" noChangeArrowheads="1" noChangeShapeType="1" noTextEdit="1"/>
              </p:cNvSpPr>
              <p:nvPr/>
            </p:nvSpPr>
            <p:spPr>
              <a:xfrm>
                <a:off x="886743" y="2798693"/>
                <a:ext cx="23124471" cy="5350183"/>
              </a:xfrm>
              <a:prstGeom prst="rect">
                <a:avLst/>
              </a:prstGeom>
              <a:blipFill rotWithShape="1">
                <a:blip r:embed="rId1"/>
                <a:stretch>
                  <a:fillRect l="-1423" t="-2733" b="-307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4703168" y="8188122"/>
                <a:ext cx="10369152" cy="3702424"/>
              </a:xfrm>
              <a:prstGeom prst="rect">
                <a:avLst/>
              </a:prstGeom>
              <a:noFill/>
              <a:ln w="12700" cap="flat">
                <a:noFill/>
                <a:prstDash val="sysDash"/>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centerGroup"/>
                    </m:oMathParaPr>
                    <m:oMath xmlns:m="http://schemas.openxmlformats.org/officeDocument/2006/math">
                      <m:sSub>
                        <m:sSubPr>
                          <m:ctrlPr>
                            <a:rPr lang="en-US" altLang="zh-CN" sz="4000" i="1" smtClean="0">
                              <a:ln>
                                <a:noFill/>
                              </a:ln>
                              <a:latin typeface="Cambria Math"/>
                            </a:rPr>
                          </m:ctrlPr>
                        </m:sSubPr>
                        <m:e>
                          <m:r>
                            <a:rPr lang="en-US" altLang="zh-CN" sz="4000" i="1">
                              <a:ln>
                                <a:noFill/>
                              </a:ln>
                              <a:latin typeface="Cambria Math"/>
                            </a:rPr>
                            <m:t>𝑚</m:t>
                          </m:r>
                          <m:r>
                            <a:rPr lang="en-US" altLang="zh-CN" sz="4000" b="0" i="1" smtClean="0">
                              <a:ln>
                                <a:noFill/>
                              </a:ln>
                              <a:latin typeface="Cambria Math"/>
                            </a:rPr>
                            <m:t>𝑖𝑛</m:t>
                          </m:r>
                        </m:e>
                        <m:sub>
                          <m:r>
                            <a:rPr lang="zh-CN" altLang="en-US" sz="4000" i="1" smtClean="0">
                              <a:ln>
                                <a:noFill/>
                              </a:ln>
                              <a:latin typeface="Cambria Math"/>
                            </a:rPr>
                            <m:t>𝛼</m:t>
                          </m:r>
                        </m:sub>
                      </m:sSub>
                      <m:r>
                        <a:rPr lang="en-US" altLang="zh-CN" sz="4000" b="0" i="1" smtClean="0">
                          <a:ln>
                            <a:noFill/>
                          </a:ln>
                          <a:latin typeface="Cambria Math"/>
                        </a:rPr>
                        <m:t>    </m:t>
                      </m:r>
                      <m:f>
                        <m:fPr>
                          <m:ctrlPr>
                            <a:rPr lang="en-US" altLang="zh-CN" sz="4000" b="0" i="1" smtClean="0">
                              <a:ln>
                                <a:noFill/>
                              </a:ln>
                              <a:latin typeface="Cambria Math"/>
                            </a:rPr>
                          </m:ctrlPr>
                        </m:fPr>
                        <m:num>
                          <m:r>
                            <a:rPr lang="en-US" altLang="zh-CN" sz="4000" b="0" i="1" smtClean="0">
                              <a:ln>
                                <a:noFill/>
                              </a:ln>
                              <a:latin typeface="Cambria Math"/>
                            </a:rPr>
                            <m:t>1</m:t>
                          </m:r>
                        </m:num>
                        <m:den>
                          <m:r>
                            <a:rPr lang="en-US" altLang="zh-CN" sz="4000" b="0" i="1" smtClean="0">
                              <a:ln>
                                <a:noFill/>
                              </a:ln>
                              <a:latin typeface="Cambria Math"/>
                            </a:rPr>
                            <m:t>2</m:t>
                          </m:r>
                        </m:den>
                      </m:f>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𝑖</m:t>
                          </m:r>
                          <m:r>
                            <a:rPr lang="en-US" altLang="zh-CN" sz="4000" b="0" i="1" smtClean="0">
                              <a:ln>
                                <a:noFill/>
                              </a:ln>
                              <a:latin typeface="Cambria Math"/>
                            </a:rPr>
                            <m:t>=1</m:t>
                          </m:r>
                        </m:sub>
                        <m:sup>
                          <m:r>
                            <a:rPr lang="en-US" altLang="zh-CN" sz="4000" b="0" i="1" smtClean="0">
                              <a:ln>
                                <a:noFill/>
                              </a:ln>
                              <a:latin typeface="Cambria Math"/>
                            </a:rPr>
                            <m:t>𝑛</m:t>
                          </m:r>
                        </m:sup>
                        <m:e>
                          <m:nary>
                            <m:naryPr>
                              <m:chr m:val="∑"/>
                              <m:ctrlPr>
                                <a:rPr lang="en-US" altLang="zh-CN" sz="4000" b="0" i="1" smtClean="0">
                                  <a:ln>
                                    <a:noFill/>
                                  </a:ln>
                                  <a:latin typeface="Cambria Math"/>
                                </a:rPr>
                              </m:ctrlPr>
                            </m:naryPr>
                            <m:sub>
                              <m:r>
                                <m:rPr>
                                  <m:brk m:alnAt="23"/>
                                </m:rPr>
                                <a:rPr lang="en-US" altLang="zh-CN" sz="4000" b="0" i="1" smtClean="0">
                                  <a:ln>
                                    <a:noFill/>
                                  </a:ln>
                                  <a:latin typeface="Cambria Math"/>
                                </a:rPr>
                                <m:t>𝑗</m:t>
                              </m:r>
                              <m:r>
                                <a:rPr lang="en-US" altLang="zh-CN" sz="4000" b="0" i="1" smtClean="0">
                                  <a:ln>
                                    <a:noFill/>
                                  </a:ln>
                                  <a:latin typeface="Cambria Math"/>
                                </a:rPr>
                                <m:t>=1</m:t>
                              </m:r>
                            </m:sub>
                            <m:sup>
                              <m:r>
                                <a:rPr lang="en-US" altLang="zh-CN" sz="4000" b="0" i="1" smtClean="0">
                                  <a:ln>
                                    <a:noFill/>
                                  </a:ln>
                                  <a:latin typeface="Cambria Math"/>
                                </a:rPr>
                                <m:t>𝑛</m:t>
                              </m:r>
                            </m:sup>
                            <m:e>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zh-CN" altLang="en-US" sz="4000" b="0" i="1" smtClean="0">
                                      <a:ln>
                                        <a:noFill/>
                                      </a:ln>
                                      <a:latin typeface="Cambria Math"/>
                                    </a:rPr>
                                    <m:t>𝛼</m:t>
                                  </m:r>
                                </m:e>
                                <m:sub>
                                  <m:r>
                                    <a:rPr lang="en-US" altLang="zh-CN" sz="4000" b="0" i="1" smtClean="0">
                                      <a:ln>
                                        <a:noFill/>
                                      </a:ln>
                                      <a:latin typeface="Cambria Math"/>
                                    </a:rPr>
                                    <m:t>𝑗</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𝑖</m:t>
                                  </m:r>
                                </m:sub>
                              </m:sSub>
                              <m:sSub>
                                <m:sSubPr>
                                  <m:ctrlPr>
                                    <a:rPr lang="en-US" altLang="zh-CN" sz="4000" b="0" i="1" smtClean="0">
                                      <a:ln>
                                        <a:noFill/>
                                      </a:ln>
                                      <a:latin typeface="Cambria Math"/>
                                    </a:rPr>
                                  </m:ctrlPr>
                                </m:sSubPr>
                                <m:e>
                                  <m:r>
                                    <a:rPr lang="en-US" altLang="zh-CN" sz="4000" b="0" i="1" smtClean="0">
                                      <a:ln>
                                        <a:noFill/>
                                      </a:ln>
                                      <a:latin typeface="Cambria Math"/>
                                    </a:rPr>
                                    <m:t>𝑦</m:t>
                                  </m:r>
                                </m:e>
                                <m:sub>
                                  <m:r>
                                    <a:rPr lang="en-US" altLang="zh-CN" sz="4000" b="0" i="1" smtClean="0">
                                      <a:ln>
                                        <a:noFill/>
                                      </a:ln>
                                      <a:latin typeface="Cambria Math"/>
                                    </a:rPr>
                                    <m:t>𝑗</m:t>
                                  </m:r>
                                </m:sub>
                              </m:sSub>
                              <m:d>
                                <m:dPr>
                                  <m:ctrlPr>
                                    <a:rPr lang="en-US" altLang="zh-CN" sz="4000" b="0" i="1" smtClean="0">
                                      <a:ln>
                                        <a:noFill/>
                                      </a:ln>
                                      <a:latin typeface="Cambria Math"/>
                                    </a:rPr>
                                  </m:ctrlPr>
                                </m:dPr>
                                <m:e>
                                  <m:sSub>
                                    <m:sSubPr>
                                      <m:ctrlPr>
                                        <a:rPr lang="en-US" altLang="zh-CN" sz="4000" b="0" i="1" smtClean="0">
                                          <a:ln>
                                            <a:noFill/>
                                          </a:ln>
                                          <a:latin typeface="Cambria Math"/>
                                        </a:rPr>
                                      </m:ctrlPr>
                                    </m:sSubPr>
                                    <m:e>
                                      <m:r>
                                        <a:rPr lang="en-US" altLang="zh-CN" sz="4000" b="0" i="1" smtClean="0">
                                          <a:ln>
                                            <a:noFill/>
                                          </a:ln>
                                          <a:latin typeface="Cambria Math"/>
                                        </a:rPr>
                                        <m:t>𝑥</m:t>
                                      </m:r>
                                    </m:e>
                                    <m:sub>
                                      <m:r>
                                        <a:rPr lang="en-US" altLang="zh-CN" sz="4000" b="0" i="1" smtClean="0">
                                          <a:ln>
                                            <a:noFill/>
                                          </a:ln>
                                          <a:latin typeface="Cambria Math"/>
                                        </a:rPr>
                                        <m:t>𝑖</m:t>
                                      </m:r>
                                    </m:sub>
                                  </m:sSub>
                                  <m:r>
                                    <a:rPr lang="en-US" altLang="zh-CN" sz="4000" b="0" i="1" smtClean="0">
                                      <a:ln>
                                        <a:noFill/>
                                      </a:ln>
                                      <a:latin typeface="Cambria Math"/>
                                      <a:ea typeface="Cambria Math"/>
                                    </a:rPr>
                                    <m:t>∙</m:t>
                                  </m:r>
                                  <m:sSub>
                                    <m:sSubPr>
                                      <m:ctrlPr>
                                        <a:rPr lang="en-US" altLang="zh-CN" sz="4000" b="0" i="1" smtClean="0">
                                          <a:ln>
                                            <a:noFill/>
                                          </a:ln>
                                          <a:latin typeface="Cambria Math"/>
                                          <a:ea typeface="Cambria Math"/>
                                        </a:rPr>
                                      </m:ctrlPr>
                                    </m:sSubPr>
                                    <m:e>
                                      <m:r>
                                        <a:rPr lang="en-US" altLang="zh-CN" sz="4000" b="0" i="1" smtClean="0">
                                          <a:ln>
                                            <a:noFill/>
                                          </a:ln>
                                          <a:latin typeface="Cambria Math"/>
                                          <a:ea typeface="Cambria Math"/>
                                        </a:rPr>
                                        <m:t>𝑥</m:t>
                                      </m:r>
                                    </m:e>
                                    <m:sub>
                                      <m:r>
                                        <a:rPr lang="en-US" altLang="zh-CN" sz="4000" b="0" i="1" smtClean="0">
                                          <a:ln>
                                            <a:noFill/>
                                          </a:ln>
                                          <a:latin typeface="Cambria Math"/>
                                          <a:ea typeface="Cambria Math"/>
                                        </a:rPr>
                                        <m:t>𝑗</m:t>
                                      </m:r>
                                    </m:sub>
                                  </m:sSub>
                                </m:e>
                              </m:d>
                              <m:r>
                                <a:rPr lang="en-US" altLang="zh-CN" sz="4000" b="0" i="1" smtClean="0">
                                  <a:ln>
                                    <a:noFill/>
                                  </a:ln>
                                  <a:latin typeface="Cambria Math"/>
                                  <a:ea typeface="Cambria Math"/>
                                </a:rPr>
                                <m:t>−</m:t>
                              </m:r>
                              <m:nary>
                                <m:naryPr>
                                  <m:chr m:val="∑"/>
                                  <m:ctrlPr>
                                    <a:rPr lang="en-US" altLang="zh-CN" sz="4000" b="0" i="1" smtClean="0">
                                      <a:ln>
                                        <a:noFill/>
                                      </a:ln>
                                      <a:latin typeface="Cambria Math"/>
                                      <a:ea typeface="Cambria Math"/>
                                    </a:rPr>
                                  </m:ctrlPr>
                                </m:naryPr>
                                <m:sub>
                                  <m:r>
                                    <m:rPr>
                                      <m:brk m:alnAt="23"/>
                                    </m:rPr>
                                    <a:rPr lang="en-US" altLang="zh-CN" sz="4000" b="0" i="1" smtClean="0">
                                      <a:ln>
                                        <a:noFill/>
                                      </a:ln>
                                      <a:latin typeface="Cambria Math"/>
                                      <a:ea typeface="Cambria Math"/>
                                    </a:rPr>
                                    <m:t>𝑖</m:t>
                                  </m:r>
                                  <m:r>
                                    <a:rPr lang="en-US" altLang="zh-CN" sz="4000" b="0" i="1" smtClean="0">
                                      <a:ln>
                                        <a:noFill/>
                                      </a:ln>
                                      <a:latin typeface="Cambria Math"/>
                                      <a:ea typeface="Cambria Math"/>
                                    </a:rPr>
                                    <m:t>=1</m:t>
                                  </m:r>
                                </m:sub>
                                <m:sup>
                                  <m:r>
                                    <a:rPr lang="en-US" altLang="zh-CN" sz="4000" b="0" i="1" smtClean="0">
                                      <a:ln>
                                        <a:noFill/>
                                      </a:ln>
                                      <a:latin typeface="Cambria Math"/>
                                      <a:ea typeface="Cambria Math"/>
                                    </a:rPr>
                                    <m:t>𝑛</m:t>
                                  </m:r>
                                </m:sup>
                                <m:e>
                                  <m:sSub>
                                    <m:sSubPr>
                                      <m:ctrlPr>
                                        <a:rPr lang="en-US" altLang="zh-CN" sz="4000" b="0" i="1" smtClean="0">
                                          <a:ln>
                                            <a:noFill/>
                                          </a:ln>
                                          <a:latin typeface="Cambria Math"/>
                                          <a:ea typeface="Cambria Math"/>
                                        </a:rPr>
                                      </m:ctrlPr>
                                    </m:sSubPr>
                                    <m:e>
                                      <m:r>
                                        <a:rPr lang="zh-CN" altLang="en-US" sz="4000" b="0" i="1" smtClean="0">
                                          <a:ln>
                                            <a:noFill/>
                                          </a:ln>
                                          <a:latin typeface="Cambria Math"/>
                                          <a:ea typeface="Cambria Math"/>
                                        </a:rPr>
                                        <m:t>𝛼</m:t>
                                      </m:r>
                                    </m:e>
                                    <m:sub>
                                      <m:r>
                                        <a:rPr lang="en-US" altLang="zh-CN" sz="4000" b="0" i="1" smtClean="0">
                                          <a:ln>
                                            <a:noFill/>
                                          </a:ln>
                                          <a:latin typeface="Cambria Math"/>
                                          <a:ea typeface="Cambria Math"/>
                                        </a:rPr>
                                        <m:t>𝑖</m:t>
                                      </m:r>
                                    </m:sub>
                                  </m:sSub>
                                </m:e>
                              </m:nary>
                            </m:e>
                          </m:nary>
                        </m:e>
                      </m:nary>
                    </m:oMath>
                  </m:oMathPara>
                </a14:m>
                <a:endParaRPr lang="en-US" altLang="zh-CN" sz="4000" b="0" dirty="0" smtClean="0">
                  <a:ln>
                    <a:noFill/>
                  </a:ln>
                </a:endParaRPr>
              </a:p>
              <a:p>
                <a:pPr algn="l">
                  <a:lnSpc>
                    <a:spcPct val="150000"/>
                  </a:lnSpc>
                </a:pPr>
                <a:r>
                  <a:rPr lang="en-US" altLang="zh-CN" sz="4000" dirty="0" smtClean="0">
                    <a:ln>
                      <a:noFill/>
                    </a:ln>
                  </a:rPr>
                  <a:t>   </a:t>
                </a:r>
                <a:r>
                  <a:rPr lang="en-US" altLang="zh-CN" sz="4000" dirty="0" err="1" smtClean="0">
                    <a:ln>
                      <a:noFill/>
                    </a:ln>
                  </a:rPr>
                  <a:t>s.t.</a:t>
                </a:r>
                <a:r>
                  <a:rPr lang="en-US" altLang="zh-CN" sz="4000" dirty="0" smtClean="0">
                    <a:ln>
                      <a:noFill/>
                    </a:ln>
                  </a:rPr>
                  <a:t>        </a:t>
                </a:r>
                <a14:m>
                  <m:oMath xmlns:m="http://schemas.openxmlformats.org/officeDocument/2006/math">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e>
                    </m:nary>
                  </m:oMath>
                </a14:m>
                <a:r>
                  <a:rPr lang="en-US" altLang="zh-CN" sz="4000" dirty="0"/>
                  <a:t>=</a:t>
                </a:r>
                <a:r>
                  <a:rPr lang="en-US" altLang="zh-CN" sz="4000" dirty="0" smtClean="0"/>
                  <a:t>0</a:t>
                </a:r>
                <a:endParaRPr lang="zh-CN" altLang="en-US" sz="4000" dirty="0" smtClean="0"/>
              </a:p>
              <a:p>
                <a:pPr algn="l">
                  <a:lnSpc>
                    <a:spcPct val="150000"/>
                  </a:lnSpc>
                </a:pPr>
                <a:r>
                  <a:rPr lang="en-US" altLang="zh-CN" sz="4000" dirty="0" smtClean="0"/>
                  <a:t>				</a:t>
                </a:r>
                <a14:m>
                  <m:oMath xmlns:m="http://schemas.openxmlformats.org/officeDocument/2006/math">
                    <m:sSub>
                      <m:sSubPr>
                        <m:ctrlPr>
                          <a:rPr lang="en-US" altLang="zh-CN" sz="4000" i="1">
                            <a:latin typeface="Cambria Math"/>
                          </a:rPr>
                        </m:ctrlPr>
                      </m:sSubPr>
                      <m:e>
                        <m:r>
                          <a:rPr lang="zh-CN" altLang="en-US" sz="4000" i="1">
                            <a:latin typeface="Cambria Math"/>
                          </a:rPr>
                          <m:t>𝛼</m:t>
                        </m:r>
                      </m:e>
                      <m:sub>
                        <m:r>
                          <a:rPr lang="en-US" altLang="zh-CN" sz="4000" i="1">
                            <a:latin typeface="Cambria Math"/>
                          </a:rPr>
                          <m:t>𝑖</m:t>
                        </m:r>
                      </m:sub>
                    </m:sSub>
                    <m:r>
                      <a:rPr lang="en-US" altLang="zh-CN" sz="4000" i="1" smtClean="0">
                        <a:latin typeface="Cambria Math"/>
                        <a:ea typeface="Cambria Math"/>
                      </a:rPr>
                      <m:t>≥</m:t>
                    </m:r>
                    <m:r>
                      <a:rPr lang="en-US" altLang="zh-CN" sz="4000" b="0" i="1" smtClean="0">
                        <a:latin typeface="Cambria Math"/>
                        <a:ea typeface="Cambria Math"/>
                      </a:rPr>
                      <m:t>0,</m:t>
                    </m:r>
                    <m:r>
                      <a:rPr lang="en-US" altLang="zh-CN" sz="4000" b="0" i="1" smtClean="0">
                        <a:latin typeface="Cambria Math"/>
                        <a:ea typeface="Cambria Math"/>
                      </a:rPr>
                      <m:t>𝑖</m:t>
                    </m:r>
                    <m:r>
                      <a:rPr lang="en-US" altLang="zh-CN" sz="4000" b="0" i="1" smtClean="0">
                        <a:latin typeface="Cambria Math"/>
                        <a:ea typeface="Cambria Math"/>
                      </a:rPr>
                      <m:t>=1,2,,⋯</m:t>
                    </m:r>
                    <m:r>
                      <a:rPr lang="en-US" altLang="zh-CN" sz="4000" b="0" i="1" smtClean="0">
                        <a:latin typeface="Cambria Math"/>
                        <a:ea typeface="Cambria Math"/>
                      </a:rPr>
                      <m:t>𝑛</m:t>
                    </m:r>
                  </m:oMath>
                </a14:m>
                <a:endParaRPr lang="en-US" altLang="zh-CN" sz="4000" dirty="0">
                  <a:ln>
                    <a:noFill/>
                  </a:ln>
                </a:endParaRPr>
              </a:p>
            </p:txBody>
          </p:sp>
        </mc:Choice>
        <mc:Fallback>
          <p:sp>
            <p:nvSpPr>
              <p:cNvPr id="4" name="TextBox 3"/>
              <p:cNvSpPr txBox="1">
                <a:spLocks noRot="1" noChangeAspect="1" noMove="1" noResize="1" noEditPoints="1" noAdjustHandles="1" noChangeArrowheads="1" noChangeShapeType="1" noTextEdit="1"/>
              </p:cNvSpPr>
              <p:nvPr/>
            </p:nvSpPr>
            <p:spPr>
              <a:xfrm>
                <a:off x="4703168" y="8188122"/>
                <a:ext cx="10369152" cy="3702424"/>
              </a:xfrm>
              <a:prstGeom prst="rect">
                <a:avLst/>
              </a:prstGeom>
              <a:blipFill rotWithShape="1">
                <a:blip r:embed="rId2"/>
                <a:stretch>
                  <a:fillRect/>
                </a:stretch>
              </a:blipFill>
              <a:ln w="12700" cap="flat">
                <a:noFill/>
                <a:prstDash val="sysDash"/>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678832" y="12218627"/>
                <a:ext cx="1584176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求得最优解：</a:t>
                </a:r>
                <a:r>
                  <a:rPr lang="en-US" altLang="zh-CN" dirty="0"/>
                  <a:t> </a:t>
                </a:r>
                <a14:m>
                  <m:oMath xmlns:m="http://schemas.openxmlformats.org/officeDocument/2006/math">
                    <m:sSup>
                      <m:sSupPr>
                        <m:ctrlPr>
                          <a:rPr lang="en-US" altLang="zh-CN" i="1">
                            <a:latin typeface="Cambria Math"/>
                          </a:rPr>
                        </m:ctrlPr>
                      </m:sSupPr>
                      <m:e>
                        <m:r>
                          <a:rPr lang="zh-CN" altLang="en-US" i="1">
                            <a:latin typeface="Cambria Math"/>
                          </a:rPr>
                          <m:t>𝛼</m:t>
                        </m:r>
                      </m:e>
                      <m:sup>
                        <m:r>
                          <a:rPr lang="zh-CN" altLang="en-US" i="1">
                            <a:latin typeface="Cambria Math"/>
                          </a:rPr>
                          <m:t>∗</m:t>
                        </m:r>
                      </m:sup>
                    </m:sSup>
                    <m:r>
                      <a:rPr lang="en-US" altLang="zh-CN" i="1">
                        <a:latin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1</m:t>
                            </m:r>
                          </m:sub>
                          <m:sup/>
                        </m:sSubSup>
                      </m:e>
                      <m:sup>
                        <m:r>
                          <a:rPr lang="en-US" altLang="zh-CN" i="1">
                            <a:latin typeface="Cambria Math"/>
                          </a:rPr>
                          <m:t>∗</m:t>
                        </m:r>
                      </m:sup>
                    </m:sSup>
                    <m:r>
                      <a:rPr lang="en-US" altLang="zh-CN" i="1">
                        <a:latin typeface="Cambria Math"/>
                      </a:rPr>
                      <m:t>,</m:t>
                    </m:r>
                    <m:r>
                      <a:rPr lang="en-US" altLang="zh-CN" i="1">
                        <a:latin typeface="Cambria Math"/>
                        <a:ea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𝑛</m:t>
                            </m:r>
                          </m:sub>
                          <m:sup/>
                        </m:sSubSup>
                      </m:e>
                      <m:sup>
                        <m:r>
                          <a:rPr lang="en-US" altLang="zh-CN" i="1">
                            <a:latin typeface="Cambria Math"/>
                          </a:rPr>
                          <m:t>∗</m:t>
                        </m:r>
                      </m:sup>
                    </m:sSup>
                  </m:oMath>
                </a14:m>
                <a:r>
                  <a:rPr lang="en-US" altLang="zh-CN" dirty="0"/>
                  <a: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5" name="TextBox 4"/>
              <p:cNvSpPr txBox="1">
                <a:spLocks noRot="1" noChangeAspect="1" noMove="1" noResize="1" noEditPoints="1" noAdjustHandles="1" noChangeArrowheads="1" noChangeShapeType="1" noTextEdit="1"/>
              </p:cNvSpPr>
              <p:nvPr/>
            </p:nvSpPr>
            <p:spPr>
              <a:xfrm>
                <a:off x="1678832" y="12218627"/>
                <a:ext cx="15841760" cy="872034"/>
              </a:xfrm>
              <a:prstGeom prst="rect">
                <a:avLst/>
              </a:prstGeom>
              <a:blipFill rotWithShape="1">
                <a:blip r:embed="rId3"/>
                <a:stretch>
                  <a:fillRect l="-2078" t="-18881" b="-38462"/>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720" y="3113584"/>
            <a:ext cx="22178464"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lang="zh-CN" altLang="en-US" dirty="0"/>
              <a:t>计算</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3" name="矩形 2"/>
              <p:cNvSpPr/>
              <p:nvPr/>
            </p:nvSpPr>
            <p:spPr>
              <a:xfrm>
                <a:off x="5999312" y="3559360"/>
                <a:ext cx="9858131" cy="4068421"/>
              </a:xfrm>
              <a:prstGeom prst="rect">
                <a:avLst/>
              </a:prstGeom>
            </p:spPr>
            <p:txBody>
              <a:bodyPr wrap="square">
                <a:spAutoFit/>
              </a:bodyPr>
              <a:lstStyle/>
              <a:p>
                <a:pPr algn="l"/>
                <a14:m>
                  <m:oMathPara xmlns:m="http://schemas.openxmlformats.org/officeDocument/2006/math">
                    <m:oMathParaPr>
                      <m:jc m:val="centerGroup"/>
                    </m:oMathParaPr>
                    <m:oMath xmlns:m="http://schemas.openxmlformats.org/officeDocument/2006/math">
                      <m:sSup>
                        <m:sSupPr>
                          <m:ctrlPr>
                            <a:rPr lang="en-US" altLang="zh-CN" sz="4000" i="1" smtClean="0">
                              <a:solidFill>
                                <a:schemeClr val="tx1"/>
                              </a:solidFill>
                              <a:latin typeface="Cambria Math"/>
                            </a:rPr>
                          </m:ctrlPr>
                        </m:sSupPr>
                        <m:e>
                          <m:r>
                            <a:rPr lang="en-US" altLang="zh-CN" sz="4000" b="0" i="1" smtClean="0">
                              <a:solidFill>
                                <a:schemeClr val="tx1"/>
                              </a:solidFill>
                              <a:latin typeface="Cambria Math"/>
                            </a:rPr>
                            <m:t>𝑤</m:t>
                          </m:r>
                        </m:e>
                        <m:sup>
                          <m:r>
                            <a:rPr lang="en-US" altLang="zh-CN" sz="4000" b="0" i="1" smtClean="0">
                              <a:solidFill>
                                <a:schemeClr val="tx1"/>
                              </a:solidFill>
                              <a:latin typeface="Cambria Math"/>
                            </a:rPr>
                            <m:t>∗</m:t>
                          </m:r>
                        </m:sup>
                      </m:sSup>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b="0" i="1" smtClean="0">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𝑖</m:t>
                              </m:r>
                            </m:sub>
                          </m:sSub>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e>
                      </m:nary>
                    </m:oMath>
                  </m:oMathPara>
                </a14:m>
                <a:endParaRPr lang="en-US" altLang="zh-CN" sz="4000" dirty="0" smtClean="0"/>
              </a:p>
              <a:p>
                <a:pPr algn="l"/>
                <a14:m>
                  <m:oMathPara xmlns:m="http://schemas.openxmlformats.org/officeDocument/2006/math">
                    <m:oMathParaPr>
                      <m:jc m:val="centerGroup"/>
                    </m:oMathParaPr>
                    <m:oMath xmlns:m="http://schemas.openxmlformats.org/officeDocument/2006/math">
                      <m:sSup>
                        <m:sSupPr>
                          <m:ctrlPr>
                            <a:rPr lang="en-US" altLang="zh-CN" sz="4000" i="1" smtClean="0">
                              <a:solidFill>
                                <a:schemeClr val="tx1"/>
                              </a:solidFill>
                              <a:latin typeface="Cambria Math"/>
                            </a:rPr>
                          </m:ctrlPr>
                        </m:sSupPr>
                        <m:e>
                          <m:r>
                            <a:rPr lang="en-US" altLang="zh-CN" sz="4000" b="0" i="1" smtClean="0">
                              <a:solidFill>
                                <a:schemeClr val="tx1"/>
                              </a:solidFill>
                              <a:latin typeface="Cambria Math"/>
                            </a:rPr>
                            <m:t>𝑏</m:t>
                          </m:r>
                        </m:e>
                        <m:sup>
                          <m:r>
                            <a:rPr lang="en-US" altLang="zh-CN" sz="4000" b="0" i="1" smtClean="0">
                              <a:solidFill>
                                <a:schemeClr val="tx1"/>
                              </a:solidFill>
                              <a:latin typeface="Cambria Math"/>
                            </a:rPr>
                            <m:t>∗</m:t>
                          </m:r>
                        </m:sup>
                      </m:sSup>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rPr>
                            <m:t>𝑦</m:t>
                          </m:r>
                        </m:e>
                        <m:sub>
                          <m:r>
                            <a:rPr lang="en-US" altLang="zh-CN" sz="4000" b="0" i="1" smtClean="0">
                              <a:latin typeface="Cambria Math"/>
                            </a:rPr>
                            <m:t>𝑗</m:t>
                          </m:r>
                        </m:sub>
                      </m:sSub>
                      <m:r>
                        <a:rPr lang="en-US" altLang="zh-CN" sz="4000" b="0" i="1" smtClean="0">
                          <a:latin typeface="Cambria Math"/>
                        </a:rPr>
                        <m:t>−</m:t>
                      </m:r>
                      <m:sSup>
                        <m:sSupPr>
                          <m:ctrlPr>
                            <a:rPr lang="en-US" altLang="zh-CN" sz="4000" i="1">
                              <a:latin typeface="Cambria Math"/>
                            </a:rPr>
                          </m:ctrlPr>
                        </m:sSupPr>
                        <m:e>
                          <m:r>
                            <a:rPr lang="en-US" altLang="zh-CN" sz="4000" i="1">
                              <a:latin typeface="Cambria Math"/>
                            </a:rPr>
                            <m:t>𝑤</m:t>
                          </m:r>
                        </m:e>
                        <m:sup>
                          <m:r>
                            <a:rPr lang="en-US" altLang="zh-CN" sz="4000" i="1">
                              <a:latin typeface="Cambria Math"/>
                            </a:rPr>
                            <m:t>∗</m:t>
                          </m:r>
                        </m:sup>
                      </m:sSup>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r>
                        <a:rPr lang="en-US" altLang="zh-CN" sz="4000" i="1">
                          <a:latin typeface="Cambria Math"/>
                        </a:rPr>
                        <m:t>=</m:t>
                      </m:r>
                      <m:sSub>
                        <m:sSubPr>
                          <m:ctrlPr>
                            <a:rPr lang="en-US" altLang="zh-CN" sz="4000" i="1">
                              <a:latin typeface="Cambria Math"/>
                            </a:rPr>
                          </m:ctrlPr>
                        </m:sSubPr>
                        <m:e>
                          <m:r>
                            <a:rPr lang="en-US" altLang="zh-CN" sz="4000" i="1">
                              <a:latin typeface="Cambria Math"/>
                            </a:rPr>
                            <m:t>𝑦</m:t>
                          </m:r>
                        </m:e>
                        <m:sub>
                          <m:r>
                            <a:rPr lang="en-US" altLang="zh-CN" sz="4000" i="1">
                              <a:latin typeface="Cambria Math"/>
                            </a:rPr>
                            <m:t>𝑗</m:t>
                          </m:r>
                        </m:sub>
                      </m:sSub>
                      <m:r>
                        <a:rPr lang="en-US" altLang="zh-CN" sz="4000" i="1">
                          <a:latin typeface="Cambria Math"/>
                        </a:rPr>
                        <m:t>−</m:t>
                      </m:r>
                      <m:nary>
                        <m:naryPr>
                          <m:chr m:val="∑"/>
                          <m:ctrlPr>
                            <a:rPr lang="en-US" altLang="zh-CN" sz="4000" i="1">
                              <a:latin typeface="Cambria Math"/>
                            </a:rPr>
                          </m:ctrlPr>
                        </m:naryPr>
                        <m:sub>
                          <m:r>
                            <m:rPr>
                              <m:brk m:alnAt="23"/>
                            </m:rPr>
                            <a:rPr lang="en-US" altLang="zh-CN" sz="4000" i="1">
                              <a:latin typeface="Cambria Math"/>
                            </a:rPr>
                            <m:t>𝑖</m:t>
                          </m:r>
                          <m:r>
                            <a:rPr lang="en-US" altLang="zh-CN" sz="4000" i="1">
                              <a:latin typeface="Cambria Math"/>
                            </a:rPr>
                            <m:t>=1</m:t>
                          </m:r>
                        </m:sub>
                        <m:sup>
                          <m:r>
                            <a:rPr lang="en-US" altLang="zh-CN" sz="4000" i="1">
                              <a:latin typeface="Cambria Math"/>
                            </a:rPr>
                            <m:t>𝑛</m:t>
                          </m:r>
                        </m:sup>
                        <m:e>
                          <m:sSup>
                            <m:sSupPr>
                              <m:ctrlPr>
                                <a:rPr lang="en-US" altLang="zh-CN" sz="4000" i="1">
                                  <a:latin typeface="Cambria Math"/>
                                </a:rPr>
                              </m:ctrlPr>
                            </m:sSupPr>
                            <m:e>
                              <m:sSubSup>
                                <m:sSubSupPr>
                                  <m:ctrlPr>
                                    <a:rPr lang="en-US" altLang="zh-CN" sz="4000" i="1">
                                      <a:latin typeface="Cambria Math"/>
                                    </a:rPr>
                                  </m:ctrlPr>
                                </m:sSubSupPr>
                                <m:e>
                                  <m:r>
                                    <a:rPr lang="zh-CN" altLang="en-US" sz="4000" i="1">
                                      <a:latin typeface="Cambria Math"/>
                                    </a:rPr>
                                    <m:t>𝛼</m:t>
                                  </m:r>
                                </m:e>
                                <m:sub>
                                  <m:r>
                                    <a:rPr lang="en-US" altLang="zh-CN" sz="4000" i="1">
                                      <a:latin typeface="Cambria Math"/>
                                    </a:rPr>
                                    <m:t>𝑖</m:t>
                                  </m:r>
                                </m:sub>
                                <m:sup/>
                              </m:sSubSup>
                            </m:e>
                            <m:sup>
                              <m:r>
                                <a:rPr lang="en-US" altLang="zh-CN" sz="4000" i="1">
                                  <a:latin typeface="Cambria Math"/>
                                </a:rPr>
                                <m:t>∗</m:t>
                              </m:r>
                            </m:sup>
                          </m:sSup>
                          <m:sSub>
                            <m:sSubPr>
                              <m:ctrlPr>
                                <a:rPr lang="en-US" altLang="zh-CN" sz="4000" i="1">
                                  <a:latin typeface="Cambria Math"/>
                                </a:rPr>
                              </m:ctrlPr>
                            </m:sSubPr>
                            <m:e>
                              <m:r>
                                <a:rPr lang="en-US" altLang="zh-CN" sz="4000" i="1">
                                  <a:latin typeface="Cambria Math"/>
                                </a:rPr>
                                <m:t>𝑦</m:t>
                              </m:r>
                            </m:e>
                            <m:sub>
                              <m:r>
                                <a:rPr lang="en-US" altLang="zh-CN" sz="4000" b="0" i="1" smtClean="0">
                                  <a:latin typeface="Cambria Math"/>
                                </a:rPr>
                                <m:t>𝑖</m:t>
                              </m:r>
                            </m:sub>
                          </m:sSub>
                          <m:d>
                            <m:dPr>
                              <m:ctrlPr>
                                <a:rPr lang="en-US" altLang="zh-CN" sz="4000" i="1">
                                  <a:latin typeface="Cambria Math"/>
                                </a:rPr>
                              </m:ctrlPr>
                            </m:dPr>
                            <m:e>
                              <m:sSub>
                                <m:sSubPr>
                                  <m:ctrlPr>
                                    <a:rPr lang="en-US" altLang="zh-CN" sz="4000" i="1">
                                      <a:latin typeface="Cambria Math"/>
                                    </a:rPr>
                                  </m:ctrlPr>
                                </m:sSubPr>
                                <m:e>
                                  <m:r>
                                    <a:rPr lang="en-US" altLang="zh-CN" sz="4000" i="1">
                                      <a:latin typeface="Cambria Math"/>
                                    </a:rPr>
                                    <m:t>𝑥</m:t>
                                  </m:r>
                                </m:e>
                                <m:sub>
                                  <m:r>
                                    <a:rPr lang="en-US" altLang="zh-CN" sz="4000" i="1">
                                      <a:latin typeface="Cambria Math"/>
                                    </a:rPr>
                                    <m:t>𝑖</m:t>
                                  </m:r>
                                </m:sub>
                              </m:sSub>
                              <m:r>
                                <a:rPr lang="en-US" altLang="zh-CN" sz="4000" i="1">
                                  <a:latin typeface="Cambria Math"/>
                                  <a:ea typeface="Cambria Math"/>
                                </a:rPr>
                                <m:t>∙</m:t>
                              </m:r>
                              <m:sSub>
                                <m:sSubPr>
                                  <m:ctrlPr>
                                    <a:rPr lang="en-US" altLang="zh-CN" sz="4000" i="1">
                                      <a:latin typeface="Cambria Math"/>
                                      <a:ea typeface="Cambria Math"/>
                                    </a:rPr>
                                  </m:ctrlPr>
                                </m:sSubPr>
                                <m:e>
                                  <m:r>
                                    <a:rPr lang="en-US" altLang="zh-CN" sz="4000" i="1">
                                      <a:latin typeface="Cambria Math"/>
                                      <a:ea typeface="Cambria Math"/>
                                    </a:rPr>
                                    <m:t>𝑥</m:t>
                                  </m:r>
                                </m:e>
                                <m:sub>
                                  <m:r>
                                    <a:rPr lang="en-US" altLang="zh-CN" sz="4000" i="1">
                                      <a:latin typeface="Cambria Math"/>
                                      <a:ea typeface="Cambria Math"/>
                                    </a:rPr>
                                    <m:t>𝑗</m:t>
                                  </m:r>
                                </m:sub>
                              </m:sSub>
                            </m:e>
                          </m:d>
                        </m:e>
                      </m:nary>
                    </m:oMath>
                  </m:oMathPara>
                </a14:m>
                <a:endParaRPr lang="en-US" altLang="zh-CN" sz="4000" dirty="0"/>
              </a:p>
              <a:p>
                <a:pPr algn="l"/>
                <a:endParaRPr lang="en-US" altLang="zh-CN" sz="4000" dirty="0"/>
              </a:p>
            </p:txBody>
          </p:sp>
        </mc:Choice>
        <mc:Fallback>
          <p:sp>
            <p:nvSpPr>
              <p:cNvPr id="3" name="矩形 2"/>
              <p:cNvSpPr>
                <a:spLocks noRot="1" noChangeAspect="1" noMove="1" noResize="1" noEditPoints="1" noAdjustHandles="1" noChangeArrowheads="1" noChangeShapeType="1" noTextEdit="1"/>
              </p:cNvSpPr>
              <p:nvPr/>
            </p:nvSpPr>
            <p:spPr>
              <a:xfrm>
                <a:off x="5999312" y="3559360"/>
                <a:ext cx="9858131" cy="4068421"/>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886743" y="7290048"/>
                <a:ext cx="18074008"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4800" b="0" i="0" u="none" strike="noStrike" cap="none" spc="0" normalizeH="0" baseline="0" dirty="0" smtClean="0">
                    <a:ln>
                      <a:noFill/>
                    </a:ln>
                    <a:solidFill>
                      <a:srgbClr val="000000"/>
                    </a:solidFill>
                    <a:effectLst/>
                    <a:uFillTx/>
                    <a:latin typeface="+mn-lt"/>
                    <a:ea typeface="+mn-ea"/>
                    <a:cs typeface="+mn-cs"/>
                    <a:sym typeface="Helvetica" panose="020B0604020202020204"/>
                  </a:rPr>
                  <a:t>3</a:t>
                </a:r>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）求得分离超平面：</a:t>
                </a:r>
                <a14:m>
                  <m:oMath xmlns:m="http://schemas.openxmlformats.org/officeDocument/2006/math">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rPr>
                      <m:t>=0</m:t>
                    </m:r>
                  </m:oMath>
                </a14:m>
                <a:endParaRPr lang="en-US" altLang="zh-CN" sz="4800" i="0" dirty="0" smtClean="0">
                  <a:latin typeface="+mn-lt"/>
                </a:endParaRPr>
              </a:p>
              <a:p>
                <a:pPr algn="l">
                  <a:lnSpc>
                    <a:spcPct val="150000"/>
                  </a:lnSpc>
                </a:pPr>
                <a:r>
                  <a:rPr lang="en-US" altLang="zh-CN" sz="4800" dirty="0" smtClean="0"/>
                  <a:t>		</a:t>
                </a:r>
                <a:r>
                  <a:rPr lang="zh-CN" altLang="en-US" sz="4800" dirty="0" smtClean="0"/>
                  <a:t>分类</a:t>
                </a:r>
                <a:r>
                  <a:rPr lang="zh-CN" altLang="en-US" sz="4800" dirty="0"/>
                  <a:t>决策函数</a:t>
                </a:r>
                <a:r>
                  <a:rPr lang="zh-CN" altLang="en-US" sz="4800" dirty="0" smtClean="0"/>
                  <a:t>：</a:t>
                </a:r>
                <a14:m>
                  <m:oMath xmlns:m="http://schemas.openxmlformats.org/officeDocument/2006/math">
                    <m:r>
                      <a:rPr lang="en-US" altLang="zh-CN" sz="4800" i="1">
                        <a:latin typeface="Cambria Math"/>
                      </a:rPr>
                      <m:t>𝑓</m:t>
                    </m:r>
                    <m:d>
                      <m:dPr>
                        <m:ctrlPr>
                          <a:rPr lang="en-US" altLang="zh-CN" sz="4800" i="1">
                            <a:latin typeface="Cambria Math"/>
                          </a:rPr>
                        </m:ctrlPr>
                      </m:dPr>
                      <m:e>
                        <m:r>
                          <a:rPr lang="en-US" altLang="zh-CN" sz="4800" i="1">
                            <a:latin typeface="Cambria Math"/>
                          </a:rPr>
                          <m:t>𝑥</m:t>
                        </m:r>
                      </m:e>
                    </m:d>
                    <m:r>
                      <a:rPr lang="en-US" altLang="zh-CN" sz="4800" i="1">
                        <a:latin typeface="Cambria Math"/>
                      </a:rPr>
                      <m:t>=</m:t>
                    </m:r>
                    <m:r>
                      <a:rPr lang="en-US" altLang="zh-CN" sz="4800" i="1">
                        <a:latin typeface="Cambria Math"/>
                      </a:rPr>
                      <m:t>𝑠𝑖𝑔𝑛</m:t>
                    </m:r>
                    <m:r>
                      <a:rPr lang="en-US" altLang="zh-CN" sz="4800" i="1">
                        <a:latin typeface="Cambria Math"/>
                      </a:rPr>
                      <m:t>(</m:t>
                    </m:r>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ea typeface="Cambria Math"/>
                      </a:rPr>
                      <m:t>)</m:t>
                    </m:r>
                  </m:oMath>
                </a14:m>
                <a:endParaRPr lang="en-US" altLang="zh-CN" sz="4800" dirty="0"/>
              </a:p>
            </p:txBody>
          </p:sp>
        </mc:Choice>
        <mc:Fallback>
          <p:sp>
            <p:nvSpPr>
              <p:cNvPr id="5" name="TextBox 4"/>
              <p:cNvSpPr txBox="1">
                <a:spLocks noRot="1" noChangeAspect="1" noMove="1" noResize="1" noEditPoints="1" noAdjustHandles="1" noChangeArrowheads="1" noChangeShapeType="1" noTextEdit="1"/>
              </p:cNvSpPr>
              <p:nvPr/>
            </p:nvSpPr>
            <p:spPr>
              <a:xfrm>
                <a:off x="886743" y="7290048"/>
                <a:ext cx="18074008" cy="1949252"/>
              </a:xfrm>
              <a:prstGeom prst="rect">
                <a:avLst/>
              </a:prstGeom>
              <a:blipFill rotWithShape="1">
                <a:blip r:embed="rId2"/>
                <a:stretch>
                  <a:fillRect l="-1754" t="-8125" b="-687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6359352" y="11133572"/>
                <a:ext cx="12601399" cy="102592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14:m>
                  <m:oMath xmlns:m="http://schemas.openxmlformats.org/officeDocument/2006/math">
                    <m:sSup>
                      <m:sSupPr>
                        <m:ctrlPr>
                          <a:rPr lang="en-US" altLang="zh-CN" sz="6000" b="1" i="1" smtClean="0">
                            <a:solidFill>
                              <a:srgbClr val="FF0000"/>
                            </a:solidFill>
                            <a:latin typeface="Cambria Math"/>
                          </a:rPr>
                        </m:ctrlPr>
                      </m:sSupPr>
                      <m:e>
                        <m:r>
                          <a:rPr lang="en-US" altLang="zh-CN" sz="6000" b="1" i="1">
                            <a:solidFill>
                              <a:srgbClr val="FF0000"/>
                            </a:solidFill>
                            <a:latin typeface="Cambria Math"/>
                          </a:rPr>
                          <m:t>𝒘</m:t>
                        </m:r>
                      </m:e>
                      <m:sup>
                        <m:r>
                          <a:rPr lang="en-US" altLang="zh-CN" sz="6000" b="1" i="1">
                            <a:solidFill>
                              <a:srgbClr val="FF0000"/>
                            </a:solidFill>
                            <a:latin typeface="Cambria Math"/>
                          </a:rPr>
                          <m:t>∗</m:t>
                        </m:r>
                      </m:sup>
                    </m:sSup>
                    <m:r>
                      <a:rPr lang="zh-CN" altLang="en-US" sz="6000" b="1" i="1" smtClean="0">
                        <a:solidFill>
                          <a:srgbClr val="FF0000"/>
                        </a:solidFill>
                        <a:latin typeface="Cambria Math"/>
                      </a:rPr>
                      <m:t>，</m:t>
                    </m:r>
                    <m:sSup>
                      <m:sSupPr>
                        <m:ctrlPr>
                          <a:rPr lang="en-US" altLang="zh-CN" sz="6000" b="1" i="1">
                            <a:solidFill>
                              <a:srgbClr val="FF0000"/>
                            </a:solidFill>
                            <a:latin typeface="Cambria Math"/>
                          </a:rPr>
                        </m:ctrlPr>
                      </m:sSupPr>
                      <m:e>
                        <m:r>
                          <a:rPr lang="en-US" altLang="zh-CN" sz="6000" b="1" i="1">
                            <a:solidFill>
                              <a:srgbClr val="FF0000"/>
                            </a:solidFill>
                            <a:latin typeface="Cambria Math"/>
                          </a:rPr>
                          <m:t>𝒃</m:t>
                        </m:r>
                      </m:e>
                      <m:sup>
                        <m:r>
                          <a:rPr lang="en-US" altLang="zh-CN" sz="6000" b="1" i="1">
                            <a:solidFill>
                              <a:srgbClr val="FF0000"/>
                            </a:solidFill>
                            <a:latin typeface="Cambria Math"/>
                            <a:ea typeface="Cambria Math"/>
                          </a:rPr>
                          <m:t>∗</m:t>
                        </m:r>
                      </m:sup>
                    </m:sSup>
                  </m:oMath>
                </a14:m>
                <a:r>
                  <a:rPr kumimoji="0" lang="zh-CN" altLang="en-US" sz="6000" b="1" i="0" u="none" strike="noStrike" cap="none" spc="0" normalizeH="0" baseline="0" dirty="0" smtClean="0">
                    <a:ln>
                      <a:noFill/>
                    </a:ln>
                    <a:solidFill>
                      <a:srgbClr val="FF0000"/>
                    </a:solidFill>
                    <a:effectLst/>
                    <a:uFillTx/>
                    <a:sym typeface="Helvetica" panose="020B0604020202020204"/>
                  </a:rPr>
                  <a:t>只依赖于支持向量</a:t>
                </a:r>
                <a:endParaRPr kumimoji="0" lang="zh-CN" altLang="en-US" sz="6000" b="1" i="0" u="none" strike="noStrike" cap="none" spc="0" normalizeH="0" baseline="0" dirty="0">
                  <a:ln>
                    <a:noFill/>
                  </a:ln>
                  <a:solidFill>
                    <a:srgbClr val="FF0000"/>
                  </a:solidFill>
                  <a:effectLst/>
                  <a:uFillTx/>
                  <a:sym typeface="Helvetica" panose="020B0604020202020204"/>
                </a:endParaRPr>
              </a:p>
            </p:txBody>
          </p:sp>
        </mc:Choice>
        <mc:Fallback>
          <p:sp>
            <p:nvSpPr>
              <p:cNvPr id="6" name="TextBox 5"/>
              <p:cNvSpPr txBox="1">
                <a:spLocks noRot="1" noChangeAspect="1" noMove="1" noResize="1" noEditPoints="1" noAdjustHandles="1" noChangeArrowheads="1" noChangeShapeType="1" noTextEdit="1"/>
              </p:cNvSpPr>
              <p:nvPr/>
            </p:nvSpPr>
            <p:spPr>
              <a:xfrm>
                <a:off x="6359352" y="11133572"/>
                <a:ext cx="12601399" cy="1025922"/>
              </a:xfrm>
              <a:prstGeom prst="rect">
                <a:avLst/>
              </a:prstGeom>
              <a:blipFill rotWithShape="1">
                <a:blip r:embed="rId3"/>
                <a:stretch>
                  <a:fillRect t="-19527" b="-36095"/>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82456" y="3208239"/>
                <a:ext cx="22791944" cy="241091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例：已知一个如图所示的训练数据集，其正例点是</a:t>
                </a:r>
                <a14:m>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oMath>
                </a14:m>
                <a:r>
                  <a:rPr lang="en-US" altLang="zh-CN" dirty="0"/>
                  <a:t> </a:t>
                </a:r>
                <a14:m>
                  <m:oMath xmlns:m="http://schemas.openxmlformats.org/officeDocument/2006/math">
                    <m:sSub>
                      <m:sSubPr>
                        <m:ctrlPr>
                          <a:rPr lang="en-US" altLang="zh-CN" i="1">
                            <a:latin typeface="Cambria Math"/>
                          </a:rPr>
                        </m:ctrlPr>
                      </m:sSubPr>
                      <m:e>
                        <m:r>
                          <a:rPr lang="en-US" altLang="zh-CN" i="1">
                            <a:latin typeface="Cambria Math"/>
                          </a:rPr>
                          <m:t>𝑥</m:t>
                        </m:r>
                      </m:e>
                      <m:sub>
                        <m:r>
                          <a:rPr lang="en-US" altLang="zh-CN" i="1">
                            <a:latin typeface="Cambria Math"/>
                          </a:rPr>
                          <m:t>1</m:t>
                        </m:r>
                      </m:sub>
                    </m:sSub>
                    <m:r>
                      <a:rPr lang="en-US" altLang="zh-CN" i="1">
                        <a:latin typeface="Cambria Math"/>
                      </a:rPr>
                      <m:t>=</m:t>
                    </m:r>
                    <m:sSup>
                      <m:sSupPr>
                        <m:ctrlPr>
                          <a:rPr lang="en-US" altLang="zh-CN" i="1">
                            <a:latin typeface="Cambria Math"/>
                          </a:rPr>
                        </m:ctrlPr>
                      </m:sSupPr>
                      <m:e>
                        <m:r>
                          <a:rPr lang="en-US" altLang="zh-CN" i="1">
                            <a:latin typeface="Cambria Math"/>
                          </a:rPr>
                          <m:t>(3,3)</m:t>
                        </m:r>
                      </m:e>
                      <m:sup>
                        <m:r>
                          <a:rPr lang="en-US" altLang="zh-CN" i="1">
                            <a:latin typeface="Cambria Math"/>
                          </a:rPr>
                          <m:t>𝑇</m:t>
                        </m:r>
                      </m:sup>
                    </m:sSup>
                    <m:r>
                      <a:rPr lang="en-US" altLang="zh-CN" b="0" i="1" smtClean="0">
                        <a:latin typeface="Cambria Math"/>
                      </a:rPr>
                      <m:t>,</m:t>
                    </m:r>
                    <m:sSub>
                      <m:sSubPr>
                        <m:ctrlPr>
                          <a:rPr lang="en-US" altLang="zh-CN" i="1">
                            <a:latin typeface="Cambria Math"/>
                          </a:rPr>
                        </m:ctrlPr>
                      </m:sSubPr>
                      <m:e>
                        <m:r>
                          <a:rPr lang="en-US" altLang="zh-CN" i="1">
                            <a:latin typeface="Cambria Math"/>
                          </a:rPr>
                          <m:t>𝑥</m:t>
                        </m:r>
                      </m:e>
                      <m:sub>
                        <m:r>
                          <a:rPr lang="en-US" altLang="zh-CN" b="0" i="1" smtClean="0">
                            <a:latin typeface="Cambria Math"/>
                          </a:rPr>
                          <m:t>2</m:t>
                        </m:r>
                      </m:sub>
                    </m:sSub>
                    <m:r>
                      <a:rPr lang="en-US" altLang="zh-CN" i="1">
                        <a:latin typeface="Cambria Math"/>
                      </a:rPr>
                      <m:t>=</m:t>
                    </m:r>
                    <m:sSup>
                      <m:sSupPr>
                        <m:ctrlPr>
                          <a:rPr lang="en-US" altLang="zh-CN" i="1">
                            <a:latin typeface="Cambria Math"/>
                          </a:rPr>
                        </m:ctrlPr>
                      </m:sSupPr>
                      <m:e>
                        <m:r>
                          <a:rPr lang="en-US" altLang="zh-CN" i="1">
                            <a:latin typeface="Cambria Math"/>
                          </a:rPr>
                          <m:t>(</m:t>
                        </m:r>
                        <m:r>
                          <a:rPr lang="en-US" altLang="zh-CN" b="0" i="1" smtClean="0">
                            <a:latin typeface="Cambria Math"/>
                          </a:rPr>
                          <m:t>4</m:t>
                        </m:r>
                        <m:r>
                          <a:rPr lang="en-US" altLang="zh-CN" i="1">
                            <a:latin typeface="Cambria Math"/>
                          </a:rPr>
                          <m:t>,3)</m:t>
                        </m:r>
                      </m:e>
                      <m:sup>
                        <m:r>
                          <a:rPr lang="en-US" altLang="zh-CN" i="1">
                            <a:latin typeface="Cambria Math"/>
                          </a:rPr>
                          <m:t>𝑇</m:t>
                        </m:r>
                      </m:sup>
                    </m:sSup>
                    <m:r>
                      <a:rPr lang="en-US" altLang="zh-CN" b="0" i="1" smtClean="0">
                        <a:latin typeface="Cambria Math"/>
                      </a:rPr>
                      <m:t>,</m:t>
                    </m:r>
                  </m:oMath>
                </a14:m>
                <a:endParaRPr lang="en-US" altLang="zh-CN" b="0" i="1" dirty="0" smtClean="0">
                  <a:latin typeface="Cambria Math"/>
                </a:endParaRPr>
              </a:p>
              <a:p>
                <a:pPr algn="l">
                  <a:lnSpc>
                    <a:spcPct val="150000"/>
                  </a:lnSpc>
                </a:pPr>
                <a14:m>
                  <m:oMath xmlns:m="http://schemas.openxmlformats.org/officeDocument/2006/math">
                    <m:r>
                      <a:rPr lang="zh-CN" altLang="en-US" i="1">
                        <a:latin typeface="Cambria Math"/>
                      </a:rPr>
                      <m:t>负例</m:t>
                    </m:r>
                    <m:r>
                      <a:rPr lang="zh-CN" altLang="en-US" b="0" i="1" smtClean="0">
                        <a:latin typeface="Cambria Math"/>
                      </a:rPr>
                      <m:t>点是</m:t>
                    </m:r>
                    <m:sSub>
                      <m:sSubPr>
                        <m:ctrlPr>
                          <a:rPr lang="en-US" altLang="zh-CN" i="1">
                            <a:latin typeface="Cambria Math"/>
                          </a:rPr>
                        </m:ctrlPr>
                      </m:sSubPr>
                      <m:e>
                        <m:r>
                          <a:rPr lang="en-US" altLang="zh-CN" i="1">
                            <a:latin typeface="Cambria Math"/>
                          </a:rPr>
                          <m:t>𝑥</m:t>
                        </m:r>
                      </m:e>
                      <m:sub>
                        <m:r>
                          <a:rPr lang="en-US" altLang="zh-CN" b="0" i="1" smtClean="0">
                            <a:latin typeface="Cambria Math"/>
                          </a:rPr>
                          <m:t>3</m:t>
                        </m:r>
                      </m:sub>
                    </m:sSub>
                    <m:r>
                      <a:rPr lang="en-US" altLang="zh-CN" i="1">
                        <a:latin typeface="Cambria Math"/>
                      </a:rPr>
                      <m:t>=</m:t>
                    </m:r>
                    <m:sSup>
                      <m:sSupPr>
                        <m:ctrlPr>
                          <a:rPr lang="en-US" altLang="zh-CN" i="1">
                            <a:latin typeface="Cambria Math"/>
                          </a:rPr>
                        </m:ctrlPr>
                      </m:sSupPr>
                      <m:e>
                        <m:r>
                          <a:rPr lang="en-US" altLang="zh-CN" i="1">
                            <a:latin typeface="Cambria Math"/>
                          </a:rPr>
                          <m:t>(</m:t>
                        </m:r>
                        <m:r>
                          <a:rPr lang="en-US" altLang="zh-CN" b="0" i="1" smtClean="0">
                            <a:latin typeface="Cambria Math"/>
                          </a:rPr>
                          <m:t>1,1</m:t>
                        </m:r>
                        <m:r>
                          <a:rPr lang="en-US" altLang="zh-CN" i="1">
                            <a:latin typeface="Cambria Math"/>
                          </a:rPr>
                          <m:t>)</m:t>
                        </m:r>
                      </m:e>
                      <m:sup>
                        <m:r>
                          <a:rPr lang="en-US" altLang="zh-CN" i="1">
                            <a:latin typeface="Cambria Math"/>
                          </a:rPr>
                          <m:t>𝑇</m:t>
                        </m:r>
                      </m:sup>
                    </m:sSup>
                  </m:oMath>
                </a14:m>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试求最大间隔分离超平面</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982456" y="3208239"/>
                <a:ext cx="22791944" cy="2410916"/>
              </a:xfrm>
              <a:prstGeom prst="rect">
                <a:avLst/>
              </a:prstGeom>
              <a:blipFill rotWithShape="1">
                <a:blip r:embed="rId1"/>
                <a:stretch>
                  <a:fillRect l="-1444" b="-7323"/>
                </a:stretch>
              </a:blipFill>
              <a:ln w="12700" cap="flat">
                <a:noFill/>
                <a:miter lim="400000"/>
              </a:ln>
            </p:spPr>
            <p:txBody>
              <a:bodyPr/>
              <a:lstStyle/>
              <a:p>
                <a:r>
                  <a:rPr lang="zh-CN" altLang="en-US">
                    <a:noFill/>
                  </a:rPr>
                  <a:t> </a:t>
                </a:r>
                <a:endParaRPr lang="zh-CN" altLang="en-US">
                  <a:noFill/>
                </a:endParaRPr>
              </a:p>
            </p:txBody>
          </p:sp>
        </mc:Fallback>
      </mc:AlternateContent>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504" y="5619155"/>
            <a:ext cx="8928992" cy="7850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15425" y="4263080"/>
            <a:ext cx="8728573" cy="792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974" y="3185592"/>
            <a:ext cx="10153128" cy="9607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4976" y="3185592"/>
            <a:ext cx="17353928" cy="943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51"/>
          <p:cNvSpPr txBox="1"/>
          <p:nvPr/>
        </p:nvSpPr>
        <p:spPr>
          <a:xfrm>
            <a:off x="1318792" y="4157501"/>
            <a:ext cx="22034448" cy="7489230"/>
          </a:xfrm>
          <a:prstGeom prst="rect">
            <a:avLst/>
          </a:prstGeom>
          <a:ln w="12700">
            <a:miter lim="400000"/>
          </a:ln>
        </p:spPr>
        <p:txBody>
          <a:bodyPr wrap="square" lIns="50800" tIns="50800" rIns="50800" bIns="50800" anchor="ctr">
            <a:spAutoFit/>
          </a:bodyPr>
          <a:lstStyle/>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sym typeface="+mn-ea"/>
              </a:rPr>
              <a:t>支持向量机</a:t>
            </a:r>
            <a:r>
              <a:rPr lang="zh-CN" sz="4000" dirty="0">
                <a:sym typeface="+mn-ea"/>
              </a:rPr>
              <a:t>：</a:t>
            </a:r>
            <a:endParaRPr lang="zh-CN" sz="4000" dirty="0">
              <a:sym typeface="+mn-ea"/>
            </a:endParaRPr>
          </a:p>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英文全称</a:t>
            </a:r>
            <a:r>
              <a:rPr lang="zh-CN" sz="4000" dirty="0"/>
              <a:t>：</a:t>
            </a:r>
            <a:r>
              <a:rPr sz="4000" dirty="0"/>
              <a:t>Support Vector Machines，</a:t>
            </a:r>
            <a:r>
              <a:rPr lang="zh-CN" sz="4000" dirty="0"/>
              <a:t>也叫</a:t>
            </a:r>
            <a:r>
              <a:rPr lang="en-US" altLang="zh-CN" sz="4000" dirty="0"/>
              <a:t>SVM</a:t>
            </a:r>
            <a:r>
              <a:rPr sz="4000" dirty="0"/>
              <a:t>。</a:t>
            </a:r>
            <a:endParaRPr sz="4000" dirty="0"/>
          </a:p>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用于分类的一种算法</a:t>
            </a:r>
            <a:endParaRPr sz="4000" dirty="0"/>
          </a:p>
          <a:p>
            <a:pPr algn="l" defTabSz="914400" eaLnBrk="1">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目的是寻找一个超平面来对样本进行分割，分割的原则是间隔最大化，最终转化为一个凸二次规划问题来求解</a:t>
            </a:r>
            <a:endParaRPr sz="4000" dirty="0"/>
          </a:p>
          <a:p>
            <a:pPr marL="571500" indent="-571500" algn="l" defTabSz="914400" eaLnBrk="1">
              <a:lnSpc>
                <a:spcPct val="150000"/>
              </a:lnSpc>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当训练样本线性可分时，通过硬间隔最大化，学习一个线性可分支持向量机</a:t>
            </a:r>
            <a:r>
              <a:rPr sz="4000" dirty="0"/>
              <a:t>；</a:t>
            </a:r>
            <a:endParaRPr sz="4000" dirty="0"/>
          </a:p>
          <a:p>
            <a:pPr marL="571500" indent="-571500" algn="l" defTabSz="914400" eaLnBrk="1">
              <a:lnSpc>
                <a:spcPct val="150000"/>
              </a:lnSpc>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当训练样本近似线性可分时，通过软间隔最大化，学习一个线性支持向量机</a:t>
            </a:r>
            <a:r>
              <a:rPr sz="4000" dirty="0"/>
              <a:t>；</a:t>
            </a:r>
            <a:endParaRPr sz="4000" dirty="0"/>
          </a:p>
          <a:p>
            <a:pPr marL="571500" indent="-571500" algn="l" defTabSz="914400" eaLnBrk="1">
              <a:lnSpc>
                <a:spcPct val="150000"/>
              </a:lnSpc>
              <a:buFont typeface="Arial" panose="020B0604020202020204" pitchFamily="34" charset="0"/>
              <a:buChar char="•"/>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4000" dirty="0" err="1"/>
              <a:t>当训练样本线性不可分时，通过核技巧和软间隔最大化，学习一个非线性支持向量机</a:t>
            </a:r>
            <a:r>
              <a:rPr sz="4000" dirty="0"/>
              <a:t>；</a:t>
            </a:r>
            <a:endParaRPr sz="4000"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4976" y="3401616"/>
            <a:ext cx="17641960" cy="9660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5000"/>
          </a:p>
        </p:txBody>
      </p:sp>
      <p:sp>
        <p:nvSpPr>
          <p:cNvPr id="179" name="Shape 46"/>
          <p:cNvSpPr txBox="1"/>
          <p:nvPr/>
        </p:nvSpPr>
        <p:spPr>
          <a:xfrm>
            <a:off x="2019686" y="3353794"/>
            <a:ext cx="5937523"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线性支持向量机</a:t>
            </a:r>
            <a:endParaRPr lang="zh-CN" dirty="0"/>
          </a:p>
        </p:txBody>
      </p:sp>
      <p:sp>
        <p:nvSpPr>
          <p:cNvPr id="180" name="Shape 47"/>
          <p:cNvSpPr txBox="1"/>
          <p:nvPr/>
        </p:nvSpPr>
        <p:spPr>
          <a:xfrm>
            <a:off x="676318" y="3353795"/>
            <a:ext cx="936154"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rPr dirty="0" smtClean="0"/>
              <a:t>0</a:t>
            </a:r>
            <a:r>
              <a:rPr lang="en-US" dirty="0"/>
              <a:t>2</a:t>
            </a:r>
            <a:endParaRPr lang="en-US" dirty="0"/>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5000"/>
          </a:p>
        </p:txBody>
      </p:sp>
      <p:grpSp>
        <p:nvGrpSpPr>
          <p:cNvPr id="187" name="Group 54"/>
          <p:cNvGrpSpPr/>
          <p:nvPr/>
        </p:nvGrpSpPr>
        <p:grpSpPr>
          <a:xfrm>
            <a:off x="648243" y="4836552"/>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endParaRPr sz="5000"/>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endParaRPr sz="5000"/>
            </a:p>
          </p:txBody>
        </p:sp>
      </p:grpSp>
      <mc:AlternateContent xmlns:mc="http://schemas.openxmlformats.org/markup-compatibility/2006">
        <mc:Choice xmlns:a14="http://schemas.microsoft.com/office/drawing/2010/main" Requires="a14">
          <p:sp>
            <p:nvSpPr>
              <p:cNvPr id="4" name="TextBox 3"/>
              <p:cNvSpPr txBox="1"/>
              <p:nvPr/>
            </p:nvSpPr>
            <p:spPr>
              <a:xfrm>
                <a:off x="1135912" y="5867561"/>
                <a:ext cx="12363780" cy="587340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线性不可分的问题 ：</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marL="0" marR="0" indent="0" algn="l" defTabSz="825500" rtl="0" fontAlgn="auto" latinLnBrk="0" hangingPunct="0">
                  <a:lnSpc>
                    <a:spcPct val="150000"/>
                  </a:lnSpc>
                  <a:spcBef>
                    <a:spcPts val="0"/>
                  </a:spcBef>
                  <a:spcAft>
                    <a:spcPts val="0"/>
                  </a:spcAft>
                  <a:buClrTx/>
                  <a:buSzTx/>
                  <a:buFontTx/>
                  <a:buNone/>
                </a:pPr>
                <a:r>
                  <a:rPr lang="zh-CN" altLang="en-US" dirty="0" smtClean="0"/>
                  <a:t>某些样本点不能满足函数间隔大于等于</a:t>
                </a:r>
                <a:r>
                  <a:rPr lang="en-US" altLang="zh-CN" dirty="0" smtClean="0"/>
                  <a:t>1</a:t>
                </a:r>
                <a:r>
                  <a:rPr lang="zh-CN" altLang="en-US" dirty="0" smtClean="0"/>
                  <a:t>的约束条件。</a:t>
                </a:r>
                <a:endParaRPr lang="en-US" altLang="zh-CN" dirty="0"/>
              </a:p>
              <a:p>
                <a:pPr marL="0" marR="0" indent="0" algn="l" defTabSz="825500" rtl="0" fontAlgn="auto" latinLnBrk="0" hangingPunct="0">
                  <a:lnSpc>
                    <a:spcPct val="15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 </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修改硬间隔最大化为软间隔最大化</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lang="zh-CN" altLang="en-US" dirty="0" smtClean="0"/>
                  <a:t>引入松弛变量</a:t>
                </a:r>
                <a14:m>
                  <m:oMath xmlns:m="http://schemas.openxmlformats.org/officeDocument/2006/math">
                    <m:sSub>
                      <m:sSubPr>
                        <m:ctrlPr>
                          <a:rPr lang="el-GR" altLang="zh-CN" i="1" smtClean="0">
                            <a:latin typeface="Cambria Math"/>
                          </a:rPr>
                        </m:ctrlPr>
                      </m:sSubPr>
                      <m:e>
                        <m:r>
                          <m:rPr>
                            <m:sty m:val="p"/>
                          </m:rPr>
                          <a:rPr lang="el-GR" altLang="zh-CN" i="1">
                            <a:latin typeface="Cambria Math"/>
                          </a:rPr>
                          <m:t>ξ</m:t>
                        </m:r>
                      </m:e>
                      <m:sub>
                        <m:r>
                          <a:rPr lang="en-US" altLang="zh-CN" b="0" i="1" smtClean="0">
                            <a:latin typeface="Cambria Math"/>
                          </a:rPr>
                          <m:t>𝑖</m:t>
                        </m:r>
                      </m:sub>
                    </m:sSub>
                    <m:r>
                      <a:rPr lang="el-GR" altLang="zh-CN" i="1" smtClean="0">
                        <a:latin typeface="Cambria Math"/>
                        <a:ea typeface="Cambria Math"/>
                      </a:rPr>
                      <m:t>≥</m:t>
                    </m:r>
                    <m:r>
                      <a:rPr lang="en-US" altLang="zh-CN" b="0" i="1" smtClean="0">
                        <a:latin typeface="Cambria Math"/>
                        <a:ea typeface="Cambria Math"/>
                      </a:rPr>
                      <m:t>0</m:t>
                    </m:r>
                  </m:oMath>
                </a14:m>
                <a:endParaRPr lang="en-US" altLang="zh-CN" b="0" dirty="0" smtClean="0">
                  <a:ea typeface="Cambria Math"/>
                </a:endParaRPr>
              </a:p>
            </p:txBody>
          </p:sp>
        </mc:Choice>
        <mc:Fallback>
          <p:sp>
            <p:nvSpPr>
              <p:cNvPr id="4" name="TextBox 3"/>
              <p:cNvSpPr txBox="1">
                <a:spLocks noRot="1" noChangeAspect="1" noMove="1" noResize="1" noEditPoints="1" noAdjustHandles="1" noChangeArrowheads="1" noChangeShapeType="1" noTextEdit="1"/>
              </p:cNvSpPr>
              <p:nvPr/>
            </p:nvSpPr>
            <p:spPr>
              <a:xfrm>
                <a:off x="1135912" y="5867561"/>
                <a:ext cx="12363780" cy="5873403"/>
              </a:xfrm>
              <a:prstGeom prst="rect">
                <a:avLst/>
              </a:prstGeom>
              <a:blipFill rotWithShape="1">
                <a:blip r:embed="rId1"/>
                <a:stretch>
                  <a:fillRect l="-2661" b="-2181"/>
                </a:stretch>
              </a:blipFill>
              <a:ln w="12700" cap="flat">
                <a:noFill/>
                <a:miter lim="400000"/>
              </a:ln>
            </p:spPr>
            <p:txBody>
              <a:bodyPr/>
              <a:lstStyle/>
              <a:p>
                <a:r>
                  <a:rPr lang="zh-CN" altLang="en-US">
                    <a:noFill/>
                  </a:rPr>
                  <a:t> </a:t>
                </a:r>
                <a:endParaRPr lang="zh-CN" altLang="en-US">
                  <a:noFill/>
                </a:endParaRPr>
              </a:p>
            </p:txBody>
          </p:sp>
        </mc:Fallback>
      </mc:AlternateContent>
      <p:pic>
        <p:nvPicPr>
          <p:cNvPr id="207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4289" y="5421933"/>
            <a:ext cx="8928992" cy="6764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462808" y="3267087"/>
                <a:ext cx="10873208" cy="4594976"/>
              </a:xfrm>
              <a:prstGeom prst="rect">
                <a:avLst/>
              </a:prstGeom>
            </p:spPr>
            <p:txBody>
              <a:bodyPr wrap="square">
                <a:spAutoFit/>
              </a:bodyPr>
              <a:lstStyle/>
              <a:p>
                <a:pPr algn="l"/>
                <a14:m>
                  <m:oMathPara xmlns:m="http://schemas.openxmlformats.org/officeDocument/2006/math">
                    <m:oMathParaPr>
                      <m:jc m:val="left"/>
                    </m:oMathParaPr>
                    <m:oMath xmlns:m="http://schemas.openxmlformats.org/officeDocument/2006/math">
                      <m:func>
                        <m:funcPr>
                          <m:ctrlPr>
                            <a:rPr lang="en-US" altLang="zh-CN" b="0" i="1" smtClean="0">
                              <a:latin typeface="Cambria Math"/>
                            </a:rPr>
                          </m:ctrlPr>
                        </m:funcPr>
                        <m:fName>
                          <m:r>
                            <m:rPr>
                              <m:sty m:val="p"/>
                            </m:rPr>
                            <a:rPr lang="en-US" altLang="zh-CN" b="0" i="0" smtClean="0">
                              <a:latin typeface="Cambria Math"/>
                            </a:rPr>
                            <m:t>min</m:t>
                          </m:r>
                        </m:fName>
                        <m:e>
                          <m:r>
                            <a:rPr lang="en-US" altLang="zh-CN" b="0" i="1" smtClean="0">
                              <a:latin typeface="Cambria Math"/>
                            </a:rPr>
                            <m:t>   </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e>
                      </m:func>
                      <m:sSup>
                        <m:sSupPr>
                          <m:ctrlPr>
                            <a:rPr lang="en-US" altLang="zh-CN" b="0" i="1" smtClean="0">
                              <a:latin typeface="Cambria Math"/>
                            </a:rPr>
                          </m:ctrlPr>
                        </m:sSupPr>
                        <m:e>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e>
                        <m:sup>
                          <m:r>
                            <a:rPr lang="en-US" altLang="zh-CN" b="0" i="1" smtClean="0">
                              <a:latin typeface="Cambria Math"/>
                            </a:rPr>
                            <m:t>2</m:t>
                          </m:r>
                        </m:sup>
                      </m:sSup>
                      <m:r>
                        <a:rPr lang="en-US" altLang="zh-CN" b="0" i="0" smtClean="0">
                          <a:latin typeface="Cambria Math"/>
                        </a:rPr>
                        <m:t>+</m:t>
                      </m:r>
                      <m:r>
                        <m:rPr>
                          <m:sty m:val="p"/>
                        </m:rPr>
                        <a:rPr lang="en-US" altLang="zh-CN" b="0" i="0" smtClean="0">
                          <a:latin typeface="Cambria Math"/>
                        </a:rPr>
                        <m:t>C</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e>
                      </m:nary>
                    </m:oMath>
                  </m:oMathPara>
                </a14:m>
                <a:endParaRPr lang="en-US" altLang="zh-CN" dirty="0"/>
              </a:p>
              <a:p>
                <a:pPr algn="l"/>
                <a:r>
                  <a:rPr lang="en-US" altLang="zh-CN" dirty="0" err="1"/>
                  <a:t>s.t.</a:t>
                </a:r>
                <a14:m>
                  <m:oMath xmlns:m="http://schemas.openxmlformats.org/officeDocument/2006/math">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d>
                      <m:dPr>
                        <m:ctrlPr>
                          <a:rPr lang="en-US" altLang="zh-CN" i="1">
                            <a:latin typeface="Cambria Math"/>
                          </a:rPr>
                        </m:ctrlPr>
                      </m:dPr>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e>
                    </m:d>
                    <m:r>
                      <a:rPr lang="en-US" altLang="zh-CN" i="1">
                        <a:solidFill>
                          <a:schemeClr val="tx1"/>
                        </a:solidFill>
                        <a:latin typeface="Cambria Math"/>
                        <a:ea typeface="Cambria Math"/>
                      </a:rPr>
                      <m:t>≥</m:t>
                    </m:r>
                    <m:r>
                      <m:rPr>
                        <m:nor/>
                      </m:rPr>
                      <a:rPr lang="en-US" altLang="zh-CN">
                        <a:solidFill>
                          <a:schemeClr val="tx1"/>
                        </a:solidFill>
                        <a:latin typeface="Cambria Math"/>
                      </a:rPr>
                      <m:t>1</m:t>
                    </m:r>
                    <m:r>
                      <m:rPr>
                        <m:nor/>
                      </m:rPr>
                      <a:rPr lang="en-US" altLang="zh-CN" b="0" i="0" smtClean="0">
                        <a:solidFill>
                          <a:schemeClr val="tx1"/>
                        </a:solidFill>
                        <a:latin typeface="Cambria Math"/>
                      </a:rPr>
                      <m:t>−</m:t>
                    </m:r>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r>
                      <m:rPr>
                        <m:nor/>
                      </m:rPr>
                      <a:rPr lang="en-US" altLang="zh-CN" dirty="0">
                        <a:solidFill>
                          <a:schemeClr val="tx1"/>
                        </a:solidFill>
                      </a:rPr>
                      <m:t>,</m:t>
                    </m:r>
                  </m:oMath>
                </a14:m>
                <a:endParaRPr lang="en-US" altLang="zh-CN" dirty="0" smtClean="0">
                  <a:solidFill>
                    <a:schemeClr val="tx1"/>
                  </a:solidFill>
                </a:endParaRPr>
              </a:p>
              <a:p>
                <a:pPr algn="l"/>
                <a14:m>
                  <m:oMathPara xmlns:m="http://schemas.openxmlformats.org/officeDocument/2006/math">
                    <m:oMathParaPr>
                      <m:jc m:val="centerGroup"/>
                    </m:oMathParaPr>
                    <m:oMath xmlns:m="http://schemas.openxmlformats.org/officeDocument/2006/math">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r>
                        <a:rPr lang="el-GR" altLang="zh-CN" i="1">
                          <a:latin typeface="Cambria Math"/>
                          <a:ea typeface="Cambria Math"/>
                        </a:rPr>
                        <m:t>≥</m:t>
                      </m:r>
                      <m:r>
                        <a:rPr lang="en-US" altLang="zh-CN" i="1">
                          <a:latin typeface="Cambria Math"/>
                          <a:ea typeface="Cambria Math"/>
                        </a:rPr>
                        <m:t>0 </m:t>
                      </m:r>
                      <m:r>
                        <a:rPr lang="en-US" altLang="zh-CN" b="0" i="1" smtClean="0">
                          <a:latin typeface="Cambria Math"/>
                          <a:ea typeface="Cambria Math"/>
                        </a:rPr>
                        <m:t>,   </m:t>
                      </m:r>
                      <m:r>
                        <a:rPr lang="en-US" altLang="zh-CN" b="0" i="1" dirty="0" smtClean="0">
                          <a:solidFill>
                            <a:schemeClr val="tx1"/>
                          </a:solidFill>
                          <a:latin typeface="Cambria Math"/>
                          <a:ea typeface="Cambria Math"/>
                        </a:rPr>
                        <m:t>𝑖</m:t>
                      </m:r>
                      <m:r>
                        <a:rPr lang="en-US" altLang="zh-CN" b="0" i="1" dirty="0" smtClean="0">
                          <a:solidFill>
                            <a:schemeClr val="tx1"/>
                          </a:solidFill>
                          <a:latin typeface="Cambria Math"/>
                          <a:ea typeface="Cambria Math"/>
                        </a:rPr>
                        <m:t>=1,2,~,</m:t>
                      </m:r>
                      <m:r>
                        <a:rPr lang="en-US" altLang="zh-CN" b="0" i="1" dirty="0" smtClean="0">
                          <a:solidFill>
                            <a:schemeClr val="tx1"/>
                          </a:solidFill>
                          <a:latin typeface="Cambria Math"/>
                          <a:ea typeface="Cambria Math"/>
                        </a:rPr>
                        <m:t>𝑛</m:t>
                      </m:r>
                    </m:oMath>
                  </m:oMathPara>
                </a14:m>
                <a:endParaRPr lang="en-US" altLang="zh-CN" b="0" dirty="0" smtClean="0">
                  <a:solidFill>
                    <a:schemeClr val="tx1"/>
                  </a:solidFill>
                  <a:ea typeface="Cambria Math"/>
                </a:endParaRPr>
              </a:p>
              <a:p>
                <a:pPr algn="l"/>
                <a:r>
                  <a:rPr lang="en-US" altLang="zh-CN" dirty="0" smtClean="0"/>
                  <a:t>		</a:t>
                </a:r>
                <a:endParaRPr lang="en-US" altLang="zh-CN" dirty="0"/>
              </a:p>
            </p:txBody>
          </p:sp>
        </mc:Choice>
        <mc:Fallback>
          <p:sp>
            <p:nvSpPr>
              <p:cNvPr id="2" name="矩形 1"/>
              <p:cNvSpPr>
                <a:spLocks noRot="1" noChangeAspect="1" noMove="1" noResize="1" noEditPoints="1" noAdjustHandles="1" noChangeArrowheads="1" noChangeShapeType="1" noTextEdit="1"/>
              </p:cNvSpPr>
              <p:nvPr/>
            </p:nvSpPr>
            <p:spPr>
              <a:xfrm>
                <a:off x="1462808" y="3267087"/>
                <a:ext cx="10873208" cy="4594976"/>
              </a:xfrm>
              <a:prstGeom prst="rect">
                <a:avLst/>
              </a:prstGeom>
              <a:blipFill rotWithShape="1">
                <a:blip r:embed="rId1"/>
                <a:stretch>
                  <a:fillRect l="-2691"/>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13200112" y="3782035"/>
            <a:ext cx="9721080" cy="35650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C&gt;0:</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惩罚参数</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marL="0" marR="0" indent="0" algn="l" defTabSz="825500" rtl="0" fontAlgn="auto" latinLnBrk="0" hangingPunct="0">
              <a:lnSpc>
                <a:spcPct val="150000"/>
              </a:lnSpc>
              <a:spcBef>
                <a:spcPts val="0"/>
              </a:spcBef>
              <a:spcAft>
                <a:spcPts val="0"/>
              </a:spcAft>
              <a:buClrTx/>
              <a:buSzTx/>
              <a:buFontTx/>
              <a:buNone/>
            </a:pPr>
            <a:r>
              <a:rPr lang="en-US" altLang="zh-CN" dirty="0" smtClean="0"/>
              <a:t>C</a:t>
            </a:r>
            <a:r>
              <a:rPr lang="zh-CN" altLang="en-US" dirty="0" smtClean="0"/>
              <a:t>值大时，对误分类的惩罚增大，</a:t>
            </a:r>
            <a:r>
              <a:rPr lang="en-US" altLang="zh-CN" dirty="0" smtClean="0"/>
              <a:t>C</a:t>
            </a:r>
            <a:r>
              <a:rPr lang="zh-CN" altLang="en-US" dirty="0" smtClean="0"/>
              <a:t>值小时，对误分类的惩罚减小</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5" name="TextBox 4"/>
          <p:cNvSpPr txBox="1"/>
          <p:nvPr/>
        </p:nvSpPr>
        <p:spPr>
          <a:xfrm>
            <a:off x="1462808" y="8722270"/>
            <a:ext cx="907300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对偶问题形式：</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6" name="TextBox 5"/>
              <p:cNvSpPr txBox="1"/>
              <p:nvPr/>
            </p:nvSpPr>
            <p:spPr>
              <a:xfrm>
                <a:off x="1217210" y="9954344"/>
                <a:ext cx="21693824" cy="22029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𝐿</m:t>
                      </m:r>
                      <m:d>
                        <m:d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d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𝑏</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m:rPr>
                              <m:sty m:val="p"/>
                            </m:rPr>
                            <a:rPr lang="el-GR" altLang="zh-CN" i="1">
                              <a:latin typeface="Cambria Math"/>
                            </a:rPr>
                            <m:t>ξ</m:t>
                          </m:r>
                          <m:r>
                            <a:rPr lang="en-US" altLang="zh-CN" b="0" i="1" smtClean="0">
                              <a:latin typeface="Cambria Math"/>
                            </a:rPr>
                            <m:t>,</m:t>
                          </m:r>
                          <m:r>
                            <a:rPr lang="zh-CN" altLang="en-US" b="0" i="1" smtClean="0">
                              <a:latin typeface="Cambria Math"/>
                            </a:rPr>
                            <m:t>𝛼</m:t>
                          </m:r>
                          <m:r>
                            <a:rPr lang="en-US" altLang="zh-CN" b="0" i="1" smtClean="0">
                              <a:latin typeface="Cambria Math"/>
                            </a:rPr>
                            <m:t>,</m:t>
                          </m:r>
                          <m:r>
                            <a:rPr lang="zh-CN" altLang="en-US" b="0" i="1" smtClean="0">
                              <a:latin typeface="Cambria Math"/>
                            </a:rPr>
                            <m:t>𝜇</m:t>
                          </m:r>
                        </m:e>
                      </m:d>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sSup>
                        <m:sSupPr>
                          <m:ctrlPr>
                            <a:rPr lang="en-US" altLang="zh-CN" i="1">
                              <a:latin typeface="Cambria Math"/>
                            </a:rPr>
                          </m:ctrlPr>
                        </m:sSupPr>
                        <m:e>
                          <m:r>
                            <a:rPr lang="en-US" altLang="zh-CN" i="1">
                              <a:latin typeface="Cambria Math"/>
                            </a:rPr>
                            <m:t>|</m:t>
                          </m:r>
                          <m:d>
                            <m:dPr>
                              <m:begChr m:val="|"/>
                              <m:endChr m:val="|"/>
                              <m:ctrlPr>
                                <a:rPr lang="en-US" altLang="zh-CN" i="1">
                                  <a:latin typeface="Cambria Math"/>
                                </a:rPr>
                              </m:ctrlPr>
                            </m:dPr>
                            <m:e>
                              <m:r>
                                <a:rPr lang="en-US" altLang="zh-CN" i="1">
                                  <a:latin typeface="Cambria Math"/>
                                </a:rPr>
                                <m:t>𝑤</m:t>
                              </m:r>
                            </m:e>
                          </m:d>
                          <m:r>
                            <a:rPr lang="en-US" altLang="zh-CN" i="1">
                              <a:latin typeface="Cambria Math"/>
                            </a:rPr>
                            <m:t>|</m:t>
                          </m:r>
                        </m:e>
                        <m:sup>
                          <m:r>
                            <a:rPr lang="en-US" altLang="zh-CN" i="1">
                              <a:latin typeface="Cambria Math"/>
                            </a:rPr>
                            <m:t>2</m:t>
                          </m:r>
                        </m:sup>
                      </m:sSup>
                      <m:r>
                        <a:rPr lang="en-US" altLang="zh-CN">
                          <a:latin typeface="Cambria Math"/>
                        </a:rPr>
                        <m:t>+</m:t>
                      </m:r>
                      <m:r>
                        <m:rPr>
                          <m:sty m:val="p"/>
                        </m:rPr>
                        <a:rPr lang="en-US" altLang="zh-CN">
                          <a:latin typeface="Cambria Math"/>
                        </a:rPr>
                        <m:t>C</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l-GR" altLang="zh-CN" i="1">
                                  <a:latin typeface="Cambria Math"/>
                                </a:rPr>
                              </m:ctrlPr>
                            </m:sSubPr>
                            <m:e>
                              <m:r>
                                <m:rPr>
                                  <m:sty m:val="p"/>
                                </m:rPr>
                                <a:rPr lang="el-GR" altLang="zh-CN" i="1">
                                  <a:latin typeface="Cambria Math"/>
                                </a:rPr>
                                <m:t>ξ</m:t>
                              </m:r>
                            </m:e>
                            <m:sub>
                              <m:r>
                                <a:rPr lang="en-US" altLang="zh-CN" i="1">
                                  <a:latin typeface="Cambria Math"/>
                                </a:rPr>
                                <m:t>𝑖</m:t>
                              </m:r>
                            </m:sub>
                          </m:sSub>
                        </m:e>
                      </m:nary>
                      <m:r>
                        <a:rPr lang="en-US" altLang="zh-CN" b="0" i="0"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d>
                            <m:dPr>
                              <m:begChr m:val="{"/>
                              <m:endChr m:val="}"/>
                              <m:ctrlPr>
                                <a:rPr lang="en-US" altLang="zh-CN" b="0" i="1" smtClean="0">
                                  <a:latin typeface="Cambria Math"/>
                                </a:rPr>
                              </m:ctrlPr>
                            </m:dPr>
                            <m:e>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d>
                                <m:dPr>
                                  <m:ctrlPr>
                                    <a:rPr lang="en-US" altLang="zh-CN" i="1">
                                      <a:latin typeface="Cambria Math"/>
                                    </a:rPr>
                                  </m:ctrlPr>
                                </m:dPr>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e>
                              </m:d>
                              <m:r>
                                <a:rPr lang="en-US" altLang="zh-CN" b="0" i="1" smtClean="0">
                                  <a:latin typeface="Cambria Math"/>
                                </a:rPr>
                                <m:t>−</m:t>
                              </m:r>
                              <m:r>
                                <m:rPr>
                                  <m:nor/>
                                </m:rPr>
                                <a:rPr lang="en-US" altLang="zh-CN">
                                  <a:solidFill>
                                    <a:schemeClr val="tx1"/>
                                  </a:solidFill>
                                  <a:latin typeface="Cambria Math"/>
                                </a:rPr>
                                <m:t>1</m:t>
                              </m:r>
                              <m:r>
                                <m:rPr>
                                  <m:nor/>
                                </m:rPr>
                                <a:rPr lang="en-US" altLang="zh-CN" b="0" smtClean="0">
                                  <a:solidFill>
                                    <a:schemeClr val="tx1"/>
                                  </a:solidFill>
                                  <a:latin typeface="Cambria Math"/>
                                </a:rPr>
                                <m:t>+</m:t>
                              </m:r>
                              <m:sSub>
                                <m:sSubPr>
                                  <m:ctrlPr>
                                    <a:rPr lang="el-GR" altLang="zh-CN" i="1">
                                      <a:latin typeface="Cambria Math"/>
                                    </a:rPr>
                                  </m:ctrlPr>
                                </m:sSubPr>
                                <m:e>
                                  <m:r>
                                    <m:rPr>
                                      <m:sty m:val="p"/>
                                    </m:rPr>
                                    <a:rPr lang="el-GR" altLang="zh-CN" i="0">
                                      <a:latin typeface="Cambria Math"/>
                                    </a:rPr>
                                    <m:t>ξ</m:t>
                                  </m:r>
                                </m:e>
                                <m:sub>
                                  <m:r>
                                    <m:rPr>
                                      <m:sty m:val="p"/>
                                    </m:rPr>
                                    <a:rPr lang="en-US" altLang="zh-CN" i="0">
                                      <a:latin typeface="Cambria Math"/>
                                    </a:rPr>
                                    <m:t>i</m:t>
                                  </m:r>
                                </m:sub>
                              </m:sSub>
                            </m:e>
                          </m:d>
                        </m:e>
                      </m:nary>
                      <m:r>
                        <a:rPr lang="en-US" altLang="zh-CN" b="0" i="0"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𝜇</m:t>
                              </m:r>
                            </m:e>
                            <m:sub>
                              <m:r>
                                <a:rPr lang="en-US" altLang="zh-CN" b="0" i="1" smtClean="0">
                                  <a:latin typeface="Cambria Math"/>
                                </a:rPr>
                                <m:t>𝑖</m:t>
                              </m:r>
                            </m:sub>
                          </m:sSub>
                          <m:sSub>
                            <m:sSubPr>
                              <m:ctrlPr>
                                <a:rPr lang="en-US" altLang="zh-CN" b="0" i="1" smtClean="0">
                                  <a:latin typeface="Cambria Math"/>
                                </a:rPr>
                              </m:ctrlPr>
                            </m:sSubPr>
                            <m:e>
                              <m:r>
                                <m:rPr>
                                  <m:sty m:val="p"/>
                                </m:rPr>
                                <a:rPr lang="el-GR" altLang="zh-CN" b="0" i="1" smtClean="0">
                                  <a:latin typeface="Cambria Math"/>
                                </a:rPr>
                                <m:t>ξ</m:t>
                              </m:r>
                            </m:e>
                            <m:sub>
                              <m:r>
                                <a:rPr lang="en-US" altLang="zh-CN" b="0" i="1" smtClean="0">
                                  <a:latin typeface="Cambria Math"/>
                                </a:rPr>
                                <m:t>𝑖</m:t>
                              </m:r>
                            </m:sub>
                          </m:sSub>
                        </m:e>
                      </m:nary>
                    </m:oMath>
                  </m:oMathPara>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6" name="TextBox 5"/>
              <p:cNvSpPr txBox="1">
                <a:spLocks noRot="1" noChangeAspect="1" noMove="1" noResize="1" noEditPoints="1" noAdjustHandles="1" noChangeArrowheads="1" noChangeShapeType="1" noTextEdit="1"/>
              </p:cNvSpPr>
              <p:nvPr/>
            </p:nvSpPr>
            <p:spPr>
              <a:xfrm>
                <a:off x="1217210" y="9954344"/>
                <a:ext cx="21693824" cy="2202975"/>
              </a:xfrm>
              <a:prstGeom prst="rect">
                <a:avLst/>
              </a:prstGeom>
              <a:blipFill rotWithShape="1">
                <a:blip r:embed="rId2"/>
                <a:stretch>
                  <a:fillRect/>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12904" y="2840221"/>
                <a:ext cx="21746416"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求解极大极小问题，首先求</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oMath>
                </a14:m>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对</a:t>
                </a:r>
                <a14:m>
                  <m:oMath xmlns:m="http://schemas.openxmlformats.org/officeDocument/2006/math">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oMath>
                </a14:m>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的极小</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912904" y="2840221"/>
                <a:ext cx="21746416" cy="872034"/>
              </a:xfrm>
              <a:prstGeom prst="rect">
                <a:avLst/>
              </a:prstGeom>
              <a:blipFill rotWithShape="1">
                <a:blip r:embed="rId1"/>
                <a:stretch>
                  <a:fillRect l="-1514" t="-19580" b="-33566"/>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912904" y="4174099"/>
                <a:ext cx="11121827" cy="371717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lnSpc>
                    <a:spcPct val="150000"/>
                  </a:lnSpc>
                </a:pPr>
                <a14:m>
                  <m:oMath xmlns:m="http://schemas.openxmlformats.org/officeDocument/2006/math">
                    <m:sSub>
                      <m:sSub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sSubPr>
                      <m:e>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m:t>
                        </m:r>
                      </m:e>
                      <m:sub>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r>
                      <a:rPr lang="en-US" altLang="zh-CN" b="0" i="1" smtClean="0">
                        <a:latin typeface="Cambria Math"/>
                      </a:rPr>
                      <m:t>=</m:t>
                    </m:r>
                    <m:r>
                      <a:rPr lang="en-US" altLang="zh-CN" b="0" i="1" smtClean="0">
                        <a:latin typeface="Cambria Math"/>
                      </a:rPr>
                      <m:t>𝑤</m:t>
                    </m:r>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𝑖</m:t>
                            </m:r>
                          </m:sub>
                        </m:sSub>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=0</m:t>
                        </m:r>
                      </m:e>
                    </m:nary>
                  </m:oMath>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nSpc>
                    <a:spcPct val="150000"/>
                  </a:lnSpc>
                </a:pPr>
                <a14:m>
                  <m:oMath xmlns:m="http://schemas.openxmlformats.org/officeDocument/2006/math">
                    <m:sSub>
                      <m:sSubPr>
                        <m:ctrlPr>
                          <a:rPr lang="en-US" altLang="zh-CN" i="1">
                            <a:latin typeface="Cambria Math"/>
                          </a:rPr>
                        </m:ctrlPr>
                      </m:sSubPr>
                      <m:e>
                        <m:r>
                          <a:rPr lang="en-US" altLang="zh-CN" i="1">
                            <a:latin typeface="Cambria Math"/>
                            <a:ea typeface="Cambria Math"/>
                          </a:rPr>
                          <m:t>𝛻</m:t>
                        </m:r>
                      </m:e>
                      <m:sub>
                        <m:r>
                          <a:rPr lang="en-US" altLang="zh-CN" b="0" i="1" smtClean="0">
                            <a:latin typeface="Cambria Math"/>
                          </a:rPr>
                          <m:t>𝑏</m:t>
                        </m:r>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r>
                      <a:rPr lang="en-US" altLang="zh-CN" i="1">
                        <a:latin typeface="Cambria Math"/>
                      </a:rPr>
                      <m:t>=−</m:t>
                    </m:r>
                    <m:nary>
                      <m:naryPr>
                        <m:chr m:val="∑"/>
                        <m:ctrlPr>
                          <a:rPr lang="en-US" altLang="zh-CN"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i="1" smtClean="0">
                                <a:latin typeface="Cambria Math"/>
                              </a:rPr>
                            </m:ctrlPr>
                          </m:sSubPr>
                          <m:e>
                            <m:r>
                              <a:rPr lang="zh-CN" altLang="en-US" i="1" smtClean="0">
                                <a:latin typeface="Cambria Math"/>
                              </a:rPr>
                              <m:t>𝛼</m:t>
                            </m:r>
                          </m:e>
                          <m:sub>
                            <m:r>
                              <a:rPr lang="en-US" altLang="zh-CN" b="0" i="1" smtClean="0">
                                <a:latin typeface="Cambria Math"/>
                              </a:rPr>
                              <m:t>𝑖</m:t>
                            </m:r>
                          </m:sub>
                        </m:sSub>
                        <m:sSub>
                          <m:sSubPr>
                            <m:ctrlPr>
                              <a:rPr lang="en-US" altLang="zh-CN" i="1" smtClean="0">
                                <a:latin typeface="Cambria Math"/>
                              </a:rPr>
                            </m:ctrlPr>
                          </m:sSubPr>
                          <m:e>
                            <m:r>
                              <a:rPr lang="en-US" altLang="zh-CN" b="0" i="1" smtClean="0">
                                <a:latin typeface="Cambria Math"/>
                              </a:rPr>
                              <m:t>𝑦</m:t>
                            </m:r>
                          </m:e>
                          <m:sub>
                            <m:r>
                              <a:rPr lang="en-US" altLang="zh-CN" b="0" i="1" smtClean="0">
                                <a:latin typeface="Cambria Math"/>
                              </a:rPr>
                              <m:t>𝑖</m:t>
                            </m:r>
                          </m:sub>
                        </m:sSub>
                        <m:r>
                          <a:rPr lang="en-US" altLang="zh-CN" b="0" i="1" smtClean="0">
                            <a:latin typeface="Cambria Math"/>
                          </a:rPr>
                          <m:t>=0</m:t>
                        </m:r>
                      </m:e>
                    </m:nary>
                  </m:oMath>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nSpc>
                    <a:spcPct val="150000"/>
                  </a:lnSpc>
                </a:pPr>
                <a14:m>
                  <m:oMath xmlns:m="http://schemas.openxmlformats.org/officeDocument/2006/math">
                    <m:sSub>
                      <m:sSubPr>
                        <m:ctrlPr>
                          <a:rPr lang="en-US" altLang="zh-CN" i="1">
                            <a:latin typeface="Cambria Math"/>
                          </a:rPr>
                        </m:ctrlPr>
                      </m:sSubPr>
                      <m:e>
                        <m:r>
                          <a:rPr lang="en-US" altLang="zh-CN" i="1">
                            <a:latin typeface="Cambria Math"/>
                            <a:ea typeface="Cambria Math"/>
                          </a:rPr>
                          <m:t>𝛻</m:t>
                        </m:r>
                      </m:e>
                      <m:sub>
                        <m:sSub>
                          <m:sSubPr>
                            <m:ctrlPr>
                              <a:rPr lang="en-US" altLang="zh-CN" i="1" smtClean="0">
                                <a:latin typeface="Cambria Math"/>
                                <a:ea typeface="Cambria Math"/>
                              </a:rPr>
                            </m:ctrlPr>
                          </m:sSubPr>
                          <m:e>
                            <m:r>
                              <m:rPr>
                                <m:sty m:val="p"/>
                              </m:rPr>
                              <a:rPr lang="el-GR" altLang="zh-CN" i="1">
                                <a:latin typeface="Cambria Math"/>
                              </a:rPr>
                              <m:t>ξ</m:t>
                            </m:r>
                          </m:e>
                          <m:sub>
                            <m:r>
                              <a:rPr lang="en-US" altLang="zh-CN" b="0" i="1" smtClean="0">
                                <a:latin typeface="Cambria Math"/>
                                <a:ea typeface="Cambria Math"/>
                              </a:rPr>
                              <m:t>𝑖</m:t>
                            </m:r>
                          </m:sub>
                        </m:sSub>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r>
                      <a:rPr lang="en-US" altLang="zh-CN" i="1">
                        <a:latin typeface="Cambria Math"/>
                      </a:rPr>
                      <m:t>=</m:t>
                    </m:r>
                    <m:r>
                      <a:rPr lang="en-US" altLang="zh-CN" b="0" i="1" smtClean="0">
                        <a:latin typeface="Cambria Math"/>
                      </a:rPr>
                      <m:t>𝐶</m:t>
                    </m:r>
                    <m:r>
                      <a:rPr lang="en-US" altLang="zh-CN" b="0" i="1" smtClean="0">
                        <a:latin typeface="Cambria Math"/>
                      </a:rPr>
                      <m:t>−</m:t>
                    </m:r>
                    <m:sSub>
                      <m:sSubPr>
                        <m:ctrlPr>
                          <a:rPr lang="en-US" altLang="zh-CN" b="0" i="1" smtClean="0">
                            <a:latin typeface="Cambria Math"/>
                          </a:rPr>
                        </m:ctrlPr>
                      </m:sSubPr>
                      <m:e>
                        <m:r>
                          <a:rPr lang="zh-CN" altLang="en-US" b="0" i="1" smtClean="0">
                            <a:latin typeface="Cambria Math"/>
                          </a:rPr>
                          <m:t>𝛼</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a:rPr>
                        </m:ctrlPr>
                      </m:sSubPr>
                      <m:e>
                        <m:r>
                          <a:rPr lang="zh-CN" altLang="en-US" b="0" i="1" smtClean="0">
                            <a:latin typeface="Cambria Math"/>
                          </a:rPr>
                          <m:t>𝜇</m:t>
                        </m:r>
                      </m:e>
                      <m:sub>
                        <m:r>
                          <a:rPr lang="en-US" altLang="zh-CN" b="0" i="1" smtClean="0">
                            <a:latin typeface="Cambria Math"/>
                          </a:rPr>
                          <m:t>𝑖</m:t>
                        </m:r>
                      </m:sub>
                    </m:sSub>
                    <m:r>
                      <a:rPr lang="en-US" altLang="zh-CN" b="0" i="1" smtClean="0">
                        <a:latin typeface="Cambria Math"/>
                      </a:rPr>
                      <m:t>=0</m:t>
                    </m:r>
                  </m:oMath>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3" name="TextBox 2"/>
              <p:cNvSpPr txBox="1">
                <a:spLocks noRot="1" noChangeAspect="1" noMove="1" noResize="1" noEditPoints="1" noAdjustHandles="1" noChangeArrowheads="1" noChangeShapeType="1" noTextEdit="1"/>
              </p:cNvSpPr>
              <p:nvPr/>
            </p:nvSpPr>
            <p:spPr>
              <a:xfrm>
                <a:off x="912904" y="4174099"/>
                <a:ext cx="11121827" cy="3717171"/>
              </a:xfrm>
              <a:prstGeom prst="rect">
                <a:avLst/>
              </a:prstGeom>
              <a:blipFill rotWithShape="1">
                <a:blip r:embed="rId2"/>
                <a:stretch>
                  <a:fillRect/>
                </a:stretch>
              </a:blipFill>
              <a:ln w="12700" cap="flat">
                <a:noFill/>
                <a:miter lim="400000"/>
              </a:ln>
            </p:spPr>
            <p:txBody>
              <a:bodyPr/>
              <a:lstStyle/>
              <a:p>
                <a:r>
                  <a:rPr lang="zh-CN" altLang="en-US">
                    <a:noFill/>
                  </a:rPr>
                  <a:t> </a:t>
                </a:r>
                <a:endParaRPr lang="zh-CN" altLang="en-US">
                  <a:noFill/>
                </a:endParaRPr>
              </a:p>
            </p:txBody>
          </p:sp>
        </mc:Fallback>
      </mc:AlternateContent>
      <p:sp>
        <p:nvSpPr>
          <p:cNvPr id="4" name="TextBox 3"/>
          <p:cNvSpPr txBox="1"/>
          <p:nvPr/>
        </p:nvSpPr>
        <p:spPr>
          <a:xfrm>
            <a:off x="12696056" y="5596667"/>
            <a:ext cx="3672408"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得到</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5" name="TextBox 4"/>
              <p:cNvSpPr txBox="1"/>
              <p:nvPr/>
            </p:nvSpPr>
            <p:spPr>
              <a:xfrm>
                <a:off x="17232560" y="3712255"/>
                <a:ext cx="4558171" cy="5072799"/>
              </a:xfrm>
              <a:prstGeom prst="rect">
                <a:avLst/>
              </a:prstGeom>
              <a:noFill/>
              <a:ln w="12700" cap="flat">
                <a:solidFill>
                  <a:srgbClr val="FF0000"/>
                </a:solidFill>
                <a:prstDash val="sysDash"/>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𝑤</m:t>
                      </m:r>
                      <m:r>
                        <a:rPr lang="en-US" altLang="zh-CN" b="0" i="1" smtClean="0">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nary>
                    </m:oMath>
                  </m:oMathPara>
                </a14:m>
                <a:endParaRPr lang="en-US" altLang="zh-CN" i="0" dirty="0" smtClean="0">
                  <a:latin typeface="+mn-lt"/>
                </a:endParaRPr>
              </a:p>
              <a:p>
                <a:pPr/>
                <a14:m>
                  <m:oMathPara xmlns:m="http://schemas.openxmlformats.org/officeDocument/2006/math">
                    <m:oMathParaPr>
                      <m:jc m:val="centerGroup"/>
                    </m:oMathParaPr>
                    <m:oMath xmlns:m="http://schemas.openxmlformats.org/officeDocument/2006/math">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sSub>
                            <m:sSubPr>
                              <m:ctrlPr>
                                <a:rPr lang="en-US" altLang="zh-CN" i="1">
                                  <a:latin typeface="Cambria Math"/>
                                </a:rPr>
                              </m:ctrlPr>
                            </m:sSubPr>
                            <m:e>
                              <m:r>
                                <a:rPr lang="en-US" altLang="zh-CN" i="1">
                                  <a:latin typeface="Cambria Math"/>
                                </a:rPr>
                                <m:t>𝑦</m:t>
                              </m:r>
                            </m:e>
                            <m:sub>
                              <m:r>
                                <a:rPr lang="en-US" altLang="zh-CN" i="1">
                                  <a:latin typeface="Cambria Math"/>
                                </a:rPr>
                                <m:t>𝑖</m:t>
                              </m:r>
                            </m:sub>
                          </m:sSub>
                          <m:r>
                            <a:rPr lang="en-US" altLang="zh-CN" i="1">
                              <a:latin typeface="Cambria Math"/>
                            </a:rPr>
                            <m:t>=0</m:t>
                          </m:r>
                        </m:e>
                      </m:nary>
                    </m:oMath>
                  </m:oMathPara>
                </a14:m>
                <a:endParaRPr lang="en-US" altLang="zh-CN" i="0" dirty="0" smtClean="0">
                  <a:latin typeface="+mn-lt"/>
                </a:endParaRPr>
              </a:p>
              <a:p>
                <a:pPr/>
                <a14:m>
                  <m:oMathPara xmlns:m="http://schemas.openxmlformats.org/officeDocument/2006/math">
                    <m:oMathParaPr>
                      <m:jc m:val="centerGroup"/>
                    </m:oMathParaPr>
                    <m:oMath xmlns:m="http://schemas.openxmlformats.org/officeDocument/2006/math">
                      <m:r>
                        <a:rPr lang="en-US" altLang="zh-CN" i="1">
                          <a:latin typeface="Cambria Math"/>
                        </a:rPr>
                        <m:t>𝐶</m:t>
                      </m:r>
                      <m:r>
                        <a:rPr lang="en-US" altLang="zh-CN" i="1">
                          <a:latin typeface="Cambria Math"/>
                        </a:rPr>
                        <m:t>−</m:t>
                      </m:r>
                      <m:sSub>
                        <m:sSubPr>
                          <m:ctrlPr>
                            <a:rPr lang="en-US" altLang="zh-CN" i="1">
                              <a:latin typeface="Cambria Math"/>
                            </a:rPr>
                          </m:ctrlPr>
                        </m:sSubPr>
                        <m:e>
                          <m:r>
                            <a:rPr lang="zh-CN" altLang="en-US" i="1">
                              <a:latin typeface="Cambria Math"/>
                            </a:rPr>
                            <m:t>𝛼</m:t>
                          </m:r>
                        </m:e>
                        <m:sub>
                          <m:r>
                            <a:rPr lang="en-US" altLang="zh-CN" i="1">
                              <a:latin typeface="Cambria Math"/>
                            </a:rPr>
                            <m:t>𝑖</m:t>
                          </m:r>
                        </m:sub>
                      </m:sSub>
                      <m:r>
                        <a:rPr lang="en-US" altLang="zh-CN" i="1">
                          <a:latin typeface="Cambria Math"/>
                        </a:rPr>
                        <m:t>−</m:t>
                      </m:r>
                      <m:sSub>
                        <m:sSubPr>
                          <m:ctrlPr>
                            <a:rPr lang="en-US" altLang="zh-CN" i="1">
                              <a:latin typeface="Cambria Math"/>
                            </a:rPr>
                          </m:ctrlPr>
                        </m:sSubPr>
                        <m:e>
                          <m:r>
                            <a:rPr lang="zh-CN" altLang="en-US" i="1">
                              <a:latin typeface="Cambria Math"/>
                            </a:rPr>
                            <m:t>𝜇</m:t>
                          </m:r>
                        </m:e>
                        <m:sub>
                          <m:r>
                            <a:rPr lang="en-US" altLang="zh-CN" i="1">
                              <a:latin typeface="Cambria Math"/>
                            </a:rPr>
                            <m:t>𝑖</m:t>
                          </m:r>
                        </m:sub>
                      </m:sSub>
                      <m:r>
                        <a:rPr lang="en-US" altLang="zh-CN" i="1">
                          <a:latin typeface="Cambria Math"/>
                        </a:rPr>
                        <m:t>=0</m:t>
                      </m:r>
                    </m:oMath>
                  </m:oMathPara>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5" name="TextBox 4"/>
              <p:cNvSpPr txBox="1">
                <a:spLocks noRot="1" noChangeAspect="1" noMove="1" noResize="1" noEditPoints="1" noAdjustHandles="1" noChangeArrowheads="1" noChangeShapeType="1" noTextEdit="1"/>
              </p:cNvSpPr>
              <p:nvPr/>
            </p:nvSpPr>
            <p:spPr>
              <a:xfrm>
                <a:off x="17232560" y="3712255"/>
                <a:ext cx="4558171" cy="5072799"/>
              </a:xfrm>
              <a:prstGeom prst="rect">
                <a:avLst/>
              </a:prstGeom>
              <a:blipFill rotWithShape="1">
                <a:blip r:embed="rId3"/>
                <a:stretch>
                  <a:fillRect/>
                </a:stretch>
              </a:blipFill>
              <a:ln w="12700" cap="flat">
                <a:solidFill>
                  <a:srgbClr val="FF0000"/>
                </a:solidFill>
                <a:prstDash val="sysDash"/>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110880" y="10452475"/>
                <a:ext cx="18462105" cy="12759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14:m>
                  <m:oMath xmlns:m="http://schemas.openxmlformats.org/officeDocument/2006/math">
                    <m:sSub>
                      <m:sSub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sSubPr>
                      <m:e>
                        <m:r>
                          <m:rPr>
                            <m:sty m:val="p"/>
                          </m:rPr>
                          <a:rPr lang="en-US" altLang="zh-CN" i="1">
                            <a:latin typeface="Cambria Math"/>
                          </a:rPr>
                          <m:t>min</m:t>
                        </m:r>
                      </m:e>
                      <m:sub>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𝑏</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m:rPr>
                            <m:sty m:val="p"/>
                          </m:rPr>
                          <a:rPr kumimoji="0" lang="el-GR"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ξ</m:t>
                        </m:r>
                      </m:sub>
                    </m:sSub>
                  </m:oMath>
                </a14:m>
                <a:r>
                  <a:rPr lang="en-US" altLang="zh-CN" dirty="0"/>
                  <a:t> </a:t>
                </a:r>
                <a14:m>
                  <m:oMath xmlns:m="http://schemas.openxmlformats.org/officeDocument/2006/math">
                    <m:r>
                      <a:rPr lang="en-US" altLang="zh-CN" i="1">
                        <a:latin typeface="Cambria Math"/>
                      </a:rPr>
                      <m:t>𝐿</m:t>
                    </m:r>
                    <m:d>
                      <m:dPr>
                        <m:ctrlPr>
                          <a:rPr lang="en-US" altLang="zh-CN" i="1">
                            <a:latin typeface="Cambria Math"/>
                          </a:rPr>
                        </m:ctrlPr>
                      </m:dPr>
                      <m:e>
                        <m:r>
                          <a:rPr lang="en-US" altLang="zh-CN" i="1">
                            <a:latin typeface="Cambria Math"/>
                          </a:rPr>
                          <m:t>𝑤</m:t>
                        </m:r>
                        <m:r>
                          <a:rPr lang="en-US" altLang="zh-CN" i="1">
                            <a:latin typeface="Cambria Math"/>
                          </a:rPr>
                          <m:t>,</m:t>
                        </m:r>
                        <m:r>
                          <a:rPr lang="en-US" altLang="zh-CN" i="1">
                            <a:latin typeface="Cambria Math"/>
                          </a:rPr>
                          <m:t>𝑏</m:t>
                        </m:r>
                        <m:r>
                          <a:rPr lang="en-US" altLang="zh-CN" i="1">
                            <a:latin typeface="Cambria Math"/>
                          </a:rPr>
                          <m:t>,</m:t>
                        </m:r>
                        <m:r>
                          <m:rPr>
                            <m:sty m:val="p"/>
                          </m:rPr>
                          <a:rPr lang="el-GR" altLang="zh-CN" i="1">
                            <a:latin typeface="Cambria Math"/>
                          </a:rPr>
                          <m:t>ξ</m:t>
                        </m:r>
                        <m:r>
                          <a:rPr lang="en-US" altLang="zh-CN" i="1">
                            <a:latin typeface="Cambria Math"/>
                          </a:rPr>
                          <m:t>,</m:t>
                        </m:r>
                        <m:r>
                          <a:rPr lang="zh-CN" altLang="en-US" i="1">
                            <a:latin typeface="Cambria Math"/>
                          </a:rPr>
                          <m:t>𝛼</m:t>
                        </m:r>
                        <m:r>
                          <a:rPr lang="en-US" altLang="zh-CN" i="1">
                            <a:latin typeface="Cambria Math"/>
                          </a:rPr>
                          <m:t>,</m:t>
                        </m:r>
                        <m:r>
                          <a:rPr lang="zh-CN" altLang="en-US" i="1">
                            <a:latin typeface="Cambria Math"/>
                          </a:rPr>
                          <m:t>𝜇</m:t>
                        </m:r>
                      </m:e>
                    </m:d>
                  </m:oMath>
                </a14:m>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lang="en-US" altLang="zh-CN" sz="5400" dirty="0"/>
                  <a:t> </a:t>
                </a:r>
                <a14:m>
                  <m:oMath xmlns:m="http://schemas.openxmlformats.org/officeDocument/2006/math">
                    <m:r>
                      <a:rPr lang="en-US" altLang="zh-CN" sz="5400" i="1">
                        <a:latin typeface="Cambria Math"/>
                      </a:rPr>
                      <m:t>−</m:t>
                    </m:r>
                    <m:f>
                      <m:fPr>
                        <m:ctrlPr>
                          <a:rPr lang="en-US" altLang="zh-CN" sz="5400" i="1">
                            <a:latin typeface="Cambria Math"/>
                          </a:rPr>
                        </m:ctrlPr>
                      </m:fPr>
                      <m:num>
                        <m:r>
                          <a:rPr lang="en-US" altLang="zh-CN" sz="5400" i="1">
                            <a:latin typeface="Cambria Math"/>
                          </a:rPr>
                          <m:t>1</m:t>
                        </m:r>
                      </m:num>
                      <m:den>
                        <m:r>
                          <a:rPr lang="en-US" altLang="zh-CN" sz="5400" i="1">
                            <a:latin typeface="Cambria Math"/>
                          </a:rPr>
                          <m:t>2</m:t>
                        </m:r>
                      </m:den>
                    </m:f>
                    <m:nary>
                      <m:naryPr>
                        <m:chr m:val="∑"/>
                        <m:ctrlPr>
                          <a:rPr lang="en-US" altLang="zh-CN" sz="5400" i="1">
                            <a:latin typeface="Cambria Math"/>
                          </a:rPr>
                        </m:ctrlPr>
                      </m:naryPr>
                      <m:sub>
                        <m:r>
                          <m:rPr>
                            <m:brk m:alnAt="23"/>
                          </m:rPr>
                          <a:rPr lang="en-US" altLang="zh-CN" sz="5400" i="1">
                            <a:latin typeface="Cambria Math"/>
                          </a:rPr>
                          <m:t>𝑖</m:t>
                        </m:r>
                        <m:r>
                          <a:rPr lang="en-US" altLang="zh-CN" sz="5400" i="1">
                            <a:latin typeface="Cambria Math"/>
                          </a:rPr>
                          <m:t>=1</m:t>
                        </m:r>
                      </m:sub>
                      <m:sup>
                        <m:r>
                          <a:rPr lang="en-US" altLang="zh-CN" sz="5400" i="1">
                            <a:latin typeface="Cambria Math"/>
                          </a:rPr>
                          <m:t>𝑛</m:t>
                        </m:r>
                      </m:sup>
                      <m:e>
                        <m:nary>
                          <m:naryPr>
                            <m:chr m:val="∑"/>
                            <m:ctrlPr>
                              <a:rPr lang="en-US" altLang="zh-CN" sz="5400" i="1">
                                <a:latin typeface="Cambria Math"/>
                              </a:rPr>
                            </m:ctrlPr>
                          </m:naryPr>
                          <m:sub>
                            <m:r>
                              <m:rPr>
                                <m:brk m:alnAt="23"/>
                              </m:rPr>
                              <a:rPr lang="en-US" altLang="zh-CN" sz="5400" i="1">
                                <a:latin typeface="Cambria Math"/>
                              </a:rPr>
                              <m:t>𝑗</m:t>
                            </m:r>
                            <m:r>
                              <a:rPr lang="en-US" altLang="zh-CN" sz="5400" i="1">
                                <a:latin typeface="Cambria Math"/>
                              </a:rPr>
                              <m:t>=1</m:t>
                            </m:r>
                          </m:sub>
                          <m:sup>
                            <m:r>
                              <a:rPr lang="en-US" altLang="zh-CN" sz="5400" i="1">
                                <a:latin typeface="Cambria Math"/>
                              </a:rPr>
                              <m:t>𝑛</m:t>
                            </m:r>
                          </m:sup>
                          <m:e>
                            <m:sSub>
                              <m:sSubPr>
                                <m:ctrlPr>
                                  <a:rPr lang="en-US" altLang="zh-CN" sz="5400" i="1">
                                    <a:latin typeface="Cambria Math"/>
                                  </a:rPr>
                                </m:ctrlPr>
                              </m:sSubPr>
                              <m:e>
                                <m:r>
                                  <a:rPr lang="zh-CN" altLang="en-US" sz="5400" i="1">
                                    <a:latin typeface="Cambria Math"/>
                                  </a:rPr>
                                  <m:t>𝛼</m:t>
                                </m:r>
                              </m:e>
                              <m:sub>
                                <m:r>
                                  <a:rPr lang="en-US" altLang="zh-CN" sz="5400" i="1">
                                    <a:latin typeface="Cambria Math"/>
                                  </a:rPr>
                                  <m:t>𝑖</m:t>
                                </m:r>
                              </m:sub>
                            </m:sSub>
                            <m:sSub>
                              <m:sSubPr>
                                <m:ctrlPr>
                                  <a:rPr lang="en-US" altLang="zh-CN" sz="5400" i="1">
                                    <a:latin typeface="Cambria Math"/>
                                  </a:rPr>
                                </m:ctrlPr>
                              </m:sSubPr>
                              <m:e>
                                <m:r>
                                  <a:rPr lang="zh-CN" altLang="en-US" sz="5400" i="1">
                                    <a:latin typeface="Cambria Math"/>
                                  </a:rPr>
                                  <m:t>𝛼</m:t>
                                </m:r>
                              </m:e>
                              <m:sub>
                                <m:r>
                                  <a:rPr lang="en-US" altLang="zh-CN" sz="5400" i="1">
                                    <a:latin typeface="Cambria Math"/>
                                  </a:rPr>
                                  <m:t>𝑗</m:t>
                                </m:r>
                              </m:sub>
                            </m:sSub>
                            <m:sSub>
                              <m:sSubPr>
                                <m:ctrlPr>
                                  <a:rPr lang="en-US" altLang="zh-CN" sz="5400" i="1">
                                    <a:latin typeface="Cambria Math"/>
                                  </a:rPr>
                                </m:ctrlPr>
                              </m:sSubPr>
                              <m:e>
                                <m:r>
                                  <a:rPr lang="en-US" altLang="zh-CN" sz="5400" i="1">
                                    <a:latin typeface="Cambria Math"/>
                                  </a:rPr>
                                  <m:t>𝑦</m:t>
                                </m:r>
                              </m:e>
                              <m:sub>
                                <m:r>
                                  <a:rPr lang="en-US" altLang="zh-CN" sz="5400" i="1">
                                    <a:latin typeface="Cambria Math"/>
                                  </a:rPr>
                                  <m:t>𝑖</m:t>
                                </m:r>
                              </m:sub>
                            </m:sSub>
                            <m:sSub>
                              <m:sSubPr>
                                <m:ctrlPr>
                                  <a:rPr lang="en-US" altLang="zh-CN" sz="5400" i="1">
                                    <a:latin typeface="Cambria Math"/>
                                  </a:rPr>
                                </m:ctrlPr>
                              </m:sSubPr>
                              <m:e>
                                <m:r>
                                  <a:rPr lang="en-US" altLang="zh-CN" sz="5400" i="1">
                                    <a:latin typeface="Cambria Math"/>
                                  </a:rPr>
                                  <m:t>𝑦</m:t>
                                </m:r>
                              </m:e>
                              <m:sub>
                                <m:r>
                                  <a:rPr lang="en-US" altLang="zh-CN" sz="5400" i="1">
                                    <a:latin typeface="Cambria Math"/>
                                  </a:rPr>
                                  <m:t>𝑗</m:t>
                                </m:r>
                              </m:sub>
                            </m:sSub>
                            <m:d>
                              <m:dPr>
                                <m:ctrlPr>
                                  <a:rPr lang="en-US" altLang="zh-CN" sz="5400" i="1">
                                    <a:latin typeface="Cambria Math"/>
                                  </a:rPr>
                                </m:ctrlPr>
                              </m:dPr>
                              <m:e>
                                <m:sSub>
                                  <m:sSubPr>
                                    <m:ctrlPr>
                                      <a:rPr lang="en-US" altLang="zh-CN" sz="5400" i="1">
                                        <a:latin typeface="Cambria Math"/>
                                      </a:rPr>
                                    </m:ctrlPr>
                                  </m:sSubPr>
                                  <m:e>
                                    <m:r>
                                      <a:rPr lang="en-US" altLang="zh-CN" sz="5400" i="1">
                                        <a:latin typeface="Cambria Math"/>
                                      </a:rPr>
                                      <m:t>𝑥</m:t>
                                    </m:r>
                                  </m:e>
                                  <m:sub>
                                    <m:r>
                                      <a:rPr lang="en-US" altLang="zh-CN" sz="5400" i="1">
                                        <a:latin typeface="Cambria Math"/>
                                      </a:rPr>
                                      <m:t>𝑖</m:t>
                                    </m:r>
                                  </m:sub>
                                </m:sSub>
                                <m:r>
                                  <a:rPr lang="en-US" altLang="zh-CN" sz="5400" i="1">
                                    <a:latin typeface="Cambria Math"/>
                                    <a:ea typeface="Cambria Math"/>
                                  </a:rPr>
                                  <m:t>∙</m:t>
                                </m:r>
                                <m:sSub>
                                  <m:sSubPr>
                                    <m:ctrlPr>
                                      <a:rPr lang="en-US" altLang="zh-CN" sz="5400" i="1">
                                        <a:latin typeface="Cambria Math"/>
                                        <a:ea typeface="Cambria Math"/>
                                      </a:rPr>
                                    </m:ctrlPr>
                                  </m:sSubPr>
                                  <m:e>
                                    <m:r>
                                      <a:rPr lang="en-US" altLang="zh-CN" sz="5400" i="1">
                                        <a:latin typeface="Cambria Math"/>
                                        <a:ea typeface="Cambria Math"/>
                                      </a:rPr>
                                      <m:t>𝑥</m:t>
                                    </m:r>
                                  </m:e>
                                  <m:sub>
                                    <m:r>
                                      <a:rPr lang="en-US" altLang="zh-CN" sz="5400" i="1">
                                        <a:latin typeface="Cambria Math"/>
                                        <a:ea typeface="Cambria Math"/>
                                      </a:rPr>
                                      <m:t>𝑗</m:t>
                                    </m:r>
                                  </m:sub>
                                </m:sSub>
                              </m:e>
                            </m:d>
                            <m:r>
                              <a:rPr lang="en-US" altLang="zh-CN" sz="5400" i="1">
                                <a:latin typeface="Cambria Math"/>
                                <a:ea typeface="Cambria Math"/>
                              </a:rPr>
                              <m:t>+</m:t>
                            </m:r>
                            <m:nary>
                              <m:naryPr>
                                <m:chr m:val="∑"/>
                                <m:ctrlPr>
                                  <a:rPr lang="en-US" altLang="zh-CN" sz="5400" i="1">
                                    <a:latin typeface="Cambria Math"/>
                                    <a:ea typeface="Cambria Math"/>
                                  </a:rPr>
                                </m:ctrlPr>
                              </m:naryPr>
                              <m:sub>
                                <m:r>
                                  <m:rPr>
                                    <m:brk m:alnAt="23"/>
                                  </m:rPr>
                                  <a:rPr lang="en-US" altLang="zh-CN" sz="5400" i="1">
                                    <a:latin typeface="Cambria Math"/>
                                    <a:ea typeface="Cambria Math"/>
                                  </a:rPr>
                                  <m:t>𝑖</m:t>
                                </m:r>
                                <m:r>
                                  <a:rPr lang="en-US" altLang="zh-CN" sz="5400" i="1">
                                    <a:latin typeface="Cambria Math"/>
                                    <a:ea typeface="Cambria Math"/>
                                  </a:rPr>
                                  <m:t>=1</m:t>
                                </m:r>
                              </m:sub>
                              <m:sup>
                                <m:r>
                                  <a:rPr lang="en-US" altLang="zh-CN" sz="5400" i="1">
                                    <a:latin typeface="Cambria Math"/>
                                    <a:ea typeface="Cambria Math"/>
                                  </a:rPr>
                                  <m:t>𝑛</m:t>
                                </m:r>
                              </m:sup>
                              <m:e>
                                <m:sSub>
                                  <m:sSubPr>
                                    <m:ctrlPr>
                                      <a:rPr lang="en-US" altLang="zh-CN" sz="5400" i="1">
                                        <a:latin typeface="Cambria Math"/>
                                        <a:ea typeface="Cambria Math"/>
                                      </a:rPr>
                                    </m:ctrlPr>
                                  </m:sSubPr>
                                  <m:e>
                                    <m:r>
                                      <a:rPr lang="zh-CN" altLang="en-US" sz="5400" i="1">
                                        <a:latin typeface="Cambria Math"/>
                                        <a:ea typeface="Cambria Math"/>
                                      </a:rPr>
                                      <m:t>𝛼</m:t>
                                    </m:r>
                                  </m:e>
                                  <m:sub>
                                    <m:r>
                                      <a:rPr lang="en-US" altLang="zh-CN" sz="5400" i="1">
                                        <a:latin typeface="Cambria Math"/>
                                        <a:ea typeface="Cambria Math"/>
                                      </a:rPr>
                                      <m:t>𝑖</m:t>
                                    </m:r>
                                  </m:sub>
                                </m:sSub>
                              </m:e>
                            </m:nary>
                          </m:e>
                        </m:nary>
                      </m:e>
                    </m:nary>
                  </m:oMath>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7" name="TextBox 6"/>
              <p:cNvSpPr txBox="1">
                <a:spLocks noRot="1" noChangeAspect="1" noMove="1" noResize="1" noEditPoints="1" noAdjustHandles="1" noChangeArrowheads="1" noChangeShapeType="1" noTextEdit="1"/>
              </p:cNvSpPr>
              <p:nvPr/>
            </p:nvSpPr>
            <p:spPr>
              <a:xfrm>
                <a:off x="2110880" y="10452475"/>
                <a:ext cx="18462105" cy="1275990"/>
              </a:xfrm>
              <a:prstGeom prst="rect">
                <a:avLst/>
              </a:prstGeom>
              <a:blipFill rotWithShape="1">
                <a:blip r:embed="rId4"/>
                <a:stretch>
                  <a:fillRect b="-9569"/>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8752" y="3581148"/>
            <a:ext cx="360040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对偶</a:t>
            </a:r>
            <a:r>
              <a:rPr lang="zh-CN" altLang="en-US" dirty="0" smtClean="0"/>
              <a:t>问题：</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3" name="TextBox 2"/>
              <p:cNvSpPr txBox="1"/>
              <p:nvPr/>
            </p:nvSpPr>
            <p:spPr>
              <a:xfrm>
                <a:off x="526704" y="5108633"/>
                <a:ext cx="11518098" cy="56028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14:m>
                  <m:oMath xmlns:m="http://schemas.openxmlformats.org/officeDocument/2006/math">
                    <m:sSub>
                      <m:sSubPr>
                        <m:ctrlPr>
                          <a:rPr kumimoji="0" lang="en-US" altLang="zh-CN" sz="4400" b="0" i="1" u="none" strike="noStrike" cap="none" spc="0" normalizeH="0" baseline="0" smtClean="0">
                            <a:ln>
                              <a:noFill/>
                            </a:ln>
                            <a:solidFill>
                              <a:srgbClr val="000000"/>
                            </a:solidFill>
                            <a:effectLst/>
                            <a:uFillTx/>
                            <a:latin typeface="Cambria Math"/>
                            <a:sym typeface="Helvetica" panose="020B0604020202020204"/>
                          </a:rPr>
                        </m:ctrlPr>
                      </m:sSubPr>
                      <m:e>
                        <m:r>
                          <m:rPr>
                            <m:sty m:val="p"/>
                          </m:rPr>
                          <a:rPr lang="en-US" altLang="zh-CN" sz="4400" i="1">
                            <a:latin typeface="Cambria Math"/>
                          </a:rPr>
                          <m:t>m</m:t>
                        </m:r>
                        <m:r>
                          <m:rPr>
                            <m:sty m:val="p"/>
                          </m:rPr>
                          <a:rPr lang="en-US" altLang="zh-CN" sz="4400" i="1" smtClean="0">
                            <a:latin typeface="Cambria Math"/>
                          </a:rPr>
                          <m:t>ax</m:t>
                        </m:r>
                      </m:e>
                      <m:sub>
                        <m:r>
                          <a:rPr kumimoji="0" lang="zh-CN" altLang="en-US" sz="4400" b="0" i="1" u="none" strike="noStrike" cap="none" spc="0" normalizeH="0" baseline="0" smtClean="0">
                            <a:ln>
                              <a:noFill/>
                            </a:ln>
                            <a:solidFill>
                              <a:srgbClr val="000000"/>
                            </a:solidFill>
                            <a:effectLst/>
                            <a:uFillTx/>
                            <a:latin typeface="Cambria Math"/>
                            <a:sym typeface="Helvetica" panose="020B0604020202020204"/>
                          </a:rPr>
                          <m:t>𝛼</m:t>
                        </m:r>
                      </m:sub>
                    </m:sSub>
                  </m:oMath>
                </a14:m>
                <a:r>
                  <a:rPr lang="en-US" altLang="zh-CN" sz="4400" dirty="0"/>
                  <a:t> </a:t>
                </a:r>
                <a:r>
                  <a:rPr lang="en-US" altLang="zh-CN" sz="4400" dirty="0" smtClean="0"/>
                  <a:t> </a:t>
                </a:r>
                <a14:m>
                  <m:oMath xmlns:m="http://schemas.openxmlformats.org/officeDocument/2006/math">
                    <m:r>
                      <a:rPr lang="en-US" altLang="zh-CN" sz="4400" i="1">
                        <a:latin typeface="Cambria Math"/>
                      </a:rPr>
                      <m:t>−</m:t>
                    </m:r>
                    <m:f>
                      <m:fPr>
                        <m:ctrlPr>
                          <a:rPr lang="en-US" altLang="zh-CN" sz="4400" i="1">
                            <a:latin typeface="Cambria Math"/>
                          </a:rPr>
                        </m:ctrlPr>
                      </m:fPr>
                      <m:num>
                        <m:r>
                          <a:rPr lang="en-US" altLang="zh-CN" sz="4400" i="1">
                            <a:latin typeface="Cambria Math"/>
                          </a:rPr>
                          <m:t>1</m:t>
                        </m:r>
                      </m:num>
                      <m:den>
                        <m:r>
                          <a:rPr lang="en-US" altLang="zh-CN" sz="4400" i="1">
                            <a:latin typeface="Cambria Math"/>
                          </a:rPr>
                          <m:t>2</m:t>
                        </m:r>
                      </m:den>
                    </m:f>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nary>
                          <m:naryPr>
                            <m:chr m:val="∑"/>
                            <m:ctrlPr>
                              <a:rPr lang="en-US" altLang="zh-CN" sz="4400" i="1">
                                <a:latin typeface="Cambria Math"/>
                              </a:rPr>
                            </m:ctrlPr>
                          </m:naryPr>
                          <m:sub>
                            <m:r>
                              <m:rPr>
                                <m:brk m:alnAt="23"/>
                              </m:rPr>
                              <a:rPr lang="en-US" altLang="zh-CN" sz="4400" i="1">
                                <a:latin typeface="Cambria Math"/>
                              </a:rPr>
                              <m:t>𝑗</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𝑗</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𝑗</m:t>
                                </m:r>
                              </m:sub>
                            </m:sSub>
                            <m:d>
                              <m:dPr>
                                <m:ctrlPr>
                                  <a:rPr lang="en-US" altLang="zh-CN" sz="4400" i="1">
                                    <a:latin typeface="Cambria Math"/>
                                  </a:rPr>
                                </m:ctrlPr>
                              </m:dPr>
                              <m:e>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en-US" altLang="zh-CN" sz="4400" i="1">
                                    <a:latin typeface="Cambria Math"/>
                                    <a:ea typeface="Cambria Math"/>
                                  </a:rPr>
                                  <m:t>∙</m:t>
                                </m:r>
                                <m:sSub>
                                  <m:sSubPr>
                                    <m:ctrlPr>
                                      <a:rPr lang="en-US" altLang="zh-CN" sz="4400" i="1">
                                        <a:latin typeface="Cambria Math"/>
                                        <a:ea typeface="Cambria Math"/>
                                      </a:rPr>
                                    </m:ctrlPr>
                                  </m:sSubPr>
                                  <m:e>
                                    <m:r>
                                      <a:rPr lang="en-US" altLang="zh-CN" sz="4400" i="1">
                                        <a:latin typeface="Cambria Math"/>
                                        <a:ea typeface="Cambria Math"/>
                                      </a:rPr>
                                      <m:t>𝑥</m:t>
                                    </m:r>
                                  </m:e>
                                  <m:sub>
                                    <m:r>
                                      <a:rPr lang="en-US" altLang="zh-CN" sz="4400" i="1">
                                        <a:latin typeface="Cambria Math"/>
                                        <a:ea typeface="Cambria Math"/>
                                      </a:rPr>
                                      <m:t>𝑗</m:t>
                                    </m:r>
                                  </m:sub>
                                </m:sSub>
                              </m:e>
                            </m:d>
                            <m:r>
                              <a:rPr lang="en-US" altLang="zh-CN" sz="4400" i="1">
                                <a:latin typeface="Cambria Math"/>
                                <a:ea typeface="Cambria Math"/>
                              </a:rPr>
                              <m:t>+</m:t>
                            </m:r>
                            <m:nary>
                              <m:naryPr>
                                <m:chr m:val="∑"/>
                                <m:ctrlPr>
                                  <a:rPr lang="en-US" altLang="zh-CN" sz="4400" i="1">
                                    <a:latin typeface="Cambria Math"/>
                                    <a:ea typeface="Cambria Math"/>
                                  </a:rPr>
                                </m:ctrlPr>
                              </m:naryPr>
                              <m:sub>
                                <m:r>
                                  <m:rPr>
                                    <m:brk m:alnAt="23"/>
                                  </m:rPr>
                                  <a:rPr lang="en-US" altLang="zh-CN" sz="4400" i="1">
                                    <a:latin typeface="Cambria Math"/>
                                    <a:ea typeface="Cambria Math"/>
                                  </a:rPr>
                                  <m:t>𝑖</m:t>
                                </m:r>
                                <m:r>
                                  <a:rPr lang="en-US" altLang="zh-CN" sz="4400" i="1">
                                    <a:latin typeface="Cambria Math"/>
                                    <a:ea typeface="Cambria Math"/>
                                  </a:rPr>
                                  <m:t>=1</m:t>
                                </m:r>
                              </m:sub>
                              <m:sup>
                                <m:r>
                                  <a:rPr lang="en-US" altLang="zh-CN" sz="4400" i="1">
                                    <a:latin typeface="Cambria Math"/>
                                    <a:ea typeface="Cambria Math"/>
                                  </a:rPr>
                                  <m:t>𝑛</m:t>
                                </m:r>
                              </m:sup>
                              <m:e>
                                <m:sSub>
                                  <m:sSubPr>
                                    <m:ctrlPr>
                                      <a:rPr lang="en-US" altLang="zh-CN" sz="4400" i="1">
                                        <a:latin typeface="Cambria Math"/>
                                        <a:ea typeface="Cambria Math"/>
                                      </a:rPr>
                                    </m:ctrlPr>
                                  </m:sSubPr>
                                  <m:e>
                                    <m:r>
                                      <a:rPr lang="zh-CN" altLang="en-US" sz="4400" i="1">
                                        <a:latin typeface="Cambria Math"/>
                                        <a:ea typeface="Cambria Math"/>
                                      </a:rPr>
                                      <m:t>𝛼</m:t>
                                    </m:r>
                                  </m:e>
                                  <m:sub>
                                    <m:r>
                                      <a:rPr lang="en-US" altLang="zh-CN" sz="4400" i="1">
                                        <a:latin typeface="Cambria Math"/>
                                        <a:ea typeface="Cambria Math"/>
                                      </a:rPr>
                                      <m:t>𝑖</m:t>
                                    </m:r>
                                  </m:sub>
                                </m:sSub>
                              </m:e>
                            </m:nary>
                          </m:e>
                        </m:nary>
                      </m:e>
                    </m:nary>
                  </m:oMath>
                </a14:m>
                <a:endParaRPr kumimoji="0" lang="en-US" altLang="zh-CN" sz="44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en-US" altLang="zh-CN" sz="4400" dirty="0"/>
                  <a:t>s.t. </a:t>
                </a:r>
                <a:r>
                  <a:rPr lang="en-US" altLang="zh-CN" sz="4400" dirty="0" smtClean="0"/>
                  <a:t>		             </a:t>
                </a:r>
                <a14:m>
                  <m:oMath xmlns:m="http://schemas.openxmlformats.org/officeDocument/2006/math">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rPr>
                          <m:t>=0</m:t>
                        </m:r>
                      </m:e>
                    </m:nary>
                  </m:oMath>
                </a14:m>
                <a:endParaRPr lang="en-US" altLang="zh-CN" sz="4400" i="1" dirty="0" smtClean="0">
                  <a:latin typeface="Cambria Math"/>
                </a:endParaRPr>
              </a:p>
              <a:p>
                <a:pPr algn="l">
                  <a:lnSpc>
                    <a:spcPct val="150000"/>
                  </a:lnSpc>
                </a:pPr>
                <a14:m>
                  <m:oMathPara xmlns:m="http://schemas.openxmlformats.org/officeDocument/2006/math">
                    <m:oMathParaPr>
                      <m:jc m:val="centerGroup"/>
                    </m:oMathParaPr>
                    <m:oMath xmlns:m="http://schemas.openxmlformats.org/officeDocument/2006/math">
                      <m:r>
                        <a:rPr lang="en-US" altLang="zh-CN" sz="4400" i="1">
                          <a:latin typeface="Cambria Math"/>
                        </a:rPr>
                        <m:t>𝐶</m:t>
                      </m:r>
                      <m:r>
                        <a:rPr lang="en-US" altLang="zh-CN" sz="4400" i="1">
                          <a:latin typeface="Cambria Math"/>
                        </a:rPr>
                        <m:t>−</m:t>
                      </m:r>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a:latin typeface="Cambria Math"/>
                        </a:rPr>
                        <m:t>−</m:t>
                      </m:r>
                      <m:sSub>
                        <m:sSubPr>
                          <m:ctrlPr>
                            <a:rPr lang="en-US" altLang="zh-CN" sz="4400" i="1">
                              <a:latin typeface="Cambria Math"/>
                            </a:rPr>
                          </m:ctrlPr>
                        </m:sSubPr>
                        <m:e>
                          <m:r>
                            <a:rPr lang="zh-CN" altLang="en-US" sz="4400" i="1">
                              <a:latin typeface="Cambria Math"/>
                            </a:rPr>
                            <m:t>𝜇</m:t>
                          </m:r>
                        </m:e>
                        <m:sub>
                          <m:r>
                            <a:rPr lang="en-US" altLang="zh-CN" sz="4400" i="1">
                              <a:latin typeface="Cambria Math"/>
                            </a:rPr>
                            <m:t>𝑖</m:t>
                          </m:r>
                        </m:sub>
                      </m:sSub>
                      <m:r>
                        <a:rPr lang="en-US" altLang="zh-CN" sz="4400" i="1">
                          <a:latin typeface="Cambria Math"/>
                        </a:rPr>
                        <m:t>=0</m:t>
                      </m:r>
                    </m:oMath>
                  </m:oMathPara>
                </a14:m>
                <a:endParaRPr lang="en-US" altLang="zh-CN" sz="4400" dirty="0" smtClean="0"/>
              </a:p>
              <a:p>
                <a:pPr algn="l">
                  <a:lnSpc>
                    <a:spcPct val="150000"/>
                  </a:lnSpc>
                </a:pPr>
                <a:r>
                  <a:rPr lang="en-US" altLang="zh-CN" sz="4400" dirty="0" smtClean="0"/>
                  <a:t>					</a:t>
                </a:r>
                <a14:m>
                  <m:oMath xmlns:m="http://schemas.openxmlformats.org/officeDocument/2006/math">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oMath>
                </a14:m>
                <a:endParaRPr lang="en-US" altLang="zh-CN" sz="4400" dirty="0" smtClean="0"/>
              </a:p>
              <a:p>
                <a:pPr algn="l">
                  <a:lnSpc>
                    <a:spcPct val="150000"/>
                  </a:lnSpc>
                </a:pPr>
                <a:r>
                  <a:rPr lang="en-US" altLang="zh-CN" sz="4400" dirty="0" smtClean="0"/>
                  <a:t>					</a:t>
                </a:r>
                <a14:m>
                  <m:oMath xmlns:m="http://schemas.openxmlformats.org/officeDocument/2006/math">
                    <m:sSub>
                      <m:sSubPr>
                        <m:ctrlPr>
                          <a:rPr lang="en-US" altLang="zh-CN" sz="4400" i="1">
                            <a:latin typeface="Cambria Math"/>
                          </a:rPr>
                        </m:ctrlPr>
                      </m:sSubPr>
                      <m:e>
                        <m:r>
                          <a:rPr lang="zh-CN" altLang="en-US" sz="4400" i="1">
                            <a:latin typeface="Cambria Math"/>
                          </a:rPr>
                          <m:t>𝜇</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r>
                      <a:rPr lang="en-US" altLang="zh-CN" sz="4400" b="0" i="1" smtClean="0">
                        <a:latin typeface="Cambria Math"/>
                        <a:ea typeface="Cambria Math"/>
                      </a:rPr>
                      <m:t>𝑖</m:t>
                    </m:r>
                    <m:r>
                      <a:rPr lang="en-US" altLang="zh-CN" sz="4400" b="0" i="1" smtClean="0">
                        <a:latin typeface="Cambria Math"/>
                        <a:ea typeface="Cambria Math"/>
                      </a:rPr>
                      <m:t>=1,2,⋯,</m:t>
                    </m:r>
                    <m:r>
                      <a:rPr lang="en-US" altLang="zh-CN" sz="4400" b="0" i="1" smtClean="0">
                        <a:latin typeface="Cambria Math"/>
                        <a:ea typeface="Cambria Math"/>
                      </a:rPr>
                      <m:t>𝑛</m:t>
                    </m:r>
                  </m:oMath>
                </a14:m>
                <a:endParaRPr lang="zh-CN" altLang="en-US" sz="4400" dirty="0"/>
              </a:p>
            </p:txBody>
          </p:sp>
        </mc:Choice>
        <mc:Fallback>
          <p:sp>
            <p:nvSpPr>
              <p:cNvPr id="3" name="TextBox 2"/>
              <p:cNvSpPr txBox="1">
                <a:spLocks noRot="1" noChangeAspect="1" noMove="1" noResize="1" noEditPoints="1" noAdjustHandles="1" noChangeArrowheads="1" noChangeShapeType="1" noTextEdit="1"/>
              </p:cNvSpPr>
              <p:nvPr/>
            </p:nvSpPr>
            <p:spPr>
              <a:xfrm>
                <a:off x="526704" y="5108633"/>
                <a:ext cx="11518098" cy="5602880"/>
              </a:xfrm>
              <a:prstGeom prst="rect">
                <a:avLst/>
              </a:prstGeom>
              <a:blipFill rotWithShape="1">
                <a:blip r:embed="rId1"/>
                <a:stretch>
                  <a:fillRect l="-2487"/>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3552724" y="5317199"/>
                <a:ext cx="10831276" cy="35715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14:m>
                  <m:oMath xmlns:m="http://schemas.openxmlformats.org/officeDocument/2006/math">
                    <m:sSub>
                      <m:sSubPr>
                        <m:ctrlPr>
                          <a:rPr kumimoji="0" lang="en-US" altLang="zh-CN" sz="4400" b="0" i="1" u="none" strike="noStrike" cap="none" spc="0" normalizeH="0" baseline="0" smtClean="0">
                            <a:ln>
                              <a:noFill/>
                            </a:ln>
                            <a:solidFill>
                              <a:srgbClr val="000000"/>
                            </a:solidFill>
                            <a:effectLst/>
                            <a:uFillTx/>
                            <a:latin typeface="Cambria Math"/>
                            <a:sym typeface="Helvetica" panose="020B0604020202020204"/>
                          </a:rPr>
                        </m:ctrlPr>
                      </m:sSubPr>
                      <m:e>
                        <m:r>
                          <m:rPr>
                            <m:sty m:val="p"/>
                          </m:rPr>
                          <a:rPr lang="en-US" altLang="zh-CN" sz="4400" i="1">
                            <a:latin typeface="Cambria Math"/>
                          </a:rPr>
                          <m:t>m</m:t>
                        </m:r>
                        <m:r>
                          <a:rPr lang="en-US" altLang="zh-CN" sz="4400" b="0" i="1" smtClean="0">
                            <a:latin typeface="Cambria Math"/>
                          </a:rPr>
                          <m:t>𝑖𝑛</m:t>
                        </m:r>
                      </m:e>
                      <m:sub>
                        <m:r>
                          <a:rPr kumimoji="0" lang="zh-CN" altLang="en-US" sz="4400" b="0" i="1" u="none" strike="noStrike" cap="none" spc="0" normalizeH="0" baseline="0" smtClean="0">
                            <a:ln>
                              <a:noFill/>
                            </a:ln>
                            <a:solidFill>
                              <a:srgbClr val="000000"/>
                            </a:solidFill>
                            <a:effectLst/>
                            <a:uFillTx/>
                            <a:latin typeface="Cambria Math"/>
                            <a:sym typeface="Helvetica" panose="020B0604020202020204"/>
                          </a:rPr>
                          <m:t>𝛼</m:t>
                        </m:r>
                      </m:sub>
                    </m:sSub>
                  </m:oMath>
                </a14:m>
                <a:r>
                  <a:rPr lang="en-US" altLang="zh-CN" sz="4400" dirty="0"/>
                  <a:t> </a:t>
                </a:r>
                <a:r>
                  <a:rPr lang="en-US" altLang="zh-CN" sz="4400" dirty="0" smtClean="0"/>
                  <a:t> </a:t>
                </a:r>
                <a14:m>
                  <m:oMath xmlns:m="http://schemas.openxmlformats.org/officeDocument/2006/math">
                    <m:f>
                      <m:fPr>
                        <m:ctrlPr>
                          <a:rPr lang="en-US" altLang="zh-CN" sz="4400" i="1">
                            <a:latin typeface="Cambria Math"/>
                          </a:rPr>
                        </m:ctrlPr>
                      </m:fPr>
                      <m:num>
                        <m:r>
                          <a:rPr lang="en-US" altLang="zh-CN" sz="4400" i="1">
                            <a:latin typeface="Cambria Math"/>
                          </a:rPr>
                          <m:t>1</m:t>
                        </m:r>
                      </m:num>
                      <m:den>
                        <m:r>
                          <a:rPr lang="en-US" altLang="zh-CN" sz="4400" i="1">
                            <a:latin typeface="Cambria Math"/>
                          </a:rPr>
                          <m:t>2</m:t>
                        </m:r>
                      </m:den>
                    </m:f>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nary>
                          <m:naryPr>
                            <m:chr m:val="∑"/>
                            <m:ctrlPr>
                              <a:rPr lang="en-US" altLang="zh-CN" sz="4400" i="1">
                                <a:latin typeface="Cambria Math"/>
                              </a:rPr>
                            </m:ctrlPr>
                          </m:naryPr>
                          <m:sub>
                            <m:r>
                              <m:rPr>
                                <m:brk m:alnAt="23"/>
                              </m:rPr>
                              <a:rPr lang="en-US" altLang="zh-CN" sz="4400" i="1">
                                <a:latin typeface="Cambria Math"/>
                              </a:rPr>
                              <m:t>𝑗</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𝑗</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𝑗</m:t>
                                </m:r>
                              </m:sub>
                            </m:sSub>
                            <m:d>
                              <m:dPr>
                                <m:ctrlPr>
                                  <a:rPr lang="en-US" altLang="zh-CN" sz="4400" i="1">
                                    <a:latin typeface="Cambria Math"/>
                                  </a:rPr>
                                </m:ctrlPr>
                              </m:dPr>
                              <m:e>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en-US" altLang="zh-CN" sz="4400" i="1">
                                    <a:latin typeface="Cambria Math"/>
                                    <a:ea typeface="Cambria Math"/>
                                  </a:rPr>
                                  <m:t>∙</m:t>
                                </m:r>
                                <m:sSub>
                                  <m:sSubPr>
                                    <m:ctrlPr>
                                      <a:rPr lang="en-US" altLang="zh-CN" sz="4400" i="1">
                                        <a:latin typeface="Cambria Math"/>
                                        <a:ea typeface="Cambria Math"/>
                                      </a:rPr>
                                    </m:ctrlPr>
                                  </m:sSubPr>
                                  <m:e>
                                    <m:r>
                                      <a:rPr lang="en-US" altLang="zh-CN" sz="4400" i="1">
                                        <a:latin typeface="Cambria Math"/>
                                        <a:ea typeface="Cambria Math"/>
                                      </a:rPr>
                                      <m:t>𝑥</m:t>
                                    </m:r>
                                  </m:e>
                                  <m:sub>
                                    <m:r>
                                      <a:rPr lang="en-US" altLang="zh-CN" sz="4400" i="1">
                                        <a:latin typeface="Cambria Math"/>
                                        <a:ea typeface="Cambria Math"/>
                                      </a:rPr>
                                      <m:t>𝑗</m:t>
                                    </m:r>
                                  </m:sub>
                                </m:sSub>
                              </m:e>
                            </m:d>
                            <m:r>
                              <a:rPr lang="en-US" altLang="zh-CN" sz="4400" b="0" i="1" smtClean="0">
                                <a:latin typeface="Cambria Math"/>
                                <a:ea typeface="Cambria Math"/>
                              </a:rPr>
                              <m:t>−</m:t>
                            </m:r>
                            <m:nary>
                              <m:naryPr>
                                <m:chr m:val="∑"/>
                                <m:ctrlPr>
                                  <a:rPr lang="en-US" altLang="zh-CN" sz="4400" i="1">
                                    <a:latin typeface="Cambria Math"/>
                                    <a:ea typeface="Cambria Math"/>
                                  </a:rPr>
                                </m:ctrlPr>
                              </m:naryPr>
                              <m:sub>
                                <m:r>
                                  <m:rPr>
                                    <m:brk m:alnAt="23"/>
                                  </m:rPr>
                                  <a:rPr lang="en-US" altLang="zh-CN" sz="4400" i="1">
                                    <a:latin typeface="Cambria Math"/>
                                    <a:ea typeface="Cambria Math"/>
                                  </a:rPr>
                                  <m:t>𝑖</m:t>
                                </m:r>
                                <m:r>
                                  <a:rPr lang="en-US" altLang="zh-CN" sz="4400" i="1">
                                    <a:latin typeface="Cambria Math"/>
                                    <a:ea typeface="Cambria Math"/>
                                  </a:rPr>
                                  <m:t>=1</m:t>
                                </m:r>
                              </m:sub>
                              <m:sup>
                                <m:r>
                                  <a:rPr lang="en-US" altLang="zh-CN" sz="4400" i="1">
                                    <a:latin typeface="Cambria Math"/>
                                    <a:ea typeface="Cambria Math"/>
                                  </a:rPr>
                                  <m:t>𝑛</m:t>
                                </m:r>
                              </m:sup>
                              <m:e>
                                <m:sSub>
                                  <m:sSubPr>
                                    <m:ctrlPr>
                                      <a:rPr lang="en-US" altLang="zh-CN" sz="4400" i="1">
                                        <a:latin typeface="Cambria Math"/>
                                        <a:ea typeface="Cambria Math"/>
                                      </a:rPr>
                                    </m:ctrlPr>
                                  </m:sSubPr>
                                  <m:e>
                                    <m:r>
                                      <a:rPr lang="zh-CN" altLang="en-US" sz="4400" i="1">
                                        <a:latin typeface="Cambria Math"/>
                                        <a:ea typeface="Cambria Math"/>
                                      </a:rPr>
                                      <m:t>𝛼</m:t>
                                    </m:r>
                                  </m:e>
                                  <m:sub>
                                    <m:r>
                                      <a:rPr lang="en-US" altLang="zh-CN" sz="4400" i="1">
                                        <a:latin typeface="Cambria Math"/>
                                        <a:ea typeface="Cambria Math"/>
                                      </a:rPr>
                                      <m:t>𝑖</m:t>
                                    </m:r>
                                  </m:sub>
                                </m:sSub>
                              </m:e>
                            </m:nary>
                          </m:e>
                        </m:nary>
                      </m:e>
                    </m:nary>
                  </m:oMath>
                </a14:m>
                <a:endParaRPr kumimoji="0" lang="en-US" altLang="zh-CN" sz="44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en-US" altLang="zh-CN" sz="4400" dirty="0"/>
                  <a:t>s.t. </a:t>
                </a:r>
                <a:r>
                  <a:rPr lang="en-US" altLang="zh-CN" sz="4400" dirty="0" smtClean="0"/>
                  <a:t>		             </a:t>
                </a:r>
                <a14:m>
                  <m:oMath xmlns:m="http://schemas.openxmlformats.org/officeDocument/2006/math">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rPr>
                          <m:t>=0</m:t>
                        </m:r>
                      </m:e>
                    </m:nary>
                  </m:oMath>
                </a14:m>
                <a:endParaRPr lang="en-US" altLang="zh-CN" sz="4400" i="1" dirty="0" smtClean="0">
                  <a:latin typeface="Cambria Math"/>
                </a:endParaRPr>
              </a:p>
              <a:p>
                <a:pPr algn="l">
                  <a:lnSpc>
                    <a:spcPct val="150000"/>
                  </a:lnSpc>
                </a:pPr>
                <a:r>
                  <a:rPr lang="en-US" altLang="zh-CN" sz="4400" dirty="0" smtClean="0"/>
                  <a:t>				</a:t>
                </a:r>
                <a14:m>
                  <m:oMath xmlns:m="http://schemas.openxmlformats.org/officeDocument/2006/math">
                    <m:r>
                      <m:rPr>
                        <m:sty m:val="p"/>
                      </m:rPr>
                      <a:rPr lang="en-US" altLang="zh-CN" sz="4400" b="0" i="0" smtClean="0">
                        <a:latin typeface="Cambria Math"/>
                        <a:ea typeface="Cambria Math"/>
                      </a:rPr>
                      <m:t>C</m:t>
                    </m:r>
                    <m:r>
                      <a:rPr lang="en-US" altLang="zh-CN" sz="4400" i="1" smtClean="0">
                        <a:latin typeface="Cambria Math"/>
                        <a:ea typeface="Cambria Math"/>
                      </a:rPr>
                      <m:t>≥</m:t>
                    </m:r>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r>
                      <a:rPr lang="en-US" altLang="zh-CN" sz="4400" b="0" i="1" smtClean="0">
                        <a:latin typeface="Cambria Math"/>
                        <a:ea typeface="Cambria Math"/>
                      </a:rPr>
                      <m:t>𝑖</m:t>
                    </m:r>
                    <m:r>
                      <a:rPr lang="en-US" altLang="zh-CN" sz="4400" b="0" i="1" smtClean="0">
                        <a:latin typeface="Cambria Math"/>
                        <a:ea typeface="Cambria Math"/>
                      </a:rPr>
                      <m:t>=1,2,⋯,</m:t>
                    </m:r>
                    <m:r>
                      <a:rPr lang="en-US" altLang="zh-CN" sz="4400" b="0" i="1" smtClean="0">
                        <a:latin typeface="Cambria Math"/>
                        <a:ea typeface="Cambria Math"/>
                      </a:rPr>
                      <m:t>𝑛</m:t>
                    </m:r>
                  </m:oMath>
                </a14:m>
                <a:endParaRPr lang="zh-CN" altLang="en-US" sz="4400" dirty="0"/>
              </a:p>
            </p:txBody>
          </p:sp>
        </mc:Choice>
        <mc:Fallback>
          <p:sp>
            <p:nvSpPr>
              <p:cNvPr id="4" name="TextBox 3"/>
              <p:cNvSpPr txBox="1">
                <a:spLocks noRot="1" noChangeAspect="1" noMove="1" noResize="1" noEditPoints="1" noAdjustHandles="1" noChangeArrowheads="1" noChangeShapeType="1" noTextEdit="1"/>
              </p:cNvSpPr>
              <p:nvPr/>
            </p:nvSpPr>
            <p:spPr>
              <a:xfrm>
                <a:off x="13552724" y="5317199"/>
                <a:ext cx="10831276" cy="3571555"/>
              </a:xfrm>
              <a:prstGeom prst="rect">
                <a:avLst/>
              </a:prstGeom>
              <a:blipFill rotWithShape="1">
                <a:blip r:embed="rId2"/>
                <a:stretch>
                  <a:fillRect l="-2645"/>
                </a:stretch>
              </a:blipFill>
              <a:ln w="12700" cap="flat">
                <a:noFill/>
                <a:miter lim="400000"/>
              </a:ln>
            </p:spPr>
            <p:txBody>
              <a:bodyPr/>
              <a:lstStyle/>
              <a:p>
                <a:r>
                  <a:rPr lang="zh-CN" altLang="en-US">
                    <a:noFill/>
                  </a:rPr>
                  <a:t> </a:t>
                </a:r>
                <a:endParaRPr lang="zh-CN" altLang="en-US">
                  <a:noFill/>
                </a:endParaRPr>
              </a:p>
            </p:txBody>
          </p:sp>
        </mc:Fallback>
      </mc:AlternateContent>
      <p:sp>
        <p:nvSpPr>
          <p:cNvPr id="5" name="右箭头 4"/>
          <p:cNvSpPr/>
          <p:nvPr/>
        </p:nvSpPr>
        <p:spPr>
          <a:xfrm>
            <a:off x="11756770" y="7706297"/>
            <a:ext cx="1368152" cy="1008112"/>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694670" y="2897560"/>
                <a:ext cx="22898544" cy="484235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pPr>
                <a:r>
                  <a:rPr lang="zh-CN" altLang="en-US" sz="4400" dirty="0" smtClean="0"/>
                  <a:t>总结：</a:t>
                </a:r>
                <a:endParaRPr lang="en-US" altLang="zh-CN" sz="4400" dirty="0" smtClean="0"/>
              </a:p>
              <a:p>
                <a:pPr marL="0" marR="0" indent="0" algn="l" defTabSz="825500" rtl="0" fontAlgn="auto" latinLnBrk="0" hangingPunct="0">
                  <a:lnSpc>
                    <a:spcPct val="150000"/>
                  </a:lnSpc>
                  <a:spcBef>
                    <a:spcPts val="0"/>
                  </a:spcBef>
                  <a:spcAft>
                    <a:spcPts val="0"/>
                  </a:spcAft>
                  <a:buClrTx/>
                  <a:buSzTx/>
                  <a:buFontTx/>
                  <a:buNone/>
                </a:pPr>
                <a:endParaRPr lang="en-US" altLang="zh-CN" sz="4400" dirty="0" smtClean="0"/>
              </a:p>
              <a:p>
                <a:pPr algn="l">
                  <a:lnSpc>
                    <a:spcPct val="150000"/>
                  </a:lnSpc>
                </a:pPr>
                <a:r>
                  <a:rPr lang="zh-CN" altLang="en-US" sz="4400" dirty="0"/>
                  <a:t>输入：线性可分训练数据集</a:t>
                </a:r>
                <a:r>
                  <a:rPr lang="en-US" altLang="zh-CN" sz="4400" dirty="0"/>
                  <a:t>T={(</a:t>
                </a:r>
                <a14:m>
                  <m:oMath xmlns:m="http://schemas.openxmlformats.org/officeDocument/2006/math">
                    <m:sSub>
                      <m:sSubPr>
                        <m:ctrlPr>
                          <a:rPr lang="en-US" altLang="zh-CN" sz="4400" i="1" dirty="0">
                            <a:latin typeface="Cambria Math"/>
                          </a:rPr>
                        </m:ctrlPr>
                      </m:sSubPr>
                      <m:e>
                        <m:r>
                          <a:rPr lang="en-US" altLang="zh-CN" sz="4400" i="1" dirty="0">
                            <a:latin typeface="Cambria Math"/>
                          </a:rPr>
                          <m:t>𝑥</m:t>
                        </m:r>
                      </m:e>
                      <m:sub>
                        <m:r>
                          <a:rPr lang="en-US" altLang="zh-CN" sz="4400" i="1" dirty="0">
                            <a:latin typeface="Cambria Math"/>
                          </a:rPr>
                          <m:t>1</m:t>
                        </m:r>
                      </m:sub>
                    </m:sSub>
                  </m:oMath>
                </a14:m>
                <a:r>
                  <a:rPr lang="en-US" altLang="zh-CN" sz="4400" dirty="0"/>
                  <a:t>,</a:t>
                </a:r>
                <a14:m>
                  <m:oMath xmlns:m="http://schemas.openxmlformats.org/officeDocument/2006/math">
                    <m:sSub>
                      <m:sSubPr>
                        <m:ctrlPr>
                          <a:rPr lang="en-US" altLang="zh-CN" sz="4400" i="1" dirty="0">
                            <a:latin typeface="Cambria Math"/>
                          </a:rPr>
                        </m:ctrlPr>
                      </m:sSubPr>
                      <m:e>
                        <m:r>
                          <a:rPr lang="en-US" altLang="zh-CN" sz="4400" i="1" dirty="0">
                            <a:latin typeface="Cambria Math"/>
                          </a:rPr>
                          <m:t>𝑦</m:t>
                        </m:r>
                      </m:e>
                      <m:sub>
                        <m:r>
                          <a:rPr lang="en-US" altLang="zh-CN" sz="4400" i="1" dirty="0">
                            <a:latin typeface="Cambria Math"/>
                          </a:rPr>
                          <m:t>1</m:t>
                        </m:r>
                      </m:sub>
                    </m:sSub>
                  </m:oMath>
                </a14:m>
                <a:r>
                  <a:rPr lang="en-US" altLang="zh-CN" sz="4400" dirty="0"/>
                  <a:t>),…</a:t>
                </a:r>
                <a:r>
                  <a:rPr lang="zh-CN" altLang="en-US" sz="4400" dirty="0"/>
                  <a:t>，</a:t>
                </a:r>
                <a:r>
                  <a:rPr lang="en-US" altLang="zh-CN" sz="4400" dirty="0"/>
                  <a:t>(</a:t>
                </a:r>
                <a14:m>
                  <m:oMath xmlns:m="http://schemas.openxmlformats.org/officeDocument/2006/math">
                    <m:sSub>
                      <m:sSubPr>
                        <m:ctrlPr>
                          <a:rPr lang="en-US" altLang="zh-CN" sz="4400" i="1" dirty="0">
                            <a:latin typeface="Cambria Math"/>
                          </a:rPr>
                        </m:ctrlPr>
                      </m:sSubPr>
                      <m:e>
                        <m:r>
                          <a:rPr lang="en-US" altLang="zh-CN" sz="4400" i="1" dirty="0">
                            <a:latin typeface="Cambria Math"/>
                          </a:rPr>
                          <m:t>𝑥</m:t>
                        </m:r>
                      </m:e>
                      <m:sub>
                        <m:r>
                          <a:rPr lang="en-US" altLang="zh-CN" sz="4400" i="1" dirty="0">
                            <a:latin typeface="Cambria Math"/>
                          </a:rPr>
                          <m:t>𝑛</m:t>
                        </m:r>
                      </m:sub>
                    </m:sSub>
                  </m:oMath>
                </a14:m>
                <a:r>
                  <a:rPr lang="en-US" altLang="zh-CN" sz="4400" dirty="0"/>
                  <a:t>,</a:t>
                </a:r>
                <a14:m>
                  <m:oMath xmlns:m="http://schemas.openxmlformats.org/officeDocument/2006/math">
                    <m:sSub>
                      <m:sSubPr>
                        <m:ctrlPr>
                          <a:rPr lang="en-US" altLang="zh-CN" sz="4400" i="1" dirty="0">
                            <a:latin typeface="Cambria Math"/>
                          </a:rPr>
                        </m:ctrlPr>
                      </m:sSubPr>
                      <m:e>
                        <m:r>
                          <a:rPr lang="en-US" altLang="zh-CN" sz="4400" i="1" dirty="0">
                            <a:latin typeface="Cambria Math"/>
                          </a:rPr>
                          <m:t>𝑦</m:t>
                        </m:r>
                      </m:e>
                      <m:sub>
                        <m:r>
                          <a:rPr lang="en-US" altLang="zh-CN" sz="4400" i="1" dirty="0">
                            <a:latin typeface="Cambria Math"/>
                          </a:rPr>
                          <m:t>𝑛</m:t>
                        </m:r>
                      </m:sub>
                    </m:sSub>
                  </m:oMath>
                </a14:m>
                <a:r>
                  <a:rPr lang="en-US" altLang="zh-CN" sz="4400" dirty="0"/>
                  <a:t>)},</a:t>
                </a:r>
                <a:r>
                  <a:rPr lang="zh-CN" altLang="en-US" sz="4400" dirty="0"/>
                  <a:t>其中</a:t>
                </a:r>
                <a14:m>
                  <m:oMath xmlns:m="http://schemas.openxmlformats.org/officeDocument/2006/math">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zh-CN" altLang="en-US" sz="4400" i="1">
                        <a:latin typeface="Cambria Math"/>
                      </a:rPr>
                      <m:t>𝜖</m:t>
                    </m:r>
                    <m:sSup>
                      <m:sSupPr>
                        <m:ctrlPr>
                          <a:rPr lang="en-US" altLang="zh-CN" sz="4400" i="1">
                            <a:latin typeface="Cambria Math"/>
                          </a:rPr>
                        </m:ctrlPr>
                      </m:sSupPr>
                      <m:e>
                        <m:r>
                          <a:rPr lang="en-US" altLang="zh-CN" sz="4400" i="1">
                            <a:latin typeface="Cambria Math"/>
                          </a:rPr>
                          <m:t>𝑅</m:t>
                        </m:r>
                      </m:e>
                      <m:sup>
                        <m:r>
                          <a:rPr lang="en-US" altLang="zh-CN" sz="4400" i="1">
                            <a:latin typeface="Cambria Math"/>
                          </a:rPr>
                          <m:t>𝑛</m:t>
                        </m:r>
                      </m:sup>
                    </m:sSup>
                    <m:r>
                      <a:rPr lang="en-US" altLang="zh-CN" sz="4400" i="1">
                        <a:latin typeface="Cambria Math"/>
                      </a:rPr>
                      <m:t>,</m:t>
                    </m:r>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ea typeface="Cambria Math"/>
                      </a:rPr>
                      <m:t>∈</m:t>
                    </m:r>
                    <m:d>
                      <m:dPr>
                        <m:begChr m:val="{"/>
                        <m:endChr m:val="}"/>
                        <m:ctrlPr>
                          <a:rPr lang="en-US" altLang="zh-CN" sz="4400" i="1">
                            <a:latin typeface="Cambria Math"/>
                            <a:ea typeface="Cambria Math"/>
                          </a:rPr>
                        </m:ctrlPr>
                      </m:dPr>
                      <m:e>
                        <m:r>
                          <a:rPr lang="en-US" altLang="zh-CN" sz="4400" i="1">
                            <a:latin typeface="Cambria Math"/>
                            <a:ea typeface="Cambria Math"/>
                          </a:rPr>
                          <m:t>−1,1</m:t>
                        </m:r>
                      </m:e>
                    </m:d>
                    <m:r>
                      <a:rPr lang="en-US" altLang="zh-CN" sz="4400" i="1">
                        <a:latin typeface="Cambria Math"/>
                        <a:ea typeface="Cambria Math"/>
                      </a:rPr>
                      <m:t>,</m:t>
                    </m:r>
                    <m:r>
                      <a:rPr lang="en-US" altLang="zh-CN" sz="4400" i="1">
                        <a:latin typeface="Cambria Math"/>
                        <a:ea typeface="Cambria Math"/>
                      </a:rPr>
                      <m:t>𝑖</m:t>
                    </m:r>
                    <m:r>
                      <a:rPr lang="en-US" altLang="zh-CN" sz="4400" i="1">
                        <a:latin typeface="Cambria Math"/>
                        <a:ea typeface="Cambria Math"/>
                      </a:rPr>
                      <m:t>=1,2,~,</m:t>
                    </m:r>
                    <m:r>
                      <a:rPr lang="en-US" altLang="zh-CN" sz="4400" i="1">
                        <a:latin typeface="Cambria Math"/>
                        <a:ea typeface="Cambria Math"/>
                      </a:rPr>
                      <m:t>𝑛</m:t>
                    </m:r>
                  </m:oMath>
                </a14:m>
                <a:endParaRPr lang="en-US" altLang="zh-CN" sz="4400" dirty="0"/>
              </a:p>
              <a:p>
                <a:pPr algn="l">
                  <a:lnSpc>
                    <a:spcPct val="150000"/>
                  </a:lnSpc>
                </a:pPr>
                <a:r>
                  <a:rPr lang="zh-CN" altLang="en-US" sz="4400" dirty="0"/>
                  <a:t>输出：最大间隔分离超平面和分类</a:t>
                </a:r>
                <a:r>
                  <a:rPr lang="zh-CN" altLang="en-US" sz="4400" dirty="0" smtClean="0"/>
                  <a:t>决策函数</a:t>
                </a:r>
                <a:endParaRPr lang="en-US" altLang="zh-CN" sz="4400" dirty="0" smtClean="0"/>
              </a:p>
              <a:p>
                <a:pPr algn="l">
                  <a:lnSpc>
                    <a:spcPct val="150000"/>
                  </a:lnSpc>
                </a:pPr>
                <a:r>
                  <a:rPr lang="zh-CN" altLang="en-US" sz="4400" dirty="0" smtClean="0"/>
                  <a:t>（</a:t>
                </a:r>
                <a:r>
                  <a:rPr lang="en-US" altLang="zh-CN" sz="4400" dirty="0" smtClean="0"/>
                  <a:t>1</a:t>
                </a:r>
                <a:r>
                  <a:rPr lang="zh-CN" altLang="en-US" sz="4400" dirty="0" smtClean="0"/>
                  <a:t>）选择惩罚参数</a:t>
                </a:r>
                <a:r>
                  <a:rPr lang="en-US" altLang="zh-CN" sz="4400" dirty="0" smtClean="0"/>
                  <a:t>C&gt;0</a:t>
                </a:r>
                <a:r>
                  <a:rPr lang="zh-CN" altLang="en-US" sz="4400" dirty="0" smtClean="0"/>
                  <a:t>，构造并求解凸二次规划问题</a:t>
                </a:r>
                <a:endParaRPr lang="en-US" altLang="zh-CN" sz="440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694670" y="2897560"/>
                <a:ext cx="22898544" cy="4842351"/>
              </a:xfrm>
              <a:prstGeom prst="rect">
                <a:avLst/>
              </a:prstGeom>
              <a:blipFill rotWithShape="1">
                <a:blip r:embed="rId1"/>
                <a:stretch>
                  <a:fillRect l="-1251" t="-2390" b="-3019"/>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5903275" y="7253675"/>
                <a:ext cx="10831276" cy="35715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14:m>
                  <m:oMath xmlns:m="http://schemas.openxmlformats.org/officeDocument/2006/math">
                    <m:sSub>
                      <m:sSubPr>
                        <m:ctrlPr>
                          <a:rPr kumimoji="0" lang="en-US" altLang="zh-CN" sz="4400" b="0" i="1" u="none" strike="noStrike" cap="none" spc="0" normalizeH="0" baseline="0" smtClean="0">
                            <a:ln>
                              <a:noFill/>
                            </a:ln>
                            <a:solidFill>
                              <a:srgbClr val="000000"/>
                            </a:solidFill>
                            <a:effectLst/>
                            <a:uFillTx/>
                            <a:latin typeface="Cambria Math"/>
                            <a:sym typeface="Helvetica" panose="020B0604020202020204"/>
                          </a:rPr>
                        </m:ctrlPr>
                      </m:sSubPr>
                      <m:e>
                        <m:r>
                          <m:rPr>
                            <m:sty m:val="p"/>
                          </m:rPr>
                          <a:rPr lang="en-US" altLang="zh-CN" sz="4400" i="1">
                            <a:latin typeface="Cambria Math"/>
                          </a:rPr>
                          <m:t>m</m:t>
                        </m:r>
                        <m:r>
                          <a:rPr lang="en-US" altLang="zh-CN" sz="4400" b="0" i="1" smtClean="0">
                            <a:latin typeface="Cambria Math"/>
                          </a:rPr>
                          <m:t>𝑖𝑛</m:t>
                        </m:r>
                      </m:e>
                      <m:sub>
                        <m:r>
                          <a:rPr kumimoji="0" lang="zh-CN" altLang="en-US" sz="4400" b="0" i="1" u="none" strike="noStrike" cap="none" spc="0" normalizeH="0" baseline="0" smtClean="0">
                            <a:ln>
                              <a:noFill/>
                            </a:ln>
                            <a:solidFill>
                              <a:srgbClr val="000000"/>
                            </a:solidFill>
                            <a:effectLst/>
                            <a:uFillTx/>
                            <a:latin typeface="Cambria Math"/>
                            <a:sym typeface="Helvetica" panose="020B0604020202020204"/>
                          </a:rPr>
                          <m:t>𝛼</m:t>
                        </m:r>
                      </m:sub>
                    </m:sSub>
                  </m:oMath>
                </a14:m>
                <a:r>
                  <a:rPr lang="en-US" altLang="zh-CN" sz="4400" dirty="0"/>
                  <a:t> </a:t>
                </a:r>
                <a:r>
                  <a:rPr lang="en-US" altLang="zh-CN" sz="4400" dirty="0" smtClean="0"/>
                  <a:t> </a:t>
                </a:r>
                <a14:m>
                  <m:oMath xmlns:m="http://schemas.openxmlformats.org/officeDocument/2006/math">
                    <m:f>
                      <m:fPr>
                        <m:ctrlPr>
                          <a:rPr lang="en-US" altLang="zh-CN" sz="4400" i="1">
                            <a:latin typeface="Cambria Math"/>
                          </a:rPr>
                        </m:ctrlPr>
                      </m:fPr>
                      <m:num>
                        <m:r>
                          <a:rPr lang="en-US" altLang="zh-CN" sz="4400" i="1">
                            <a:latin typeface="Cambria Math"/>
                          </a:rPr>
                          <m:t>1</m:t>
                        </m:r>
                      </m:num>
                      <m:den>
                        <m:r>
                          <a:rPr lang="en-US" altLang="zh-CN" sz="4400" i="1">
                            <a:latin typeface="Cambria Math"/>
                          </a:rPr>
                          <m:t>2</m:t>
                        </m:r>
                      </m:den>
                    </m:f>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nary>
                          <m:naryPr>
                            <m:chr m:val="∑"/>
                            <m:ctrlPr>
                              <a:rPr lang="en-US" altLang="zh-CN" sz="4400" i="1">
                                <a:latin typeface="Cambria Math"/>
                              </a:rPr>
                            </m:ctrlPr>
                          </m:naryPr>
                          <m:sub>
                            <m:r>
                              <m:rPr>
                                <m:brk m:alnAt="23"/>
                              </m:rPr>
                              <a:rPr lang="en-US" altLang="zh-CN" sz="4400" i="1">
                                <a:latin typeface="Cambria Math"/>
                              </a:rPr>
                              <m:t>𝑗</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𝑗</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𝑗</m:t>
                                </m:r>
                              </m:sub>
                            </m:sSub>
                            <m:d>
                              <m:dPr>
                                <m:ctrlPr>
                                  <a:rPr lang="en-US" altLang="zh-CN" sz="4400" i="1">
                                    <a:latin typeface="Cambria Math"/>
                                  </a:rPr>
                                </m:ctrlPr>
                              </m:dPr>
                              <m:e>
                                <m:sSub>
                                  <m:sSubPr>
                                    <m:ctrlPr>
                                      <a:rPr lang="en-US" altLang="zh-CN" sz="4400" i="1">
                                        <a:latin typeface="Cambria Math"/>
                                      </a:rPr>
                                    </m:ctrlPr>
                                  </m:sSubPr>
                                  <m:e>
                                    <m:r>
                                      <a:rPr lang="en-US" altLang="zh-CN" sz="4400" i="1">
                                        <a:latin typeface="Cambria Math"/>
                                      </a:rPr>
                                      <m:t>𝑥</m:t>
                                    </m:r>
                                  </m:e>
                                  <m:sub>
                                    <m:r>
                                      <a:rPr lang="en-US" altLang="zh-CN" sz="4400" i="1">
                                        <a:latin typeface="Cambria Math"/>
                                      </a:rPr>
                                      <m:t>𝑖</m:t>
                                    </m:r>
                                  </m:sub>
                                </m:sSub>
                                <m:r>
                                  <a:rPr lang="en-US" altLang="zh-CN" sz="4400" i="1">
                                    <a:latin typeface="Cambria Math"/>
                                    <a:ea typeface="Cambria Math"/>
                                  </a:rPr>
                                  <m:t>∙</m:t>
                                </m:r>
                                <m:sSub>
                                  <m:sSubPr>
                                    <m:ctrlPr>
                                      <a:rPr lang="en-US" altLang="zh-CN" sz="4400" i="1">
                                        <a:latin typeface="Cambria Math"/>
                                        <a:ea typeface="Cambria Math"/>
                                      </a:rPr>
                                    </m:ctrlPr>
                                  </m:sSubPr>
                                  <m:e>
                                    <m:r>
                                      <a:rPr lang="en-US" altLang="zh-CN" sz="4400" i="1">
                                        <a:latin typeface="Cambria Math"/>
                                        <a:ea typeface="Cambria Math"/>
                                      </a:rPr>
                                      <m:t>𝑥</m:t>
                                    </m:r>
                                  </m:e>
                                  <m:sub>
                                    <m:r>
                                      <a:rPr lang="en-US" altLang="zh-CN" sz="4400" i="1">
                                        <a:latin typeface="Cambria Math"/>
                                        <a:ea typeface="Cambria Math"/>
                                      </a:rPr>
                                      <m:t>𝑗</m:t>
                                    </m:r>
                                  </m:sub>
                                </m:sSub>
                              </m:e>
                            </m:d>
                            <m:r>
                              <a:rPr lang="en-US" altLang="zh-CN" sz="4400" b="0" i="1" smtClean="0">
                                <a:latin typeface="Cambria Math"/>
                                <a:ea typeface="Cambria Math"/>
                              </a:rPr>
                              <m:t>−</m:t>
                            </m:r>
                            <m:nary>
                              <m:naryPr>
                                <m:chr m:val="∑"/>
                                <m:ctrlPr>
                                  <a:rPr lang="en-US" altLang="zh-CN" sz="4400" i="1">
                                    <a:latin typeface="Cambria Math"/>
                                    <a:ea typeface="Cambria Math"/>
                                  </a:rPr>
                                </m:ctrlPr>
                              </m:naryPr>
                              <m:sub>
                                <m:r>
                                  <m:rPr>
                                    <m:brk m:alnAt="23"/>
                                  </m:rPr>
                                  <a:rPr lang="en-US" altLang="zh-CN" sz="4400" i="1">
                                    <a:latin typeface="Cambria Math"/>
                                    <a:ea typeface="Cambria Math"/>
                                  </a:rPr>
                                  <m:t>𝑖</m:t>
                                </m:r>
                                <m:r>
                                  <a:rPr lang="en-US" altLang="zh-CN" sz="4400" i="1">
                                    <a:latin typeface="Cambria Math"/>
                                    <a:ea typeface="Cambria Math"/>
                                  </a:rPr>
                                  <m:t>=1</m:t>
                                </m:r>
                              </m:sub>
                              <m:sup>
                                <m:r>
                                  <a:rPr lang="en-US" altLang="zh-CN" sz="4400" i="1">
                                    <a:latin typeface="Cambria Math"/>
                                    <a:ea typeface="Cambria Math"/>
                                  </a:rPr>
                                  <m:t>𝑛</m:t>
                                </m:r>
                              </m:sup>
                              <m:e>
                                <m:sSub>
                                  <m:sSubPr>
                                    <m:ctrlPr>
                                      <a:rPr lang="en-US" altLang="zh-CN" sz="4400" i="1">
                                        <a:latin typeface="Cambria Math"/>
                                        <a:ea typeface="Cambria Math"/>
                                      </a:rPr>
                                    </m:ctrlPr>
                                  </m:sSubPr>
                                  <m:e>
                                    <m:r>
                                      <a:rPr lang="zh-CN" altLang="en-US" sz="4400" i="1">
                                        <a:latin typeface="Cambria Math"/>
                                        <a:ea typeface="Cambria Math"/>
                                      </a:rPr>
                                      <m:t>𝛼</m:t>
                                    </m:r>
                                  </m:e>
                                  <m:sub>
                                    <m:r>
                                      <a:rPr lang="en-US" altLang="zh-CN" sz="4400" i="1">
                                        <a:latin typeface="Cambria Math"/>
                                        <a:ea typeface="Cambria Math"/>
                                      </a:rPr>
                                      <m:t>𝑖</m:t>
                                    </m:r>
                                  </m:sub>
                                </m:sSub>
                              </m:e>
                            </m:nary>
                          </m:e>
                        </m:nary>
                      </m:e>
                    </m:nary>
                  </m:oMath>
                </a14:m>
                <a:endParaRPr kumimoji="0" lang="en-US" altLang="zh-CN" sz="4400" b="0" i="0" u="none" strike="noStrike" cap="none" spc="0" normalizeH="0" baseline="0" dirty="0" smtClean="0">
                  <a:ln>
                    <a:noFill/>
                  </a:ln>
                  <a:solidFill>
                    <a:srgbClr val="000000"/>
                  </a:solidFill>
                  <a:effectLst/>
                  <a:uFillTx/>
                  <a:sym typeface="Helvetica" panose="020B0604020202020204"/>
                </a:endParaRPr>
              </a:p>
              <a:p>
                <a:pPr algn="l">
                  <a:lnSpc>
                    <a:spcPct val="150000"/>
                  </a:lnSpc>
                </a:pPr>
                <a:r>
                  <a:rPr lang="en-US" altLang="zh-CN" sz="4400" dirty="0"/>
                  <a:t>s.t. </a:t>
                </a:r>
                <a:r>
                  <a:rPr lang="en-US" altLang="zh-CN" sz="4400" dirty="0" smtClean="0"/>
                  <a:t>		             </a:t>
                </a:r>
                <a14:m>
                  <m:oMath xmlns:m="http://schemas.openxmlformats.org/officeDocument/2006/math">
                    <m:nary>
                      <m:naryPr>
                        <m:chr m:val="∑"/>
                        <m:ctrlPr>
                          <a:rPr lang="en-US" altLang="zh-CN" sz="4400" i="1">
                            <a:latin typeface="Cambria Math"/>
                          </a:rPr>
                        </m:ctrlPr>
                      </m:naryPr>
                      <m:sub>
                        <m:r>
                          <m:rPr>
                            <m:brk m:alnAt="23"/>
                          </m:rPr>
                          <a:rPr lang="en-US" altLang="zh-CN" sz="4400" i="1">
                            <a:latin typeface="Cambria Math"/>
                          </a:rPr>
                          <m:t>𝑖</m:t>
                        </m:r>
                        <m:r>
                          <a:rPr lang="en-US" altLang="zh-CN" sz="4400" i="1">
                            <a:latin typeface="Cambria Math"/>
                          </a:rPr>
                          <m:t>=1</m:t>
                        </m:r>
                      </m:sub>
                      <m:sup>
                        <m:r>
                          <a:rPr lang="en-US" altLang="zh-CN" sz="4400" i="1">
                            <a:latin typeface="Cambria Math"/>
                          </a:rPr>
                          <m:t>𝑛</m:t>
                        </m:r>
                      </m:sup>
                      <m:e>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sSub>
                          <m:sSubPr>
                            <m:ctrlPr>
                              <a:rPr lang="en-US" altLang="zh-CN" sz="4400" i="1">
                                <a:latin typeface="Cambria Math"/>
                              </a:rPr>
                            </m:ctrlPr>
                          </m:sSubPr>
                          <m:e>
                            <m:r>
                              <a:rPr lang="en-US" altLang="zh-CN" sz="4400" i="1">
                                <a:latin typeface="Cambria Math"/>
                              </a:rPr>
                              <m:t>𝑦</m:t>
                            </m:r>
                          </m:e>
                          <m:sub>
                            <m:r>
                              <a:rPr lang="en-US" altLang="zh-CN" sz="4400" i="1">
                                <a:latin typeface="Cambria Math"/>
                              </a:rPr>
                              <m:t>𝑖</m:t>
                            </m:r>
                          </m:sub>
                        </m:sSub>
                        <m:r>
                          <a:rPr lang="en-US" altLang="zh-CN" sz="4400" i="1">
                            <a:latin typeface="Cambria Math"/>
                          </a:rPr>
                          <m:t>=0</m:t>
                        </m:r>
                      </m:e>
                    </m:nary>
                  </m:oMath>
                </a14:m>
                <a:endParaRPr lang="en-US" altLang="zh-CN" sz="4400" i="1" dirty="0" smtClean="0">
                  <a:latin typeface="Cambria Math"/>
                </a:endParaRPr>
              </a:p>
              <a:p>
                <a:pPr algn="l">
                  <a:lnSpc>
                    <a:spcPct val="150000"/>
                  </a:lnSpc>
                </a:pPr>
                <a:r>
                  <a:rPr lang="en-US" altLang="zh-CN" sz="4400" dirty="0" smtClean="0"/>
                  <a:t>				</a:t>
                </a:r>
                <a14:m>
                  <m:oMath xmlns:m="http://schemas.openxmlformats.org/officeDocument/2006/math">
                    <m:r>
                      <m:rPr>
                        <m:sty m:val="p"/>
                      </m:rPr>
                      <a:rPr lang="en-US" altLang="zh-CN" sz="4400" b="0" i="0" smtClean="0">
                        <a:latin typeface="Cambria Math"/>
                        <a:ea typeface="Cambria Math"/>
                      </a:rPr>
                      <m:t>C</m:t>
                    </m:r>
                    <m:r>
                      <a:rPr lang="en-US" altLang="zh-CN" sz="4400" i="1" smtClean="0">
                        <a:latin typeface="Cambria Math"/>
                        <a:ea typeface="Cambria Math"/>
                      </a:rPr>
                      <m:t>≥</m:t>
                    </m:r>
                    <m:sSub>
                      <m:sSubPr>
                        <m:ctrlPr>
                          <a:rPr lang="en-US" altLang="zh-CN" sz="4400" i="1">
                            <a:latin typeface="Cambria Math"/>
                          </a:rPr>
                        </m:ctrlPr>
                      </m:sSubPr>
                      <m:e>
                        <m:r>
                          <a:rPr lang="zh-CN" altLang="en-US" sz="4400" i="1">
                            <a:latin typeface="Cambria Math"/>
                          </a:rPr>
                          <m:t>𝛼</m:t>
                        </m:r>
                      </m:e>
                      <m:sub>
                        <m:r>
                          <a:rPr lang="en-US" altLang="zh-CN" sz="4400" i="1">
                            <a:latin typeface="Cambria Math"/>
                          </a:rPr>
                          <m:t>𝑖</m:t>
                        </m:r>
                      </m:sub>
                    </m:sSub>
                    <m:r>
                      <a:rPr lang="en-US" altLang="zh-CN" sz="4400" i="1" smtClean="0">
                        <a:latin typeface="Cambria Math"/>
                        <a:ea typeface="Cambria Math"/>
                      </a:rPr>
                      <m:t>≥</m:t>
                    </m:r>
                    <m:r>
                      <a:rPr lang="en-US" altLang="zh-CN" sz="4400" b="0" i="1" smtClean="0">
                        <a:latin typeface="Cambria Math"/>
                        <a:ea typeface="Cambria Math"/>
                      </a:rPr>
                      <m:t>0,</m:t>
                    </m:r>
                    <m:r>
                      <a:rPr lang="en-US" altLang="zh-CN" sz="4400" b="0" i="1" smtClean="0">
                        <a:latin typeface="Cambria Math"/>
                        <a:ea typeface="Cambria Math"/>
                      </a:rPr>
                      <m:t>𝑖</m:t>
                    </m:r>
                    <m:r>
                      <a:rPr lang="en-US" altLang="zh-CN" sz="4400" b="0" i="1" smtClean="0">
                        <a:latin typeface="Cambria Math"/>
                        <a:ea typeface="Cambria Math"/>
                      </a:rPr>
                      <m:t>=1,2,⋯,</m:t>
                    </m:r>
                    <m:r>
                      <a:rPr lang="en-US" altLang="zh-CN" sz="4400" b="0" i="1" smtClean="0">
                        <a:latin typeface="Cambria Math"/>
                        <a:ea typeface="Cambria Math"/>
                      </a:rPr>
                      <m:t>𝑛</m:t>
                    </m:r>
                  </m:oMath>
                </a14:m>
                <a:endParaRPr lang="zh-CN" altLang="en-US" sz="4400" dirty="0"/>
              </a:p>
            </p:txBody>
          </p:sp>
        </mc:Choice>
        <mc:Fallback>
          <p:sp>
            <p:nvSpPr>
              <p:cNvPr id="3" name="TextBox 2"/>
              <p:cNvSpPr txBox="1">
                <a:spLocks noRot="1" noChangeAspect="1" noMove="1" noResize="1" noEditPoints="1" noAdjustHandles="1" noChangeArrowheads="1" noChangeShapeType="1" noTextEdit="1"/>
              </p:cNvSpPr>
              <p:nvPr/>
            </p:nvSpPr>
            <p:spPr>
              <a:xfrm>
                <a:off x="5903275" y="7253675"/>
                <a:ext cx="10831276" cy="3571555"/>
              </a:xfrm>
              <a:prstGeom prst="rect">
                <a:avLst/>
              </a:prstGeom>
              <a:blipFill rotWithShape="1">
                <a:blip r:embed="rId2"/>
                <a:stretch>
                  <a:fillRect l="-264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615029" y="11740600"/>
                <a:ext cx="15841760"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求得最优解：</a:t>
                </a:r>
                <a:r>
                  <a:rPr lang="en-US" altLang="zh-CN" dirty="0"/>
                  <a:t> </a:t>
                </a:r>
                <a14:m>
                  <m:oMath xmlns:m="http://schemas.openxmlformats.org/officeDocument/2006/math">
                    <m:sSup>
                      <m:sSupPr>
                        <m:ctrlPr>
                          <a:rPr lang="en-US" altLang="zh-CN" i="1">
                            <a:latin typeface="Cambria Math"/>
                          </a:rPr>
                        </m:ctrlPr>
                      </m:sSupPr>
                      <m:e>
                        <m:r>
                          <a:rPr lang="zh-CN" altLang="en-US" i="1">
                            <a:latin typeface="Cambria Math"/>
                          </a:rPr>
                          <m:t>𝛼</m:t>
                        </m:r>
                      </m:e>
                      <m:sup>
                        <m:r>
                          <a:rPr lang="zh-CN" altLang="en-US" i="1">
                            <a:latin typeface="Cambria Math"/>
                          </a:rPr>
                          <m:t>∗</m:t>
                        </m:r>
                      </m:sup>
                    </m:sSup>
                    <m:r>
                      <a:rPr lang="en-US" altLang="zh-CN" i="1">
                        <a:latin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1</m:t>
                            </m:r>
                          </m:sub>
                          <m:sup/>
                        </m:sSubSup>
                      </m:e>
                      <m:sup>
                        <m:r>
                          <a:rPr lang="en-US" altLang="zh-CN" i="1">
                            <a:latin typeface="Cambria Math"/>
                          </a:rPr>
                          <m:t>∗</m:t>
                        </m:r>
                      </m:sup>
                    </m:sSup>
                    <m:r>
                      <a:rPr lang="en-US" altLang="zh-CN" i="1">
                        <a:latin typeface="Cambria Math"/>
                      </a:rPr>
                      <m:t>,</m:t>
                    </m:r>
                    <m:r>
                      <a:rPr lang="en-US" altLang="zh-CN" i="1">
                        <a:latin typeface="Cambria Math"/>
                        <a:ea typeface="Cambria Math"/>
                      </a:rPr>
                      <m:t>⋯,</m:t>
                    </m:r>
                    <m:sSup>
                      <m:sSupPr>
                        <m:ctrlPr>
                          <a:rPr lang="en-US" altLang="zh-CN" i="1">
                            <a:latin typeface="Cambria Math"/>
                          </a:rPr>
                        </m:ctrlPr>
                      </m:sSupPr>
                      <m:e>
                        <m:sSubSup>
                          <m:sSubSupPr>
                            <m:ctrlPr>
                              <a:rPr lang="en-US" altLang="zh-CN" i="1">
                                <a:latin typeface="Cambria Math"/>
                              </a:rPr>
                            </m:ctrlPr>
                          </m:sSubSupPr>
                          <m:e>
                            <m:r>
                              <a:rPr lang="zh-CN" altLang="en-US" i="1">
                                <a:latin typeface="Cambria Math"/>
                              </a:rPr>
                              <m:t>𝛼</m:t>
                            </m:r>
                          </m:e>
                          <m:sub>
                            <m:r>
                              <a:rPr lang="en-US" altLang="zh-CN" i="1">
                                <a:latin typeface="Cambria Math"/>
                              </a:rPr>
                              <m:t>𝑛</m:t>
                            </m:r>
                          </m:sub>
                          <m:sup/>
                        </m:sSubSup>
                      </m:e>
                      <m:sup>
                        <m:r>
                          <a:rPr lang="en-US" altLang="zh-CN" i="1">
                            <a:latin typeface="Cambria Math"/>
                          </a:rPr>
                          <m:t>∗</m:t>
                        </m:r>
                      </m:sup>
                    </m:sSup>
                  </m:oMath>
                </a14:m>
                <a:r>
                  <a:rPr lang="en-US" altLang="zh-CN" dirty="0"/>
                  <a:t>)</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4" name="TextBox 3"/>
              <p:cNvSpPr txBox="1">
                <a:spLocks noRot="1" noChangeAspect="1" noMove="1" noResize="1" noEditPoints="1" noAdjustHandles="1" noChangeArrowheads="1" noChangeShapeType="1" noTextEdit="1"/>
              </p:cNvSpPr>
              <p:nvPr/>
            </p:nvSpPr>
            <p:spPr>
              <a:xfrm>
                <a:off x="1615029" y="11740600"/>
                <a:ext cx="15841760" cy="872034"/>
              </a:xfrm>
              <a:prstGeom prst="rect">
                <a:avLst/>
              </a:prstGeom>
              <a:blipFill rotWithShape="1">
                <a:blip r:embed="rId3"/>
                <a:stretch>
                  <a:fillRect l="-2078" t="-19580" b="-37762"/>
                </a:stretch>
              </a:blipFill>
              <a:ln w="12700" cap="flat">
                <a:noFill/>
                <a:miter lim="400000"/>
              </a:ln>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86744" y="2613194"/>
                <a:ext cx="11737304" cy="39404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lnSpc>
                    <a:spcPct val="150000"/>
                  </a:lnSpc>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）计算</a:t>
                </a:r>
                <a14:m>
                  <m:oMath xmlns:m="http://schemas.openxmlformats.org/officeDocument/2006/math">
                    <m:sSup>
                      <m:sSupPr>
                        <m:ctrlPr>
                          <a:rPr lang="en-US" altLang="zh-CN" i="1" smtClean="0">
                            <a:latin typeface="Cambria Math"/>
                          </a:rPr>
                        </m:ctrlPr>
                      </m:sSupPr>
                      <m:e>
                        <m:r>
                          <a:rPr lang="en-US" altLang="zh-CN" b="0" i="1" smtClean="0">
                            <a:latin typeface="Cambria Math"/>
                          </a:rPr>
                          <m:t>𝑤</m:t>
                        </m:r>
                      </m:e>
                      <m:sup>
                        <m:r>
                          <a:rPr lang="en-US" altLang="zh-CN" b="0" i="1" smtClean="0">
                            <a:latin typeface="Cambria Math"/>
                          </a:rPr>
                          <m:t>∗</m:t>
                        </m:r>
                      </m:sup>
                    </m:sSup>
                    <m:r>
                      <a:rPr lang="en-US" altLang="zh-CN" i="1">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p>
                          <m:sSupPr>
                            <m:ctrlPr>
                              <a:rPr lang="en-US" altLang="zh-CN" i="1" smtClean="0">
                                <a:latin typeface="Cambria Math"/>
                              </a:rPr>
                            </m:ctrlPr>
                          </m:sSupPr>
                          <m:e>
                            <m:sSub>
                              <m:sSubPr>
                                <m:ctrlPr>
                                  <a:rPr lang="en-US" altLang="zh-CN" i="1">
                                    <a:latin typeface="Cambria Math"/>
                                  </a:rPr>
                                </m:ctrlPr>
                              </m:sSubPr>
                              <m:e>
                                <m:r>
                                  <a:rPr lang="zh-CN" altLang="en-US" i="1">
                                    <a:latin typeface="Cambria Math"/>
                                  </a:rPr>
                                  <m:t>𝛼</m:t>
                                </m:r>
                              </m:e>
                              <m:sub>
                                <m:r>
                                  <a:rPr lang="en-US" altLang="zh-CN" i="1">
                                    <a:latin typeface="Cambria Math"/>
                                  </a:rPr>
                                  <m:t>𝑖</m:t>
                                </m:r>
                              </m:sub>
                            </m:sSub>
                          </m:e>
                          <m:sup>
                            <m:r>
                              <a:rPr lang="en-US" altLang="zh-CN" b="0" i="1" smtClean="0">
                                <a:latin typeface="Cambria Math"/>
                              </a:rPr>
                              <m:t>∗</m:t>
                            </m:r>
                          </m:sup>
                        </m:sSup>
                        <m:sSub>
                          <m:sSubPr>
                            <m:ctrlPr>
                              <a:rPr lang="en-US" altLang="zh-CN" i="1">
                                <a:latin typeface="Cambria Math"/>
                              </a:rPr>
                            </m:ctrlPr>
                          </m:sSubPr>
                          <m:e>
                            <m:r>
                              <a:rPr lang="en-US" altLang="zh-CN" i="1">
                                <a:latin typeface="Cambria Math"/>
                              </a:rPr>
                              <m:t>𝑦</m:t>
                            </m:r>
                          </m:e>
                          <m:sub>
                            <m:r>
                              <a:rPr lang="en-US" altLang="zh-CN" i="1">
                                <a:latin typeface="Cambria Math"/>
                              </a:rPr>
                              <m:t>𝑖</m:t>
                            </m:r>
                          </m:sub>
                        </m:sSub>
                        <m:sSub>
                          <m:sSubPr>
                            <m:ctrlPr>
                              <a:rPr lang="en-US" altLang="zh-CN" i="1">
                                <a:latin typeface="Cambria Math"/>
                              </a:rPr>
                            </m:ctrlPr>
                          </m:sSubPr>
                          <m:e>
                            <m:r>
                              <a:rPr lang="en-US" altLang="zh-CN" i="1">
                                <a:latin typeface="Cambria Math"/>
                              </a:rPr>
                              <m:t>𝑥</m:t>
                            </m:r>
                          </m:e>
                          <m:sub>
                            <m:r>
                              <a:rPr lang="en-US" altLang="zh-CN" i="1">
                                <a:latin typeface="Cambria Math"/>
                              </a:rPr>
                              <m:t>𝑖</m:t>
                            </m:r>
                          </m:sub>
                        </m:sSub>
                      </m:e>
                    </m:nary>
                  </m:oMath>
                </a14:m>
                <a:endParaRPr lang="en-US" altLang="zh-CN" i="0" dirty="0">
                  <a:latin typeface="+mn-lt"/>
                </a:endParaRPr>
              </a:p>
              <a:p>
                <a:pPr algn="l">
                  <a:lnSpc>
                    <a:spcPct val="150000"/>
                  </a:lnSpc>
                </a:pPr>
                <a:r>
                  <a:rPr lang="en-US" altLang="zh-CN" dirty="0" smtClean="0"/>
                  <a:t>			   </a:t>
                </a:r>
                <a14:m>
                  <m:oMath xmlns:m="http://schemas.openxmlformats.org/officeDocument/2006/math">
                    <m:sSup>
                      <m:sSupPr>
                        <m:ctrlPr>
                          <a:rPr lang="en-US" altLang="zh-CN" i="1" smtClean="0">
                            <a:latin typeface="Cambria Math"/>
                          </a:rPr>
                        </m:ctrlPr>
                      </m:sSupPr>
                      <m:e>
                        <m:r>
                          <a:rPr lang="en-US" altLang="zh-CN" b="0" i="1" smtClean="0">
                            <a:latin typeface="Cambria Math"/>
                          </a:rPr>
                          <m:t>𝑏</m:t>
                        </m:r>
                      </m:e>
                      <m:sup>
                        <m:r>
                          <a:rPr lang="en-US" altLang="zh-CN" b="0" i="1" smtClean="0">
                            <a:latin typeface="Cambria Math"/>
                          </a:rPr>
                          <m:t>∗</m:t>
                        </m:r>
                      </m:sup>
                    </m:sSup>
                    <m:r>
                      <a:rPr lang="en-US" altLang="zh-CN" b="0" i="0" smtClean="0">
                        <a:latin typeface="Cambria Math"/>
                      </a:rPr>
                      <m:t>=</m:t>
                    </m:r>
                    <m:sSub>
                      <m:sSubPr>
                        <m:ctrlPr>
                          <a:rPr lang="en-US" altLang="zh-CN" b="0" i="1" smtClean="0">
                            <a:latin typeface="Cambria Math"/>
                          </a:rPr>
                        </m:ctrlPr>
                      </m:sSubPr>
                      <m:e>
                        <m:r>
                          <a:rPr lang="en-US" altLang="zh-CN" b="0" i="1" smtClean="0">
                            <a:latin typeface="Cambria Math"/>
                          </a:rPr>
                          <m:t>𝑦</m:t>
                        </m:r>
                      </m:e>
                      <m:sub>
                        <m:r>
                          <a:rPr lang="en-US" altLang="zh-CN" b="0" i="1" smtClean="0">
                            <a:latin typeface="Cambria Math"/>
                          </a:rPr>
                          <m:t>𝑗</m:t>
                        </m:r>
                      </m:sub>
                    </m:sSub>
                    <m:r>
                      <a:rPr lang="en-US" altLang="zh-CN" b="0" i="1" smtClean="0">
                        <a:latin typeface="Cambria Math"/>
                      </a:rPr>
                      <m:t>−</m:t>
                    </m:r>
                    <m:nary>
                      <m:naryPr>
                        <m:chr m:val="∑"/>
                        <m:ctrlPr>
                          <a:rPr lang="en-US" altLang="zh-CN"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p>
                          <m:sSupPr>
                            <m:ctrlPr>
                              <a:rPr lang="en-US" altLang="zh-CN" i="1">
                                <a:latin typeface="Cambria Math"/>
                              </a:rPr>
                            </m:ctrlPr>
                          </m:sSupPr>
                          <m:e>
                            <m:sSub>
                              <m:sSubPr>
                                <m:ctrlPr>
                                  <a:rPr lang="en-US" altLang="zh-CN" i="1">
                                    <a:latin typeface="Cambria Math"/>
                                  </a:rPr>
                                </m:ctrlPr>
                              </m:sSubPr>
                              <m:e>
                                <m:sSub>
                                  <m:sSubPr>
                                    <m:ctrlPr>
                                      <a:rPr lang="en-US" altLang="zh-CN" i="1">
                                        <a:latin typeface="Cambria Math"/>
                                      </a:rPr>
                                    </m:ctrlPr>
                                  </m:sSubPr>
                                  <m:e>
                                    <m:r>
                                      <a:rPr lang="en-US" altLang="zh-CN" i="1">
                                        <a:latin typeface="Cambria Math"/>
                                      </a:rPr>
                                      <m:t>𝑦</m:t>
                                    </m:r>
                                  </m:e>
                                  <m:sub>
                                    <m:r>
                                      <a:rPr lang="en-US" altLang="zh-CN" i="1">
                                        <a:latin typeface="Cambria Math"/>
                                      </a:rPr>
                                      <m:t>𝑖</m:t>
                                    </m:r>
                                  </m:sub>
                                </m:sSub>
                                <m:r>
                                  <a:rPr lang="zh-CN" altLang="en-US" i="1">
                                    <a:latin typeface="Cambria Math"/>
                                  </a:rPr>
                                  <m:t>𝛼</m:t>
                                </m:r>
                              </m:e>
                              <m:sub>
                                <m:r>
                                  <a:rPr lang="en-US" altLang="zh-CN" i="1">
                                    <a:latin typeface="Cambria Math"/>
                                  </a:rPr>
                                  <m:t>𝑖</m:t>
                                </m:r>
                              </m:sub>
                            </m:sSub>
                          </m:e>
                          <m:sup>
                            <m:r>
                              <a:rPr lang="en-US" altLang="zh-CN" i="1">
                                <a:latin typeface="Cambria Math"/>
                              </a:rPr>
                              <m:t>∗</m:t>
                            </m:r>
                          </m:sup>
                        </m:sSup>
                        <m:r>
                          <a:rPr lang="en-US" altLang="zh-CN" b="0" i="1" smtClean="0">
                            <a:latin typeface="Cambria Math"/>
                          </a:rPr>
                          <m:t>(</m:t>
                        </m:r>
                      </m:e>
                    </m:nary>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b="0" i="1" smtClean="0">
                            <a:latin typeface="Cambria Math"/>
                          </a:rPr>
                          <m:t>𝑗</m:t>
                        </m:r>
                      </m:sub>
                    </m:sSub>
                    <m:r>
                      <a:rPr lang="en-US" altLang="zh-CN" b="0" i="1" smtClean="0">
                        <a:latin typeface="Cambria Math"/>
                      </a:rPr>
                      <m:t>)</m:t>
                    </m:r>
                  </m:oMath>
                </a14:m>
                <a:endParaRPr lang="en-US" altLang="zh-CN" b="0" dirty="0" smtClean="0"/>
              </a:p>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			</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（需要满足条件</a:t>
                </a:r>
                <a14:m>
                  <m:oMath xmlns:m="http://schemas.openxmlformats.org/officeDocument/2006/math">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0</m:t>
                    </m:r>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&lt;</m:t>
                    </m:r>
                    <m:sSup>
                      <m:sSupPr>
                        <m:ctrlP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ctrlPr>
                      </m:sSupPr>
                      <m:e>
                        <m:sSubSup>
                          <m:sSubSupPr>
                            <m:ctrlPr>
                              <a:rPr lang="en-US" altLang="zh-CN" i="1">
                                <a:latin typeface="Cambria Math"/>
                                <a:ea typeface="Cambria Math"/>
                              </a:rPr>
                            </m:ctrlPr>
                          </m:sSubSupPr>
                          <m:e>
                            <m:r>
                              <a:rPr lang="zh-CN" altLang="en-US" i="1">
                                <a:latin typeface="Cambria Math"/>
                                <a:ea typeface="Cambria Math"/>
                              </a:rPr>
                              <m:t>𝛼</m:t>
                            </m:r>
                          </m:e>
                          <m:sub>
                            <m:r>
                              <a:rPr lang="en-US" altLang="zh-CN" i="1">
                                <a:latin typeface="Cambria Math"/>
                                <a:ea typeface="Cambria Math"/>
                              </a:rPr>
                              <m:t>𝑗</m:t>
                            </m:r>
                          </m:sub>
                          <m:sup/>
                        </m:sSubSup>
                      </m:e>
                      <m:sup>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m:t>
                        </m:r>
                      </m:sup>
                    </m:sSup>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&lt;</m:t>
                    </m:r>
                    <m:r>
                      <a:rPr kumimoji="0" lang="en-US" altLang="zh-CN" sz="5000" b="0" i="1" u="none" strike="noStrike" cap="none" spc="0" normalizeH="0" baseline="0" smtClean="0">
                        <a:ln>
                          <a:noFill/>
                        </a:ln>
                        <a:solidFill>
                          <a:srgbClr val="000000"/>
                        </a:solidFill>
                        <a:effectLst/>
                        <a:uFillTx/>
                        <a:latin typeface="Cambria Math"/>
                        <a:ea typeface="Cambria Math"/>
                        <a:sym typeface="Helvetica" panose="020B0604020202020204"/>
                      </a:rPr>
                      <m:t>𝐶</m:t>
                    </m:r>
                  </m:oMath>
                </a14:m>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886744" y="2613194"/>
                <a:ext cx="11737304" cy="3940438"/>
              </a:xfrm>
              <a:prstGeom prst="rect">
                <a:avLst/>
              </a:prstGeom>
              <a:blipFill rotWithShape="1">
                <a:blip r:embed="rId1"/>
                <a:stretch>
                  <a:fillRect l="-2804" b="-310"/>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886743" y="6713984"/>
                <a:ext cx="18074008" cy="194925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a:t>
                </a:r>
                <a:r>
                  <a:rPr kumimoji="0" lang="en-US" altLang="zh-CN" sz="4800" b="0" i="0" u="none" strike="noStrike" cap="none" spc="0" normalizeH="0" baseline="0" dirty="0" smtClean="0">
                    <a:ln>
                      <a:noFill/>
                    </a:ln>
                    <a:solidFill>
                      <a:srgbClr val="000000"/>
                    </a:solidFill>
                    <a:effectLst/>
                    <a:uFillTx/>
                    <a:latin typeface="+mn-lt"/>
                    <a:ea typeface="+mn-ea"/>
                    <a:cs typeface="+mn-cs"/>
                    <a:sym typeface="Helvetica" panose="020B0604020202020204"/>
                  </a:rPr>
                  <a:t>3</a:t>
                </a:r>
                <a:r>
                  <a:rPr kumimoji="0" lang="zh-CN" altLang="en-US" sz="4800" b="0" i="0" u="none" strike="noStrike" cap="none" spc="0" normalizeH="0" baseline="0" dirty="0" smtClean="0">
                    <a:ln>
                      <a:noFill/>
                    </a:ln>
                    <a:solidFill>
                      <a:srgbClr val="000000"/>
                    </a:solidFill>
                    <a:effectLst/>
                    <a:uFillTx/>
                    <a:latin typeface="+mn-lt"/>
                    <a:ea typeface="+mn-ea"/>
                    <a:cs typeface="+mn-cs"/>
                    <a:sym typeface="Helvetica" panose="020B0604020202020204"/>
                  </a:rPr>
                  <a:t>）求得分离超平面：</a:t>
                </a:r>
                <a14:m>
                  <m:oMath xmlns:m="http://schemas.openxmlformats.org/officeDocument/2006/math">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rPr>
                      <m:t>=0</m:t>
                    </m:r>
                  </m:oMath>
                </a14:m>
                <a:endParaRPr lang="en-US" altLang="zh-CN" sz="4800" i="0" dirty="0" smtClean="0">
                  <a:latin typeface="+mn-lt"/>
                </a:endParaRPr>
              </a:p>
              <a:p>
                <a:pPr algn="l">
                  <a:lnSpc>
                    <a:spcPct val="150000"/>
                  </a:lnSpc>
                </a:pPr>
                <a:r>
                  <a:rPr lang="en-US" altLang="zh-CN" sz="4800" dirty="0" smtClean="0"/>
                  <a:t>		</a:t>
                </a:r>
                <a:r>
                  <a:rPr lang="zh-CN" altLang="en-US" sz="4800" dirty="0" smtClean="0"/>
                  <a:t>分类</a:t>
                </a:r>
                <a:r>
                  <a:rPr lang="zh-CN" altLang="en-US" sz="4800" dirty="0"/>
                  <a:t>决策函数</a:t>
                </a:r>
                <a:r>
                  <a:rPr lang="zh-CN" altLang="en-US" sz="4800" dirty="0" smtClean="0"/>
                  <a:t>：</a:t>
                </a:r>
                <a14:m>
                  <m:oMath xmlns:m="http://schemas.openxmlformats.org/officeDocument/2006/math">
                    <m:r>
                      <a:rPr lang="en-US" altLang="zh-CN" sz="4800" i="1">
                        <a:latin typeface="Cambria Math"/>
                      </a:rPr>
                      <m:t>𝑓</m:t>
                    </m:r>
                    <m:d>
                      <m:dPr>
                        <m:ctrlPr>
                          <a:rPr lang="en-US" altLang="zh-CN" sz="4800" i="1">
                            <a:latin typeface="Cambria Math"/>
                          </a:rPr>
                        </m:ctrlPr>
                      </m:dPr>
                      <m:e>
                        <m:r>
                          <a:rPr lang="en-US" altLang="zh-CN" sz="4800" i="1">
                            <a:latin typeface="Cambria Math"/>
                          </a:rPr>
                          <m:t>𝑥</m:t>
                        </m:r>
                      </m:e>
                    </m:d>
                    <m:r>
                      <a:rPr lang="en-US" altLang="zh-CN" sz="4800" i="1">
                        <a:latin typeface="Cambria Math"/>
                      </a:rPr>
                      <m:t>=</m:t>
                    </m:r>
                    <m:r>
                      <a:rPr lang="en-US" altLang="zh-CN" sz="4800" i="1">
                        <a:latin typeface="Cambria Math"/>
                      </a:rPr>
                      <m:t>𝑠𝑖𝑔𝑛</m:t>
                    </m:r>
                    <m:r>
                      <a:rPr lang="en-US" altLang="zh-CN" sz="4800" i="1">
                        <a:latin typeface="Cambria Math"/>
                      </a:rPr>
                      <m:t>(</m:t>
                    </m:r>
                    <m:sSup>
                      <m:sSupPr>
                        <m:ctrlPr>
                          <a:rPr lang="en-US" altLang="zh-CN" sz="4800" i="1">
                            <a:latin typeface="Cambria Math"/>
                          </a:rPr>
                        </m:ctrlPr>
                      </m:sSupPr>
                      <m:e>
                        <m:r>
                          <a:rPr lang="en-US" altLang="zh-CN" sz="4800" i="1">
                            <a:latin typeface="Cambria Math"/>
                          </a:rPr>
                          <m:t>𝑤</m:t>
                        </m:r>
                      </m:e>
                      <m:sup>
                        <m:r>
                          <a:rPr lang="en-US" altLang="zh-CN" sz="4800" i="1">
                            <a:latin typeface="Cambria Math"/>
                          </a:rPr>
                          <m:t>∗</m:t>
                        </m:r>
                      </m:sup>
                    </m:sSup>
                    <m:r>
                      <a:rPr lang="en-US" altLang="zh-CN" sz="4800" i="1">
                        <a:latin typeface="Cambria Math"/>
                      </a:rPr>
                      <m:t>∙</m:t>
                    </m:r>
                    <m:r>
                      <a:rPr lang="en-US" altLang="zh-CN" sz="4800" i="1">
                        <a:latin typeface="Cambria Math"/>
                      </a:rPr>
                      <m:t>𝑥</m:t>
                    </m:r>
                    <m:r>
                      <a:rPr lang="en-US" altLang="zh-CN" sz="4800" i="1">
                        <a:latin typeface="Cambria Math"/>
                      </a:rPr>
                      <m:t>+</m:t>
                    </m:r>
                    <m:sSup>
                      <m:sSupPr>
                        <m:ctrlPr>
                          <a:rPr lang="en-US" altLang="zh-CN" sz="4800" i="1">
                            <a:latin typeface="Cambria Math"/>
                          </a:rPr>
                        </m:ctrlPr>
                      </m:sSupPr>
                      <m:e>
                        <m:r>
                          <a:rPr lang="en-US" altLang="zh-CN" sz="4800" i="1">
                            <a:latin typeface="Cambria Math"/>
                          </a:rPr>
                          <m:t>𝑏</m:t>
                        </m:r>
                      </m:e>
                      <m:sup>
                        <m:r>
                          <a:rPr lang="en-US" altLang="zh-CN" sz="4800" i="1">
                            <a:latin typeface="Cambria Math"/>
                            <a:ea typeface="Cambria Math"/>
                          </a:rPr>
                          <m:t>∗</m:t>
                        </m:r>
                      </m:sup>
                    </m:sSup>
                    <m:r>
                      <a:rPr lang="en-US" altLang="zh-CN" sz="4800" i="1">
                        <a:latin typeface="Cambria Math"/>
                        <a:ea typeface="Cambria Math"/>
                      </a:rPr>
                      <m:t>)</m:t>
                    </m:r>
                  </m:oMath>
                </a14:m>
                <a:endParaRPr lang="en-US" altLang="zh-CN" sz="4800" dirty="0"/>
              </a:p>
            </p:txBody>
          </p:sp>
        </mc:Choice>
        <mc:Fallback>
          <p:sp>
            <p:nvSpPr>
              <p:cNvPr id="3" name="TextBox 2"/>
              <p:cNvSpPr txBox="1">
                <a:spLocks noRot="1" noChangeAspect="1" noMove="1" noResize="1" noEditPoints="1" noAdjustHandles="1" noChangeArrowheads="1" noChangeShapeType="1" noTextEdit="1"/>
              </p:cNvSpPr>
              <p:nvPr/>
            </p:nvSpPr>
            <p:spPr>
              <a:xfrm>
                <a:off x="886743" y="6713984"/>
                <a:ext cx="18074008" cy="1949252"/>
              </a:xfrm>
              <a:prstGeom prst="rect">
                <a:avLst/>
              </a:prstGeom>
              <a:blipFill rotWithShape="1">
                <a:blip r:embed="rId2"/>
                <a:stretch>
                  <a:fillRect l="-1754" t="-7813" b="-7187"/>
                </a:stretch>
              </a:blipFill>
              <a:ln w="12700" cap="flat">
                <a:noFill/>
                <a:miter lim="400000"/>
              </a:ln>
            </p:spPr>
            <p:txBody>
              <a:bodyPr/>
              <a:lstStyle/>
              <a:p>
                <a:r>
                  <a:rPr lang="zh-CN" altLang="en-US">
                    <a:noFill/>
                  </a:rPr>
                  <a:t> </a:t>
                </a:r>
                <a:endParaRPr lang="zh-CN" altLang="en-US">
                  <a:noFill/>
                </a:endParaRPr>
              </a:p>
            </p:txBody>
          </p:sp>
        </mc:Fallback>
      </mc:AlternateContent>
      <p:sp>
        <p:nvSpPr>
          <p:cNvPr id="4" name="TextBox 3"/>
          <p:cNvSpPr txBox="1"/>
          <p:nvPr/>
        </p:nvSpPr>
        <p:spPr>
          <a:xfrm>
            <a:off x="1390800" y="10291541"/>
            <a:ext cx="11665296" cy="213391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4400" b="0" i="0" u="none" strike="noStrike" cap="none" spc="0" normalizeH="0" baseline="0" dirty="0" smtClean="0">
                <a:ln>
                  <a:noFill/>
                </a:ln>
                <a:solidFill>
                  <a:srgbClr val="000000"/>
                </a:solidFill>
                <a:effectLst/>
                <a:uFillTx/>
                <a:latin typeface="+mn-lt"/>
                <a:ea typeface="+mn-ea"/>
                <a:cs typeface="+mn-cs"/>
                <a:sym typeface="Helvetica" panose="020B0604020202020204"/>
              </a:rPr>
              <a:t>软间隔的支持向量可能在间隔边界上，间隔边界与分离超平面之间，分离超平面误分一侧</a:t>
            </a:r>
            <a:endParaRPr kumimoji="0" lang="zh-CN" altLang="en-US" sz="44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423" y="6258357"/>
            <a:ext cx="52197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0272" y="4361942"/>
            <a:ext cx="8807590" cy="7320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5000"/>
          </a:p>
        </p:txBody>
      </p:sp>
      <p:sp>
        <p:nvSpPr>
          <p:cNvPr id="179" name="Shape 46"/>
          <p:cNvSpPr txBox="1"/>
          <p:nvPr/>
        </p:nvSpPr>
        <p:spPr>
          <a:xfrm>
            <a:off x="2019686" y="3353794"/>
            <a:ext cx="6993902"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非线性支持向量机</a:t>
            </a:r>
            <a:endParaRPr lang="zh-CN" altLang="en-US" dirty="0"/>
          </a:p>
        </p:txBody>
      </p:sp>
      <p:sp>
        <p:nvSpPr>
          <p:cNvPr id="180" name="Shape 47"/>
          <p:cNvSpPr txBox="1"/>
          <p:nvPr/>
        </p:nvSpPr>
        <p:spPr>
          <a:xfrm>
            <a:off x="676318" y="3353795"/>
            <a:ext cx="936154"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rPr dirty="0" smtClean="0"/>
              <a:t>0</a:t>
            </a:r>
            <a:r>
              <a:rPr lang="en-US" dirty="0"/>
              <a:t>3</a:t>
            </a:r>
            <a:endParaRPr lang="en-US" dirty="0"/>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sz="5000"/>
          </a:p>
        </p:txBody>
      </p:sp>
      <p:grpSp>
        <p:nvGrpSpPr>
          <p:cNvPr id="187" name="Group 54"/>
          <p:cNvGrpSpPr/>
          <p:nvPr/>
        </p:nvGrpSpPr>
        <p:grpSpPr>
          <a:xfrm>
            <a:off x="676316" y="5322949"/>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endParaRPr sz="5000"/>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endParaRPr sz="5000"/>
            </a:p>
          </p:txBody>
        </p:sp>
      </p:grpSp>
      <p:sp>
        <p:nvSpPr>
          <p:cNvPr id="2" name="矩形 1"/>
          <p:cNvSpPr/>
          <p:nvPr/>
        </p:nvSpPr>
        <p:spPr>
          <a:xfrm>
            <a:off x="941648" y="6858000"/>
            <a:ext cx="11466375" cy="3139321"/>
          </a:xfrm>
          <a:prstGeom prst="rect">
            <a:avLst/>
          </a:prstGeom>
        </p:spPr>
        <p:txBody>
          <a:bodyPr wrap="square">
            <a:spAutoFit/>
          </a:bodyPr>
          <a:lstStyle/>
          <a:p>
            <a:pPr algn="l">
              <a:lnSpc>
                <a:spcPct val="150000"/>
              </a:lnSpc>
            </a:pPr>
            <a:r>
              <a:rPr lang="zh-CN" altLang="en-US" sz="4400" dirty="0">
                <a:solidFill>
                  <a:srgbClr val="444444"/>
                </a:solidFill>
                <a:latin typeface="微软雅黑" panose="020B0503020204020204" charset="-122"/>
              </a:rPr>
              <a:t>对于非线性的情况，</a:t>
            </a:r>
            <a:r>
              <a:rPr lang="en-US" altLang="zh-CN" sz="4400" dirty="0">
                <a:solidFill>
                  <a:srgbClr val="444444"/>
                </a:solidFill>
                <a:latin typeface="微软雅黑" panose="020B0503020204020204" charset="-122"/>
              </a:rPr>
              <a:t>SVM</a:t>
            </a:r>
            <a:r>
              <a:rPr lang="zh-CN" altLang="en-US" sz="4400" dirty="0">
                <a:solidFill>
                  <a:srgbClr val="444444"/>
                </a:solidFill>
                <a:latin typeface="微软雅黑" panose="020B0503020204020204" charset="-122"/>
              </a:rPr>
              <a:t>的处理方式就是选择一个</a:t>
            </a:r>
            <a:r>
              <a:rPr lang="zh-CN" altLang="en-US" sz="4400" dirty="0" smtClean="0">
                <a:solidFill>
                  <a:srgbClr val="444444"/>
                </a:solidFill>
                <a:latin typeface="微软雅黑" panose="020B0503020204020204" charset="-122"/>
              </a:rPr>
              <a:t>核函数（</a:t>
            </a:r>
            <a:r>
              <a:rPr lang="en-US" altLang="zh-CN" sz="4400" dirty="0" smtClean="0">
                <a:solidFill>
                  <a:srgbClr val="444444"/>
                </a:solidFill>
                <a:latin typeface="微软雅黑" panose="020B0503020204020204" charset="-122"/>
              </a:rPr>
              <a:t>Kernel</a:t>
            </a:r>
            <a:r>
              <a:rPr lang="zh-CN" altLang="en-US" sz="4400" dirty="0" smtClean="0">
                <a:solidFill>
                  <a:srgbClr val="444444"/>
                </a:solidFill>
                <a:latin typeface="微软雅黑" panose="020B0503020204020204" charset="-122"/>
              </a:rPr>
              <a:t>）：</a:t>
            </a:r>
            <a:r>
              <a:rPr lang="zh-CN" altLang="en-US" sz="4400" dirty="0" smtClean="0">
                <a:solidFill>
                  <a:srgbClr val="4F4F4F"/>
                </a:solidFill>
                <a:latin typeface="-apple-system"/>
              </a:rPr>
              <a:t>非线性</a:t>
            </a:r>
            <a:r>
              <a:rPr lang="zh-CN" altLang="en-US" sz="4400" dirty="0">
                <a:solidFill>
                  <a:srgbClr val="4F4F4F"/>
                </a:solidFill>
                <a:latin typeface="-apple-system"/>
              </a:rPr>
              <a:t>问题变换成线性问题</a:t>
            </a:r>
            <a:endParaRPr lang="zh-CN" altLang="en-US" sz="4400" dirty="0"/>
          </a:p>
        </p:txBody>
      </p:sp>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42708" y="6083519"/>
            <a:ext cx="7620867" cy="609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39672" y="4553743"/>
            <a:ext cx="14545616" cy="5839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42728" y="3905672"/>
            <a:ext cx="8280920" cy="8171468"/>
          </a:xfrm>
          <a:prstGeom prst="rect">
            <a:avLst/>
          </a:prstGeom>
        </p:spPr>
        <p:txBody>
          <a:bodyPr wrap="square">
            <a:spAutoFit/>
          </a:bodyPr>
          <a:lstStyle/>
          <a:p>
            <a:pPr algn="l">
              <a:lnSpc>
                <a:spcPct val="150000"/>
              </a:lnSpc>
            </a:pPr>
            <a:r>
              <a:rPr lang="zh-CN" altLang="en-US" dirty="0">
                <a:solidFill>
                  <a:srgbClr val="4F4F4F"/>
                </a:solidFill>
                <a:latin typeface="-apple-system"/>
              </a:rPr>
              <a:t>将训练样本从原始空间映射到一个更高维的空间，使得样本在这个空间中线性可分，如果原始空间维数是有限的，即属性是有限的，那么一定存在一个高维特征空间是样本可分。</a:t>
            </a:r>
            <a:endParaRPr lang="zh-CN" altLang="en-US"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688" y="2896541"/>
            <a:ext cx="23766806" cy="818172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常用核函数：</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lang="en-US" altLang="zh-CN" dirty="0" smtClean="0"/>
              <a:t>1.</a:t>
            </a:r>
            <a:r>
              <a:rPr lang="zh-CN" altLang="en-US" dirty="0" smtClean="0"/>
              <a:t>线性核：</a:t>
            </a:r>
            <a:r>
              <a:rPr lang="zh-CN" altLang="en-US" dirty="0"/>
              <a:t>会产生线性分类边界。一般来说它的计算效率最高，而且需要数据最少。</a:t>
            </a:r>
            <a:endParaRPr lang="en-US" altLang="zh-CN" dirty="0" smtClean="0"/>
          </a:p>
          <a:p>
            <a:pPr algn="l">
              <a:lnSpc>
                <a:spcPct val="150000"/>
              </a:lnSpc>
            </a:pP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2.</a:t>
            </a:r>
            <a:r>
              <a:rPr lang="zh-CN" altLang="en-US" dirty="0"/>
              <a:t>多项式</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核函数：</a:t>
            </a:r>
            <a:r>
              <a:rPr lang="zh-CN" altLang="en-US" dirty="0"/>
              <a:t>会产生多项式分类</a:t>
            </a:r>
            <a:r>
              <a:rPr lang="zh-CN" altLang="en-US" dirty="0" smtClean="0"/>
              <a:t>边界</a:t>
            </a:r>
            <a:endParaRPr lang="en-US" altLang="zh-CN" dirty="0" smtClean="0"/>
          </a:p>
          <a:p>
            <a:pPr algn="l">
              <a:lnSpc>
                <a:spcPct val="150000"/>
              </a:lnSpc>
            </a:pP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lnSpc>
                <a:spcPct val="150000"/>
              </a:lnSpc>
            </a:pPr>
            <a:r>
              <a:rPr lang="en-US" altLang="zh-CN" dirty="0" smtClean="0"/>
              <a:t>3.</a:t>
            </a:r>
            <a:r>
              <a:rPr lang="zh-CN" altLang="en-US" dirty="0" smtClean="0"/>
              <a:t>高斯核函数：</a:t>
            </a:r>
            <a:r>
              <a:rPr lang="zh-CN" altLang="en-US" dirty="0"/>
              <a:t>根据与每一个支持向量的距离来决定分类</a:t>
            </a:r>
            <a:r>
              <a:rPr lang="zh-CN" altLang="en-US" dirty="0" smtClean="0"/>
              <a:t>边界。它能映射</a:t>
            </a:r>
            <a:r>
              <a:rPr lang="zh-CN" altLang="en-US" dirty="0"/>
              <a:t>到</a:t>
            </a:r>
            <a:r>
              <a:rPr lang="zh-CN" altLang="en-US" dirty="0" smtClean="0"/>
              <a:t>无限维。是</a:t>
            </a:r>
            <a:r>
              <a:rPr lang="zh-CN" altLang="en-US" dirty="0"/>
              <a:t>最灵活的方法，但是也需要最多的数据。</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58060" y="11080760"/>
            <a:ext cx="7675790" cy="2080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164" y="7481241"/>
            <a:ext cx="8177026" cy="111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213" y="5573097"/>
            <a:ext cx="4742173" cy="100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45"/>
          <p:cNvSpPr/>
          <p:nvPr/>
        </p:nvSpPr>
        <p:spPr>
          <a:xfrm>
            <a:off x="1169587" y="3823156"/>
            <a:ext cx="609605" cy="609605"/>
          </a:xfrm>
          <a:prstGeom prst="ellipse">
            <a:avLst/>
          </a:prstGeom>
          <a:solidFill>
            <a:srgbClr val="DCDEE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sp>
        <p:nvSpPr>
          <p:cNvPr id="179" name="Shape 46"/>
          <p:cNvSpPr txBox="1"/>
          <p:nvPr/>
        </p:nvSpPr>
        <p:spPr>
          <a:xfrm>
            <a:off x="2019686" y="3353794"/>
            <a:ext cx="7604646"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a:t>线性可</a:t>
            </a:r>
            <a:r>
              <a:rPr lang="zh-CN" altLang="en-US" dirty="0" smtClean="0"/>
              <a:t>分支持向量机</a:t>
            </a:r>
            <a:endParaRPr lang="zh-CN" altLang="en-US" dirty="0"/>
          </a:p>
        </p:txBody>
      </p:sp>
      <p:sp>
        <p:nvSpPr>
          <p:cNvPr id="180" name="Shape 47"/>
          <p:cNvSpPr txBox="1"/>
          <p:nvPr/>
        </p:nvSpPr>
        <p:spPr>
          <a:xfrm>
            <a:off x="676318" y="3370684"/>
            <a:ext cx="1032257" cy="1069087"/>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mj-lt"/>
                <a:ea typeface="+mj-ea"/>
                <a:cs typeface="+mj-cs"/>
                <a:sym typeface="Helvetica Neue"/>
              </a:defRPr>
            </a:lvl1pPr>
          </a:lstStyle>
          <a:p>
            <a:r>
              <a:t>01</a:t>
            </a:r>
          </a:p>
        </p:txBody>
      </p:sp>
      <p:sp>
        <p:nvSpPr>
          <p:cNvPr id="181" name="Shape 48"/>
          <p:cNvSpPr/>
          <p:nvPr/>
        </p:nvSpPr>
        <p:spPr>
          <a:xfrm>
            <a:off x="1658398" y="3555450"/>
            <a:ext cx="202179" cy="202179"/>
          </a:xfrm>
          <a:prstGeom prst="ellipse">
            <a:avLst/>
          </a:prstGeom>
          <a:solidFill>
            <a:srgbClr val="51A8F9"/>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p>
        </p:txBody>
      </p:sp>
      <p:grpSp>
        <p:nvGrpSpPr>
          <p:cNvPr id="187" name="Group 54"/>
          <p:cNvGrpSpPr/>
          <p:nvPr/>
        </p:nvGrpSpPr>
        <p:grpSpPr>
          <a:xfrm>
            <a:off x="704256" y="4835904"/>
            <a:ext cx="20687259" cy="72931"/>
            <a:chOff x="0" y="0"/>
            <a:chExt cx="20687258" cy="72930"/>
          </a:xfrm>
        </p:grpSpPr>
        <p:sp>
          <p:nvSpPr>
            <p:cNvPr id="185" name="Shape 52"/>
            <p:cNvSpPr/>
            <p:nvPr/>
          </p:nvSpPr>
          <p:spPr>
            <a:xfrm>
              <a:off x="-1" y="1817"/>
              <a:ext cx="20687259" cy="71114"/>
            </a:xfrm>
            <a:prstGeom prst="rect">
              <a:avLst/>
            </a:prstGeom>
            <a:solidFill>
              <a:srgbClr val="51A8F9"/>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sp>
          <p:nvSpPr>
            <p:cNvPr id="186" name="Shape 53"/>
            <p:cNvSpPr/>
            <p:nvPr/>
          </p:nvSpPr>
          <p:spPr>
            <a:xfrm>
              <a:off x="16849181" y="-1"/>
              <a:ext cx="3810004" cy="71114"/>
            </a:xfrm>
            <a:prstGeom prst="rect">
              <a:avLst/>
            </a:prstGeom>
            <a:solidFill>
              <a:srgbClr val="70BF41"/>
            </a:solidFill>
            <a:ln w="12700" cap="flat">
              <a:noFill/>
              <a:miter lim="400000"/>
            </a:ln>
            <a:effectLst/>
          </p:spPr>
          <p:txBody>
            <a:bodyPr wrap="square" lIns="50800" tIns="50800" rIns="50800" bIns="50800" numCol="1" anchor="ctr">
              <a:noAutofit/>
            </a:bodyPr>
            <a:lstStyle/>
            <a:p>
              <a:pPr>
                <a:defRPr sz="3200">
                  <a:solidFill>
                    <a:srgbClr val="FFFFFF"/>
                  </a:solidFill>
                  <a:latin typeface="Helvetica Light"/>
                  <a:ea typeface="Helvetica Light"/>
                  <a:cs typeface="Helvetica Light"/>
                  <a:sym typeface="Helvetica Light"/>
                </a:defRPr>
              </a:pPr>
            </a:p>
          </p:txBody>
        </p:sp>
      </p:grpSp>
      <p:sp>
        <p:nvSpPr>
          <p:cNvPr id="6" name="文本框 5"/>
          <p:cNvSpPr txBox="1"/>
          <p:nvPr/>
        </p:nvSpPr>
        <p:spPr>
          <a:xfrm>
            <a:off x="2019686" y="11243011"/>
            <a:ext cx="6355890" cy="176458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marL="0" marR="0" indent="0" algn="l" defTabSz="825500" rtl="0" eaLnBrk="1">
              <a:lnSpc>
                <a:spcPct val="150000"/>
              </a:lnSpc>
              <a:spcBef>
                <a:spcPts val="0"/>
              </a:spcBef>
              <a:spcAft>
                <a:spcPts val="0"/>
              </a:spcAft>
              <a:buClrTx/>
              <a:buSzTx/>
              <a:buFontTx/>
              <a:buNone/>
            </a:pPr>
            <a:r>
              <a:rPr kumimoji="0" lang="zh-CN" altLang="en-US" sz="3600" b="0" i="0" u="none" strike="noStrike" cap="none" spc="0" normalizeH="0" baseline="0" dirty="0" smtClean="0">
                <a:ln>
                  <a:noFill/>
                </a:ln>
                <a:solidFill>
                  <a:srgbClr val="000000"/>
                </a:solidFill>
                <a:effectLst/>
                <a:uFillTx/>
                <a:latin typeface="+mn-lt"/>
                <a:ea typeface="+mn-ea"/>
                <a:cs typeface="+mn-cs"/>
                <a:sym typeface="Helvetica" panose="020B0604020202020204"/>
              </a:rPr>
              <a:t>已</a:t>
            </a:r>
            <a:r>
              <a:rPr kumimoji="0" lang="zh-CN" altLang="en-US" sz="3600" b="0" i="0" u="none" strike="noStrike" cap="none" spc="0" normalizeH="0" baseline="0" dirty="0">
                <a:ln>
                  <a:noFill/>
                </a:ln>
                <a:solidFill>
                  <a:srgbClr val="000000"/>
                </a:solidFill>
                <a:effectLst/>
                <a:uFillTx/>
                <a:latin typeface="+mn-lt"/>
                <a:ea typeface="+mn-ea"/>
                <a:cs typeface="+mn-cs"/>
                <a:sym typeface="Helvetica" panose="020B0604020202020204"/>
              </a:rPr>
              <a:t>有的数据，</a:t>
            </a:r>
            <a:r>
              <a:rPr kumimoji="0" lang="zh-CN" altLang="en-US" sz="3600" b="0" i="0" u="none" strike="noStrike" cap="none" spc="0" normalizeH="0" baseline="0" dirty="0" smtClean="0">
                <a:ln>
                  <a:noFill/>
                </a:ln>
                <a:solidFill>
                  <a:srgbClr val="000000"/>
                </a:solidFill>
                <a:effectLst/>
                <a:uFillTx/>
                <a:latin typeface="+mn-lt"/>
                <a:ea typeface="+mn-ea"/>
                <a:cs typeface="+mn-cs"/>
                <a:sym typeface="Helvetica" panose="020B0604020202020204"/>
              </a:rPr>
              <a:t>红蓝分别</a:t>
            </a:r>
            <a:r>
              <a:rPr kumimoji="0" lang="zh-CN" altLang="en-US" sz="3600" b="0" i="0" u="none" strike="noStrike" cap="none" spc="0" normalizeH="0" baseline="0" dirty="0">
                <a:ln>
                  <a:noFill/>
                </a:ln>
                <a:solidFill>
                  <a:srgbClr val="000000"/>
                </a:solidFill>
                <a:effectLst/>
                <a:uFillTx/>
                <a:latin typeface="+mn-lt"/>
                <a:ea typeface="+mn-ea"/>
                <a:cs typeface="+mn-cs"/>
                <a:sym typeface="Helvetica" panose="020B0604020202020204"/>
              </a:rPr>
              <a:t>代表两个不同的类别</a:t>
            </a:r>
            <a:r>
              <a:rPr kumimoji="0" lang="zh-CN" altLang="en-US" sz="3600" b="0" i="0" u="none" strike="noStrike" cap="none" spc="0" normalizeH="0" baseline="0" dirty="0" smtClean="0">
                <a:ln>
                  <a:noFill/>
                </a:ln>
                <a:solidFill>
                  <a:srgbClr val="000000"/>
                </a:solidFill>
                <a:effectLst/>
                <a:uFillTx/>
                <a:latin typeface="+mn-lt"/>
                <a:ea typeface="+mn-ea"/>
                <a:cs typeface="+mn-cs"/>
                <a:sym typeface="Helvetica" panose="020B0604020202020204"/>
              </a:rPr>
              <a:t>。</a:t>
            </a:r>
            <a:endParaRPr kumimoji="0" lang="zh-CN" altLang="en-US" sz="36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pic>
        <p:nvPicPr>
          <p:cNvPr id="7" name="图片 6"/>
          <p:cNvPicPr>
            <a:picLocks noChangeAspect="1"/>
          </p:cNvPicPr>
          <p:nvPr/>
        </p:nvPicPr>
        <p:blipFill>
          <a:blip r:embed="rId1"/>
          <a:stretch>
            <a:fillRect/>
          </a:stretch>
        </p:blipFill>
        <p:spPr>
          <a:xfrm>
            <a:off x="2003415" y="5560079"/>
            <a:ext cx="4771465" cy="4890116"/>
          </a:xfrm>
          <a:prstGeom prst="rect">
            <a:avLst/>
          </a:prstGeom>
        </p:spPr>
      </p:pic>
      <p:pic>
        <p:nvPicPr>
          <p:cNvPr id="8" name="图片 7"/>
          <p:cNvPicPr>
            <a:picLocks noChangeAspect="1"/>
          </p:cNvPicPr>
          <p:nvPr/>
        </p:nvPicPr>
        <p:blipFill>
          <a:blip r:embed="rId2"/>
          <a:stretch>
            <a:fillRect/>
          </a:stretch>
        </p:blipFill>
        <p:spPr>
          <a:xfrm>
            <a:off x="11887654" y="5576078"/>
            <a:ext cx="9595485" cy="5048885"/>
          </a:xfrm>
          <a:prstGeom prst="rect">
            <a:avLst/>
          </a:prstGeom>
        </p:spPr>
      </p:pic>
      <p:sp>
        <p:nvSpPr>
          <p:cNvPr id="3" name="矩形 2"/>
          <p:cNvSpPr/>
          <p:nvPr/>
        </p:nvSpPr>
        <p:spPr>
          <a:xfrm>
            <a:off x="12552040" y="10832643"/>
            <a:ext cx="9577064" cy="2585323"/>
          </a:xfrm>
          <a:prstGeom prst="rect">
            <a:avLst/>
          </a:prstGeom>
        </p:spPr>
        <p:txBody>
          <a:bodyPr wrap="square">
            <a:spAutoFit/>
          </a:bodyPr>
          <a:lstStyle/>
          <a:p>
            <a:pPr lvl="0" algn="l">
              <a:lnSpc>
                <a:spcPct val="150000"/>
              </a:lnSpc>
            </a:pPr>
            <a:r>
              <a:rPr lang="zh-CN" altLang="en-US" sz="3600" dirty="0"/>
              <a:t>数据显然是线性可分的，但是将两类数据点分开的直线不止一</a:t>
            </a:r>
            <a:r>
              <a:rPr lang="zh-CN" altLang="en-US" sz="3600" dirty="0" smtClean="0"/>
              <a:t>条：如</a:t>
            </a:r>
            <a:r>
              <a:rPr lang="zh-CN" altLang="en-US" sz="3600" dirty="0"/>
              <a:t>图(b)和(c</a:t>
            </a:r>
            <a:r>
              <a:rPr lang="zh-CN" altLang="en-US" sz="3600" dirty="0" smtClean="0"/>
              <a:t>)。</a:t>
            </a:r>
            <a:endParaRPr lang="en-US" altLang="zh-CN" sz="3600" dirty="0" smtClean="0"/>
          </a:p>
          <a:p>
            <a:pPr lvl="0" algn="l">
              <a:lnSpc>
                <a:spcPct val="150000"/>
              </a:lnSpc>
            </a:pPr>
            <a:r>
              <a:rPr lang="zh-CN" altLang="en-US" sz="3600" dirty="0" smtClean="0"/>
              <a:t>其中</a:t>
            </a:r>
            <a:r>
              <a:rPr lang="zh-CN" altLang="en-US" sz="3600" dirty="0"/>
              <a:t>黑色实线为</a:t>
            </a:r>
            <a:r>
              <a:rPr lang="zh-CN" altLang="en-US" sz="3600" dirty="0" smtClean="0"/>
              <a:t>分界线</a:t>
            </a:r>
            <a:r>
              <a:rPr lang="en-US" altLang="zh-CN" sz="3600" dirty="0" smtClean="0"/>
              <a:t>——</a:t>
            </a:r>
            <a:r>
              <a:rPr lang="zh-CN" altLang="en-US" sz="3600" dirty="0" smtClean="0"/>
              <a:t>分离超平面。</a:t>
            </a:r>
            <a:endParaRPr lang="zh-CN" altLang="en-US" sz="36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agAAAEkCAYAAAB6wKVjAAAABHNCSVQICAgIfAhkiAAAAAlwSFlz%0AAAALEgAACxIB0t1+/AAAIABJREFUeJzs3XdYFNfXwPHv7C4L0gQRFVTAhh17iSQW7L1FE3vXWGOJ%0AIYqxl9g7aowFu6I/e++KYsWOXQQFFQTpLMvuzvsHhBejiYIiqPfzPDzCzN27Z0bgcGfuPSPJsowg%0ACIIgZDeKrA5AEARBEN5GJChBEAQhWxIJShAEQciWRIISBEEQsiWRoARBEIRsSSQoQRAEIVsSCUr4%0AKkmS9J0kSXeyOg4ASZLGS5K0NhvEcUKSpF5ZHYcg/E0kKOGLJknSY0mS6v5zuyzLp2VZLpEVMb1F%0AdlmMKJN9YhEEkaCEL162+qUrSZLybZszsW9B+GyJBCV8lSRJqi1J0pM0Xz+WJGmEJEnXJEmKlCRp%0AkyRJxmn2N5Mk6aokSa8kSTojSVLZNPt+kyTpgSRJ0ZIk3ZIkqVWafd1T2s+RJOklMO4dcRlJkrRR%0AkqStKZ/bS5K0TZKkUEmSHkmSNDhN2/Ep7dZKkhQFdE+5TDdJkiSflHgOSpJkk+Y11SVJOptyHFcl%0ASar14WdTEDKHSFCCkEwG2gENgUKAC9AdQJKkCsAKoA+QC1gG7JIkySjltQ+Ab2VZtgQmAOskScqb%0Apu+qwEMgDzD13wKQJMkE2AEkpMSiB3YDVwB7oC4wVJKkBmle1gLwlmU5J7A+ZduPKbHnAdTALyn9%0A5wf2ABNlWbZO2b4tbQIThOxEJChB+H8LZFl+LsvyK5ITQ/mU7X2BZbIsX5STrQESgW8AZFneKsvy%0A85TPtwD3gWpp+g2RZXmxLMsGWZY1b3lfGbAEDgL3ZVnuKScXyawC5JZlebIsyzpZlgOAv0hOQH87%0AK8vyrpT31qT0tUqW5QcpX29JcxydgX2yLB9IaX8EuAQ0zegJE4TMpMrqAAQhG3me5vMEkkctAI5A%0A17SX1wAjwA5AkqSuwDDAKWWfOZB2VPKE/yYB1Un+eUybfBwBe0mSXqXZpgROpfn66Xsch3ma/tpJ%0AktQ8zX4VcOwd8QlClhAJShD+3d+TK4KAKbIsv3F5TpIkR+BPwA3wlWVZliTpCq9PfHjXJA0ZOARc%0AB45KklRbluXQlPcNkGXZ+T9el54JIEHAWlmW+6bjNYKQZcQlPuFroJYkySTNx/vOdvs7ySwHfpIk%0AqaqUzEySpKaSJJkDZiQniZeAQpKkHkCZdMYnAciyPBPYQHKSsgEuAjGSJP0qSVIOSZKUkiSVkSSp%0A8j/i+7e4/2kd0FySpAYpfZmkTBbJ/x6vFYRPTiQo4WuwD4hP8zGOd48+UvfLsnyZ5AkSi4AIku8x%0AdU3Z5w/MBnxJvrRWBvB5Wz/v+V6TSZ4ocQSwAJqRfA/pERBG8mjN8h19y//4/O++nwItgdHA3yO0%0AEaRvtCcIn4wkHlgoCIIgZEdiBCUIgiBkSyJBCYIgCNmSSFCCIAhCtiQSlCAIgpAtiQQlCIIgZEsi%0AQQmCIAjZkkhQgiAIQrYkEpQgCIKQLYkEJQiCIGRLIkEJgiAI2ZJIUIIgCEK2JBKUIAiCkC2JBCUI%0AgiBkSyJBCYIgCNmSSFCCIAhCtvR5PfLd21s8vOoz5k27rA5BEISPqF27zH0CsxhBCYIgCNmSSFCC%0AIAhCtiQSlCAIgpAtiQQlCIIgZEuf1yQJ4bPWDu/Uz8WECUEQ3kWMoARBEIRsSSQoQRAEIVsSCUoQ%0ABOEzEh39ksDA62g0sR+1X40mjsDA60RHh33Ufj+EuAclCILwmTh4cBlr1rijUuUHXuLu7k2pUjU/%0AuN9793yZOrUNspwLnS6YH36YQIsWP394wB9IjKAEQRA+A8HBd1i7dixJSX4kJNwiIWEtM2a0R6/X%0AfVC/sizzxx/tiI9fRkLCLZKSbrBly3QeP772kSLPOJGgBEEQPgPBwXdQKqsChVO2NECnk4mKCv2g%0AfuPiItFoooEWKVsKolR+y9On/h/U78cgLvEJWSLtlHMQ084F4V3y5SuKXn8JCAHsAR8UCj2WlrYf%0A1K+paU6MjHKg0x0F6gKh6PW+2Nu7f3jQH0iMoARBED4DDg5l+P77XzAycsHUtDrGxq0ZPnw9KpXR%0AB/WrUCgYOXITJiYdMDWtjpFRaVq0+InChSt9pMgzTpLlz6hAuKhm/sUSIyhBeD9hYYGEhz/F3r44%0Alpa5P1q/MTHhBAffIVcue/LkKfRer8nsaubiEp8gCMJnxNbWEVtbx4/er4WFDSVKuH70fj+EuMQn%0ACIIgZEsiQQmCIAjZkkhQgiAIQrYk7kEJ2YKYdi4Iwj+JEZQgCIKQLYkEJQiCIGRLIkEJgiAI2ZJI%0AUIIgCEK2JBKUIAiCkC2JBCUIgiBkSyJBCYIgCNmSSFCCIAhCtiQW6grZUtqFu2LRriB8ncQIShAE%0AQciWRIISBEEQsiVxiU8QhC/K9etHuHz5AJaW1jRs2B9z81xZHZKQQSJBCYLwxTh+3IsVK8ag1Q5A%0ApXrA4cPVmTXrPObm1lkdmpAB4hKfIAhfjPXrx6PVbgdGodOtICamEj4+67M6LCGDRIISBOGLodXG%0AAnapX+v19mg0sVkXkPBBxCU+IdsTz4oS3lfVqm05d+4ntNrpwH2MjNZSseLRrA5LyCCRoARB+GL0%0A7TsPIyN3Ll9uhampFT17bsDBoWxWhyVkkEhQgiB8MdRqE/r1mw/Mz+pQhI9A3IMSBEEQsiWRoARB%0AEIRsSSQoQRAEIVsSCUoQBEHIlsQkCeGzIyqdC8LXQYygBEEQhGxJJChBEAQhWxIJShAEQciWRIIS%0ABEEQsiWRoARBEIRsSSQoQRAEIVsS08yFz5qodC4IXy4xghIEQRCyJTGCEj5bsiwTGBZGrEZDwdy5%0AyWlq+tH6jo4OIzLyORYWubG2tvvPtrGxr4iIeIqpaU5y53b4aDEIwtdOJCjhs/S/8+eZun07T8PD%0AsbGwIDgiglZVqlDth+rkzl0ww/0+fnyVzZvHcufOaayt7Xn16hlFilTm++/HUaKE62ttQ0MD2LRp%0ADH5+e8mVKz/R0WHkzVuYNm3GUKlSsw89REH46okEJXx2Fu7fz9y9e1nUsyeNypdHoVDwMjqa+fv2%0A8fvvrkya5JOhkcy9e75Mn96C9u0n8PPPGzExMSMpKZEzZzYxa1ZrBg1aQ/nyjQB49uw+48fXokGD%0AAfTsuQhzc2sMBj2XLu3mr7/6ExX1Aje3Xh/70AXhqyLJspzVMbw/b+/PKFghMwRHRFB2xAiuzJjB%0AvWfP+HnJEkJjY6lTsiR/DhlC/4PBBAZeY/hw73d3loYsywwfXpoff5yMk1N55s7tSXDwDWxtizF0%0A6F/ExkYwf34HFi9+jEplxNSpjXFxaUDNmp2ZN6839++fwdLSjoEDF2NllQ8Pj2osWPAACwubTDoT%0AgpD12rVDysz+xSQJ4bOy8tgxfnR1RZOURMcZM5gbHs6txERsbt6k6+zZNG48hBs3jhIZ+Txd/d6+%0AfRpJkqhYsSnjxjUmIKAZiYm3efq0D+PHN8bJqTz58hXl8uXdhIYG8PDhJRo06M+0ae25fbswiYm3%0ACAubwrRpbVGp1FSq1JyTJ70y6SwIwtdBJCjhs3LzyRNqlizJ8Zs3aQk0BPIC83Q6Dt6+jYmJOQ4O%0AZQgJuZuufp88uUmJEt/x4sUj4uMNyPIvQB6gF3p9AQIDr1GyZE2ePLnJ06f+FClSGZAJCDiLXj8r%0AJYoWSFJd7tzxoWTJmgQF3fzIRy8IXxeRoITPSg61msi4OKzMzHggSfx9zfcRYGFkhEKhIC4uErU6%0AR7r6VatzEB8fhZmZFTrdS+BVyp4EDIZgzMysiI9P7letNiU+PgqVSo1CoQKCUtrqgUeYmVllKAZB%0AEF4nEpTwWWlZpQrrTp+mddWq6OzsaKpWM0qSaKBWM6NbN5wfz8QQF8LIQo/eWMT7XypUaMy1awcw%0ANjalbt1eGBvXRJJGY2xci4oV3ciXrxi+vt5UrtwCZ+dveP78AaGhAXTq9AdqdR0kaRTGxg0pWNCS%0AcuUacvr0OqpWbZWJZ0IQvnxiFp/wWWleqRKjN25k2eHDHJk8mTWnThEaFcXGUqUo6+BAwylTGNGs%0AGSqlMl39Wlnlo1q1tixb1pdBg9ZStuy3BAXdwM5uONWqfc/KlYNwdv4Ge/viADRuPIQlS3oxatRe%0AHB1Lc/fuWaytO1KzZmd2756FQqGgTJm6mXEKBOGrIWbxCZ+dgNBQGk6ZgpOtLT1q18bW0pLzDx6w%0A5NAhvq9enbnduiFJyZOL0lP6SKtNYM6cdoSGBtCgQX/s7UsQGhrA4cNLMTExw919N6amOQEwGAws%0AX/4T168fon79/hQuXInIyOccP76C6OgwRo8+gI1NgUw5fkHILjJ7Fp9IUMJnKTEpia3nzuHt60uM%0ARkNxe3v61qtHeSen19qltzafLMvcunWC48dXEhERTM6cealVqyvlyjVEoXjziviDBxc5enQ5L148%0AxNQ0JzVq/EDVqq1RqdQfcniC8FkQCSotkaCEdBLFYwUh82R2ghL3oAQhg7RaDRs3jubkSS8SEqJR%0AKo0oWbIm3bvPJ3/+4lkd3lv5+59i7doRBAbeQJYN5MyZh6ZNh9G06bC3jhAFISuJ70hByIDY2EgG%0ADHDgyJE/+e67zvz22z46d57B8+cPGD68FBcv7szqEN+wdetEJkyoDUD//iv49dedlCjxHRs2/MZv%0Av1XGYDBkbYCC8A8iQQlftHZ4p358TBMnuqFUqlm+PJSE+Gj+WjYEn9ObGTv2KPXq9WX27O/RaOI/%0A6nt+iIcPL+HtPZ4+fZbSpctsduyYz4oVv1GwYGkWLHhASMgdli3rndVhCsJrRIIShHSKiAjh8eOr%0AuLvvYuK4upw8eZYXL4fy4L4DPw8pxw8/TMLY2JStW8dndaip1qwZQYECZXBwKMv48Y158qQOoaF9%0A2Lx5Htu3T+f778fj47NRjKKEbEUkKEFIp1On1mBqaom9fQkeBFxE5gzQDwPrkPXF2LFjOi4u9bl8%0AeU9Wh5oqIMCPunV7sXbtKKAnMB0YBGzj2LEtNGs2nKSkRJ4+9c/aQAUhDZGgBCGddDotCoUKnU6b%0AssUi5V8JsCYpSYNabYLBoM+iCN8kyzLGxmYkJWmBXGn2WCHLBlQqFZIkkZSkyaoQBeENIkEJQjpV%0ArtyC2NgIEhNjsbIogIJ2wAUk5mHgDPXr9+PGjWMpBWWzhzx5CnHq1DoaN/4JmANsAXyArjg7V8TH%0AZyOSJOHo6JK1gQpCGiJBCUI6OTmVx8amAHPmtGPW3EsUsH+CkbIJ5qaz+dV9M/fvnyMq6jldu87O%0A6lBTtW8/kTt3TmFnV5wuXcajVg9DqWxL6dL58fDYxerVQylduo5YYCxkK2IdlCBkwKhR+/jtt0r8%0A/rsr3bvPo0KFxoSFBeLlNYyLF3fw/ffjsLLKl9VhpqpWrTWVKrVg7NhvqVevD3/+mfxokqNHlzNw%0AoAOyLDNixLasDlMQXiMqSQhfrQ+tMvH8+UMWL+7GvXu+yHLy7LfcuR3o0GEq333X6WOE+NFt2zaZ%0AvXvnEhsbAYBSaUSFCk0YMmQdJibmWRyd8LkRpY7SEglK+Ig+VhkknU5HdHQo5ua5UKtNPkqfmS0+%0APhqtNh5LyzyigoSQYaLUkfDVkGWZc/fvs9fPj8SkJMo7OdG2WjVM1Nn7vohKpSJXLvt3touOfsmG%0ADaN4/PgKRkY5qFevD7VqdX1rW50uiUuXdvLgwQUUCiUuLg0oXbp2apX2D2VqaompqeVH6SsjXr16%0Aho/PBl69CiFnzrx8+21HUf1deIP400nIFp69esW3Y8fSddEiJCC3hQVrT53CceBA9l+5ktXhfbD1%0A693p0ycPly7twtIyD7JsYMmSXvToYU1w8OuPp79zx4dBgwqxf/9CzM1zYWRkwqpVg/n11wq8ePEo%0Ai47g45BlmY0bPRg+vBTBwXewsrIjNDSAkSPLsWrVz9lqar6Q9cQlPiHLabRaqowaRdtq1fBo04Zz%0A9+8Tq9FQrVgx7gQH02rmTHb9+ivVnZ0/6vt+qkrne/fOY82aEQwc6EWRIlU4e3YTVlb5+O67LkyY%0AUIunT/1ZsSIctdqEp09vM25cTQYPXkvx4q7cvXsWlUpN8eKuHDmyjL175zJ9uh9mZlafJHZZlnn4%0A8CLR0WEULlzpnRM/goJuEBr6GAeHsuTJ4/TG/q1bJ3L58h5GjdpHfHwkT5/exs6uGFZW+Zg5sxWF%0AC1ema9dZHxRzdHQYDx5cxMzMCmfnbz7aqFN4k7jEJ3zxvM+dI5+VFaNat6blpEkEBQSQT5K4rVBw%0AaOJEpnbowNTt29nl7p7VoWbI1q0TaNBgAJIkMXxYBRS4YCAY701TWbTkLr172+LtPY5Onaaza9cM%0AmjUbjr19CYYMKYdW64AsR5E3rymTJh3i3j1fTpxYTdOmQzM9blmWmT+/F5cvn0ShKIYs+/Hbb1sp%0AVarmW9tv2DCeffuWo1KVQ6e7SP/+i3F1bZ+6Pz4+mr175zJr1g0und/GFq9hVFQZcVWXRLP2Exgx%0AYhtDhhSlZctfyZkzT4ZifvjwEhMnNgNcMBgCKVXKBXf3TSgU6XvCspA9iEt8Qpbb4OND33r1WHHs%0AGPqHD7mq0XAkIYGxcXEMXLSIjt9+ywl/fyLj4j7q+2ZWIdm0Hj3yIy4uik6dprHUcwgyy9FzDpmH%0ARMfYsHLlYGrU+IFTp9ZjMOjx9d1C3bq9Wb78F2JiepGQcAKN5jIhIQ7s3DmbevX64uOzPtPiTevy%0A5T1cvnyZxMSbJCQcQKNZzbx5Pd7aNjDwOvv2LUervUZ8/D602iN4evZFq9Wk6W83JUvWxMjIhA2r%0Ah3Jem8Dh+GiuaBPYsXksGk0slSo15/z5jE93nz+/LwkJ80hIOERi4g38/UPw8dmY4f6ErCUSlJDl%0AwmNiKGhjw+Pnz6mt1aYO6+sBAWFhmBobY21m9tET1KcQFhaISmWEiYk5Sfp4ko8KQI2Bhjx/dh97%0A++JotXFotQnIsoylpS0vXjzGYPi7rYKkJDdCQh5jY1OQmJjwTxT7YwwGVyBHypa6REUF8rbbAmFh%0Aj1EqywO5U7aUQ5JMiY4OS20TExOOjU1BXr0KIZ/KiKIp2wsARYyMefky6IOPLyIigLTnWKutSVjY%0A4wz3J2QtkaCELOeQOzc3nzyhUrFibDI2JgKQgaVKJZWLFOFldDSRcXHYWmbdrLOMcnR0QafTEh7+%0AFDMTayQWknx0oUiso2Spmty9exYzs1wYG5uhVufg+fOHFCtWCZVqGaAHYjE2XkuJEpUICrpB7twO%0AnyT2QoUqolDsAZ4AIElLsbev+NZ7Og4OZdHrLwA3UrZsR61WYG1tl9omd24Hnjy5SZ48hQiT4WjK%0A9nPAQ30S9vbFP/j4HB0ro1AsIfkcv0Ct3kbhwpUy3J+QtUSCErJczzp1WHTgAK2rVKGhmxsOSiV5%0AjYw4ZWeH58CBeB46RJtq1TAz+TzWGKWVL18RcuXKz19/9cdj7E5UysVATqAgxYsVoXnzX/Dz20uT%0AJkORJInatXuwb998evWaQaFCgRgZ5UWlsqdKFWfq1+/L/v3zcXPr9UliL1HClXbthqNSlUSttiNX%0AriW4u294a9s8eQrx00+LMDL6DrXaHnPzwYwe/T+Uyv+/zV2xYhOCg+/w/PkDBv+6k3Y5LMmnNqWR%0AsRk/DdtCXFwkd++eoVq1thmOediwldjabkWttkOpLELTpl2oUKFxhvsTspaYxSdkOYPBQPPp0zEz%0ANsazd2+MVCriNBpyW1iw8vhxJmzdis/EiRTJl3mlgzJzRt/ly3uYMaMFder0pHv3BQQH+2NllY+4%0AuEgmTqyLSmWEp2cQCoWCyMjneHhUp0GDATRuPIT4+EhUKjWSpGDt2pEEB/szduwxjIyMMy3ef9Jo%0AYomLi8Ta2u6dkw202gSio19iZZUPlcrojf2nTq1j48bRDBu2hcKFKxIZ+ZycOfMSHHyb2bO/p1mz%0A4TRsOOCD4jUYDERGPsPExCJL13p9DUQlibREgvpiabRahq9ZwwYfH2qWLIm5iQmnbt+mUJ48/Nm3%0ALyULZO4izsyecn727BaWLu2JVqvBxqYAiYnxREeH4eRUnokTT79WZigsLJBly/oQGHiN0qXroNNp%0AuXXrOJUqNadnz0Wf/S9dH5+NrF/vjpVVXuzsihMa+oiwsEB++GHiJxsdCh+HSFBpiQT1xQuPieHY%0AzZskJiVRzsmJsg6f5n7Lp1oT5eOzkdu3T2FsbE7jxoOwtXX817YhIfd4+PAiSqWKUqVqZavisx/K%0AYNBz8+bx1EoSZcq4vXXEJWRvIkGlJRKU8IlkVsKKjg4jJOQeanUOnJzKZcn6nNjYKPbvn0dCQgyu%0Arh0oUuTjTCKQZZng4NvExISTO7fDfyZf4csgFuoKwhcgPPwpa9eO5Nq1A+TPX5K4uEgSE+No1mwE%0AjRsP/iTVDrRaLSNHuvDs2V1AQpIk9uyZjYmJOb/9tvdfF+C+j4sXd+LtPZ7Y2AhsbAoQEnIPJ6fy%0AdOr0h5hFJ2SYSFCCkMkiIoIZO/ZbatXqRp8+SzA1zYkkSTx65Mfy5f0IC3tMt25zMjUGvV5Pnz62%0AJCbG0a3bXJo2HYperycg4DLTp7dg/PhaTJrkS/Hi1dPd94kTXmzePIZ+/Zbj4tIAWZYxGHScPr2e%0AKVMa4e6+G2fn9PcrCGKauSBkss2bx+Lq2oFmzYYzd24POnQwoWvXPDx+fB0Pj0P4+m4hICBzC+J6%0AeQ0lISGaBQvuc+r4Gtq3N6FDB2Mmjm3IlCm+mJlZM2NG83T3m5AQg5fXMDw8DuLnt58ff7SkQwc1%0AnTrlQalU06vXYv76q/9bF/cKwruIBCUImSg+PpoLF/5H06bDWLCgH/7+uTAYItBojrJy5RiePLlJ%0A/fo/ceTIn5kax/HjK3FwcGHTpjEEBAUD14BXaHXf4T6iKn36LCMm5iVRUWHv6uo1Z85spHTpOkRE%0ABHPgwHJgCxAPjGPx4v5UrNiUhIQYHj689PEPSvjiiQQlCJkoPPwJVlZ25MyZB3//o+h0kwEzoCxJ%0ASV25desExYpVJyTk7ru6+iBarYYqVVpx49oxYBhQHLDAwEziEzXUqJE8KeTuXd909RsSchdn5284%0AdmwFUAloAhgDwwEF/v4nKVq0aqYfn/BlEglKEDKRiYk5sbERGAwGzMxsgespe2SMjG5gaWlLbGx4%0Apj9uXZIkQkMfYWpmgYKLJJcCAriOAkXqI+BtbPKnq18TE3NiYl6SN28R4CGQkLLnCZBAgQIlP8nx%0ACV8mkaAEIRPlzu2AjU0Brl07yE8/zUOt7oxa3Q9j4/rkzRtG7drdOHFi9QeV93kfBQqU5vz5bYz8%0AdScyB1FQCyWdgG40atqL+fM7olCo0j3lvGrVNvj4rKdt27EYq/VAOaA3UJH89qVQKFQ8eHARF5d6%0A7+hJEN4kEpQgZCJJkmjVahQrVw4if/4S/PHHKTp3dqFPn+5Mm3aC48dX8ezZPWrUaP/uzj7Azz+v%0AR6tNYOXKQcxfcI0SpRQ4FLrDwIFLcXBw4dq1g3z3Xad09+vkVA5Hx3KsXv0zK1c9pXr1cjg6XqJZ%0As25M+8OHxYu70rDhADGCEjJELNQVhPfwoQt39+2bj7f3BL79tiOlStUiPj6K06fX8epVCKNG7SNf%0AvqLv7uQD7d+/kFWrhqBUqihWrDqmpjm5c+cM8fGRODvXYPLkMxnqNz4+ipkzWxMV9QI3t97kzu1A%0AUNB1jh79i4oVm9KnzxLxwMAvlKgkkZZIUEIW+RiVJV6+fMKxY38RFHQTtToHVaq0pEqVVp+0xE9U%0AVBgLFnTg3j1fDAYD1tb29Ou3nLJl3T6oX1mW8fc/yenT64mNTa4k4ebWCweHsh8pciE7EgkqLZGg%0AhCzyqWr1CcLnRJQ6EjKdTqdj5Lp1rD55kqj4eBSSRMn8+ZneqRNNKlZ8ra0syxy6do3FBw9y/sED%0AlAoF9cqWZXCjRlQp+mGXqbafP8/oTZu4/+wZBlnG2syMXm5uTP3xR1Sq179VH4eGsvjgQbaeO0es%0ARoOzvT1969al47ffYvSPtreePGHwypX43LmDzmDAxMiIJhUq4Nm7N3ly5vygmDODXq/H07M7vr5b%0A0Om0QPJsuebNf6Fdu3FvtL979yz79y/E3/8EsixTvHgNGjUaRJkyb46Kzp/fzsaNo3n27B4gY2Zm%0ATd26venQYRoKxeu3pENDAzhwYBHnz/8PjSYWe/vi1KvXF1fXDqKwq/BJiBHUV06r01F08GBexsTQ%0Ar149erm5ERwRwdTt2zl95w5j2rRh4g8/AMnJaeTatey6fBn3li1pXL48SXo9W8+dY/aePYxv146+%0A9TI2W2vkmjXM3ruXOqVKMbpNG2wtLVl+5Ah/HTuGvbU1d+fNS01SPnfu0GbWLLrVqkX32rWxtbTk%0A/P37zNq9G7VKxW53d0zUagD2+fnRfPp0nO3s8GjThgqFCnHw6lVm7t5NZFwc12fNopid3X+FBny6%0AEZRer6dfPzuio8MoXtyVdu3GERsbyZYtYwkJufPGvaK9e+exe/csWrQYSdWqbVAoFFy6tJudO6dT%0Aq1Y32rcfn9rWy2s4+/bNo3RpN1q3Ho2lZW6OHFnGsWMrsbEpyJw5/qnn2N//FHPmfE/t2t2pXbs7%0AFha5uX//HLt2zcTY2Ixff935SZ9JJWRP4hJfWiJBkZiUxPT//Y/r9+9TtGBBPNq3xyJHjgz313Ta%0ANM7eu0fAwoX8tm4dxy5exNjEhDl9+/I0IoJeS5ZwdeZMXBwd8fb1Zby3N2cmTeLs3busO3wYI5WK%0Awa1akcvcnBpjxnDAw4PyTk7pisH33j1cf/+djT//jJmxMT+v3EhCop6235RlXLvvKTx4MA3LlcN7%0A+HDiNBqKDB7MmkGDKF2wIGM37+RpRAzNKpagf4O6dJg/H8fcuZnVtSs6nQ7zrl350dWVCe3b03rG%0APILD4yjjYMvOX4dRa8IEXkRG8nTZsnfG+KkS1JQpjbh27RCzZ19n27bJXLhwAkmC1q0HYmvryOLF%0A3ejadTaqff8JAAAgAElEQVTNmg3n7t2zzJ3bnsmTfQkPf8Kx3bORDTq+bTQYJ6dyeHh8Q48eC6hY%0AsQm3b/swfnxNhg7dgpGRGq+V7mi1Wqq7Nqdt2zEMGlSIChWaMmzYJhISYhgypCiDB68nf/4SbN48%0AlVevwqhUyY169Xozb96P5MtXlM6dp3+Sc2Iw6NmzZwE3bpzF1taeH38cg6Wl7VvbyrLM8eOr8fXd%0AT86c1rRr507evIU/SZwZ9fLlEzZvnkpk5EsqV65HgwZ9/7V4cGxsBJs3T+HZs0BKlqxCq1YjXntq%0A8acmElRaX3mCkmWZ1lOmYLhzh05aLfuMjLhvb8/JadPeuKz1PrQ6HaadO+M1cCBbfXy4cuUKU0he%0AbjkdODJ5Mj09PbG3tubouHF8+/vvDG/WDIAhCxcyUaslBphsbMzBCRM4cPUqj0JD+eunn9IVh+uY%0AMcQlJjKna1fqTZoFjEHGAQl32lcvRK3SJfh59Wri165l1YkT7PHzY9WAAZQcOpqI2C7oDBUxNZ5B%0Av3pO/NykHhXd3Qny9GThgQNM8Pbm2bJl2PUdhlbXDAPNUeBJvpz3uTxzAvZ9+3Jm8mS+cXb+zxg/%0AVYL64QclVau2JjFRw9Wr54CZQCQwho4dx3L48DLi4l6xevUr5s3rgLPzNxQpUpm5k+ozURuPGvBQ%0Am9J7xFaio8Pw8VmPh8dBRo+ujl6fRMeOfzBlSkvgd6AAEu641nCjqHM11q37hXXrEjhy5E+uXz9E%0A375/Mnx4JWJjO2IwuGBsPIcGDRrQsGFvRo2qgqdnEMbGppl+Tjw9B+Dre5PExAEoleewsjrAnDkX%0AyZHD4o2227ZNZ8eOtSQmjkaS7mNquozZsy+SK1f6FiB/KtHRYQwbVom4uC4YDGUwNp5Fo0ZN6dRp%0A4htttdoEfvnlG16+rI5OVwe1egUVK+Zj+PA1WRB5ssxOUGId1GfkSXg4vrdvs1Wr5QdgVVIS0S9e%0AcOnRowz1d/r2bQA6ffcdx65eZRfQCRgLdAYmeHvT6bvvuPL4MUk6HecfPKB5pUos3LYNT62WnsDP%0AwMjERJbv30+batU4cetWuuO4ERRE99q1meC9DeiDzGigMzL/Y9v5m/SrXx+dwcDVwEBO+PvTpmpV%0Adl26RFxiVXSGGcCPxCfuZ/HB/Tjkzk3RfPm4+vgxuy5donqxYqw8fhytLi8G1gI/YOAgIVGRhMfE%0AkD9XLtadPv3OGNvhnfqRWaKiwpBlAwMGrE5JTl5AD5JLE3mwfft8mjUbRnx8JAC3bh2natXWHNs9%0Am4naeAYCfYD52niObp9GtWpt8Pc/CcDTpzepU6cHW70nAP2BUUAXZLbie24vjRoNRK9P4smTm/j7%0An6Bq1dZcurSTxMRqGAzTgA4kJu5k//4F2No6YWvrRGDg9TcP4iNLSkrk1KmVJCbuAX5Er59HXFxB%0Arl8//Nb2e/YsIDFxK9ARWR5HYmJTzp7dnOlxZtSFC9tJTHTFYJhC8jnewb59899aXPf27dNERZmi%0A0y0BfkCr3cHFi9uJi4v85HF/KiJBfUb0BgNKSeLvFSUSoJYkDAZDhvozGAypf/7Isow6zT41yfdD%0AVEolMv9fGEehUKA3GN5sazCgVCgwZGBELgMqpRK9wYBM2vsaamRkFAoFUko8BoMhNYbXIzbCIMvI%0Aspwax9+f62UZMILUo1UCCpL0ehQKRYbP38dmMOgBUCr/Pq60x2eMLEuoVGm3ySgUSmS97o3/D9mg%0AQ6FQYjAYkGUZWQal0ijlWF8/x6T5L9PrdciynPJaPbL8es+ynHyuFApl6ueZ6f9/UaedlKFOPVf/%0AlHx8/x+zLP972+wgOba3n+O3t037faxCkhTZ+vg+lEhQnxEnW1tKOjrSw8iIw8AwpRK9pSWVixTJ%0AUH+uxYtjkGV2XrxIFWdn2gL7gcXACuDXli3Z6OND6QIFUKtUlHdy4uDVq/Rq2pSBajU7gbXAVLWa%0ArvXrs/vyZVyLF093HMXt7Vl76hQjWzYHFgF/AvuQaE+9MkVZc/IkCkmiQuHCuJYowZ7Ll2lasSJq%0A1QkU0nTgEKbq1nT5rg4voqK4ExxMOUdH6ru4cO7BA3rUro1CEYiCYcBhFHyPtWkOCuTKxZPwcNpV%0Azx7PKrK2zockSSxf3pdixUqSPHraCawBxtOwYWf27p2HiUnypa3ixV3x89vDt40H4aE2ZSOwDRii%0ANuW7psO4dGk3xYvXQJIk7OycOXnSixYtRwDzgeXAXiR+wMXFlZMnvZAkJQ4OLhQvXoPLl/dQqVJz%0AVKqjSNIs4BBqdTtq1+7Jq1chPHt2/5OscVKrTahc+XvU6nbAIRSKiajVNylb9u2TcerV64WxcUfg%0AALAQIyPvTC8j9SEqV26BUnkQSZpN8jluT+3avd56D6pkye/IkeMZCsVo4DBGRh0pVaoOFhY2nzzu%0AT0U5fvz4rI7h/fn7j8/qELKSJEm0dXXlXHQ0W2UZi9Kl8Ro+HEvTjN0HMFKpOHHrFiuPH8d36lTO%0ABAWxNDycCzlyMP+nn0CSWLB/P1uGDaOAjQ3GKhXTd+5kVteu2OXLx4pXr7iTNy+z+vbF2c6OXkuX%0AMqtLFwrYpO8HpkjevPyxcyfda9WiXtmSnPFfglKxgxaVC7J+yAAaTZtGrVKl6FqrFsXt7Rnq5UWj%0A8uUZ2qQBj0J3YWGyj261CzOzS3uGeXlRoVAh2lSrhmuJEkzcupUkvR7P3t04cMULnW4LJe1juDh9%0APO3mzCEuMRHPPn3SFa8/pdPVPj2uXz+Mn99eJk48RUCAD+Hhf6FQHKJevQ64uDRg//4FtG49mtKl%0Aa2Npacu6db/Stu3vFCrxLRtfBuKTKz9NO03HpVxDFi/uRsuW7hQoUApbWyd27pxO3bp9KVXqG+7d%0AnoRSsZPKlb9h4ODVTJvWhLJl3ahZszP29iVYtWoIFSs2pXHjAYSGrsfE5BB16tSlU6eJrF49lCJF%0AqlC1aqtMOw9pVanSlMTE+2i1GylWLIlfflmHlVW+t7YtW7Y2SmU0cXFrcHQMZejQleTPX+KTxJkR%0AOXJYUq1a89Rz7ObWgM6dJyJJb44dVCo1NWq05eXLnRgZ7aFq1TL0778IpTLrpvyXLs2EzOxfTJL4%0AykXHx1Nk8GB0BgOjWrZkUKNGBL96hfv69ey8eJGfGjRgca9eQPLllt5Ll3Ll8WN+b9uWJhUqoNXp%0A2HruHBO3bqV/gwb82rJlhuLouWQJXidO0LZaNaZ36kTenDmZu28fM3buxNTYmIcLFmBqYgLAgatX%0A6bpoEcOaNqVHnTrktrDgwoMHTN+5kxdRURweMyZ1ZuP606fpumgRVYsWZXqnTlR3dmbHhQt4bNpE%0AYFgY56ZMoWLh9M3yyswJE1qtlt69c5OYGEuVKq3p02cpcXGv8PTswb17ZylQoCRz5vintt+yZRw+%0APhv4/vuxKdPMlVy6tItt2yZRunQdevSYn/rX+KJF3Th9eh3Vq7ejY8dp5MyZl71757Br1wxMTMxZ%0AuPARanXyOfbz24enZ3eaNRueZpr5eXbs+IPY2HDGjDkk6usJYhbfa0SCyhTxGg19/vyT/50/jyYp%0ACQDH3LkZ164dPerUea2tLMtsOnMmdaGuQpJo4OLCz02aUM/F5YPiWHb4MJO3beNpRPKjH3Ko1bT/%0A5huW9umTuq7pbzeDgpi3bx/evr6vLdTtV78+psavr8/xuX2bIatWcTUwMPW+VM2SJVnerx9F8r39%0AL/H/ktkz+vR6PVOnNuLmzWOp9yNUKjW1anWjX783H2zo57eP/fvnc/PmcUCmeHFXGjUaTLVqbd64%0AVHTw4BK2b59CREQwAGq1KTVqtKdv32X/uL8FQUE32LNnLufPb0WjiUtdqFu/fj/U6owvbRC+HCJB%0ApSUSVKb7exLC+/j7e+ff1mx8yjjeN4b09PtvPmXZI73+74kT7y62mt7/j8w6x8LXQ5Q6Ej6p9/mF%0AFZ+YyKYzZ1JLHdV3caF5pUqo3uOX6MeKQ5ZlfO/dY+u5c8QkJOBsb0+3WrX+tXTR9cBANvj48DIm%0ABofcuelWqxaOtm9f7Pnw+XPWnDpFcEQEeSwt6VKzJiULFEjdn3aq+bNXr/jlZATPnz/A1NSKGjXa%0AU7Ro1bf2Gxv7ilOn1hIUdCO1WGyZMm7/+Yv/fRKTTqflwoUd3Lp1HFmWKVHClerV26Vervs36UnU%0AIjkJWUHM4hPS5fD16zgNHMj2Cxco5+hIcXt75uzZQ/GhQ7kZFPRJYgiPiaHOhAl09/TExsKCKkWL%0Acic4mOJDhzJ/377X2iZotbSfM4cm06ZhpFRStWhRwmNiqOjuzq/r1r223kRvMDB45Uqqe3gQq9FQ%0AtWhRZMBt4kS6LFyIVqd7re9p27dTevhwQkMfU7RoVUxNLZk370emTGlIfHzUa21PnlzD4MGFefDg%0APEWKVMbGpgBeXsMYNapK6uW2jHj0yI/Bg4ty+PASChQohYNDWU6fXs+gQYW4ffvd67sEITsTCUpI%0A9TQ8nI0+Puz180Onf3NtxfXAQDrOn8/W4cNZNWAAuS0scMidm4MeHkxo146GU6YQFh2dqTHKskzL%0AGTOo4OSE/+zZVC1aFDNjY0a3bs3VGTNYuH8/69MsvO29dCkAjxYtolH58piq1fSuW5f7CxZw0t+f%0Aadu3p7b9fdMmrgcG8nDhQrrUrImpWk2rKlV4tGgRkXFxDF65MrXtn0eOsPbUKW7Onk2zZsMwNjaj%0ARInvmD//Hra2Tsyd2z41+V25sp+NG0czadJZOnb8gxw5LChYsAx//HGZKlVaMWVKw9SisOkRERHM%0AtGlN6NZtLu7uu8mVKz85c+bh5583MmjQGmbNakNIyL2MnuqvQnR0GGfPbubixZ1otQnvfoHwSYl7%0AUAKQXA+v5eTJ1AQCAcuCBdk/YQLqNCWUui5aRFkHB1pVqUIdDw8q6nTEAOE5c3Jy2jRGrltHkbx5%0AGdW6dabFefTGDYZ5eXFl+nQ6zpyJv78/pYBjBgNew4djkSMHfZYt4/bcuTx4/pxvx44lcPFixqxd%0Ay/9OnKCaJHHcYGByt27ULVeOKqNGEeTpiVano9CgQfjPmYO3jw9/bN5MLYWCs7JM90aN+KVNG5wG%0ADuTazJnYWVtTaOBAdowcyaPQUDotWotC4YYsX6NixeoMGbKcoUNLMGTIeooVq8bvv39Ls2bDyZkz%0AL3OmNKSWJPEYUDi48Mu4Y0yd2oj69X+iRo0f0nUuNm70QKOJpU0bDyb+VpnCcZGogRvqHIz94yLH%0Ajq0kOjqU3r09M+F/4vMXHHyHMWPqotdXBl5hbR3LtGknMDW1zOrQPhui1JHwSQxctAhPjYatGg3n%0ANRqUgYGsPnEidb/BYMDb15eedergvmIFQ+Pi2KXRcEyjoWp4OLN27KCXmxubzp7N1Dg3nz1Lj9q1%0A2ePnxwN/fy5rNGzWaPifVkvfRYv4tkQJDLLMtcBAtvj60sHVlbshIWw+fpwriYls1Gjw0WoZvmoV%0AeSwtqeDkxKFr19jr50etkiUxUioZu2kT57RaNmo0XE5MZOn+/byIiqJN1apsO38e33v3sLGwoEKh%0AQnRb/Bda7QE0mk0kJvpx5coF/P1PUrt2d86c2UR4+FNCQu5SuXILvBZ1ZWViHDs0sVzWxGIZeJXT%0Ap9dRp04vzpzZlO5zcfbsJtzcerFj8++0inzOCU0MhzQx9I0Nx3v1MNzcMtbv12L58l+Ij3dHo9mJ%0ARnOSsLCy7No1N6vDEtIQCUoAIDgqim9SPlcA1bVagsPDU/cn6nQYZBkbCwuCX76kxt8zxoBvdDqC%0AX7zAzsqKyLi4TI0zMi4O+1y5CI6IoHKakkvVgedxcciynBpHZFwcdlZWBEdEUEql4u/pE0UBS6WS%0AlzEx2FlbExUfn9zW2poXUVHkU6lwSGmbGyimUhEcEYGdtfX/92ttTXxiIolJGqBCSuscQHkiIoKx%0AtrYjPj6SuLhILC1tUSpVvIx6kXqOlUANbQIR4U9T2r5+z+p9xMVFYm1tR2RoAK76pNTtrgY9kWGB%0AWFnlIz4+6q113QR4+TIYWa6R8pWETvcNoaFPszQm4XUiQQkA1ChWjJlKJQbgCbDe2Jhv0pQtMjEy%0AIpe5Of5Pn1KjdGnmGhmRCLwClhsb803ZsvgFBFA4b95MjbNw3rz4PXpEtWLF2AXcJbmU3ExJomrB%0Agmh1Om4HB1MoTx6K5M3LlcePKefkhJ9ez99ju/WA0tgYOysr/AICKJQnD4VT2hbOm5cYhYL/pbQ9%0ABtwzGChdoEDq8RXOm5frgYEYGxnhZFsASVqQEsUNDIYjFClSmUeP/MiTpzA2NgV49SqE2NhXlCxW%0AjelKFQYgCFivzoFz8RoEBPiRJ0+hdJ+LvHmLEBBwhSJl67HA2JRoIAGYq85BkTJ1ePz4CnnyFBIz%0A8P5F6dI1MDKaA2iBcIyNl1OmTI13vUz4hESCEgD4c8gQrjo6Yq5U4qxU0r9tWxqVL5+6X5Ikeru5%0AMWvXLqZ07YpcujRWCgV2CgXf1KpFTzc35u7dS5+6dTM1zp516rDqxAkK5cnDtJ49qaxSYa5Uss3O%0Ajo3u7nidPEmFQoVwtLXlR1dXDl67RmJSEl7DhtHCxARzpZKxVlbsGjOGY7duodPr+a5kSeq7uBAS%0AEcGlhw/Z4eHBMEtLzJVKOuTIwaZff+VFVBTn7t+nbbVqlCpQAEdbWzafPcsBj6E42c5HpTTDxOgb%0AfvppPubmNpw5s5E6dXpgZmZFxYpNOXTIk14/b+SIgwtmShXFlUbUaTceZ+caHDq0hLp101duCaBu%0A3d7s2TObRk2HYVm9PbYKJVYKJQnlG9Pqh0ns2jUrQ/1+LXr0mEHJkvEoFDlRKPLj5laXOnW6Z3VY%0AQhpikoTwmliNBhMjo7euaYqIjaXGmDG0qlKF0a1bo1IqUSoUvIqLY7iXF6HR0ewfNSpDz6ZKj1/X%0AreP4rVusGTgQZ3t74jQacqjVrD11it82bODI77/j4ugIgOfBg8zes4cNQ4ZQpUgRYjQazI2N2ePn%0AR59ly1g3eDANypUDSC7ttHw5qwYMoIGLCzEaDRYmJpy5e5fOCxcyoX17uteuDcCFBw9oOm0a87p3%0A54caNYhPTMTcxIQ5T0qycGFnqlVrm/p49hcvHjF27Le0aPEr9ev/hMGgw8jIhJcvg1i6tDe2to70%0A778y3SMdrVbDpEl1sbMrTufO01OKyMpotRq8vcfj73+CiRN93vrcJOH/JSbGo1Sq3qikIbybqCSR%0AlkhQWS40KopBK1Zw+MYNqhcrhlanwy8ggI6urszq2pUc6sz/IZdlmTl79jBz1y6c8uTB1sICv4AA%0AiuTLx4IePd54ou+akycZt2ULlqamONjY4B8cjGWOHMzq0oW6ZV+vyL3/yhVGrluHVqejuJ0dAWFh%0AJCYlMfnHH/mhxuuXf87fv88wLy+ehIdT3tGR51FRPIxIoHXrUTRsOPC1hBMSco9VqwYTEHCFokWr%0AEhcXSUjIHRo2HMT33/+OQpGxRc4aTSyrVw/j3DlvihSpgkKh5MGD81So0JSePRdgbp4rQ/0KwvsQ%0ACSotkaCyjZCICPwCAlAqFHzj7IyVmdknj0Gr03Hmzh1iNBqK5cv3WrWHf9IbDJy7d4/w2FgK2thQ%0A3snpX0cssixz+dGj5EoSOXNSrWjR/6y6cDMoiEehoeQ0NSXEeTQq1b9Xl37+/CFPn/qjVuegRAnX%0Aj1bTLiYmnPv3zwMyhQtXxsoqc+8FCgKIUkfCJxQYFsatJ08wUaup4ez8RoHWtCJiY/ELCMBIqaSs%0Ag8N/JqjIuDjO37+PDFQqXBhby4+zzkStUlGnTJn3aisbDNwODibo5Uu0SUlUKPTfkxKUCkXqx7su%0AvamUShSS9F5tX716xqNHl8mRw4LChSv/Z4KKjHxOQMAVFAolxYpV/8/1ORYWNlSs2OQ/3zsjdDot%0A9+75otHEYmfnjJ1dsY/+HoLwb8QISuDRixcMXrmSCw8eULlIEaLi47n/7BmDGjViTNu2KNOMHm4H%0AB9N4yhSCXr7E2twcg8FAVHw8Lo6OHBs3jlzm//8IhjiNhpHr1rHxzBkqODmhVCi49OgRzStVYl73%0A7q+1zUwDV6zgzyNHUEoSlqamRMTGYqxSMaVDB4Y2bfpa24NXr+K+fn1qhfSA0FBkWWbKjz/S9h8P%0ANrz08CHDvLwICA3FxdGR55GRBEUn0bq1B/Xr93stWd24cZT58zsQE/MSc3MbkpI0JCbGUapUHTw8%0ADqJKc98uKiqUVauGcO3aQYoWrUpSUiKBgdepVasbHTtOe2eNvY9BlmX27p3L7t2zyJWrAJaWuXn0%0AyI+CBUvTvft8HBze7w8D4csmRlBCpgoMC6PmuHEMbdKErSNGAMkjk8ehofRetozHYWGs7N8fSZII%0AePGC8iNH4uLoyKmJE7EyNUWlUHDv+XNaTJ9OsSFDeOLpiamJCVqdjqZ//EFBGxvuzJ1LLnNzDLJM%0AfGIi4729qTNhAqcnTMjwwxbfV8f58/H29WVRr170qlOHiLg4cpmZ4bF5M8PXrCFJr2dkixYA7Ll8%0Amd5Ll7Kif38alSuHJimJHGo1p27fpuuiRcRrtXSpWRNITk6Np05lTrdudHB1RavTkUOtZubjYixa%0A1IWYmJe0bTsGAH//U0ye3IBKlZoxYMAqAExMzLl9+zSzZ7dlxIjSzJ17G4VCQWxsBOPG1aRy5ZYs%0AXvwYIyMTJElBdHQYq1f/zMyZrfjttz0olZn7o7t+vTu3bh1nzJjD5M9fkqQkDUqlihMnVjNpUl3G%0Ajj1GwYKZ9+DG7EqnSwLkLJ1QIcsyiYnxmJh8+svqn5qYZv6VG7t5M73d3OheuzZuE2Zh0bUnOTp1%0A538XLrPH3Z1Tt29z7v59ALp7elLQxoaDHh7UHTWKXN27Y9m1K/0XLeLe/Pkk6XT8tmEDkPygQKVC%0Awar+/fl9805ydO6GWZfu9F62humdOlEyf348Dx3K1GMLevmSTWfOcMDDg5cxMVh07Ej+Pn2w6dSJ%0AqkWLMu777xmzaRMGgwG9wcDAFSvYMmwY+aysyP/TcHJ2703uXoMA2DdqFMO9vEjQJtfMG+blxZxu%0A3ajh7EypYb9j2a0X5l164/RsLRd+/5lDe/6gRsQyADw9u1OqVG06dfqD/v3L0LNnHjp2NGffviXM%0Am3eHFy8ecfKkFwB79syheHFX2rUbx1/zO9G9ixndO5tyYNcMhgzZQHx8FBcubH/7AX8kISF3OXnS%0ACw+Pgzy8f55eXczo1c2Sie6VqFChCW3b/s769e6ZGkN2YzDo8fQcQOfO5nTubMG8eT1SktWn5ee3%0Al27d8tC9uw39+5fk6VP/d7/oMyYS1FcsOj6enZcuMbhxYzovXMnlRzXQG+JJ0t9hvPdxzty9y4AG%0ADVh+5AgGgwGfO3eY3bUrTcaNo0RUFLHACyA2KIi+S5bQr1491qYUal1+9CgjmjVj0cEjrPcJQ28I%0ARW+IZP8VE8Zs2s4vzZuz/OjRTD2+URs2UMDGBmszM6Zu2sQhkpdkzpdlus+Zw8jmzZGApYcPc/j6%0AdfJZWVGlaFEaTJ7Ni6j56A0aXsVtoPn0BdhZW1O1aFG2nTvH7adPCQgNpYOrK42nLuDBi37oDRri%0Atafo7unFq9hYfnR1ZfWJE4SFBRIaGkC/fn8yZkwTEhPbAInAPS5f9uHUqbW4uNRnx47pyLLM0aN/%0A0bz5L2z2Go7tzaPEGPQEG3QEHF3OqZNeNG06jCNH3nxo4cd07NgK6tTpyYsXj9i6cjCXkjRoDHra%0ABd/Gc0ZL3Nx6cf/+OcLDv56qC7t2zcPX9xYGQygGQwSXLj3D23vqJ43h5csg5s7tjkazC4MhgfDw%0AEUyc2AKDwfB/7d15YEzn/sfx90wmM5PJbglijy1Fg6BEKIpS+61db7VUtaVKe8XSWkpLWxRt0aKq%0A1iIopfYQW4gldoJE7FkQkU1m//0h0rjXr0UyyST5vv4ymeOZ7zmSfDznPEue1pGXJKCKsJuJiZRy%0Ad6e4qysHL0ZiNH/Kw0V4KpKu78f+yAvU9/EhOj6epPR0LFYrXRo25MqtW4wGtEBxYDhw7Nw5ujRs%0ASMqDhytCR8XF4e/jw/aTl0jXDwM8AB0PDCMIOR2Ff+XKxCQk2PSH62JsLLXKl2fjsWPUA5rxcGmm%0AtwG11crxK1coW6wYx2NiiI6Ly6rJaHIFemQe3QYHZTXOXL+edS2i4+Pxq1gRg8nE5YRrWK3/yTy2%0ALg7K1hyJjqa+jw9RcXFcvhyBSqWmdOkqpKXFA2Mzr3EloD8REVuoXbslycnx6PVpPHiQTLlyLxB1%0AZhcjjRloeLjc0hB9OlGnduDjU5/4+GibXTN4ONKwcmV/Ll06RBerBd/Ms/vMYub8lRM4Omrx9vYl%0AISHGpnXYk1OnDqDXfwi4A84YDMM4depAntbwcMBMIyCAh/8iA0lLS+b+/fg8rSMvSUAVYe46HXdS%0AUjCaTHi5FwPCM9+xoFMfpGwxT+KSknDX6XDTPnwwHx0Xh06r5VC2dvYDnp6eRN66hWPmBF8PZ2fi%0AkpKo5OWBo8PBrGOVikNUKOFB/P37uGq1Od7d9u946HTEJyXhW7YsF4BHG4FEA6lAldKlSUpPp4Sr%0AK+46HXFJSXi5uWEw3+bhgk8AdzGYovH2/OtaPDo3J7UajUoDnMw8NgM4+dixnp7emM1GDIYMlEon%0Asl9jOECJEuVJSIjB0dEJtdoJq9VKWloS7sXLcShzkIUVOKhS4+5ViaSkOHS6J2/KmFt0OneSkuLw%0A8CjDMQcVj25khQPFXTwB8qQOe1KyZBkcHMKzXiuV4ZQs6Z2nNXh6lsFiOcvD716Ai1itD3B29szT%0AOvKSBFQR5l2sGC+ULcuGo0f5dXA/XLQDcdF2w0X7ErXK3+btFi1YuGsXPQMCUKlUVCpZkmG//sqP%0Aw4YxAWgHNAHWK5Us/fhjpv/xB019fQHoGRDAwl27mNizC6XcN+CibYWLtj3FXH5gVv8eWe3a0icd%0AO47D5AsAACAASURBVHLi6lXa+vnhU64cLwDdgfpAzyZNiIqN5V5qKh937EgHf392nz2LyWLhi17d%0A0KlfwkXbG2dNPT5s25Iynp6sDQ+nW6NGNK5WjdvJyZy4coVFgweiU7fGRdsLF21d2tbxpkWtWvwa%0AGkqvJk2oXr0RGo0zwcETePvtiUBfoAtQB40mioED53DgwG80atQNpdKBhg27snv3InoPnMtknTud%0AtC600LoSWrwcHbuOYdeuhc+8LcezatKkJ7t3/0LDhl3Q1GiCv9aFHloXuqp19B+yhPPn96JSOVKh%0Awov/3Fgh0afPONzcNqDVvoZW2wkXl1/p129SntZQpUpDmjTpgEZTH632DdTql3nnne/zZFRnfpFh%0A5kXc1hMnGPjTT+wYOxZnrZa9587hrtPRtk4dZm3ezC+7d3Ni6lS0ajWrw8Lo/d13zBkwgBa1azN3%0A61a0jo4EdenCF2vWMHf7dk5Nn06t8uW5lZiI/6hRzB04kDZ+fmw9cQKzxUIbPz9OX7tGjxkz2Dtx%0A4t9Ors0NFQcPBuDsjBks2rWLU9eu0drPj5eqVMEvKIiXqlQhZMLDJYlGL19OeFQUf4wcycXYWM5c%0Au0a1MmXwr1yZ3rNmUcLNjZ/ffx+An7ZvZ/a2bewcN457qakciX7Yy2pRqxYfLVrExdhYdowdyxpF%0AT4KDJ7J27ReMGrURJyc39u1bhqtrCbp2HcP06f/i3LlQfv75NjqdGzExx5k8uS0jR26gVKkqnD4d%0Agkqlpm7ddhw5sp5ly0YybdpJ3NxK2OyaWSwWxo4NoGbNFvTpM4XTp3eQnHyb6tUDUKnUTJz4Cr16%0ATaJp0742q8Eepacnc+LEVsCKn9+ruLjkfc/FarVy7twe7ty5RqVKdalY0S/Pa8hOVpLITgLKJhaH%0AhjJ88WI61KtHi1q1uJ+ezrJ9+7BYrWwcNYoKJf76ZTh53TrGrVpFKXd3XqldG73RyI5Tp0jT61k5%0AbBjds/WKjl2+TNdp06hWujTdGjXCQalk47FjHImOZuXw4bzylJNsc+JOcjJ+QUEk3L9PYI0aVPby%0A4tTVq5y4epV6lSoRPnly1hykR1u+rzl0iLeaN8e3bFliEhJYtHs3zWvWZNHgwWgcH64SYbVambxu%0AHTM2baJ3YCD1fXyIS0pi0e7dVPLyYs0nn+Dh7EwwPQD48ccB7N69CC+vyvj6NiM19S6nT4egUCj4%0A/PM9VK3aMKvm48e3MHv2m9So0ZR69V7DZDJw8OBqEhNvMnLkH3kyByk5+TbTpnUlNTWR5s3fwtW1%0ABJcuhRMevobu3SfQocNwm9cg7J8EVHYSUDaTmJrK4tBQzly/jtbRkc4NGtDGz++Jz4gS7t9nxJIl%0AhEdFoVQqaV+vHl/07IlO+7+3GgwmE+vCw9l99iwWi4WA6tXpHRiITqPJi9PK8tv+/cz480/uZ+7l%0ANLFnT1rUevI8nkuxsSzes+fhUkdubrz58svUrlDhicfeTEzk19BQouPicNfp6NmkCY2rVcuapPso%0AoABiYy+xdGkQN2+eQ6XS0rRpHzp1Cnpsku4jGRmp7N+/gqiowyiVKvz82tCgQee/XUYpt1mtVs6f%0A38uhQ2vJyEjF27sGLVq8LcsoiSwSUNlJQIkCJntACVHYyEoSokBr++WX7Dh9OmtXVwXQoEoVwr74%0A4ok9h6d17sYNZv35J2sOHcpalmhQq1a827p1nqyoDg+3Jpm3YwcLQkKIjo9/2IMKCGB4+/ZU9344%0AwqsHwQAYTSY+DE1hx46fuHbtDGq1Ew0adKZDh4/x8fHPk3qFKGhkFJ+wmeL9+7P91CmqlipF2Jdf%0AcnLaNPwqVuRIdDSub72FyWR6rna3nzxJ8wkTqFCiBKemTydlyRLmvvMO20+dotWkSaRmZOTymfyv%0ApLQ0mk+YwIELF1g0eDCpS5Zw7OuvKeHqSuC4cew999cMf73RSOepU9m/fwV9+37N4sXJfPfdRSpV%0AqstXX73GwYPBNq9XiIJIbvHZSExCAuOXLCH+7l2a16vHqG7dnrgJoL2wWq3M2byZTWFhuDk781nf%0AvtT5r32VnkX36dNZe/gwa//zH+bv3Mn2k9cABf6VPfjx3YG89Omn+FeuzLFvvnmmdpPT0/EZOpT1%0AQUGU8fBgwtKlJCQm0tLfnxH/+hfvzpuHi1bL7Hfeee7an0b/uXNxUquZ9dZbTFzzBztPRVGhhDvf%0AvtWdi7du8e8ffiBmzhyc1GomBgdzNDqaviMOsXXrj4SF/YmrqwdvvDEWq9XKxIktmT79FMWKlbVp%0AzULkNlvf4pMelA3cTk6m2ejR+B45wsfR0YT88QcfzZuX32X9rcmrV/PLypV8eOkSzU6coM348UTF%0AxT13e+uPHqVcsWIs3buXbSdjsPIdVn7iWEwyg+bNx79yZSJinn0lgqV799KyVi2qlS7Ny2PGUOvo%0AUT6Ojmb7hg18snAhU/r0YcX+/SSnpz937f/kTnIy648c4Yteveg3ZyEz/7zD4egv+P1IIA1GT6K+%0Ajw/1KldmdVgYRpOJn3bs4Jt//5vg4CmsWrWEqKihHD8eyNixrdBqXQgI6ElIyM82q1eIgkoCygY2%0AR0QQYDTymdXKa8A6g4Ff9u7FbMdrZi3Yto3lej0dgaFAX4OB1WFhz92e2WJhXPfubDp6CfgGeJOH%0AywfN5+TVZDYEBQE8822+Axcu0LlBA/6MiKCZycSYzGu81mDg59BQSnt4UMPbm5NXrz537f/k6OXL%0A1PfxwdXJiTWH9vHAsAF4DbNlEg8Mddh+6hRdGjRgf2Qk0fHxOGs01CxXju3bF6DXrwA6Ah9hMPTi%0A4MFgGjToTGTkfpvVK0RBJQFlAwqFAnO216bMr9m0L5xDCoWC7FHxqOac+Gudvf9u2UrGcz5/UigU%0AWCyWJ15jZeb7VnJe+9/WwMNbon99wuPnpwAsVuvDf/PMev76m38dq1CYHr6feawQ4nESUDbQsX59%0AIjQaxiiVBAOdNRo+aNXKpuvO5dSHnTrRW6NhJfCVQkGwRkPfpk2fuz0HpZKJa9bQM7A2MBr4EVgE%0ADCKwhhf/mjYNBTzzSL7mNWuy/sgROjdowGGNhs+yXePBbdpw/e5dLsXGUi8Hz8/+yUtVqxIRE8O9%0AtDT6vdwKnaY9EIzK4RPcnCJpV7cuvx8+TPOaNalSqhQGk4lTV6/SqdNQNJpewEoUismo1b8TGNiH%0Aw4fXUbNmc5vVK0RB5fD555/ndw1P79y5z/O7hKfhpFbTo2lTticnc8jVlQ6tWzOuVy+7/l9yQI0a%0AOHt4sN5gIL1qVX7+6COqlC793O1FxcURduECw9q1Q6dRcv7GShRs55Xa5RjfvTvTN26kSfXqvPPK%0AK8/Ubg1vb4KWLaNJ9eqMev11tqWkEO7qSudXX2VUt24M/vlnXn7hBTrWr//ctf8TJ7WamIQEtp88%0AybxBA1CrErFaN9OiVhqrPn6fsAsXWBQayrxBg1CrVOiNRubv3MnqAe0p5wkZxj9pWPUG/YetJSXl%0ANitXjuX99xei1ebNDsNC5JZatZhoy/ZlFJ+wmTKDBhGXlIS3pyfT/v1vtGo1I5ctIzo+HhetlpQl%0AS56r3b3nztF9xgwGtGxJ/5YtKenmRvilS0z74w8UCgWbRo+2+Vyo1IwM2k6ejKtWy386dcpa6mjh%0Arl0s27ePjaNG8VLVqgCYzGZ6zZzJjcRERnXpQvOaNUlKS2PMvkS2bZvDBx/8Qv36HW1arxC2ICtJ%0AZCcBVeC88f33rAoLyxogolAoaPPii2wbOzZH7cYkJDB761aCDx4kJSODGpkTdf/98suoczAB+Flk%0AGAws2buX+Tt3Zk3U7RUQwJB27R5bvxAeDhpZHRbGjzt2cObaNZzUamo37E27dkMpV+6FPKlXiNwm%0AAZWdBJQoRGQZJFHQyVJHokBLy8hgxf797D57FqvVSkD16vRr3hwPZ+c8q8FqtbI/MpLl+/ZxNzWV%0A8sWLM6Bly/93AVghhH2w32FlosALu3CBKkOHsikigrZ16tDB35+DFy9SZehQNkdE5EkNKQ8e0G7K%0AFN6dN4+qpUvTvXFjXLRaXp08mffmz7fruWlCFHUSUIXc8ZgY5m7bxrrw8Fz9ZXzj7l0W7NzJr6Gh%0AJKWl/c/71+7coeu0afw6ZAiLBg/GYrWSYTQy4623+HP0aN6eO5dTNpxM+0i/2bMp6+nJmW+/pWa5%0ActxJTqZd3bpcmDWLi7GxTFi92uY1CJFbrFYrx45tYuvWOVy8eCi/y7E5eQZViC3bs4cRCxbQBTiu%0AVFK2enXWfvppjudjnbl2jdbjxtHGbCZFoeCsTkfYtGmUdHPLOmbUsmWYLBb+07EjgaNG4Z+RgRbY%0A5eBA6JQprD98mPM3b/LrkCE5O8m/cfb6ddp8+SUxs2cz8KfF/H74GmZrU5SKzUzs8Sq9AxvhN2IE%0AV+fOxdXJyWZ1PC15JiX+jtVqZdas/kREHMdqDQA20bfvGNq3t93P0D+RtfjEc7FarXy4YAE7DQbm%0AGQwcyMjg6sWLbDlxIsdtf7poEeMePGCpwcB6vZ52yclMW7fusWPWhIfzdosWfB0cTPeUFNbq9SzX%0A6xnx4AHjFi+mf8uWrA0Pz3Etf2dteDh9AwM5c/06vx8+T5r+KBmGBaTrD/HZytW463Q0qlaNHadO%0A2bQOIXLDpUuHiIg4gF5/CIPhJwyG/SxbNgqD4UF+l2YzElCFlN5oJN1opGbma0egltVKwv37OW47%0A4d496mZ7XcdsJiEx8bFjUjMyKOnmRvzdu9TNdmuxjtVKwr17FHd1JU2vz7YcUu7LqiEpCQeHKsCj%0AgRnlUSldSUxNpYSrKykPCu8PuCg87t9PQKmsATzq7VdCoXAiLS0pP8uyKQmoQkqrVtOgfHkmKpUY%0AgDBgq9VKkxo1ctx2y3r1mKxWcx+4Afyg0dCyXr3Hjqlepgzhly7xSv36zNRoiAXuAV+r1bSsV4/D%0AUVFULV3apss/VS9ThvCoKPx9fLBYTgJbACMKZuPhrMLb05PDUVFZmwsKYc98fOpjsYQDOwAjCsVM%0A3N1L4u5eKr9LsxkJqEJs9Zgx7K5QAZ1CQXdnZxYOH06NXPhlPPGNN/B+6SVKOzjgq1Lxevv29GvR%0A4rFj3mvdmml//MGAVq14tU0bqqpUeDs4UC0ggDHdu/PN+vUMatUqx7X8nd6Bgew5d47E1FQ2jR6G%0Al/s7KBRaqpX5nt0TgtgUEYHG0ZHG1arZtA4hckPx4uUYNWoVbm7volBo8fZewfjxG+16jc+ckkES%0ARYDFYrHJN/GjVcWftMag0WSi0zff4KzR8G2/flQsWRKr1Ur8/fuMXbmS09eusXvCBJy12lyvK7vF%0AoaGMXbWKn997jzZ+fgCYLBZWHjjAf5Ys4fegIJr6+tq0hqclgyTE07LVz/Szkom6Isds9Y38d+06%0AqlRsGDmScatW0WDMGHy8vHBQKom8dYs+gYGEjB9v83ACeKtFC9x1OoKWLSPlwQPKlyjBxVu38C1b%0Alk2jR9NIek+iALKHcMoL0oMSNpeu13PiyhUsVisvVqiAu06X5zVYrVbOXr/O3dRUyhUrlqOV2vOC%0A9KZEQSA9qOcQk5BA+KVLOCiVvPzCC5Ty8Mjvkgqdy/HxHI6KeqprrNNocmVwRk4oFAqbLG1ksVhY%0AFBrKscuX8XJz46P27SnmYt/bZqSmJnL2bChGo55KlerKYrXCbhWqHtTNxETemz+f8EuXaFGrFkaT%0AiT3nz9Opfn1mDxiAWz78z72wuXH3Lu/Nn8/hqKjHrnGXBg34YcAAu5jwmle+27yZ0cuXY7ZYKOPp%0ASXJ6OvcfPKBtnTr8OXp0jm7D2KIHZTBksHTpCPbvX06NGoFoNM5ERu7D27sGgwbNp0wZud0pno2s%0AZp7d3wTUneRkGn/2Gf2aN2dEp06k6/WoHBxQKBSMXLaMU1evsnvCBLQ53CcoNSODtIwMvNzd7XoD%0AwkcsFgtxSUl4urj84x5JjwYxuGi1uDzh+dDt5GQaffopA1q25JOOHUnT63F0cAAgaOlSzt28ya7x%0A49E4OtrkXOzJ7K1b+WjRIsZ07cqEbt04c+MGPl5eHIuJocvUqdQqX57wKVOeu/3cDiiLxcLUqZ1R%0Aq50YOHAujo5a9Pp0nJ092LlzPuvXf8UXX4Th5VUpVz9XFG5yi+8pzdq8mVdq1+aTjh1p/9X3HLwY%0AidVqpkdAExYPeYfXpkzhtwMH6N+y5XO1b7VaGbdsGTM3b0arVFKtdGk2jBtn17cPz9+4QecvviA5%0ALY10i4WZ/fszsE2bJx4be+8enSdNIiYhgQcWC0GdOvF5376PHTNj0yba1qnDsPbtaTd5FuFRF7Fa%0AzfQODGTh+wNpO3kyq8LC6Ne88G9fPnr5cj7u0IFG1aqhe/M9zFYlkEG/ZoGcnDaNasOGsf/8eZq+%0AYB+3z06c2EJi4k0mTw5n+fJxbNs2G6VSi7e3L+PGbeD+/QTWrZvM++8vyO9ShchSaIaCLNy1i487%0AdOCTxas4dMkHg+kuRnM86w8/4PvN2xjeoQM/79r13O2vCw9n/fbtXDWbuWM00uzWLT6YPTsXzyD3%0A9fjqK0bcu0e8wcBxk4lxixdz4sqVJx47cNYs2sTGctto5LLZzMotW9h49GjW+1arNesaD/t1JYej%0Aa2AwJWI0x7E2PJW523fm+BoXFGvDw8kwGvmqb1+6TZ+L2ToDSAbOsGRfBMdjYvCrUIGxK1fmd6lZ%0Adu1aSLt2QwkPX0tIyFbM5msYjbe5caMBc+cOoV27Dzl0KLhQL5sjCp5CEVB6o5E7KSn4li3LgQtX%0A0BuH8HBxHxfSDQPZF3kVvwoVuHr79nN/xtGoKHrr9ZQAFMAQs5kj0dG5dAa5L8Ng4OKdOwzKfF0V%0AaKNQcDwm5onHH71yhQ8tFhRAKaCnXs/RbOeXYTRyPz2d6t7ehGVdYxXgSrr+Hfadz/k1LihOXrlC%0AMRcXktLSMFkygHcz36mOihZsP3WKupUqcfPevfws8zG3b1+lQoUXuXjxKHr9G0BxQInZPISoqKN4%0AeJRCq3UhOflOfpcqRJZCEVBqlQqNSkX8/ftUKVUcB2VI5jtWNKoQqpXx5EZiYo5GV1X08mKvWo0p%0A8/VuoOJ/bettTzSOjnhqtRzIfJ0KHAYqliz5xOMrFivGo76PEdin0Tx2rEalQuXgQMKTrrFj7lzj%0AgqJssWKkPHhACVdXHob0wcx3UjBzlFrly3P19u18GU7//3FxKUZi4g1Kl66IWr0HMGe+s5sSJSqS%0AkZFGevp9dDr3/CxTiMcUioBSKBT0CQxkwc6dzH6nNyXdFuDm1BRXrT8+pQ4z9vXOzN+5k75Nmz73%0AZ7zzyis4VKlCPa2Wdk5OfKrTMceGW0XklEKh4Nfhw/mXRkNHnQ4/jYZXAgJoWavWE4//aehQRjg5%0A8ZqTE3W1WlyqVn3sWZJSqaRXQAALQkKYO7APJVx/xM2pGa5O/lQtdZxP/9Upx9e4oOjfsiUms5lf%0Adu9mQveOQBtUNENBFV4oo+GdFi3YFxnJ8Pbt87vULIGBfdi5cz5t2rxHpUoGtFp/nJza4uw8iSFD%0AfmD//uXUqtUSnc7tnxsTIo8UmlF8F27dotn48SweMoTAGjU4cOECKgcHmvn6snTvXr5Yu5bjU6dS%0A3NX1uT/ebLGwPzKSlAcPaFSt2mP7H9mr63fuEBETQxlPTxpWqfK3Iw8T7t8n/NIl3HU6mvr6/s8w%0A6fM3bvDyhAksGzqUgOrV2R8ZiVqloqmvL4v37GHK779zfOrUItGLGjRvHr+GhrJz3DgcVSo2Hj1K%0ADW9vujVujN+IETwwGIidPz/XPi+no/r0+nRGj65Ps2Zv0rlzEBcuHCAjI5Xq1QOIjb3I1KldGDVq%0AI9WqNcqlikVRIMPMs/uHeVBhFy7Qc+ZMqpQqRQd/f4xmM2sOHUJvNPJ7UFCuLJRa1O2PjKTXzJlU%0AK1OG9vXqYTCZWHPoEEazmfVBQVQrUya/S8wz3b/9lnXh4VQoWZI6FSsSe+8exy5fprSHB8enTsXL%0APfdul+XGsPO7d28wffrrPHiQTJMmvdFqXTh9eicxMREMHvwr/v720+MTBYMEVHZPsdSR0WRi/ZEj%0AHMpcSaJV7dq08fMrMmtX5QWDycT6w4cJz1xJoo2fH61q1y6S1zg6Lo7RK1YQHReHm5MTH3fsSJeG%0ADXP9c3JrXpTVaiUycj/Hj2/OWkkiIKAHanXRmWAtco8EVHayFp8oomRtPmGPZMt3IYQQRZIElBBC%0ACLtUaJY6esRqtfLzjh0s3rYNRwcHPu7Zk84NGuR3WfkiMTWV9hMmcOXWLZy0WuYMHUp7f//8LksI%0AIZ5KoXsG9fOOHUxfsoQf9HrSgMFqNUtGjqR15m6qRUn1QYOolpTEZzycpPsZED59uk22nRB5R55H%0ACXshz6Ce0bLt2/lOr6cN0BUYazCwIiTkn/5aoZOekcHlpCTWAE2A4UALYM62bflalxBCPK1CF1Bq%0AR0eSs71OAdQ53GKjIFKpHt69Tc32tRRAWwS2whBCFA6F7hnUJz178vb06dwyGEgDZmo0hHTsmN9l%0A5Tm1SkXjypVpHhPDJ0AYcEqpZHXXrvldmhBCPJVC9wwKYM+5c6wICUGlUvF+hw68WESfuVgsFgbM%0AmcORs2fx9PBg8fDhVCldOr/LEjkkz6CEvZCJutnJRF0hJKCE3ZAddYUQj+lB8GOvJbBEYVXoBkkI%0AIYQoHKQHJUQORFy+zIKQEKLj43HX6egZEEDXhg1xVMmPlhA5JT0oIZ6DxWLhgwUL6DptGuWLF+eT%0Ajh3p4O/P91u24D9qFLcSE/O7RCEKvCIfUHFJSXy3eTPfbtzI5fj4/C4n1+09d46vfv+dRbt3YzCZ%0A/vkviKfy9fr1nL52jbMzZhDo68vxmBgAQsaNo2dAAJ2nTsViseRzlUIUbEX6PsS1O3doMnIkr2Zk%0A4GS10jg4mO2TJlG3UqX8Li1X/LR1K1OWL6e30chOR0dWhISwZeJEVA4O+V1agaY3Gvluyxb2TZzI%0A0tBQvl6+nN4mEzscHfktJIRNEyawJjycXWfOFMkltoTILUW6BzVt7Vr6pafzi8nEHLOZSRkZTFi8%0AOL/LyhUWi4WgJUvYpdcz1WJhh15PyrVr/BkRkd+lFXhhFy7g4+VFldKlGbl0KaEGQ9Y1Trx6lW0n%0AT/Jms2asP3Ikv0sVokAr0j2oxKQkGmS7DVMdWJGSkn8F5SKj2YzebKZy5mslUBW4l5aWj1UVDukG%0AAx7OzhhMJkwWC5Uyv+7AX9fY08WFczdu5Ek9MuxcFFZFugf1WuPGfKPRcB64CozXaGjXqFF+l5Ur%0ANI6ONPXxIcjBgTvAFmCb1UozX9/8Lq3Aq1muHMcuX0YBNKpYkZEODtwFNgM7rVaa+vqy7/x5apUv%0An8+VClGwFemAeuPll+n/+uu00uloqNXS5JVXGNWtW36XlWtWjRlDlK8vVdVq/lO8OKtGjZKljnJB%0AZS8v/CtXZt7OnQR/+imRNWpQxdGREcWLEzx6NGaLhQ1Hj/JW8+b5XaoQBZosdSTEc7h46xbNP/+c%0Aj157jcFt2+Ku02G2WNhy/DhDFi5k7Ouv827r1vlSm9ziE3lFljoSwg5V9/Zm/6RJjF25kkpDhlCh%0ARAkS7t+nfPHi/DBgQJHdxVmI3CQBJcRzqlK6NL8NH87dlBSu372Lu05HZS+v/C5LiEJDAkoUWNFx%0AcUzfuJGktDT8fXz4uH37rI0ac8JgMrHl+HFuJibi5e5OB39/nP5m08virq4Ud3XN8ecKIR4nz6BE%0AgZOekUGzCRM4HhNDGU9P3HU6rty+jclsZnKfPgR17vzcbS/avZsxK1bwQrly1ChThpjbt4m4fJnP%0AXn+dYe3bo1DY9JZ7rpPnUcKW5BmUEP/FLyiIpPR0zs6cCTzsSTWtUYMfd+xg1PLlOKnVfNiu3TO3%0A+8uuXXy5bh3bx47Fp1Qprt25Q9lixbidnEzXadMwms05Cj8hxLORgBIFyuqwMK7cvk3c/Pn0nvED%0AIeciUeCJQpHCmk/eZ2i7dnz622/PHFB6o5Exv/3GjrFjib13j1fGjqW4QkGCxcK8Dz5g85gx1A0K%0AYlDr1rjrdDY6OyFEdkV6HpQoeL5ev55mvr6sDAtj17lbwBWsxGKxzqLXzAV888YbpGVksO3EiWdq%0Ad8vx49QsV47KXl688e23rNfruZCRwR6DgcE//ohKqaT1iy8SfPCgbU5MCPE/JKBEgZKQnIxfxYrs%0AP38eJW2BRxOP38ZoSUGlVOLq5MTZ69efqd2biYn4entz7c4dSigUNM38uh/gq1JxMTYW37JluXH3%0Abi6ejRDi70hAiQLF09mZC7duUadSJSzsAZIz3/kTB4UzAKkZGc+8YkZJNzeu3L5N2WLFiLdYOJ35%0A9Rgg0mjEp1QpYhIS8HJ3z61TEUL8AwkoUaAMa9+ekDNnGNq2LbXLaYCKOOCHgj7MfbcvX65bh1ql%0AolP9+s/Ubsf69TkcFcXdlBR+fP99WqrVvKzT0dDRkS/ffBMntZpNERH0DAiwzYkJIf6HDDMXBYrF%0AYsH7vffQOjoSMXUq+yMjuRwfTwd/fw5HRdFv9mzGd+/OhB7PPrz6240bWbxnD3+OHo1SqeTirVtU%0A9vLCWauly9SptKhZkyl9+9rgrGxHhpkLW7L1MHMJKFHg3ElOpsGYMVy7c4eaZctS3NWVszdukJia%0AytB27fiuf//natdqtfLNhg18s2EDr/r54Vu2LDEJCWw8doz3WrdmSp8+KJUF66aDBJSwJQmo7CSg%0ARDahZ8/y7aZNpKSnU6tCBSb36oWHi0uO272XmkrwoUMPV5Jwc6NnkyaUdHPLhYrznwSWyE0SUNlJ%0AQAmRIxJQIjfZOqAK1v0KIYQQRYYElBBCCLskASWEEMIuSUAJIYSwSxJQQggh7JKsZi5EEdKD4Kw/%0Ay4g+Ye+kByWEEMIuSUAJIYSwSxJQQggh7JIElBBCCLskASWEEMIuSUAJIYSwSzLMXIgiKvuQEfus%0AKAAAAeRJREFUc5Bh58L+FPmAupKQwJI9ezCZzfRs0oTaFSrkd0lCCCEo4rf4LsXG0jgoiMS1azH9%0A/jstP/uMgxcv5ndZQgghKOIBNWPdOj7IyGCWxcIUq5Wpej2Tly/P77KEEEJQxAMqNT2d8tk2bCyf%0A+TUhhBD5r0gHVNdmzZis0XAIOAWM0mjo2qxZfpclhBCCIj5IolvjxtxNTqb/unWYzGbefvVVPurY%0AMb/LEkIIASis2W5x2b3g4AJUrBAFmww7F/+kRw8Utmy/SN/iE0IIYb8koIQQQtglCSghhBB2SQJK%0ACCGEXZKAEkIIYZckoIQQQtilIj0PSgjx/8u+2rkMORf5QXpQQggh7FLBmqgrhBCiyJAelBBCCLsk%0AASWEEMIuSUAJIYSwSxJQQggh7JIElBBCCLskASWEEMIuSUAJIYSwSxJQQggh7JIElBBCCLskASWE%0AEMIuSUAJIYSwSxJQQggh7JIElBBCCLskASWEEMIuSUAJIYSwSxJQQggh7JIElBBCCLskASWEEMIu%0ASUAJIYSwSxJQQggh7JIElBBCCLskASWEEMIuSUAJIYSwSxJQQggh7JIElBBCCLskASWEEMIuSUAJ%0AIYSwSxJQQggh7JIElBBCCLskASWEEMIuSUAJIYSwS/8HcMEgC8F3vB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56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975" y="3113584"/>
            <a:ext cx="7859558"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533" y="3199682"/>
            <a:ext cx="7552969" cy="5516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0502" y="3048620"/>
            <a:ext cx="8213270" cy="5818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2351465" y="9882336"/>
            <a:ext cx="17853939" cy="2254207"/>
          </a:xfrm>
          <a:prstGeom prst="rect">
            <a:avLst/>
          </a:prstGeom>
        </p:spPr>
        <p:txBody>
          <a:bodyPr wrap="square">
            <a:spAutoFit/>
          </a:bodyPr>
          <a:lstStyle/>
          <a:p>
            <a:pPr algn="l">
              <a:lnSpc>
                <a:spcPct val="150000"/>
              </a:lnSpc>
            </a:pPr>
            <a:r>
              <a:rPr lang="zh-CN" altLang="en-US" dirty="0"/>
              <a:t>可以看到，高斯核更灵活，而且对于训练数据效果是最好的。但是要担心过拟合。</a:t>
            </a:r>
            <a:endParaRPr lang="zh-CN" altLang="en-US"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8912" y="3103120"/>
            <a:ext cx="19753106" cy="1022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6744" y="3257600"/>
            <a:ext cx="22898544" cy="92435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fontAlgn="base">
              <a:lnSpc>
                <a:spcPct val="150000"/>
              </a:lnSpc>
            </a:pPr>
            <a:r>
              <a:rPr lang="zh-CN" altLang="en-US" sz="4400" b="1" dirty="0" smtClean="0"/>
              <a:t>优点</a:t>
            </a:r>
            <a:endParaRPr lang="zh-CN" altLang="en-US" sz="4400" dirty="0"/>
          </a:p>
          <a:p>
            <a:pPr marL="685800" indent="-685800" algn="l" fontAlgn="base">
              <a:lnSpc>
                <a:spcPct val="150000"/>
              </a:lnSpc>
              <a:buFont typeface="Arial" panose="020B0604020202020204" pitchFamily="34" charset="0"/>
              <a:buChar char="•"/>
            </a:pPr>
            <a:r>
              <a:rPr lang="zh-CN" altLang="en-US" sz="4400" dirty="0"/>
              <a:t>可用于线性</a:t>
            </a:r>
            <a:r>
              <a:rPr lang="en-US" altLang="zh-CN" sz="4400" dirty="0"/>
              <a:t>/</a:t>
            </a:r>
            <a:r>
              <a:rPr lang="zh-CN" altLang="en-US" sz="4400" dirty="0"/>
              <a:t>非线性分类，也可以用于回归，泛化错误率低，也就是说具有良好的学习能力，且学到的结果具有很好的推广性。</a:t>
            </a:r>
            <a:endParaRPr lang="zh-CN" altLang="en-US" sz="4400" dirty="0"/>
          </a:p>
          <a:p>
            <a:pPr marL="685800" indent="-685800" algn="l" fontAlgn="base">
              <a:lnSpc>
                <a:spcPct val="150000"/>
              </a:lnSpc>
              <a:buFont typeface="Arial" panose="020B0604020202020204" pitchFamily="34" charset="0"/>
              <a:buChar char="•"/>
            </a:pPr>
            <a:r>
              <a:rPr lang="zh-CN" altLang="en-US" sz="4400" dirty="0"/>
              <a:t>可以解决小样本情况下</a:t>
            </a:r>
            <a:r>
              <a:rPr lang="zh-CN" altLang="en-US" sz="4400" dirty="0" smtClean="0"/>
              <a:t>的机器学习问题</a:t>
            </a:r>
            <a:r>
              <a:rPr lang="zh-CN" altLang="en-US" sz="4400" dirty="0"/>
              <a:t>，可以解决高维问题，可以避免神经网络结构选择和局部极小点问题。</a:t>
            </a:r>
            <a:endParaRPr lang="zh-CN" altLang="en-US" sz="4400" dirty="0"/>
          </a:p>
          <a:p>
            <a:pPr marL="685800" indent="-685800" algn="l" fontAlgn="base">
              <a:lnSpc>
                <a:spcPct val="150000"/>
              </a:lnSpc>
              <a:buFont typeface="Arial" panose="020B0604020202020204" pitchFamily="34" charset="0"/>
              <a:buChar char="•"/>
            </a:pPr>
            <a:r>
              <a:rPr lang="en-US" altLang="zh-CN" sz="4400" dirty="0"/>
              <a:t>SVM</a:t>
            </a:r>
            <a:r>
              <a:rPr lang="zh-CN" altLang="en-US" sz="4400" dirty="0"/>
              <a:t>是最好的现成的分类器，现成是指不加修改可直接使用。并且能够得到较低的错误率，</a:t>
            </a:r>
            <a:r>
              <a:rPr lang="en-US" altLang="zh-CN" sz="4400" dirty="0"/>
              <a:t>SVM</a:t>
            </a:r>
            <a:r>
              <a:rPr lang="zh-CN" altLang="en-US" sz="4400" dirty="0"/>
              <a:t>可以对训练集之外的数据点做很好的分类决策。</a:t>
            </a:r>
            <a:endParaRPr lang="zh-CN" altLang="en-US" sz="4400" dirty="0"/>
          </a:p>
          <a:p>
            <a:pPr algn="l" fontAlgn="base">
              <a:lnSpc>
                <a:spcPct val="150000"/>
              </a:lnSpc>
            </a:pPr>
            <a:r>
              <a:rPr lang="zh-CN" altLang="en-US" sz="4400" b="1" dirty="0"/>
              <a:t>缺点</a:t>
            </a:r>
            <a:endParaRPr lang="zh-CN" altLang="en-US" sz="4400" dirty="0"/>
          </a:p>
          <a:p>
            <a:pPr marL="685800" indent="-685800" algn="l" fontAlgn="base">
              <a:lnSpc>
                <a:spcPct val="150000"/>
              </a:lnSpc>
              <a:buFont typeface="Arial" panose="020B0604020202020204" pitchFamily="34" charset="0"/>
              <a:buChar char="•"/>
            </a:pPr>
            <a:r>
              <a:rPr lang="zh-CN" altLang="en-US" sz="4400" dirty="0"/>
              <a:t>对参数调节和和函数的选择敏感</a:t>
            </a:r>
            <a:r>
              <a:rPr lang="zh-CN" altLang="en-US" sz="4400" dirty="0" smtClean="0"/>
              <a:t>。</a:t>
            </a:r>
            <a:endParaRPr lang="zh-CN" altLang="en-US" sz="4400"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572"/>
          <p:cNvSpPr txBox="1"/>
          <p:nvPr/>
        </p:nvSpPr>
        <p:spPr>
          <a:xfrm>
            <a:off x="11080874" y="7820719"/>
            <a:ext cx="2428578" cy="812801"/>
          </a:xfrm>
          <a:prstGeom prst="rect">
            <a:avLst/>
          </a:prstGeom>
          <a:ln w="12700">
            <a:miter lim="400000"/>
          </a:ln>
        </p:spPr>
        <p:txBody>
          <a:bodyPr wrap="none" lIns="50800" tIns="50800" rIns="50800" bIns="50800" anchor="ctr">
            <a:spAutoFit/>
          </a:bodyPr>
          <a:lstStyle>
            <a:lvl1pPr>
              <a:defRPr sz="4000" b="1">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感谢  观看</a:t>
            </a:r>
          </a:p>
        </p:txBody>
      </p:sp>
      <p:sp>
        <p:nvSpPr>
          <p:cNvPr id="219" name="Shape 573"/>
          <p:cNvSpPr txBox="1"/>
          <p:nvPr/>
        </p:nvSpPr>
        <p:spPr>
          <a:xfrm>
            <a:off x="8838555" y="6872535"/>
            <a:ext cx="6913246" cy="558801"/>
          </a:xfrm>
          <a:prstGeom prst="rect">
            <a:avLst/>
          </a:prstGeom>
          <a:ln w="12700">
            <a:miter lim="400000"/>
          </a:ln>
        </p:spPr>
        <p:txBody>
          <a:bodyPr wrap="none" lIns="50800" tIns="50800" rIns="50800" bIns="50800" anchor="ctr">
            <a:spAutoFit/>
          </a:bodyPr>
          <a:lstStyle>
            <a:lvl1pPr>
              <a:defRPr sz="3000" cap="all">
                <a:solidFill>
                  <a:srgbClr val="A6AAA9"/>
                </a:solidFill>
                <a:latin typeface="Helvetica Light"/>
                <a:ea typeface="Helvetica Light"/>
                <a:cs typeface="Helvetica Light"/>
                <a:sym typeface="Helvetica Light"/>
              </a:defRPr>
            </a:lvl1pPr>
          </a:lstStyle>
          <a:p>
            <a:r>
              <a:t>T          H          A          N          K          S</a:t>
            </a:r>
          </a:p>
        </p:txBody>
      </p:sp>
      <p:pic>
        <p:nvPicPr>
          <p:cNvPr id="220" name="Picture 2" descr="Picture 2"/>
          <p:cNvPicPr>
            <a:picLocks noChangeAspect="1"/>
          </p:cNvPicPr>
          <p:nvPr/>
        </p:nvPicPr>
        <p:blipFill>
          <a:blip r:embed="rId1"/>
          <a:stretch>
            <a:fillRect/>
          </a:stretch>
        </p:blipFill>
        <p:spPr>
          <a:xfrm>
            <a:off x="8087544" y="11552653"/>
            <a:ext cx="3096345" cy="561930"/>
          </a:xfrm>
          <a:prstGeom prst="rect">
            <a:avLst/>
          </a:prstGeom>
          <a:ln w="12700">
            <a:miter lim="400000"/>
            <a:headEnd/>
            <a:tailEnd/>
          </a:ln>
        </p:spPr>
      </p:pic>
      <p:pic>
        <p:nvPicPr>
          <p:cNvPr id="221" name="Picture 3" descr="Picture 3"/>
          <p:cNvPicPr>
            <a:picLocks noChangeAspect="1"/>
          </p:cNvPicPr>
          <p:nvPr/>
        </p:nvPicPr>
        <p:blipFill>
          <a:blip r:embed="rId2"/>
          <a:stretch>
            <a:fillRect/>
          </a:stretch>
        </p:blipFill>
        <p:spPr>
          <a:xfrm>
            <a:off x="13272120" y="11630462"/>
            <a:ext cx="3312369" cy="423550"/>
          </a:xfrm>
          <a:prstGeom prst="rect">
            <a:avLst/>
          </a:prstGeom>
          <a:ln w="12700">
            <a:miter lim="400000"/>
            <a:headEnd/>
            <a:tailEnd/>
          </a:ln>
        </p:spPr>
      </p:pic>
      <p:pic>
        <p:nvPicPr>
          <p:cNvPr id="222" name="Picture 4" descr="Picture 4"/>
          <p:cNvPicPr>
            <a:picLocks noChangeAspect="1"/>
          </p:cNvPicPr>
          <p:nvPr/>
        </p:nvPicPr>
        <p:blipFill>
          <a:blip r:embed="rId3"/>
          <a:stretch>
            <a:fillRect/>
          </a:stretch>
        </p:blipFill>
        <p:spPr>
          <a:xfrm>
            <a:off x="11039871" y="3939218"/>
            <a:ext cx="2396008" cy="2414727"/>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75887" y="6137920"/>
            <a:ext cx="15343490"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28739" y="3041576"/>
            <a:ext cx="21386376" cy="35650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如图，添加一红点，</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(b)</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依然能正确分类，而</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(c)</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出现了误分，说明</a:t>
            </a:r>
            <a:r>
              <a:rPr lang="en-US" altLang="zh-CN" dirty="0"/>
              <a: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b)</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的分离超平面优于</a:t>
            </a:r>
            <a:r>
              <a:rPr kumimoji="0" lang="en-US" altLang="zh-CN" sz="5000" b="0" i="0" u="none" strike="noStrike" cap="none" spc="0" normalizeH="0" baseline="0" dirty="0" err="1" smtClean="0">
                <a:ln>
                  <a:noFill/>
                </a:ln>
                <a:solidFill>
                  <a:srgbClr val="000000"/>
                </a:solidFill>
                <a:effectLst/>
                <a:uFillTx/>
                <a:latin typeface="+mn-lt"/>
                <a:ea typeface="+mn-ea"/>
                <a:cs typeface="+mn-cs"/>
                <a:sym typeface="Helvetica" panose="020B0604020202020204"/>
              </a:rPr>
              <a:t>c,SVM</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算法也是基于此，依据是分类器</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b</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a:t>
            </a:r>
            <a:r>
              <a:rPr kumimoji="0" lang="zh-CN" altLang="en-US" sz="5000" b="0" i="0" u="none" strike="noStrike" cap="none" spc="0" normalizeH="0" baseline="0" dirty="0" smtClean="0">
                <a:ln>
                  <a:noFill/>
                </a:ln>
                <a:solidFill>
                  <a:srgbClr val="FF0000"/>
                </a:solidFill>
                <a:effectLst/>
                <a:uFillTx/>
                <a:latin typeface="+mn-lt"/>
                <a:ea typeface="+mn-ea"/>
                <a:cs typeface="+mn-cs"/>
                <a:sym typeface="Helvetica" panose="020B0604020202020204"/>
              </a:rPr>
              <a:t>分类间隔</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比分类器</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c</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的分类间隔大。</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5" name="文本框 5"/>
          <p:cNvSpPr txBox="1"/>
          <p:nvPr/>
        </p:nvSpPr>
        <p:spPr>
          <a:xfrm>
            <a:off x="1528739" y="11866725"/>
            <a:ext cx="21854795" cy="1108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lstStyle/>
          <a:p>
            <a:pPr>
              <a:lnSpc>
                <a:spcPct val="150000"/>
              </a:lnSpc>
            </a:pPr>
            <a:r>
              <a:rPr kumimoji="0" lang="zh-CN" altLang="en-US" b="1" i="0" u="none" strike="noStrike" cap="none" spc="0" normalizeH="0" baseline="0" dirty="0" smtClean="0">
                <a:ln>
                  <a:noFill/>
                </a:ln>
                <a:solidFill>
                  <a:srgbClr val="000000"/>
                </a:solidFill>
                <a:effectLst/>
                <a:uFillTx/>
                <a:sym typeface="Helvetica" panose="020B0604020202020204"/>
              </a:rPr>
              <a:t>线性可分支持向量机利用间隔最大化求‘</a:t>
            </a:r>
            <a:r>
              <a:rPr lang="zh-CN" altLang="en-US" b="1" dirty="0" smtClean="0">
                <a:solidFill>
                  <a:srgbClr val="FF0000"/>
                </a:solidFill>
              </a:rPr>
              <a:t>最优</a:t>
            </a:r>
            <a:r>
              <a:rPr kumimoji="0" lang="zh-CN" altLang="en-US" b="1" i="0" u="none" strike="noStrike" cap="none" spc="0" normalizeH="0" baseline="0" dirty="0" smtClean="0">
                <a:ln>
                  <a:noFill/>
                </a:ln>
                <a:solidFill>
                  <a:srgbClr val="000000"/>
                </a:solidFill>
                <a:effectLst/>
                <a:uFillTx/>
                <a:sym typeface="Helvetica" panose="020B0604020202020204"/>
              </a:rPr>
              <a:t>’分离超平面</a:t>
            </a:r>
            <a:endParaRPr kumimoji="0" lang="en-US" altLang="zh-CN" b="1" i="0" u="none" strike="noStrike" cap="none" spc="0" normalizeH="0" baseline="0" dirty="0" smtClean="0">
              <a:ln>
                <a:noFill/>
              </a:ln>
              <a:solidFill>
                <a:srgbClr val="000000"/>
              </a:solidFill>
              <a:effectLst/>
              <a:uFillTx/>
              <a:sym typeface="Helvetica" panose="020B0604020202020204"/>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232560" y="3696030"/>
            <a:ext cx="3816424" cy="3017954"/>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5" name="矩形 4"/>
          <p:cNvSpPr/>
          <p:nvPr/>
        </p:nvSpPr>
        <p:spPr>
          <a:xfrm>
            <a:off x="11831960" y="3696030"/>
            <a:ext cx="4032448" cy="3017954"/>
          </a:xfrm>
          <a:prstGeom prst="rect">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pic>
        <p:nvPicPr>
          <p:cNvPr id="194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335" y="2717540"/>
            <a:ext cx="9363097" cy="799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2480032" y="3929309"/>
            <a:ext cx="9001000" cy="861774"/>
          </a:xfrm>
          <a:prstGeom prst="rect">
            <a:avLst/>
          </a:prstGeom>
        </p:spPr>
        <p:txBody>
          <a:bodyPr wrap="square">
            <a:spAutoFit/>
          </a:bodyPr>
          <a:lstStyle/>
          <a:p>
            <a:pPr algn="l"/>
            <a:r>
              <a:rPr lang="zh-CN" altLang="en-US" dirty="0" smtClean="0"/>
              <a:t>二维空间</a:t>
            </a:r>
            <a:r>
              <a:rPr lang="en-US" altLang="zh-CN" dirty="0" smtClean="0"/>
              <a:t>			   n</a:t>
            </a:r>
            <a:r>
              <a:rPr lang="zh-CN" altLang="en-US" dirty="0" smtClean="0"/>
              <a:t>维空间</a:t>
            </a:r>
            <a:endParaRPr lang="zh-CN" altLang="en-US" dirty="0"/>
          </a:p>
        </p:txBody>
      </p:sp>
      <p:sp>
        <p:nvSpPr>
          <p:cNvPr id="3" name="右箭头 2"/>
          <p:cNvSpPr/>
          <p:nvPr/>
        </p:nvSpPr>
        <p:spPr>
          <a:xfrm>
            <a:off x="16164661" y="4989562"/>
            <a:ext cx="815871" cy="430887"/>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4" name="矩形 3"/>
          <p:cNvSpPr/>
          <p:nvPr/>
        </p:nvSpPr>
        <p:spPr>
          <a:xfrm>
            <a:off x="12480032" y="5514726"/>
            <a:ext cx="2749471" cy="861774"/>
          </a:xfrm>
          <a:prstGeom prst="rect">
            <a:avLst/>
          </a:prstGeom>
        </p:spPr>
        <p:txBody>
          <a:bodyPr wrap="none">
            <a:spAutoFit/>
          </a:bodyPr>
          <a:lstStyle/>
          <a:p>
            <a:r>
              <a:rPr lang="zh-CN" altLang="en-US" dirty="0"/>
              <a:t>直线</a:t>
            </a:r>
            <a:r>
              <a:rPr lang="zh-CN" altLang="en-US" dirty="0" smtClean="0"/>
              <a:t>方程</a:t>
            </a:r>
            <a:endParaRPr lang="zh-CN" altLang="en-US" dirty="0"/>
          </a:p>
        </p:txBody>
      </p:sp>
      <p:sp>
        <p:nvSpPr>
          <p:cNvPr id="7" name="矩形 6"/>
          <p:cNvSpPr/>
          <p:nvPr/>
        </p:nvSpPr>
        <p:spPr>
          <a:xfrm>
            <a:off x="16700110" y="5514726"/>
            <a:ext cx="4102405" cy="861774"/>
          </a:xfrm>
          <a:prstGeom prst="rect">
            <a:avLst/>
          </a:prstGeom>
        </p:spPr>
        <p:txBody>
          <a:bodyPr wrap="none">
            <a:spAutoFit/>
          </a:bodyPr>
          <a:lstStyle/>
          <a:p>
            <a:r>
              <a:rPr lang="zh-CN" altLang="en-US" dirty="0" smtClean="0"/>
              <a:t>    超平面方程</a:t>
            </a:r>
            <a:endParaRPr lang="zh-CN" altLang="en-US" dirty="0"/>
          </a:p>
        </p:txBody>
      </p:sp>
      <p:sp>
        <p:nvSpPr>
          <p:cNvPr id="8" name="TextBox 7"/>
          <p:cNvSpPr txBox="1"/>
          <p:nvPr/>
        </p:nvSpPr>
        <p:spPr>
          <a:xfrm>
            <a:off x="3191000" y="11258891"/>
            <a:ext cx="4102833" cy="125675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lang="en-US" altLang="zh-CN" dirty="0"/>
              <a:t>w</a:t>
            </a:r>
            <a:r>
              <a:rPr lang="zh-CN" altLang="en-US" dirty="0" smtClean="0"/>
              <a:t>为法向量</a:t>
            </a:r>
            <a:endParaRPr lang="en-US" altLang="zh-CN" dirty="0" smtClean="0"/>
          </a:p>
        </p:txBody>
      </p:sp>
      <p:sp>
        <p:nvSpPr>
          <p:cNvPr id="9" name="矩形 8"/>
          <p:cNvSpPr/>
          <p:nvPr/>
        </p:nvSpPr>
        <p:spPr>
          <a:xfrm>
            <a:off x="13105036" y="7352240"/>
            <a:ext cx="5955476" cy="861774"/>
          </a:xfrm>
          <a:prstGeom prst="rect">
            <a:avLst/>
          </a:prstGeom>
        </p:spPr>
        <p:txBody>
          <a:bodyPr wrap="none">
            <a:spAutoFit/>
          </a:bodyPr>
          <a:lstStyle/>
          <a:p>
            <a:r>
              <a:rPr lang="zh-CN" altLang="en-US" dirty="0"/>
              <a:t>点到直线的</a:t>
            </a:r>
            <a:r>
              <a:rPr lang="zh-CN" altLang="en-US" dirty="0" smtClean="0"/>
              <a:t>距离公式</a:t>
            </a:r>
            <a:endParaRPr lang="zh-CN" altLang="en-US" dirty="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2829" y="9090248"/>
            <a:ext cx="4649945" cy="1328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11" name="TextBox 10"/>
              <p:cNvSpPr txBox="1"/>
              <p:nvPr/>
            </p:nvSpPr>
            <p:spPr>
              <a:xfrm>
                <a:off x="17756783" y="8907854"/>
                <a:ext cx="4337854" cy="169334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t>𝑑</m:t>
                      </m:r>
                      <m: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t>=</m:t>
                      </m:r>
                      <m:f>
                        <m:fPr>
                          <m:ctrlP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ctrlPr>
                        </m:fPr>
                        <m:num>
                          <m: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t>𝑤</m:t>
                          </m:r>
                          <m:r>
                            <a:rPr lang="en-US" altLang="zh-CN" i="1">
                              <a:ln>
                                <a:solidFill>
                                  <a:srgbClr val="FF0000"/>
                                </a:solidFill>
                              </a:ln>
                              <a:latin typeface="Cambria Math"/>
                            </a:rPr>
                            <m:t>∙</m:t>
                          </m:r>
                          <m:r>
                            <a:rPr lang="en-US" altLang="zh-CN" i="1">
                              <a:ln>
                                <a:solidFill>
                                  <a:srgbClr val="FF0000"/>
                                </a:solidFill>
                              </a:ln>
                              <a:latin typeface="Cambria Math"/>
                            </a:rPr>
                            <m:t>𝑥</m:t>
                          </m:r>
                          <m:r>
                            <a:rPr lang="en-US" altLang="zh-CN" i="1">
                              <a:ln>
                                <a:solidFill>
                                  <a:srgbClr val="FF0000"/>
                                </a:solidFill>
                              </a:ln>
                              <a:latin typeface="Cambria Math"/>
                            </a:rPr>
                            <m:t>+</m:t>
                          </m:r>
                          <m:r>
                            <a:rPr lang="en-US" altLang="zh-CN" b="0" i="1" smtClean="0">
                              <a:ln>
                                <a:solidFill>
                                  <a:srgbClr val="FF0000"/>
                                </a:solidFill>
                              </a:ln>
                              <a:latin typeface="Cambria Math"/>
                            </a:rPr>
                            <m:t>𝑏</m:t>
                          </m:r>
                          <m:r>
                            <a:rPr lang="en-US" altLang="zh-CN" b="0" i="1" smtClean="0">
                              <a:ln>
                                <a:solidFill>
                                  <a:srgbClr val="FF0000"/>
                                </a:solidFill>
                              </a:ln>
                              <a:latin typeface="Cambria Math"/>
                            </a:rPr>
                            <m:t>|</m:t>
                          </m:r>
                        </m:num>
                        <m:den>
                          <m: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t>|</m:t>
                          </m:r>
                          <m:d>
                            <m:dPr>
                              <m:begChr m:val="|"/>
                              <m:endChr m:val="|"/>
                              <m:ctrlP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ctrlPr>
                            </m:dPr>
                            <m:e>
                              <m: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t>𝑤</m:t>
                              </m:r>
                            </m:e>
                          </m:d>
                          <m:r>
                            <a:rPr kumimoji="0" lang="en-US" altLang="zh-CN" sz="5000" b="0" i="1" u="none" strike="noStrike" cap="none" spc="0" normalizeH="0" baseline="0" smtClean="0">
                              <a:ln>
                                <a:solidFill>
                                  <a:srgbClr val="FF0000"/>
                                </a:solidFill>
                              </a:ln>
                              <a:solidFill>
                                <a:srgbClr val="000000"/>
                              </a:solidFill>
                              <a:effectLst/>
                              <a:uFillTx/>
                              <a:latin typeface="Cambria Math"/>
                              <a:ea typeface="+mn-ea"/>
                              <a:cs typeface="+mn-cs"/>
                              <a:sym typeface="Helvetica" panose="020B0604020202020204"/>
                            </a:rPr>
                            <m:t>|</m:t>
                          </m:r>
                        </m:den>
                      </m:f>
                    </m:oMath>
                  </m:oMathPara>
                </a14:m>
                <a:endParaRPr kumimoji="0" lang="zh-CN" altLang="en-US" sz="5000" b="0" i="0" u="none" strike="noStrike" cap="none" spc="0" normalizeH="0" baseline="0" dirty="0">
                  <a:ln>
                    <a:solidFill>
                      <a:srgbClr val="FF0000"/>
                    </a:solidFill>
                  </a:ln>
                  <a:solidFill>
                    <a:srgbClr val="000000"/>
                  </a:solidFill>
                  <a:effectLst/>
                  <a:uFillTx/>
                  <a:latin typeface="+mn-lt"/>
                  <a:ea typeface="+mn-ea"/>
                  <a:cs typeface="+mn-cs"/>
                  <a:sym typeface="Helvetica" panose="020B0604020202020204"/>
                </a:endParaRPr>
              </a:p>
            </p:txBody>
          </p:sp>
        </mc:Choice>
        <mc:Fallback>
          <p:sp>
            <p:nvSpPr>
              <p:cNvPr id="11" name="TextBox 10"/>
              <p:cNvSpPr txBox="1">
                <a:spLocks noRot="1" noChangeAspect="1" noMove="1" noResize="1" noEditPoints="1" noAdjustHandles="1" noChangeArrowheads="1" noChangeShapeType="1" noTextEdit="1"/>
              </p:cNvSpPr>
              <p:nvPr/>
            </p:nvSpPr>
            <p:spPr>
              <a:xfrm>
                <a:off x="17756783" y="8907854"/>
                <a:ext cx="4337854" cy="1693349"/>
              </a:xfrm>
              <a:prstGeom prst="rect">
                <a:avLst/>
              </a:prstGeom>
              <a:blipFill rotWithShape="1">
                <a:blip r:embed="rId3"/>
                <a:stretch>
                  <a:fillRect/>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矩形 12"/>
              <p:cNvSpPr/>
              <p:nvPr/>
            </p:nvSpPr>
            <p:spPr>
              <a:xfrm>
                <a:off x="12015961" y="11258891"/>
                <a:ext cx="10202922" cy="646331"/>
              </a:xfrm>
              <a:prstGeom prst="rect">
                <a:avLst/>
              </a:prstGeom>
            </p:spPr>
            <p:txBody>
              <a:bodyPr wrap="none">
                <a:spAutoFit/>
              </a:bodyPr>
              <a:lstStyle/>
              <a:p>
                <a:r>
                  <a:rPr lang="en-US" altLang="zh-CN" sz="3600" dirty="0"/>
                  <a:t>|</a:t>
                </a:r>
                <a14:m>
                  <m:oMath xmlns:m="http://schemas.openxmlformats.org/officeDocument/2006/math">
                    <m:d>
                      <m:dPr>
                        <m:begChr m:val="|"/>
                        <m:endChr m:val="|"/>
                        <m:ctrlPr>
                          <a:rPr lang="en-US" altLang="zh-CN" sz="3600" i="1">
                            <a:latin typeface="Cambria Math"/>
                          </a:rPr>
                        </m:ctrlPr>
                      </m:dPr>
                      <m:e>
                        <m:r>
                          <a:rPr lang="en-US" altLang="zh-CN" sz="3600" i="1">
                            <a:latin typeface="Cambria Math"/>
                          </a:rPr>
                          <m:t>𝑤</m:t>
                        </m:r>
                      </m:e>
                    </m:d>
                    <m:r>
                      <a:rPr lang="en-US" altLang="zh-CN" sz="3600" i="1">
                        <a:latin typeface="Cambria Math"/>
                      </a:rPr>
                      <m:t>|</m:t>
                    </m:r>
                  </m:oMath>
                </a14:m>
                <a:r>
                  <a:rPr lang="zh-CN" altLang="en-US" sz="3600" dirty="0" smtClean="0"/>
                  <a:t>表示</a:t>
                </a:r>
                <a:r>
                  <a:rPr lang="en-US" altLang="zh-CN" sz="3600" dirty="0" smtClean="0"/>
                  <a:t>w</a:t>
                </a:r>
                <a:r>
                  <a:rPr lang="zh-CN" altLang="en-US" sz="3600" dirty="0" smtClean="0"/>
                  <a:t>的二范数：求所有元素的平方和再开方</a:t>
                </a:r>
                <a:endParaRPr lang="zh-CN" altLang="en-US" sz="3600" dirty="0"/>
              </a:p>
            </p:txBody>
          </p:sp>
        </mc:Choice>
        <mc:Fallback>
          <p:sp>
            <p:nvSpPr>
              <p:cNvPr id="13" name="矩形 12"/>
              <p:cNvSpPr>
                <a:spLocks noRot="1" noChangeAspect="1" noMove="1" noResize="1" noEditPoints="1" noAdjustHandles="1" noChangeArrowheads="1" noChangeShapeType="1" noTextEdit="1"/>
              </p:cNvSpPr>
              <p:nvPr/>
            </p:nvSpPr>
            <p:spPr>
              <a:xfrm>
                <a:off x="12015961" y="11258891"/>
                <a:ext cx="10202922" cy="646331"/>
              </a:xfrm>
              <a:prstGeom prst="rect">
                <a:avLst/>
              </a:prstGeom>
              <a:blipFill rotWithShape="1">
                <a:blip r:embed="rId4"/>
                <a:stretch>
                  <a:fillRect l="-1314" t="-17925" r="-1314" b="-35849"/>
                </a:stretch>
              </a:blipFill>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5759" y="3977680"/>
            <a:ext cx="20810312" cy="471924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目标：找出一个分类效果好的超平面作为分类器</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marL="0" marR="0" indent="0" algn="l" defTabSz="825500" rtl="0" fontAlgn="auto" latinLnBrk="0" hangingPunct="0">
              <a:lnSpc>
                <a:spcPct val="15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分类器好坏的判定依据是分类间隔</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w=2d</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的大小，分类间隔</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w</a:t>
            </a: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越大，这个超平面的分类效果越好</a:t>
            </a:r>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marL="0" marR="0" indent="0" algn="l" defTabSz="825500" rtl="0" fontAlgn="auto" latinLnBrk="0" hangingPunct="0">
              <a:lnSpc>
                <a:spcPct val="150000"/>
              </a:lnSpc>
              <a:spcBef>
                <a:spcPts val="0"/>
              </a:spcBef>
              <a:spcAft>
                <a:spcPts val="0"/>
              </a:spcAft>
              <a:buClrTx/>
              <a:buSzTx/>
              <a:buFontTx/>
              <a:buNone/>
            </a:pPr>
            <a:r>
              <a:rPr lang="zh-CN" altLang="en-US" dirty="0" smtClean="0"/>
              <a:t>所以，目标转化成求解分类间隔</a:t>
            </a:r>
            <a:r>
              <a:rPr lang="en-US" altLang="zh-CN" dirty="0" smtClean="0"/>
              <a:t>w</a:t>
            </a:r>
            <a:r>
              <a:rPr lang="zh-CN" altLang="en-US" dirty="0" smtClean="0"/>
              <a:t>最大化，即</a:t>
            </a:r>
            <a:r>
              <a:rPr lang="en-US" altLang="zh-CN" dirty="0" smtClean="0"/>
              <a:t>d</a:t>
            </a:r>
            <a:r>
              <a:rPr lang="zh-CN" altLang="en-US" dirty="0" smtClean="0"/>
              <a:t>最大化</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3" name="TextBox 2"/>
          <p:cNvSpPr txBox="1"/>
          <p:nvPr/>
        </p:nvSpPr>
        <p:spPr>
          <a:xfrm>
            <a:off x="12480032" y="10480018"/>
            <a:ext cx="5076564" cy="87203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FF0000"/>
                </a:solidFill>
                <a:effectLst/>
                <a:uFillTx/>
                <a:latin typeface="+mn-lt"/>
                <a:ea typeface="+mn-ea"/>
                <a:cs typeface="+mn-cs"/>
                <a:sym typeface="Helvetica" panose="020B0604020202020204"/>
              </a:rPr>
              <a:t>目标函数</a:t>
            </a:r>
            <a:endParaRPr kumimoji="0" lang="zh-CN" altLang="en-US" sz="5000" b="0" i="0" u="none" strike="noStrike" cap="none" spc="0" normalizeH="0" baseline="0" dirty="0">
              <a:ln>
                <a:noFill/>
              </a:ln>
              <a:solidFill>
                <a:srgbClr val="FF0000"/>
              </a:solidFill>
              <a:effectLst/>
              <a:uFillTx/>
              <a:latin typeface="+mn-lt"/>
              <a:ea typeface="+mn-ea"/>
              <a:cs typeface="+mn-cs"/>
              <a:sym typeface="Helvetica" panose="020B0604020202020204"/>
            </a:endParaRPr>
          </a:p>
        </p:txBody>
      </p:sp>
      <p:cxnSp>
        <p:nvCxnSpPr>
          <p:cNvPr id="5" name="直接箭头连接符 4"/>
          <p:cNvCxnSpPr/>
          <p:nvPr/>
        </p:nvCxnSpPr>
        <p:spPr>
          <a:xfrm flipH="1">
            <a:off x="15018314" y="8696921"/>
            <a:ext cx="270030" cy="1545455"/>
          </a:xfrm>
          <a:prstGeom prst="straightConnector1">
            <a:avLst/>
          </a:prstGeom>
          <a:noFill/>
          <a:ln w="57150" cap="flat">
            <a:solidFill>
              <a:schemeClr val="accent1"/>
            </a:solidFill>
            <a:prstDash val="solid"/>
            <a:round/>
            <a:tailEnd type="arrow"/>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cxn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46"/>
          <p:cNvSpPr txBox="1"/>
          <p:nvPr/>
        </p:nvSpPr>
        <p:spPr>
          <a:xfrm>
            <a:off x="1170530" y="3344956"/>
            <a:ext cx="1769715" cy="1102866"/>
          </a:xfrm>
          <a:prstGeom prst="rect">
            <a:avLst/>
          </a:prstGeom>
          <a:ln w="12700">
            <a:miter lim="400000"/>
          </a:ln>
        </p:spPr>
        <p:txBody>
          <a:bodyPr wrap="none" lIns="50800" tIns="50800" rIns="50800" bIns="50800" anchor="ctr">
            <a:spAutoFit/>
          </a:bodyPr>
          <a:lstStyle>
            <a:lvl1pPr algn="l" defTabSz="914400">
              <a:defRPr sz="65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dirty="0" smtClean="0"/>
              <a:t>求解</a:t>
            </a:r>
            <a:endParaRPr lang="zh-CN" dirty="0"/>
          </a:p>
        </p:txBody>
      </p:sp>
      <p:sp>
        <p:nvSpPr>
          <p:cNvPr id="184" name="Shape 51"/>
          <p:cNvSpPr txBox="1"/>
          <p:nvPr/>
        </p:nvSpPr>
        <p:spPr>
          <a:xfrm>
            <a:off x="1178608" y="6250950"/>
            <a:ext cx="10293312" cy="2872581"/>
          </a:xfrm>
          <a:prstGeom prst="rect">
            <a:avLst/>
          </a:prstGeom>
          <a:ln w="12700">
            <a:miter lim="400000"/>
          </a:ln>
        </p:spPr>
        <p:txBody>
          <a:bodyPr wrap="square" lIns="50800" tIns="50800" rIns="50800" bIns="50800" anchor="ctr">
            <a:spAutoFit/>
          </a:bodyPr>
          <a:lstStyle/>
          <a:p>
            <a:pPr algn="l" defTabSz="914400">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4000" dirty="0" smtClean="0"/>
              <a:t>问题：</a:t>
            </a:r>
            <a:endParaRPr lang="en-US" altLang="zh-CN" sz="4000" dirty="0" smtClean="0"/>
          </a:p>
          <a:p>
            <a:pPr algn="l" defTabSz="914400">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4000" dirty="0" smtClean="0"/>
              <a:t>1. </a:t>
            </a:r>
            <a:r>
              <a:rPr lang="zh-CN" altLang="en-US" sz="4000" dirty="0" smtClean="0"/>
              <a:t>如何判断超平面是否将样本点正确分类</a:t>
            </a:r>
            <a:endParaRPr lang="en-US" altLang="zh-CN" sz="4000" dirty="0" smtClean="0"/>
          </a:p>
          <a:p>
            <a:pPr algn="l" defTabSz="914400">
              <a:lnSpc>
                <a:spcPct val="150000"/>
              </a:lnSpc>
              <a:defRPr sz="3600">
                <a:solidFill>
                  <a:srgbClr val="53585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4000" dirty="0" smtClean="0"/>
              <a:t>2. </a:t>
            </a:r>
            <a:r>
              <a:rPr lang="zh-CN" altLang="en-US" sz="4000" dirty="0" smtClean="0"/>
              <a:t>求距离</a:t>
            </a:r>
            <a:r>
              <a:rPr lang="en-US" altLang="zh-CN" sz="4000" dirty="0" smtClean="0"/>
              <a:t>d</a:t>
            </a:r>
            <a:r>
              <a:rPr lang="zh-CN" altLang="en-US" sz="4000" dirty="0" smtClean="0"/>
              <a:t>的最大值，需要找到支持向量 </a:t>
            </a:r>
            <a:endParaRPr lang="zh-CN" altLang="en-US" sz="4000" dirty="0"/>
          </a:p>
        </p:txBody>
      </p:sp>
      <p:sp>
        <p:nvSpPr>
          <p:cNvPr id="2" name="右箭头 1"/>
          <p:cNvSpPr/>
          <p:nvPr/>
        </p:nvSpPr>
        <p:spPr>
          <a:xfrm>
            <a:off x="12400517" y="7686116"/>
            <a:ext cx="1728192" cy="864096"/>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3" name="TextBox 2"/>
          <p:cNvSpPr txBox="1"/>
          <p:nvPr/>
        </p:nvSpPr>
        <p:spPr>
          <a:xfrm>
            <a:off x="15432360" y="7687240"/>
            <a:ext cx="4104456" cy="872034"/>
          </a:xfrm>
          <a:prstGeom prst="rect">
            <a:avLst/>
          </a:prstGeom>
          <a:solidFill>
            <a:srgbClr val="FF0000"/>
          </a:solid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dirty="0" smtClean="0">
                <a:ln>
                  <a:noFill/>
                </a:ln>
                <a:solidFill>
                  <a:srgbClr val="000000"/>
                </a:solidFill>
                <a:effectLst/>
                <a:uFillTx/>
                <a:latin typeface="+mn-lt"/>
                <a:ea typeface="+mn-ea"/>
                <a:cs typeface="+mn-cs"/>
                <a:sym typeface="Helvetica" panose="020B0604020202020204"/>
              </a:rPr>
              <a:t>约束条件</a:t>
            </a: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p:cNvSpPr/>
              <p:nvPr/>
            </p:nvSpPr>
            <p:spPr>
              <a:xfrm>
                <a:off x="3263008" y="3838934"/>
                <a:ext cx="7344816" cy="15663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a:rPr>
                          </m:ctrlPr>
                        </m:dPr>
                        <m:e>
                          <m:eqArr>
                            <m:eqArrPr>
                              <m:ctrlPr>
                                <a:rPr lang="en-US" altLang="zh-CN" i="1">
                                  <a:latin typeface="Cambria Math"/>
                                </a:rPr>
                              </m:ctrlPr>
                            </m:eqArrPr>
                            <m:e>
                              <m:r>
                                <a:rPr lang="en-US" altLang="zh-CN" b="0" i="1" smtClean="0">
                                  <a:latin typeface="Cambria Math"/>
                                </a:rPr>
                                <m:t>𝑤</m:t>
                              </m:r>
                              <m:r>
                                <a:rPr lang="en-US" altLang="zh-CN" b="0" i="1" smtClean="0">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b="0" i="1" smtClean="0">
                                  <a:latin typeface="Cambria Math"/>
                                </a:rPr>
                                <m:t>𝑏</m:t>
                              </m:r>
                              <m:r>
                                <a:rPr lang="en-US" altLang="zh-CN" i="1">
                                  <a:latin typeface="Cambria Math"/>
                                </a:rPr>
                                <m:t>&gt;0</m:t>
                              </m:r>
                              <m:r>
                                <m:rPr>
                                  <m:nor/>
                                </m:rPr>
                                <a:rPr lang="zh-CN" altLang="en-US" dirty="0"/>
                                <m:t> </m:t>
                              </m:r>
                              <m:r>
                                <a:rPr lang="en-US" altLang="zh-CN" b="0" i="1" dirty="0" smtClean="0">
                                  <a:latin typeface="Cambria Math"/>
                                </a:rPr>
                                <m:t>,</m:t>
                              </m:r>
                              <m:sSub>
                                <m:sSubPr>
                                  <m:ctrlPr>
                                    <a:rPr lang="en-US" altLang="zh-CN" b="0" i="1" dirty="0" smtClean="0">
                                      <a:latin typeface="Cambria Math"/>
                                    </a:rPr>
                                  </m:ctrlPr>
                                </m:sSubPr>
                                <m:e>
                                  <m:r>
                                    <a:rPr lang="en-US" altLang="zh-CN" b="0" i="1" dirty="0" smtClean="0">
                                      <a:latin typeface="Cambria Math"/>
                                    </a:rPr>
                                    <m:t>𝑦</m:t>
                                  </m:r>
                                </m:e>
                                <m:sub>
                                  <m:r>
                                    <a:rPr lang="en-US" altLang="zh-CN" b="0" i="1" dirty="0" smtClean="0">
                                      <a:latin typeface="Cambria Math"/>
                                    </a:rPr>
                                    <m:t>𝑖</m:t>
                                  </m:r>
                                </m:sub>
                              </m:sSub>
                              <m:r>
                                <a:rPr lang="en-US" altLang="zh-CN" b="0" i="1" dirty="0" smtClean="0">
                                  <a:latin typeface="Cambria Math"/>
                                </a:rPr>
                                <m:t>=1</m:t>
                              </m:r>
                            </m:e>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&lt;0,</m:t>
                              </m:r>
                              <m:sSub>
                                <m:sSubPr>
                                  <m:ctrlPr>
                                    <a:rPr lang="en-US" altLang="zh-CN" i="1" dirty="0">
                                      <a:latin typeface="Cambria Math"/>
                                    </a:rPr>
                                  </m:ctrlPr>
                                </m:sSubPr>
                                <m:e>
                                  <m:r>
                                    <a:rPr lang="en-US" altLang="zh-CN" i="1" dirty="0">
                                      <a:latin typeface="Cambria Math"/>
                                    </a:rPr>
                                    <m:t>𝑦</m:t>
                                  </m:r>
                                </m:e>
                                <m:sub>
                                  <m:r>
                                    <a:rPr lang="en-US" altLang="zh-CN" i="1" dirty="0">
                                      <a:latin typeface="Cambria Math"/>
                                    </a:rPr>
                                    <m:t>𝑖</m:t>
                                  </m:r>
                                </m:sub>
                              </m:sSub>
                              <m:r>
                                <a:rPr lang="en-US" altLang="zh-CN" i="1" dirty="0">
                                  <a:latin typeface="Cambria Math"/>
                                </a:rPr>
                                <m:t>=</m:t>
                              </m:r>
                              <m:r>
                                <a:rPr lang="en-US" altLang="zh-CN" b="0" i="1" dirty="0" smtClean="0">
                                  <a:latin typeface="Cambria Math"/>
                                </a:rPr>
                                <m:t>−</m:t>
                              </m:r>
                              <m:r>
                                <a:rPr lang="en-US" altLang="zh-CN" i="1" dirty="0">
                                  <a:latin typeface="Cambria Math"/>
                                </a:rPr>
                                <m:t>1</m:t>
                              </m:r>
                            </m:e>
                          </m:eqArr>
                        </m:e>
                      </m:d>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3263008" y="3838934"/>
                <a:ext cx="7344816" cy="1566391"/>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矩形 3"/>
              <p:cNvSpPr/>
              <p:nvPr/>
            </p:nvSpPr>
            <p:spPr>
              <a:xfrm>
                <a:off x="13848184" y="2918023"/>
                <a:ext cx="6840760" cy="35607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a:rPr>
                          </m:ctrlPr>
                        </m:dPr>
                        <m:e>
                          <m:eqArr>
                            <m:eqArrPr>
                              <m:ctrlPr>
                                <a:rPr lang="en-US" altLang="zh-CN" i="1">
                                  <a:latin typeface="Cambria Math"/>
                                </a:rPr>
                              </m:ctrlPr>
                            </m:eqArrPr>
                            <m:e>
                              <m:f>
                                <m:fPr>
                                  <m:ctrlPr>
                                    <a:rPr lang="en-US" altLang="zh-CN" i="1" smtClean="0">
                                      <a:latin typeface="Cambria Math"/>
                                    </a:rPr>
                                  </m:ctrlPr>
                                </m:fPr>
                                <m:num>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num>
                                <m:den>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den>
                              </m:f>
                              <m:r>
                                <a:rPr lang="en-US" altLang="zh-CN" i="1" smtClean="0">
                                  <a:latin typeface="Cambria Math"/>
                                  <a:ea typeface="Cambria Math"/>
                                </a:rPr>
                                <m:t>≥</m:t>
                              </m:r>
                              <m:r>
                                <a:rPr lang="en-US" altLang="zh-CN" b="0" i="1" smtClean="0">
                                  <a:latin typeface="Cambria Math"/>
                                </a:rPr>
                                <m:t>𝑑</m:t>
                              </m:r>
                              <m:r>
                                <m:rPr>
                                  <m:nor/>
                                </m:rPr>
                                <a:rPr lang="zh-CN" altLang="en-US" dirty="0"/>
                                <m:t> </m:t>
                              </m:r>
                              <m:r>
                                <a:rPr lang="en-US" altLang="zh-CN" b="0" i="1" dirty="0" smtClean="0">
                                  <a:latin typeface="Cambria Math"/>
                                </a:rPr>
                                <m:t>,</m:t>
                              </m:r>
                              <m:sSub>
                                <m:sSubPr>
                                  <m:ctrlPr>
                                    <a:rPr lang="en-US" altLang="zh-CN" b="0" i="1" dirty="0" smtClean="0">
                                      <a:latin typeface="Cambria Math"/>
                                    </a:rPr>
                                  </m:ctrlPr>
                                </m:sSubPr>
                                <m:e>
                                  <m:r>
                                    <a:rPr lang="en-US" altLang="zh-CN" b="0" i="1" dirty="0" smtClean="0">
                                      <a:latin typeface="Cambria Math"/>
                                      <a:ea typeface="Cambria Math"/>
                                    </a:rPr>
                                    <m:t>∀</m:t>
                                  </m:r>
                                  <m:r>
                                    <a:rPr lang="en-US" altLang="zh-CN" b="0" i="1" dirty="0" smtClean="0">
                                      <a:latin typeface="Cambria Math"/>
                                    </a:rPr>
                                    <m:t>𝑦</m:t>
                                  </m:r>
                                </m:e>
                                <m:sub>
                                  <m:r>
                                    <a:rPr lang="en-US" altLang="zh-CN" b="0" i="1" dirty="0" smtClean="0">
                                      <a:latin typeface="Cambria Math"/>
                                    </a:rPr>
                                    <m:t>𝑖</m:t>
                                  </m:r>
                                </m:sub>
                              </m:sSub>
                              <m:r>
                                <a:rPr lang="en-US" altLang="zh-CN" b="0" i="1" dirty="0" smtClean="0">
                                  <a:latin typeface="Cambria Math"/>
                                </a:rPr>
                                <m:t>=1</m:t>
                              </m:r>
                            </m:e>
                            <m:e>
                              <m:f>
                                <m:fPr>
                                  <m:ctrlPr>
                                    <a:rPr lang="en-US" altLang="zh-CN" i="1" smtClean="0">
                                      <a:latin typeface="Cambria Math"/>
                                    </a:rPr>
                                  </m:ctrlPr>
                                </m:fPr>
                                <m:num>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num>
                                <m:den>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den>
                              </m:f>
                              <m:r>
                                <a:rPr lang="en-US" altLang="zh-CN" i="1">
                                  <a:latin typeface="Cambria Math"/>
                                  <a:ea typeface="Cambria Math"/>
                                </a:rPr>
                                <m:t>≤</m:t>
                              </m:r>
                              <m:r>
                                <a:rPr lang="en-US" altLang="zh-CN" b="0" i="1" smtClean="0">
                                  <a:latin typeface="Cambria Math"/>
                                </a:rPr>
                                <m:t>−</m:t>
                              </m:r>
                              <m:r>
                                <a:rPr lang="en-US" altLang="zh-CN" b="0" i="1" smtClean="0">
                                  <a:latin typeface="Cambria Math"/>
                                </a:rPr>
                                <m:t>𝑑</m:t>
                              </m:r>
                              <m:r>
                                <a:rPr lang="en-US" altLang="zh-CN" b="0" i="1" smtClean="0">
                                  <a:latin typeface="Cambria Math"/>
                                </a:rPr>
                                <m:t>,</m:t>
                              </m:r>
                              <m:sSub>
                                <m:sSubPr>
                                  <m:ctrlPr>
                                    <a:rPr lang="en-US" altLang="zh-CN" i="1" dirty="0">
                                      <a:latin typeface="Cambria Math"/>
                                    </a:rPr>
                                  </m:ctrlPr>
                                </m:sSubPr>
                                <m:e>
                                  <m:r>
                                    <a:rPr lang="en-US" altLang="zh-CN" i="1" dirty="0" smtClean="0">
                                      <a:latin typeface="Cambria Math"/>
                                      <a:ea typeface="Cambria Math"/>
                                    </a:rPr>
                                    <m:t>∀</m:t>
                                  </m:r>
                                  <m:r>
                                    <a:rPr lang="en-US" altLang="zh-CN" i="1" dirty="0">
                                      <a:latin typeface="Cambria Math"/>
                                    </a:rPr>
                                    <m:t>𝑦</m:t>
                                  </m:r>
                                </m:e>
                                <m:sub>
                                  <m:r>
                                    <a:rPr lang="en-US" altLang="zh-CN" i="1" dirty="0">
                                      <a:latin typeface="Cambria Math"/>
                                    </a:rPr>
                                    <m:t>𝑖</m:t>
                                  </m:r>
                                </m:sub>
                              </m:sSub>
                              <m:r>
                                <a:rPr lang="en-US" altLang="zh-CN" i="1" dirty="0">
                                  <a:latin typeface="Cambria Math"/>
                                </a:rPr>
                                <m:t>=</m:t>
                              </m:r>
                              <m:r>
                                <a:rPr lang="en-US" altLang="zh-CN" b="0" i="1" dirty="0" smtClean="0">
                                  <a:latin typeface="Cambria Math"/>
                                </a:rPr>
                                <m:t>−</m:t>
                              </m:r>
                              <m:r>
                                <a:rPr lang="en-US" altLang="zh-CN" i="1" dirty="0">
                                  <a:latin typeface="Cambria Math"/>
                                </a:rPr>
                                <m:t>1</m:t>
                              </m:r>
                            </m:e>
                          </m:eqArr>
                        </m:e>
                      </m:d>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3848184" y="2918023"/>
                <a:ext cx="6840760" cy="3560783"/>
              </a:xfrm>
              <a:prstGeom prst="rect">
                <a:avLst/>
              </a:prstGeom>
              <a:blipFill rotWithShape="1">
                <a:blip r:embed="rId2"/>
                <a:stretch>
                  <a:fillRect l="-4367" r="-178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矩形 4"/>
              <p:cNvSpPr/>
              <p:nvPr/>
            </p:nvSpPr>
            <p:spPr>
              <a:xfrm>
                <a:off x="5927304" y="8150892"/>
                <a:ext cx="6840760" cy="16178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a:rPr>
                          </m:ctrlPr>
                        </m:dPr>
                        <m:e>
                          <m:eqArr>
                            <m:eqArrPr>
                              <m:ctrlPr>
                                <a:rPr lang="en-US" altLang="zh-CN" i="1">
                                  <a:latin typeface="Cambria Math"/>
                                </a:rPr>
                              </m:ctrlPr>
                            </m:eqArrPr>
                            <m:e>
                              <m:sSup>
                                <m:sSupPr>
                                  <m:ctrlPr>
                                    <a:rPr lang="en-US" altLang="zh-CN" i="1" smtClean="0">
                                      <a:latin typeface="Cambria Math"/>
                                    </a:rPr>
                                  </m:ctrlPr>
                                </m:sSupPr>
                                <m:e>
                                  <m:r>
                                    <a:rPr lang="en-US" altLang="zh-CN" i="1">
                                      <a:latin typeface="Cambria Math"/>
                                    </a:rPr>
                                    <m:t>𝑤</m:t>
                                  </m:r>
                                </m:e>
                                <m:sup>
                                  <m:r>
                                    <a:rPr lang="en-US" altLang="zh-CN" b="0" i="1" smtClean="0">
                                      <a:latin typeface="Cambria Math"/>
                                    </a:rPr>
                                    <m:t>′</m:t>
                                  </m:r>
                                </m:sup>
                              </m:sSup>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p>
                                <m:sSupPr>
                                  <m:ctrlPr>
                                    <a:rPr lang="en-US" altLang="zh-CN" i="1">
                                      <a:latin typeface="Cambria Math"/>
                                    </a:rPr>
                                  </m:ctrlPr>
                                </m:sSupPr>
                                <m:e>
                                  <m:r>
                                    <a:rPr lang="en-US" altLang="zh-CN" i="1">
                                      <a:latin typeface="Cambria Math"/>
                                    </a:rPr>
                                    <m:t>𝑏</m:t>
                                  </m:r>
                                </m:e>
                                <m:sup>
                                  <m:r>
                                    <a:rPr lang="en-US" altLang="zh-CN" b="0" i="1" smtClean="0">
                                      <a:latin typeface="Cambria Math"/>
                                    </a:rPr>
                                    <m:t>′</m:t>
                                  </m:r>
                                </m:sup>
                              </m:sSup>
                              <m:r>
                                <a:rPr lang="en-US" altLang="zh-CN" i="1" smtClean="0">
                                  <a:latin typeface="Cambria Math"/>
                                  <a:ea typeface="Cambria Math"/>
                                </a:rPr>
                                <m:t>≥</m:t>
                              </m:r>
                              <m:r>
                                <m:rPr>
                                  <m:nor/>
                                </m:rPr>
                                <a:rPr lang="en-US" altLang="zh-CN" b="0" i="0" smtClean="0">
                                  <a:latin typeface="Cambria Math"/>
                                </a:rPr>
                                <m:t>1</m:t>
                              </m:r>
                              <m:r>
                                <m:rPr>
                                  <m:nor/>
                                </m:rPr>
                                <a:rPr lang="zh-CN" altLang="en-US" dirty="0"/>
                                <m:t> </m:t>
                              </m:r>
                              <m:r>
                                <a:rPr lang="en-US" altLang="zh-CN" b="0" i="1" dirty="0" smtClean="0">
                                  <a:latin typeface="Cambria Math"/>
                                </a:rPr>
                                <m:t>,</m:t>
                              </m:r>
                              <m:r>
                                <a:rPr lang="en-US" altLang="zh-CN" b="0" i="1" dirty="0" smtClean="0">
                                  <a:latin typeface="Cambria Math"/>
                                  <a:ea typeface="Cambria Math"/>
                                </a:rPr>
                                <m:t>∀</m:t>
                              </m:r>
                              <m:sSub>
                                <m:sSubPr>
                                  <m:ctrlPr>
                                    <a:rPr lang="en-US" altLang="zh-CN" b="0" i="1" dirty="0" smtClean="0">
                                      <a:latin typeface="Cambria Math"/>
                                    </a:rPr>
                                  </m:ctrlPr>
                                </m:sSubPr>
                                <m:e>
                                  <m:r>
                                    <a:rPr lang="en-US" altLang="zh-CN" b="0" i="1" dirty="0" smtClean="0">
                                      <a:latin typeface="Cambria Math"/>
                                    </a:rPr>
                                    <m:t>𝑦</m:t>
                                  </m:r>
                                </m:e>
                                <m:sub>
                                  <m:r>
                                    <a:rPr lang="en-US" altLang="zh-CN" b="0" i="1" dirty="0" smtClean="0">
                                      <a:latin typeface="Cambria Math"/>
                                    </a:rPr>
                                    <m:t>𝑖</m:t>
                                  </m:r>
                                </m:sub>
                              </m:sSub>
                              <m:r>
                                <a:rPr lang="en-US" altLang="zh-CN" b="0" i="1" dirty="0" smtClean="0">
                                  <a:latin typeface="Cambria Math"/>
                                </a:rPr>
                                <m:t>=1</m:t>
                              </m:r>
                            </m:e>
                            <m:e>
                              <m:sSup>
                                <m:sSupPr>
                                  <m:ctrlPr>
                                    <a:rPr lang="en-US" altLang="zh-CN" i="1">
                                      <a:latin typeface="Cambria Math"/>
                                    </a:rPr>
                                  </m:ctrlPr>
                                </m:sSupPr>
                                <m:e>
                                  <m:r>
                                    <a:rPr lang="en-US" altLang="zh-CN" i="1">
                                      <a:latin typeface="Cambria Math"/>
                                    </a:rPr>
                                    <m:t>𝑤</m:t>
                                  </m:r>
                                </m:e>
                                <m:sup>
                                  <m:r>
                                    <a:rPr lang="en-US" altLang="zh-CN" b="0" i="1" smtClean="0">
                                      <a:latin typeface="Cambria Math"/>
                                    </a:rPr>
                                    <m:t>′</m:t>
                                  </m:r>
                                </m:sup>
                              </m:sSup>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sSup>
                                <m:sSupPr>
                                  <m:ctrlPr>
                                    <a:rPr lang="en-US" altLang="zh-CN" i="1">
                                      <a:latin typeface="Cambria Math"/>
                                    </a:rPr>
                                  </m:ctrlPr>
                                </m:sSupPr>
                                <m:e>
                                  <m:r>
                                    <a:rPr lang="en-US" altLang="zh-CN" i="1">
                                      <a:latin typeface="Cambria Math"/>
                                    </a:rPr>
                                    <m:t>𝑏</m:t>
                                  </m:r>
                                </m:e>
                                <m:sup>
                                  <m:r>
                                    <a:rPr lang="en-US" altLang="zh-CN" b="0" i="1" smtClean="0">
                                      <a:latin typeface="Cambria Math"/>
                                    </a:rPr>
                                    <m:t>′</m:t>
                                  </m:r>
                                </m:sup>
                              </m:sSup>
                              <m:r>
                                <a:rPr lang="en-US" altLang="zh-CN" b="0" i="1" smtClean="0">
                                  <a:latin typeface="Cambria Math"/>
                                  <a:ea typeface="Cambria Math"/>
                                </a:rPr>
                                <m:t>≤</m:t>
                              </m:r>
                              <m:r>
                                <a:rPr lang="en-US" altLang="zh-CN" b="0" i="1" smtClean="0">
                                  <a:latin typeface="Cambria Math"/>
                                </a:rPr>
                                <m:t>−1,</m:t>
                              </m:r>
                              <m:sSub>
                                <m:sSubPr>
                                  <m:ctrlPr>
                                    <a:rPr lang="en-US" altLang="zh-CN" i="1" dirty="0">
                                      <a:latin typeface="Cambria Math"/>
                                    </a:rPr>
                                  </m:ctrlPr>
                                </m:sSubPr>
                                <m:e>
                                  <m:r>
                                    <a:rPr lang="en-US" altLang="zh-CN" i="1" dirty="0" smtClean="0">
                                      <a:latin typeface="Cambria Math"/>
                                      <a:ea typeface="Cambria Math"/>
                                    </a:rPr>
                                    <m:t>∀</m:t>
                                  </m:r>
                                  <m:r>
                                    <a:rPr lang="en-US" altLang="zh-CN" i="1" dirty="0">
                                      <a:latin typeface="Cambria Math"/>
                                    </a:rPr>
                                    <m:t>𝑦</m:t>
                                  </m:r>
                                </m:e>
                                <m:sub>
                                  <m:r>
                                    <a:rPr lang="en-US" altLang="zh-CN" i="1" dirty="0">
                                      <a:latin typeface="Cambria Math"/>
                                    </a:rPr>
                                    <m:t>𝑖</m:t>
                                  </m:r>
                                </m:sub>
                              </m:sSub>
                              <m:r>
                                <a:rPr lang="en-US" altLang="zh-CN" i="1" dirty="0">
                                  <a:latin typeface="Cambria Math"/>
                                </a:rPr>
                                <m:t>=</m:t>
                              </m:r>
                              <m:r>
                                <a:rPr lang="en-US" altLang="zh-CN" b="0" i="1" dirty="0" smtClean="0">
                                  <a:latin typeface="Cambria Math"/>
                                </a:rPr>
                                <m:t>−</m:t>
                              </m:r>
                              <m:r>
                                <a:rPr lang="en-US" altLang="zh-CN" i="1" dirty="0">
                                  <a:latin typeface="Cambria Math"/>
                                </a:rPr>
                                <m:t>1</m:t>
                              </m:r>
                            </m:e>
                          </m:eqArr>
                        </m:e>
                      </m:d>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5927304" y="8150892"/>
                <a:ext cx="6840760" cy="1617879"/>
              </a:xfrm>
              <a:prstGeom prst="rect">
                <a:avLst/>
              </a:prstGeom>
              <a:blipFill rotWithShape="1">
                <a:blip r:embed="rId3"/>
                <a:stretch>
                  <a:fillRect l="-285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4064208" y="7392286"/>
                <a:ext cx="5255111" cy="313508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14:m>
                  <m:oMathPara xmlns:m="http://schemas.openxmlformats.org/officeDocument/2006/math">
                    <m:oMathParaPr>
                      <m:jc m:val="centerGroup"/>
                    </m:oMathParaPr>
                    <m:oMath xmlns:m="http://schemas.openxmlformats.org/officeDocument/2006/math">
                      <m:sSup>
                        <m:sSup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sSup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e>
                        <m:sup>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sup>
                      </m:sSup>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f>
                        <m:f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fPr>
                        <m:num>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num>
                        <m:den>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d>
                            <m:dPr>
                              <m:begChr m:val="|"/>
                              <m:endChr m:val="|"/>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d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𝑤</m:t>
                              </m:r>
                            </m:e>
                          </m:d>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𝑑</m:t>
                          </m:r>
                        </m:den>
                      </m:f>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14:m>
                  <m:oMathPara xmlns:m="http://schemas.openxmlformats.org/officeDocument/2006/math">
                    <m:oMathParaPr>
                      <m:jc m:val="centerGroup"/>
                    </m:oMathParaPr>
                    <m:oMath xmlns:m="http://schemas.openxmlformats.org/officeDocument/2006/math">
                      <m:sSup>
                        <m:sSup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sSupPr>
                        <m:e>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𝑏</m:t>
                          </m:r>
                        </m:e>
                        <m:sup>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sup>
                      </m:sSup>
                      <m: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t>=</m:t>
                      </m:r>
                      <m:f>
                        <m:fPr>
                          <m:ctrlPr>
                            <a:rPr lang="en-US" altLang="zh-CN" i="1">
                              <a:latin typeface="Cambria Math"/>
                            </a:rPr>
                          </m:ctrlPr>
                        </m:fPr>
                        <m:num>
                          <m:r>
                            <a:rPr lang="en-US" altLang="zh-CN" b="0" i="1" smtClean="0">
                              <a:latin typeface="Cambria Math"/>
                            </a:rPr>
                            <m:t>𝑏</m:t>
                          </m:r>
                        </m:num>
                        <m:den>
                          <m:r>
                            <a:rPr lang="en-US" altLang="zh-CN" i="1">
                              <a:latin typeface="Cambria Math"/>
                            </a:rPr>
                            <m:t>|</m:t>
                          </m:r>
                          <m:d>
                            <m:dPr>
                              <m:begChr m:val="|"/>
                              <m:endChr m:val="|"/>
                              <m:ctrlPr>
                                <a:rPr lang="en-US" altLang="zh-CN" i="1">
                                  <a:latin typeface="Cambria Math"/>
                                </a:rPr>
                              </m:ctrlPr>
                            </m:dPr>
                            <m:e>
                              <m:r>
                                <a:rPr lang="en-US" altLang="zh-CN" i="1">
                                  <a:latin typeface="Cambria Math"/>
                                </a:rPr>
                                <m:t>𝑤</m:t>
                              </m:r>
                            </m:e>
                          </m:d>
                          <m:r>
                            <a:rPr lang="en-US" altLang="zh-CN" i="1">
                              <a:latin typeface="Cambria Math"/>
                            </a:rPr>
                            <m:t>|</m:t>
                          </m:r>
                          <m:r>
                            <a:rPr lang="en-US" altLang="zh-CN" i="1">
                              <a:latin typeface="Cambria Math"/>
                            </a:rPr>
                            <m:t>𝑑</m:t>
                          </m:r>
                        </m:den>
                      </m:f>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p:txBody>
          </p:sp>
        </mc:Choice>
        <mc:Fallback>
          <p:sp>
            <p:nvSpPr>
              <p:cNvPr id="6" name="TextBox 5"/>
              <p:cNvSpPr txBox="1">
                <a:spLocks noRot="1" noChangeAspect="1" noMove="1" noResize="1" noEditPoints="1" noAdjustHandles="1" noChangeArrowheads="1" noChangeShapeType="1" noTextEdit="1"/>
              </p:cNvSpPr>
              <p:nvPr/>
            </p:nvSpPr>
            <p:spPr>
              <a:xfrm>
                <a:off x="14064208" y="7392286"/>
                <a:ext cx="5255111" cy="3135089"/>
              </a:xfrm>
              <a:prstGeom prst="rect">
                <a:avLst/>
              </a:prstGeom>
              <a:blipFill rotWithShape="1">
                <a:blip r:embed="rId4"/>
                <a:stretch>
                  <a:fillRect/>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p:cNvSpPr/>
              <p:nvPr/>
            </p:nvSpPr>
            <p:spPr>
              <a:xfrm>
                <a:off x="4055096" y="11679549"/>
                <a:ext cx="6840760" cy="15720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a:rPr>
                          </m:ctrlPr>
                        </m:dPr>
                        <m:e>
                          <m:eqArr>
                            <m:eqArrPr>
                              <m:ctrlPr>
                                <a:rPr lang="en-US" altLang="zh-CN" i="1">
                                  <a:latin typeface="Cambria Math"/>
                                </a:rPr>
                              </m:ctrlPr>
                            </m:eqArrPr>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smtClean="0">
                                  <a:latin typeface="Cambria Math"/>
                                  <a:ea typeface="Cambria Math"/>
                                </a:rPr>
                                <m:t>≥</m:t>
                              </m:r>
                              <m:r>
                                <m:rPr>
                                  <m:nor/>
                                </m:rPr>
                                <a:rPr lang="en-US" altLang="zh-CN" b="0" i="0" smtClean="0">
                                  <a:latin typeface="Cambria Math"/>
                                </a:rPr>
                                <m:t>1</m:t>
                              </m:r>
                              <m:r>
                                <m:rPr>
                                  <m:nor/>
                                </m:rPr>
                                <a:rPr lang="zh-CN" altLang="en-US" dirty="0"/>
                                <m:t> </m:t>
                              </m:r>
                              <m:r>
                                <a:rPr lang="en-US" altLang="zh-CN" b="0" i="1" dirty="0" smtClean="0">
                                  <a:latin typeface="Cambria Math"/>
                                </a:rPr>
                                <m:t>,</m:t>
                              </m:r>
                              <m:sSub>
                                <m:sSubPr>
                                  <m:ctrlPr>
                                    <a:rPr lang="en-US" altLang="zh-CN" b="0" i="1" dirty="0" smtClean="0">
                                      <a:latin typeface="Cambria Math"/>
                                    </a:rPr>
                                  </m:ctrlPr>
                                </m:sSubPr>
                                <m:e>
                                  <m:r>
                                    <a:rPr lang="en-US" altLang="zh-CN" b="0" i="1" dirty="0" smtClean="0">
                                      <a:latin typeface="Cambria Math"/>
                                      <a:ea typeface="Cambria Math"/>
                                    </a:rPr>
                                    <m:t>∀</m:t>
                                  </m:r>
                                  <m:r>
                                    <a:rPr lang="en-US" altLang="zh-CN" b="0" i="1" dirty="0" smtClean="0">
                                      <a:latin typeface="Cambria Math"/>
                                    </a:rPr>
                                    <m:t>𝑦</m:t>
                                  </m:r>
                                </m:e>
                                <m:sub>
                                  <m:r>
                                    <a:rPr lang="en-US" altLang="zh-CN" b="0" i="1" dirty="0" smtClean="0">
                                      <a:latin typeface="Cambria Math"/>
                                    </a:rPr>
                                    <m:t>𝑖</m:t>
                                  </m:r>
                                </m:sub>
                              </m:sSub>
                              <m:r>
                                <a:rPr lang="en-US" altLang="zh-CN" b="0" i="1" dirty="0" smtClean="0">
                                  <a:latin typeface="Cambria Math"/>
                                </a:rPr>
                                <m:t>=1</m:t>
                              </m:r>
                            </m:e>
                            <m:e>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b="0" i="1" smtClean="0">
                                  <a:latin typeface="Cambria Math"/>
                                  <a:ea typeface="Cambria Math"/>
                                </a:rPr>
                                <m:t>≤−1</m:t>
                              </m:r>
                              <m:r>
                                <a:rPr lang="en-US" altLang="zh-CN" b="0" i="1" smtClean="0">
                                  <a:latin typeface="Cambria Math"/>
                                </a:rPr>
                                <m:t>,</m:t>
                              </m:r>
                              <m:sSub>
                                <m:sSubPr>
                                  <m:ctrlPr>
                                    <a:rPr lang="en-US" altLang="zh-CN" i="1" dirty="0">
                                      <a:latin typeface="Cambria Math"/>
                                    </a:rPr>
                                  </m:ctrlPr>
                                </m:sSubPr>
                                <m:e>
                                  <m:r>
                                    <a:rPr lang="en-US" altLang="zh-CN" i="1" dirty="0" smtClean="0">
                                      <a:latin typeface="Cambria Math"/>
                                      <a:ea typeface="Cambria Math"/>
                                    </a:rPr>
                                    <m:t>∀</m:t>
                                  </m:r>
                                  <m:r>
                                    <a:rPr lang="en-US" altLang="zh-CN" i="1" dirty="0">
                                      <a:latin typeface="Cambria Math"/>
                                    </a:rPr>
                                    <m:t>𝑦</m:t>
                                  </m:r>
                                </m:e>
                                <m:sub>
                                  <m:r>
                                    <a:rPr lang="en-US" altLang="zh-CN" i="1" dirty="0">
                                      <a:latin typeface="Cambria Math"/>
                                    </a:rPr>
                                    <m:t>𝑖</m:t>
                                  </m:r>
                                </m:sub>
                              </m:sSub>
                              <m:r>
                                <a:rPr lang="en-US" altLang="zh-CN" i="1" dirty="0">
                                  <a:latin typeface="Cambria Math"/>
                                </a:rPr>
                                <m:t>=</m:t>
                              </m:r>
                              <m:r>
                                <a:rPr lang="en-US" altLang="zh-CN" b="0" i="1" dirty="0" smtClean="0">
                                  <a:latin typeface="Cambria Math"/>
                                </a:rPr>
                                <m:t>−</m:t>
                              </m:r>
                              <m:r>
                                <a:rPr lang="en-US" altLang="zh-CN" i="1" dirty="0">
                                  <a:latin typeface="Cambria Math"/>
                                </a:rPr>
                                <m:t>1</m:t>
                              </m:r>
                            </m:e>
                          </m:eqArr>
                        </m:e>
                      </m:d>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4055096" y="11679549"/>
                <a:ext cx="6840760" cy="1572097"/>
              </a:xfrm>
              <a:prstGeom prst="rect">
                <a:avLst/>
              </a:prstGeom>
              <a:blipFill rotWithShape="1">
                <a:blip r:embed="rId5"/>
                <a:stretch>
                  <a:fillRect l="-3119" r="-17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矩形 7"/>
              <p:cNvSpPr/>
              <p:nvPr/>
            </p:nvSpPr>
            <p:spPr>
              <a:xfrm>
                <a:off x="14459332" y="11913813"/>
                <a:ext cx="8801704" cy="8617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n>
                                <a:solidFill>
                                  <a:srgbClr val="FF0000"/>
                                </a:solidFill>
                              </a:ln>
                              <a:latin typeface="Cambria Math"/>
                            </a:rPr>
                          </m:ctrlPr>
                        </m:sSubPr>
                        <m:e>
                          <m:r>
                            <a:rPr lang="en-US" altLang="zh-CN" b="0" i="1" smtClean="0">
                              <a:ln>
                                <a:solidFill>
                                  <a:srgbClr val="FF0000"/>
                                </a:solidFill>
                              </a:ln>
                              <a:latin typeface="Cambria Math"/>
                            </a:rPr>
                            <m:t>𝑦</m:t>
                          </m:r>
                        </m:e>
                        <m:sub>
                          <m:r>
                            <a:rPr lang="en-US" altLang="zh-CN" b="0" i="1" smtClean="0">
                              <a:ln>
                                <a:solidFill>
                                  <a:srgbClr val="FF0000"/>
                                </a:solidFill>
                              </a:ln>
                              <a:latin typeface="Cambria Math"/>
                            </a:rPr>
                            <m:t>𝑖</m:t>
                          </m:r>
                        </m:sub>
                      </m:sSub>
                      <m:r>
                        <a:rPr lang="en-US" altLang="zh-CN" b="0" i="1" smtClean="0">
                          <a:ln>
                            <a:solidFill>
                              <a:srgbClr val="FF0000"/>
                            </a:solidFill>
                          </a:ln>
                          <a:latin typeface="Cambria Math"/>
                        </a:rPr>
                        <m:t>(</m:t>
                      </m:r>
                      <m:r>
                        <a:rPr lang="en-US" altLang="zh-CN" i="1">
                          <a:ln>
                            <a:solidFill>
                              <a:srgbClr val="FF0000"/>
                            </a:solidFill>
                          </a:ln>
                          <a:latin typeface="Cambria Math"/>
                        </a:rPr>
                        <m:t>𝑤</m:t>
                      </m:r>
                      <m:r>
                        <a:rPr lang="en-US" altLang="zh-CN" i="1">
                          <a:ln>
                            <a:solidFill>
                              <a:srgbClr val="FF0000"/>
                            </a:solidFill>
                          </a:ln>
                          <a:latin typeface="Cambria Math"/>
                          <a:ea typeface="Cambria Math"/>
                        </a:rPr>
                        <m:t>∙</m:t>
                      </m:r>
                      <m:sSub>
                        <m:sSubPr>
                          <m:ctrlPr>
                            <a:rPr lang="en-US" altLang="zh-CN" i="1">
                              <a:ln>
                                <a:solidFill>
                                  <a:srgbClr val="FF0000"/>
                                </a:solidFill>
                              </a:ln>
                              <a:latin typeface="Cambria Math"/>
                            </a:rPr>
                          </m:ctrlPr>
                        </m:sSubPr>
                        <m:e>
                          <m:r>
                            <a:rPr lang="en-US" altLang="zh-CN" i="1">
                              <a:ln>
                                <a:solidFill>
                                  <a:srgbClr val="FF0000"/>
                                </a:solidFill>
                              </a:ln>
                              <a:latin typeface="Cambria Math"/>
                            </a:rPr>
                            <m:t>𝑥</m:t>
                          </m:r>
                        </m:e>
                        <m:sub>
                          <m:r>
                            <a:rPr lang="en-US" altLang="zh-CN" i="1">
                              <a:ln>
                                <a:solidFill>
                                  <a:srgbClr val="FF0000"/>
                                </a:solidFill>
                              </a:ln>
                              <a:latin typeface="Cambria Math"/>
                            </a:rPr>
                            <m:t>𝑖</m:t>
                          </m:r>
                        </m:sub>
                      </m:sSub>
                      <m:r>
                        <a:rPr lang="en-US" altLang="zh-CN" i="1">
                          <a:ln>
                            <a:solidFill>
                              <a:srgbClr val="FF0000"/>
                            </a:solidFill>
                          </a:ln>
                          <a:latin typeface="Cambria Math"/>
                        </a:rPr>
                        <m:t>+</m:t>
                      </m:r>
                      <m:r>
                        <a:rPr lang="en-US" altLang="zh-CN" i="1">
                          <a:ln>
                            <a:solidFill>
                              <a:srgbClr val="FF0000"/>
                            </a:solidFill>
                          </a:ln>
                          <a:latin typeface="Cambria Math"/>
                        </a:rPr>
                        <m:t>𝑏</m:t>
                      </m:r>
                      <m:r>
                        <a:rPr lang="en-US" altLang="zh-CN" b="0" i="1" smtClean="0">
                          <a:ln>
                            <a:solidFill>
                              <a:srgbClr val="FF0000"/>
                            </a:solidFill>
                          </a:ln>
                          <a:latin typeface="Cambria Math"/>
                        </a:rPr>
                        <m:t>)</m:t>
                      </m:r>
                      <m:r>
                        <a:rPr lang="en-US" altLang="zh-CN" i="1">
                          <a:ln>
                            <a:solidFill>
                              <a:srgbClr val="FF0000"/>
                            </a:solidFill>
                          </a:ln>
                          <a:latin typeface="Cambria Math"/>
                          <a:ea typeface="Cambria Math"/>
                        </a:rPr>
                        <m:t>≥</m:t>
                      </m:r>
                      <m:r>
                        <m:rPr>
                          <m:nor/>
                        </m:rPr>
                        <a:rPr lang="en-US" altLang="zh-CN">
                          <a:ln>
                            <a:solidFill>
                              <a:srgbClr val="FF0000"/>
                            </a:solidFill>
                          </a:ln>
                          <a:latin typeface="Cambria Math"/>
                        </a:rPr>
                        <m:t>1</m:t>
                      </m:r>
                      <m:r>
                        <m:rPr>
                          <m:nor/>
                        </m:rPr>
                        <a:rPr lang="zh-CN" altLang="en-US" dirty="0">
                          <a:ln>
                            <a:solidFill>
                              <a:srgbClr val="FF0000"/>
                            </a:solidFill>
                          </a:ln>
                        </a:rPr>
                        <m:t> </m:t>
                      </m:r>
                      <m:r>
                        <m:rPr>
                          <m:nor/>
                        </m:rPr>
                        <a:rPr lang="en-US" altLang="zh-CN" b="0" i="0" dirty="0" smtClean="0">
                          <a:ln>
                            <a:solidFill>
                              <a:srgbClr val="FF0000"/>
                            </a:solidFill>
                          </a:ln>
                        </a:rPr>
                        <m:t>,</m:t>
                      </m:r>
                      <m:r>
                        <a:rPr lang="en-US" altLang="zh-CN" b="0" i="1" dirty="0" smtClean="0">
                          <a:ln>
                            <a:solidFill>
                              <a:srgbClr val="FF0000"/>
                            </a:solidFill>
                          </a:ln>
                          <a:latin typeface="Cambria Math"/>
                          <a:ea typeface="Cambria Math"/>
                        </a:rPr>
                        <m:t>𝑖</m:t>
                      </m:r>
                      <m:r>
                        <a:rPr lang="en-US" altLang="zh-CN" b="0" i="1" dirty="0" smtClean="0">
                          <a:ln>
                            <a:solidFill>
                              <a:srgbClr val="FF0000"/>
                            </a:solidFill>
                          </a:ln>
                          <a:latin typeface="Cambria Math"/>
                          <a:ea typeface="Cambria Math"/>
                        </a:rPr>
                        <m:t>=1,2,~,</m:t>
                      </m:r>
                      <m:r>
                        <a:rPr lang="en-US" altLang="zh-CN" b="0" i="1" dirty="0" smtClean="0">
                          <a:ln>
                            <a:solidFill>
                              <a:srgbClr val="FF0000"/>
                            </a:solidFill>
                          </a:ln>
                          <a:latin typeface="Cambria Math"/>
                          <a:ea typeface="Cambria Math"/>
                        </a:rPr>
                        <m:t>𝑛</m:t>
                      </m:r>
                    </m:oMath>
                  </m:oMathPara>
                </a14:m>
                <a:endParaRPr lang="zh-CN" altLang="en-US" dirty="0">
                  <a:ln>
                    <a:solidFill>
                      <a:srgbClr val="FF0000"/>
                    </a:solidFill>
                  </a:ln>
                </a:endParaRPr>
              </a:p>
            </p:txBody>
          </p:sp>
        </mc:Choice>
        <mc:Fallback>
          <p:sp>
            <p:nvSpPr>
              <p:cNvPr id="8" name="矩形 7"/>
              <p:cNvSpPr>
                <a:spLocks noRot="1" noChangeAspect="1" noMove="1" noResize="1" noEditPoints="1" noAdjustHandles="1" noChangeArrowheads="1" noChangeShapeType="1" noTextEdit="1"/>
              </p:cNvSpPr>
              <p:nvPr/>
            </p:nvSpPr>
            <p:spPr>
              <a:xfrm>
                <a:off x="14459332" y="11913813"/>
                <a:ext cx="8801704" cy="861774"/>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sp>
        <p:nvSpPr>
          <p:cNvPr id="9" name="右箭头 8"/>
          <p:cNvSpPr/>
          <p:nvPr/>
        </p:nvSpPr>
        <p:spPr>
          <a:xfrm>
            <a:off x="11399912" y="4121696"/>
            <a:ext cx="1368152" cy="1008112"/>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10" name="TextBox 9"/>
          <p:cNvSpPr txBox="1"/>
          <p:nvPr/>
        </p:nvSpPr>
        <p:spPr>
          <a:xfrm>
            <a:off x="5171220" y="7321831"/>
            <a:ext cx="15193688" cy="3276000"/>
          </a:xfrm>
          <a:prstGeom prst="rect">
            <a:avLst/>
          </a:prstGeom>
          <a:noFill/>
          <a:ln w="12700" cap="flat">
            <a:solidFill>
              <a:srgbClr val="00B0F0"/>
            </a:solid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p:sp>
        <p:nvSpPr>
          <p:cNvPr id="11" name="下箭头 10"/>
          <p:cNvSpPr/>
          <p:nvPr/>
        </p:nvSpPr>
        <p:spPr>
          <a:xfrm>
            <a:off x="13848184" y="6433765"/>
            <a:ext cx="576064" cy="702410"/>
          </a:xfrm>
          <a:prstGeom prst="down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12" name="下箭头 11"/>
          <p:cNvSpPr/>
          <p:nvPr/>
        </p:nvSpPr>
        <p:spPr>
          <a:xfrm>
            <a:off x="9023648" y="10764402"/>
            <a:ext cx="648072" cy="915147"/>
          </a:xfrm>
          <a:prstGeom prst="down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
        <p:nvSpPr>
          <p:cNvPr id="13" name="右箭头 12"/>
          <p:cNvSpPr/>
          <p:nvPr/>
        </p:nvSpPr>
        <p:spPr>
          <a:xfrm>
            <a:off x="12056531" y="12155607"/>
            <a:ext cx="1764196" cy="619980"/>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2308017" y="3977680"/>
                <a:ext cx="10009112" cy="134517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smtClean="0"/>
                  <a:t>相应的目标函数：</a:t>
                </a:r>
                <a14:m>
                  <m:oMath xmlns:m="http://schemas.openxmlformats.org/officeDocument/2006/math">
                    <m:r>
                      <m:rPr>
                        <m:sty m:val="p"/>
                      </m:rPr>
                      <a:rPr lang="en-US" altLang="zh-CN" dirty="0">
                        <a:latin typeface="Cambria Math"/>
                      </a:rPr>
                      <m:t>d</m:t>
                    </m:r>
                    <m:r>
                      <a:rPr lang="en-US" altLang="zh-CN" b="0" i="0" dirty="0" smtClean="0">
                        <a:latin typeface="Cambria Math"/>
                      </a:rPr>
                      <m:t>=</m:t>
                    </m:r>
                    <m:f>
                      <m:fPr>
                        <m:ctrlPr>
                          <a:rPr lang="en-US" altLang="zh-CN" b="0" i="1" dirty="0" smtClean="0">
                            <a:latin typeface="Cambria Math"/>
                          </a:rPr>
                        </m:ctrlPr>
                      </m:fPr>
                      <m:num>
                        <m:r>
                          <a:rPr lang="en-US" altLang="zh-CN" b="0" i="1" dirty="0" smtClean="0">
                            <a:latin typeface="Cambria Math"/>
                          </a:rPr>
                          <m:t>|</m:t>
                        </m:r>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m:t>
                        </m:r>
                      </m:num>
                      <m:den>
                        <m:r>
                          <a:rPr lang="en-US" altLang="zh-CN" b="0" i="1" dirty="0" smtClean="0">
                            <a:latin typeface="Cambria Math"/>
                          </a:rPr>
                          <m:t>|</m:t>
                        </m:r>
                        <m:d>
                          <m:dPr>
                            <m:begChr m:val="|"/>
                            <m:endChr m:val="|"/>
                            <m:ctrlPr>
                              <a:rPr lang="en-US" altLang="zh-CN" b="0" i="1" dirty="0" smtClean="0">
                                <a:latin typeface="Cambria Math"/>
                              </a:rPr>
                            </m:ctrlPr>
                          </m:dPr>
                          <m:e>
                            <m:r>
                              <a:rPr lang="en-US" altLang="zh-CN" b="0" i="1" dirty="0" smtClean="0">
                                <a:latin typeface="Cambria Math"/>
                              </a:rPr>
                              <m:t>𝑤</m:t>
                            </m:r>
                          </m:e>
                        </m:d>
                        <m:r>
                          <a:rPr lang="en-US" altLang="zh-CN" b="0" i="1" dirty="0" smtClean="0">
                            <a:latin typeface="Cambria Math"/>
                          </a:rPr>
                          <m:t>|</m:t>
                        </m:r>
                      </m:den>
                    </m:f>
                  </m:oMath>
                </a14:m>
                <a:endParaRPr kumimoji="0" lang="zh-CN" altLang="en-US" sz="5000" b="0" i="0" u="none" strike="noStrike" cap="none" spc="0" normalizeH="0" baseline="0" dirty="0">
                  <a:ln>
                    <a:noFill/>
                  </a:ln>
                  <a:solidFill>
                    <a:srgbClr val="000000"/>
                  </a:solidFill>
                  <a:effectLst/>
                  <a:uFillTx/>
                  <a:latin typeface="+mn-lt"/>
                  <a:ea typeface="+mn-ea"/>
                  <a:cs typeface="+mn-cs"/>
                  <a:sym typeface="Helvetica" panose="020B0604020202020204"/>
                </a:endParaRPr>
              </a:p>
            </p:txBody>
          </p:sp>
        </mc:Choice>
        <mc:Fallback>
          <p:sp>
            <p:nvSpPr>
              <p:cNvPr id="2" name="TextBox 1"/>
              <p:cNvSpPr txBox="1">
                <a:spLocks noRot="1" noChangeAspect="1" noMove="1" noResize="1" noEditPoints="1" noAdjustHandles="1" noChangeArrowheads="1" noChangeShapeType="1" noTextEdit="1"/>
              </p:cNvSpPr>
              <p:nvPr/>
            </p:nvSpPr>
            <p:spPr>
              <a:xfrm>
                <a:off x="2308017" y="3977680"/>
                <a:ext cx="10009112" cy="1345176"/>
              </a:xfrm>
              <a:prstGeom prst="rect">
                <a:avLst/>
              </a:prstGeom>
              <a:blipFill rotWithShape="1">
                <a:blip r:embed="rId1"/>
                <a:stretch>
                  <a:fillRect l="-3350"/>
                </a:stretch>
              </a:blipFill>
              <a:ln w="12700" cap="flat">
                <a:noFill/>
                <a:miter lim="400000"/>
              </a:ln>
            </p:spPr>
            <p:txBody>
              <a:bodyPr/>
              <a:lstStyle/>
              <a:p>
                <a:r>
                  <a:rPr lang="zh-CN" altLang="en-US">
                    <a:noFill/>
                  </a:rPr>
                  <a:t> </a:t>
                </a:r>
                <a:endParaRPr lang="zh-CN" altLang="en-US">
                  <a:noFill/>
                </a:endParaRPr>
              </a:p>
            </p:txBody>
          </p:sp>
        </mc:Fallback>
      </mc:AlternateContent>
      <p:sp>
        <p:nvSpPr>
          <p:cNvPr id="3" name="右箭头 2"/>
          <p:cNvSpPr/>
          <p:nvPr/>
        </p:nvSpPr>
        <p:spPr>
          <a:xfrm>
            <a:off x="11822699" y="4313974"/>
            <a:ext cx="720080" cy="672588"/>
          </a:xfrm>
          <a:prstGeom prst="rightArrow">
            <a:avLst/>
          </a:prstGeom>
          <a:solidFill>
            <a:srgbClr val="FFFFFF"/>
          </a:solidFill>
          <a:ln w="25400" cap="flat">
            <a:solidFill>
              <a:schemeClr val="accent1"/>
            </a:solid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panose="020B0604020202020204"/>
            </a:endParaRPr>
          </a:p>
        </p:txBody>
      </p:sp>
      <mc:AlternateContent xmlns:mc="http://schemas.openxmlformats.org/markup-compatibility/2006">
        <mc:Choice xmlns:a14="http://schemas.microsoft.com/office/drawing/2010/main" Requires="a14">
          <p:sp>
            <p:nvSpPr>
              <p:cNvPr id="4" name="矩形 3"/>
              <p:cNvSpPr/>
              <p:nvPr/>
            </p:nvSpPr>
            <p:spPr>
              <a:xfrm>
                <a:off x="13505485" y="3805261"/>
                <a:ext cx="4149085" cy="1667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dirty="0" smtClean="0">
                          <a:latin typeface="Cambria Math"/>
                        </a:rPr>
                        <m:t>d</m:t>
                      </m:r>
                      <m:r>
                        <a:rPr lang="en-US" altLang="zh-CN" dirty="0" smtClean="0">
                          <a:latin typeface="Cambria Math"/>
                        </a:rPr>
                        <m:t>=</m:t>
                      </m:r>
                      <m:f>
                        <m:fPr>
                          <m:ctrlPr>
                            <a:rPr lang="en-US" altLang="zh-CN" i="1" dirty="0">
                              <a:latin typeface="Cambria Math"/>
                            </a:rPr>
                          </m:ctrlPr>
                        </m:fPr>
                        <m:num>
                          <m:r>
                            <a:rPr lang="en-US" altLang="zh-CN" b="0" i="1" dirty="0" smtClean="0">
                              <a:latin typeface="Cambria Math"/>
                            </a:rPr>
                            <m:t>1</m:t>
                          </m:r>
                        </m:num>
                        <m:den>
                          <m:r>
                            <a:rPr lang="en-US" altLang="zh-CN" i="1" dirty="0">
                              <a:latin typeface="Cambria Math"/>
                            </a:rPr>
                            <m:t>|</m:t>
                          </m:r>
                          <m:d>
                            <m:dPr>
                              <m:begChr m:val="|"/>
                              <m:endChr m:val="|"/>
                              <m:ctrlPr>
                                <a:rPr lang="en-US" altLang="zh-CN" i="1" dirty="0">
                                  <a:latin typeface="Cambria Math"/>
                                </a:rPr>
                              </m:ctrlPr>
                            </m:dPr>
                            <m:e>
                              <m:r>
                                <a:rPr lang="en-US" altLang="zh-CN" i="1" dirty="0">
                                  <a:latin typeface="Cambria Math"/>
                                </a:rPr>
                                <m:t>𝑤</m:t>
                              </m:r>
                            </m:e>
                          </m:d>
                          <m:r>
                            <a:rPr lang="en-US" altLang="zh-CN" i="1" dirty="0">
                              <a:latin typeface="Cambria Math"/>
                            </a:rPr>
                            <m:t>|</m:t>
                          </m:r>
                        </m:den>
                      </m:f>
                      <m:r>
                        <a:rPr lang="en-US" altLang="zh-CN" b="0" i="1" dirty="0" smtClean="0">
                          <a:latin typeface="Cambria Math"/>
                        </a:rPr>
                        <m:t>,</m:t>
                      </m:r>
                      <m:r>
                        <a:rPr lang="en-US" altLang="zh-CN" b="0" i="1" dirty="0" smtClean="0">
                          <a:latin typeface="Cambria Math"/>
                          <a:ea typeface="Cambria Math"/>
                        </a:rPr>
                        <m:t>∀</m:t>
                      </m:r>
                      <m:sSub>
                        <m:sSubPr>
                          <m:ctrlPr>
                            <a:rPr lang="en-US" altLang="zh-CN" b="0" i="1" dirty="0" smtClean="0">
                              <a:latin typeface="Cambria Math"/>
                              <a:ea typeface="Cambria Math"/>
                            </a:rPr>
                          </m:ctrlPr>
                        </m:sSubPr>
                        <m:e>
                          <m:r>
                            <a:rPr lang="en-US" altLang="zh-CN" b="0" i="1" dirty="0" smtClean="0">
                              <a:latin typeface="Cambria Math"/>
                              <a:ea typeface="Cambria Math"/>
                            </a:rPr>
                            <m:t>𝑥</m:t>
                          </m:r>
                        </m:e>
                        <m:sub>
                          <m:r>
                            <a:rPr lang="en-US" altLang="zh-CN" b="0" i="1" dirty="0" smtClean="0">
                              <a:latin typeface="Cambria Math"/>
                              <a:ea typeface="Cambria Math"/>
                            </a:rPr>
                            <m:t>𝑖</m:t>
                          </m:r>
                        </m:sub>
                      </m:sSub>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13505485" y="3805261"/>
                <a:ext cx="4149085" cy="1667444"/>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174776" y="7915579"/>
                <a:ext cx="10369152" cy="24471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50800" tIns="50800" rIns="50800" bIns="50800" numCol="1" spcCol="38100" rtlCol="0" anchor="ctr">
                <a:spAutoFit/>
              </a:bodyPr>
              <a:lstStyle/>
              <a:p>
                <a:pPr algn="l"/>
                <a14:m>
                  <m:oMathPara xmlns:m="http://schemas.openxmlformats.org/officeDocument/2006/math">
                    <m:oMathParaPr>
                      <m:jc m:val="left"/>
                    </m:oMathParaPr>
                    <m:oMath xmlns:m="http://schemas.openxmlformats.org/officeDocument/2006/math">
                      <m:func>
                        <m:funcPr>
                          <m:ctrlPr>
                            <a:rPr kumimoji="0" lang="en-US" altLang="zh-CN" sz="5000" b="0" i="1" u="none" strike="noStrike" cap="none" spc="0" normalizeH="0" baseline="0" smtClean="0">
                              <a:ln>
                                <a:noFill/>
                              </a:ln>
                              <a:solidFill>
                                <a:srgbClr val="000000"/>
                              </a:solidFill>
                              <a:effectLst/>
                              <a:uFillTx/>
                              <a:latin typeface="Cambria Math"/>
                              <a:ea typeface="+mn-ea"/>
                              <a:cs typeface="+mn-cs"/>
                              <a:sym typeface="Helvetica" panose="020B0604020202020204"/>
                            </a:rPr>
                          </m:ctrlPr>
                        </m:funcPr>
                        <m:fName>
                          <m:r>
                            <m:rPr>
                              <m:sty m:val="p"/>
                            </m:rPr>
                            <a:rPr kumimoji="0" lang="en-US" altLang="zh-CN" sz="5000" b="0" i="0" u="none" strike="noStrike" cap="none" spc="0" normalizeH="0" baseline="0" smtClean="0">
                              <a:ln>
                                <a:noFill/>
                              </a:ln>
                              <a:solidFill>
                                <a:srgbClr val="000000"/>
                              </a:solidFill>
                              <a:effectLst/>
                              <a:uFillTx/>
                              <a:latin typeface="Cambria Math"/>
                              <a:ea typeface="+mn-ea"/>
                              <a:cs typeface="+mn-cs"/>
                              <a:sym typeface="Helvetica" panose="020B0604020202020204"/>
                            </a:rPr>
                            <m:t>max</m:t>
                          </m:r>
                        </m:fName>
                        <m:e>
                          <m:r>
                            <a:rPr kumimoji="0" lang="en-US" altLang="zh-CN" sz="5000" b="0" i="0" u="none" strike="noStrike" cap="none" spc="0" normalizeH="0" baseline="0" smtClean="0">
                              <a:ln>
                                <a:noFill/>
                              </a:ln>
                              <a:solidFill>
                                <a:srgbClr val="000000"/>
                              </a:solidFill>
                              <a:effectLst/>
                              <a:uFillTx/>
                              <a:latin typeface="Cambria Math"/>
                              <a:ea typeface="+mn-ea"/>
                              <a:cs typeface="+mn-cs"/>
                              <a:sym typeface="Helvetica" panose="020B0604020202020204"/>
                            </a:rPr>
                            <m:t>    </m:t>
                          </m:r>
                          <m:f>
                            <m:fPr>
                              <m:ctrlPr>
                                <a:rPr lang="en-US" altLang="zh-CN" i="1" dirty="0">
                                  <a:latin typeface="Cambria Math"/>
                                </a:rPr>
                              </m:ctrlPr>
                            </m:fPr>
                            <m:num>
                              <m:r>
                                <a:rPr lang="en-US" altLang="zh-CN" i="1" dirty="0">
                                  <a:latin typeface="Cambria Math"/>
                                </a:rPr>
                                <m:t>1</m:t>
                              </m:r>
                            </m:num>
                            <m:den>
                              <m:r>
                                <a:rPr lang="en-US" altLang="zh-CN" i="1" dirty="0">
                                  <a:latin typeface="Cambria Math"/>
                                </a:rPr>
                                <m:t>|</m:t>
                              </m:r>
                              <m:d>
                                <m:dPr>
                                  <m:begChr m:val="|"/>
                                  <m:endChr m:val="|"/>
                                  <m:ctrlPr>
                                    <a:rPr lang="en-US" altLang="zh-CN" i="1" dirty="0">
                                      <a:latin typeface="Cambria Math"/>
                                    </a:rPr>
                                  </m:ctrlPr>
                                </m:dPr>
                                <m:e>
                                  <m:r>
                                    <a:rPr lang="en-US" altLang="zh-CN" i="1" dirty="0">
                                      <a:latin typeface="Cambria Math"/>
                                    </a:rPr>
                                    <m:t>𝑤</m:t>
                                  </m:r>
                                </m:e>
                              </m:d>
                              <m:r>
                                <a:rPr lang="en-US" altLang="zh-CN" i="1" dirty="0">
                                  <a:latin typeface="Cambria Math"/>
                                </a:rPr>
                                <m:t>|</m:t>
                              </m:r>
                            </m:den>
                          </m:f>
                        </m:e>
                      </m:func>
                    </m:oMath>
                  </m:oMathPara>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a:p>
                <a:pPr algn="l"/>
                <a:r>
                  <a:rPr kumimoji="0" lang="en-US" altLang="zh-CN" sz="5000" b="0" i="0" u="none" strike="noStrike" cap="none" spc="0" normalizeH="0" baseline="0" dirty="0" err="1" smtClean="0">
                    <a:ln>
                      <a:noFill/>
                    </a:ln>
                    <a:solidFill>
                      <a:srgbClr val="000000"/>
                    </a:solidFill>
                    <a:effectLst/>
                    <a:uFillTx/>
                    <a:latin typeface="+mn-lt"/>
                    <a:ea typeface="+mn-ea"/>
                    <a:cs typeface="+mn-cs"/>
                    <a:sym typeface="Helvetica" panose="020B0604020202020204"/>
                  </a:rPr>
                  <a:t>s.t.</a:t>
                </a:r>
                <a:r>
                  <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rPr>
                  <a:t> </a:t>
                </a:r>
                <a14:m>
                  <m:oMath xmlns:m="http://schemas.openxmlformats.org/officeDocument/2006/math">
                    <m:sSub>
                      <m:sSubPr>
                        <m:ctrlPr>
                          <a:rPr lang="en-US" altLang="zh-CN" i="1" smtClean="0">
                            <a:latin typeface="Cambria Math"/>
                          </a:rPr>
                        </m:ctrlPr>
                      </m:sSubPr>
                      <m:e>
                        <m:r>
                          <a:rPr lang="en-US" altLang="zh-CN" b="0" i="1" smtClean="0">
                            <a:latin typeface="Cambria Math"/>
                          </a:rPr>
                          <m:t>   </m:t>
                        </m:r>
                        <m:r>
                          <a:rPr lang="en-US" altLang="zh-CN" b="0" i="1" smtClean="0">
                            <a:latin typeface="Cambria Math"/>
                          </a:rPr>
                          <m:t>𝑦</m:t>
                        </m:r>
                      </m:e>
                      <m:sub>
                        <m:r>
                          <a:rPr lang="en-US" altLang="zh-CN" b="0" i="1" smtClean="0">
                            <a:latin typeface="Cambria Math"/>
                          </a:rPr>
                          <m:t>𝑖</m:t>
                        </m:r>
                      </m:sub>
                    </m:sSub>
                    <m:r>
                      <a:rPr lang="en-US" altLang="zh-CN" b="0" i="1" smtClean="0">
                        <a:latin typeface="Cambria Math"/>
                      </a:rPr>
                      <m:t>(</m:t>
                    </m:r>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r>
                      <m:rPr>
                        <m:nor/>
                      </m:rPr>
                      <a:rPr lang="en-US" altLang="zh-CN">
                        <a:ln>
                          <a:noFill/>
                        </a:ln>
                        <a:solidFill>
                          <a:schemeClr val="tx1"/>
                        </a:solidFill>
                        <a:latin typeface="Cambria Math"/>
                      </a:rPr>
                      <m:t>1</m:t>
                    </m:r>
                    <m:r>
                      <m:rPr>
                        <m:nor/>
                      </m:rPr>
                      <a:rPr lang="zh-CN" altLang="en-US" dirty="0">
                        <a:ln>
                          <a:noFill/>
                        </a:ln>
                        <a:solidFill>
                          <a:schemeClr val="tx1"/>
                        </a:solidFill>
                      </a:rPr>
                      <m:t> </m:t>
                    </m:r>
                    <m:r>
                      <m:rPr>
                        <m:nor/>
                      </m:rPr>
                      <a:rPr lang="en-US" altLang="zh-CN" dirty="0">
                        <a:ln>
                          <a:noFill/>
                        </a:ln>
                        <a:solidFill>
                          <a:schemeClr val="tx1"/>
                        </a:solidFill>
                      </a:rPr>
                      <m:t>,</m:t>
                    </m:r>
                    <m:r>
                      <a:rPr lang="en-US" altLang="zh-CN" b="0" i="1" dirty="0" smtClean="0">
                        <a:ln>
                          <a:noFill/>
                        </a:ln>
                        <a:solidFill>
                          <a:schemeClr val="tx1"/>
                        </a:solidFill>
                        <a:latin typeface="Cambria Math"/>
                        <a:ea typeface="Cambria Math"/>
                      </a:rPr>
                      <m:t>𝑖</m:t>
                    </m:r>
                    <m:r>
                      <a:rPr lang="en-US" altLang="zh-CN" b="0" i="1" dirty="0" smtClean="0">
                        <a:ln>
                          <a:noFill/>
                        </a:ln>
                        <a:solidFill>
                          <a:schemeClr val="tx1"/>
                        </a:solidFill>
                        <a:latin typeface="Cambria Math"/>
                        <a:ea typeface="Cambria Math"/>
                      </a:rPr>
                      <m:t>=1,2,~,</m:t>
                    </m:r>
                    <m:r>
                      <a:rPr lang="en-US" altLang="zh-CN" b="0" i="1" dirty="0" smtClean="0">
                        <a:ln>
                          <a:noFill/>
                        </a:ln>
                        <a:solidFill>
                          <a:schemeClr val="tx1"/>
                        </a:solidFill>
                        <a:latin typeface="Cambria Math"/>
                        <a:ea typeface="Cambria Math"/>
                      </a:rPr>
                      <m:t>𝑛</m:t>
                    </m:r>
                  </m:oMath>
                </a14:m>
                <a:endParaRPr kumimoji="0" lang="en-US" altLang="zh-CN" sz="5000" b="0" i="0" u="none" strike="noStrike" cap="none" spc="0" normalizeH="0" baseline="0" dirty="0" smtClean="0">
                  <a:ln>
                    <a:noFill/>
                  </a:ln>
                  <a:solidFill>
                    <a:srgbClr val="000000"/>
                  </a:solidFill>
                  <a:effectLst/>
                  <a:uFillTx/>
                  <a:latin typeface="+mn-lt"/>
                  <a:ea typeface="+mn-ea"/>
                  <a:cs typeface="+mn-cs"/>
                  <a:sym typeface="Helvetica" panose="020B0604020202020204"/>
                </a:endParaRPr>
              </a:p>
            </p:txBody>
          </p:sp>
        </mc:Choice>
        <mc:Fallback>
          <p:sp>
            <p:nvSpPr>
              <p:cNvPr id="5" name="TextBox 4"/>
              <p:cNvSpPr txBox="1">
                <a:spLocks noRot="1" noChangeAspect="1" noMove="1" noResize="1" noEditPoints="1" noAdjustHandles="1" noChangeArrowheads="1" noChangeShapeType="1" noTextEdit="1"/>
              </p:cNvSpPr>
              <p:nvPr/>
            </p:nvSpPr>
            <p:spPr>
              <a:xfrm>
                <a:off x="1174776" y="7915579"/>
                <a:ext cx="10369152" cy="2447145"/>
              </a:xfrm>
              <a:prstGeom prst="rect">
                <a:avLst/>
              </a:prstGeom>
              <a:blipFill rotWithShape="1">
                <a:blip r:embed="rId3"/>
                <a:stretch>
                  <a:fillRect l="-3175" b="-12935"/>
                </a:stretch>
              </a:blipFill>
              <a:ln w="12700" cap="flat">
                <a:noFill/>
                <a:miter lim="4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矩形 5"/>
              <p:cNvSpPr/>
              <p:nvPr/>
            </p:nvSpPr>
            <p:spPr>
              <a:xfrm>
                <a:off x="12984088" y="7886082"/>
                <a:ext cx="10369152" cy="2302233"/>
              </a:xfrm>
              <a:prstGeom prst="rect">
                <a:avLst/>
              </a:prstGeom>
            </p:spPr>
            <p:txBody>
              <a:bodyPr wrap="square">
                <a:spAutoFit/>
              </a:bodyPr>
              <a:lstStyle/>
              <a:p>
                <a:pPr algn="l"/>
                <a14:m>
                  <m:oMathPara xmlns:m="http://schemas.openxmlformats.org/officeDocument/2006/math">
                    <m:oMathParaPr>
                      <m:jc m:val="left"/>
                    </m:oMathParaPr>
                    <m:oMath xmlns:m="http://schemas.openxmlformats.org/officeDocument/2006/math">
                      <m:func>
                        <m:funcPr>
                          <m:ctrlPr>
                            <a:rPr lang="en-US" altLang="zh-CN" b="0" i="1" smtClean="0">
                              <a:latin typeface="Cambria Math"/>
                            </a:rPr>
                          </m:ctrlPr>
                        </m:funcPr>
                        <m:fName>
                          <m:r>
                            <m:rPr>
                              <m:sty m:val="p"/>
                            </m:rPr>
                            <a:rPr lang="en-US" altLang="zh-CN" b="0" i="0" smtClean="0">
                              <a:latin typeface="Cambria Math"/>
                            </a:rPr>
                            <m:t>min</m:t>
                          </m:r>
                        </m:fName>
                        <m:e>
                          <m:r>
                            <a:rPr lang="en-US" altLang="zh-CN" b="0" i="1" smtClean="0">
                              <a:latin typeface="Cambria Math"/>
                            </a:rPr>
                            <m:t>   </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e>
                      </m:func>
                      <m:sSup>
                        <m:sSupPr>
                          <m:ctrlPr>
                            <a:rPr lang="en-US" altLang="zh-CN" b="0" i="1" smtClean="0">
                              <a:latin typeface="Cambria Math"/>
                            </a:rPr>
                          </m:ctrlPr>
                        </m:sSupPr>
                        <m:e>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𝑤</m:t>
                              </m:r>
                            </m:e>
                          </m:d>
                          <m:r>
                            <a:rPr lang="en-US" altLang="zh-CN" b="0" i="1" smtClean="0">
                              <a:latin typeface="Cambria Math"/>
                            </a:rPr>
                            <m:t>|</m:t>
                          </m:r>
                        </m:e>
                        <m:sup>
                          <m:r>
                            <a:rPr lang="en-US" altLang="zh-CN" b="0" i="1" smtClean="0">
                              <a:latin typeface="Cambria Math"/>
                            </a:rPr>
                            <m:t>2</m:t>
                          </m:r>
                        </m:sup>
                      </m:sSup>
                    </m:oMath>
                  </m:oMathPara>
                </a14:m>
                <a:endParaRPr lang="en-US" altLang="zh-CN" dirty="0"/>
              </a:p>
              <a:p>
                <a:pPr algn="l"/>
                <a:r>
                  <a:rPr lang="en-US" altLang="zh-CN" dirty="0" err="1"/>
                  <a:t>s.t.</a:t>
                </a:r>
                <a14:m>
                  <m:oMath xmlns:m="http://schemas.openxmlformats.org/officeDocument/2006/math">
                    <m:sSub>
                      <m:sSubPr>
                        <m:ctrlPr>
                          <a:rPr lang="en-US" altLang="zh-CN" i="1">
                            <a:latin typeface="Cambria Math"/>
                          </a:rPr>
                        </m:ctrlPr>
                      </m:sSubPr>
                      <m:e>
                        <m:r>
                          <a:rPr lang="en-US" altLang="zh-CN" i="1">
                            <a:latin typeface="Cambria Math"/>
                          </a:rPr>
                          <m:t>   </m:t>
                        </m:r>
                        <m:r>
                          <a:rPr lang="en-US" altLang="zh-CN" i="1">
                            <a:latin typeface="Cambria Math"/>
                          </a:rPr>
                          <m:t>𝑦</m:t>
                        </m:r>
                      </m:e>
                      <m:sub>
                        <m:r>
                          <a:rPr lang="en-US" altLang="zh-CN" i="1">
                            <a:latin typeface="Cambria Math"/>
                          </a:rPr>
                          <m:t>𝑖</m:t>
                        </m:r>
                      </m:sub>
                    </m:sSub>
                    <m:r>
                      <a:rPr lang="en-US" altLang="zh-CN" i="1">
                        <a:latin typeface="Cambria Math"/>
                      </a:rPr>
                      <m:t>(</m:t>
                    </m:r>
                    <m:r>
                      <a:rPr lang="en-US" altLang="zh-CN" i="1">
                        <a:latin typeface="Cambria Math"/>
                      </a:rPr>
                      <m:t>𝑤</m:t>
                    </m:r>
                    <m:r>
                      <a:rPr lang="en-US" altLang="zh-CN" i="1">
                        <a:latin typeface="Cambria Math"/>
                        <a:ea typeface="Cambria Math"/>
                      </a:rPr>
                      <m:t>∙</m:t>
                    </m:r>
                    <m:sSub>
                      <m:sSubPr>
                        <m:ctrlPr>
                          <a:rPr lang="en-US" altLang="zh-CN" i="1">
                            <a:latin typeface="Cambria Math"/>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𝑏</m:t>
                    </m:r>
                    <m:r>
                      <a:rPr lang="en-US" altLang="zh-CN" i="1">
                        <a:latin typeface="Cambria Math"/>
                      </a:rPr>
                      <m:t> )≥</m:t>
                    </m:r>
                    <m:r>
                      <m:rPr>
                        <m:nor/>
                      </m:rPr>
                      <a:rPr lang="en-US" altLang="zh-CN">
                        <a:solidFill>
                          <a:schemeClr val="tx1"/>
                        </a:solidFill>
                        <a:latin typeface="Cambria Math"/>
                      </a:rPr>
                      <m:t>1</m:t>
                    </m:r>
                    <m:r>
                      <m:rPr>
                        <m:nor/>
                      </m:rPr>
                      <a:rPr lang="zh-CN" altLang="en-US" dirty="0">
                        <a:solidFill>
                          <a:schemeClr val="tx1"/>
                        </a:solidFill>
                      </a:rPr>
                      <m:t> </m:t>
                    </m:r>
                    <m:r>
                      <m:rPr>
                        <m:nor/>
                      </m:rPr>
                      <a:rPr lang="en-US" altLang="zh-CN" dirty="0">
                        <a:solidFill>
                          <a:schemeClr val="tx1"/>
                        </a:solidFill>
                      </a:rPr>
                      <m:t>,</m:t>
                    </m:r>
                    <m:r>
                      <a:rPr lang="en-US" altLang="zh-CN" b="0" i="1" dirty="0" smtClean="0">
                        <a:solidFill>
                          <a:schemeClr val="tx1"/>
                        </a:solidFill>
                        <a:latin typeface="Cambria Math"/>
                        <a:ea typeface="Cambria Math"/>
                      </a:rPr>
                      <m:t>𝑖</m:t>
                    </m:r>
                    <m:r>
                      <a:rPr lang="en-US" altLang="zh-CN" b="0" i="1" dirty="0" smtClean="0">
                        <a:solidFill>
                          <a:schemeClr val="tx1"/>
                        </a:solidFill>
                        <a:latin typeface="Cambria Math"/>
                        <a:ea typeface="Cambria Math"/>
                      </a:rPr>
                      <m:t>=1,2,~,</m:t>
                    </m:r>
                    <m:r>
                      <a:rPr lang="en-US" altLang="zh-CN" b="0" i="1" dirty="0" smtClean="0">
                        <a:solidFill>
                          <a:schemeClr val="tx1"/>
                        </a:solidFill>
                        <a:latin typeface="Cambria Math"/>
                        <a:ea typeface="Cambria Math"/>
                      </a:rPr>
                      <m:t>𝑛</m:t>
                    </m:r>
                  </m:oMath>
                </a14:m>
                <a:endParaRPr lang="en-US" altLang="zh-CN" dirty="0"/>
              </a:p>
            </p:txBody>
          </p:sp>
        </mc:Choice>
        <mc:Fallback>
          <p:sp>
            <p:nvSpPr>
              <p:cNvPr id="6" name="矩形 5"/>
              <p:cNvSpPr>
                <a:spLocks noRot="1" noChangeAspect="1" noMove="1" noResize="1" noEditPoints="1" noAdjustHandles="1" noChangeArrowheads="1" noChangeShapeType="1" noTextEdit="1"/>
              </p:cNvSpPr>
              <p:nvPr/>
            </p:nvSpPr>
            <p:spPr>
              <a:xfrm>
                <a:off x="12984088" y="7886082"/>
                <a:ext cx="10369152" cy="2302233"/>
              </a:xfrm>
              <a:prstGeom prst="rect">
                <a:avLst/>
              </a:prstGeom>
              <a:blipFill rotWithShape="1">
                <a:blip r:embed="rId4"/>
                <a:stretch>
                  <a:fillRect l="-2822" b="-13793"/>
                </a:stretch>
              </a:blipFill>
            </p:spPr>
            <p:txBody>
              <a:bodyPr/>
              <a:lstStyle/>
              <a:p>
                <a:r>
                  <a:rPr lang="zh-CN" altLang="en-US">
                    <a:noFill/>
                  </a:rPr>
                  <a:t> </a:t>
                </a:r>
                <a:endParaRPr lang="zh-CN" altLang="en-US">
                  <a:noFill/>
                </a:endParaRPr>
              </a:p>
            </p:txBody>
          </p:sp>
        </mc:Fallback>
      </mc:AlternateContent>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1506</Words>
  <Application>WPS 演示</Application>
  <PresentationFormat>自定义</PresentationFormat>
  <Paragraphs>201</Paragraphs>
  <Slides>33</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Helvetica</vt:lpstr>
      <vt:lpstr>Helvetica Light</vt:lpstr>
      <vt:lpstr>Helvetica Neue</vt:lpstr>
      <vt:lpstr>微软雅黑</vt:lpstr>
      <vt:lpstr>Arial Unicode MS</vt:lpstr>
      <vt:lpstr>-apple-system</vt:lpstr>
      <vt:lpstr>Wingdings</vt:lpstr>
      <vt:lpstr>ESRI AMFM Electric</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cp:lastModifiedBy>
  <cp:revision>122</cp:revision>
  <dcterms:created xsi:type="dcterms:W3CDTF">2018-04-25T10:03:00Z</dcterms:created>
  <dcterms:modified xsi:type="dcterms:W3CDTF">2018-12-28T10:45:39Z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