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336" r:id="rId3"/>
    <p:sldId id="311" r:id="rId4"/>
    <p:sldId id="356" r:id="rId5"/>
    <p:sldId id="357" r:id="rId6"/>
    <p:sldId id="358" r:id="rId7"/>
    <p:sldId id="360" r:id="rId8"/>
    <p:sldId id="361" r:id="rId9"/>
    <p:sldId id="362" r:id="rId10"/>
    <p:sldId id="364" r:id="rId11"/>
    <p:sldId id="359" r:id="rId12"/>
    <p:sldId id="373" r:id="rId13"/>
    <p:sldId id="369" r:id="rId14"/>
    <p:sldId id="370" r:id="rId15"/>
    <p:sldId id="371" r:id="rId16"/>
    <p:sldId id="372" r:id="rId17"/>
    <p:sldId id="345" r:id="rId18"/>
    <p:sldId id="346" r:id="rId19"/>
    <p:sldId id="347" r:id="rId20"/>
    <p:sldId id="348" r:id="rId21"/>
    <p:sldId id="349" r:id="rId22"/>
    <p:sldId id="375" r:id="rId23"/>
    <p:sldId id="376" r:id="rId24"/>
    <p:sldId id="365" r:id="rId25"/>
    <p:sldId id="374" r:id="rId26"/>
    <p:sldId id="264" r:id="rId2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>
        <p:scale>
          <a:sx n="33" d="100"/>
          <a:sy n="33" d="100"/>
        </p:scale>
        <p:origin x="-798" y="-7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67603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8000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先验后验删掉，动向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1036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90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image2.jpeg" descr="image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6" y="-3"/>
            <a:ext cx="24366394" cy="137160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3125966" y="673100"/>
            <a:ext cx="18135605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3165979" y="1104900"/>
            <a:ext cx="9525003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3" name="Shape 83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4" name="Shape 84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+mn-lt"/>
                <a:ea typeface="+mn-ea"/>
                <a:cs typeface="+mn-cs"/>
                <a:sym typeface="Helvetica"/>
              </a:defRPr>
            </a:lvl1pPr>
            <a:lvl2pPr marL="1099185" indent="-464185" algn="ctr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Helvetica"/>
              </a:defRPr>
            </a:lvl2pPr>
            <a:lvl3pPr marL="1734185" indent="-464185" algn="ctr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Helvetica"/>
              </a:defRPr>
            </a:lvl3pPr>
            <a:lvl4pPr marL="2369185" indent="-464185" algn="ctr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Helvetica"/>
              </a:defRPr>
            </a:lvl4pPr>
            <a:lvl5pPr marL="3004185" indent="-464185" algn="ctr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2387600" y="5975348"/>
            <a:ext cx="19621500" cy="102870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3653366" y="2743200"/>
            <a:ext cx="19507201" cy="93027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9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naive_bayes.MultinomialNB.html#sklearn.naive_bayes.MultinomialNB" TargetMode="External"/><Relationship Id="rId2" Type="http://schemas.openxmlformats.org/officeDocument/2006/relationships/hyperlink" Target="https://scikit-learn.org/stable/modules/generated/sklearn.naive_bayes.BernoulliNB.html#sklearn.naive_bayes.BernoulliNB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scikit-learn.org/stable/modules/generated/sklearn.naive_bayes.GaussianNB.html#sklearn.naive_bayes.GaussianNB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19"/>
          <p:cNvSpPr/>
          <p:nvPr/>
        </p:nvSpPr>
        <p:spPr>
          <a:xfrm>
            <a:off x="10578296" y="6181121"/>
            <a:ext cx="3227408" cy="857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27" extrusionOk="0">
                <a:moveTo>
                  <a:pt x="1" y="12312"/>
                </a:moveTo>
                <a:cubicBezTo>
                  <a:pt x="2970" y="10163"/>
                  <a:pt x="5866" y="7540"/>
                  <a:pt x="8694" y="4477"/>
                </a:cubicBezTo>
                <a:cubicBezTo>
                  <a:pt x="11022" y="1956"/>
                  <a:pt x="13414" y="-973"/>
                  <a:pt x="15875" y="314"/>
                </a:cubicBezTo>
                <a:cubicBezTo>
                  <a:pt x="18288" y="1576"/>
                  <a:pt x="20402" y="6790"/>
                  <a:pt x="21600" y="14422"/>
                </a:cubicBezTo>
                <a:lnTo>
                  <a:pt x="21557" y="20541"/>
                </a:lnTo>
                <a:lnTo>
                  <a:pt x="0" y="20627"/>
                </a:lnTo>
                <a:lnTo>
                  <a:pt x="1" y="12312"/>
                </a:lnTo>
                <a:close/>
              </a:path>
            </a:pathLst>
          </a:custGeom>
          <a:solidFill>
            <a:srgbClr val="FFFFFF">
              <a:alpha val="3099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127" name="Shape 120"/>
          <p:cNvSpPr/>
          <p:nvPr/>
        </p:nvSpPr>
        <p:spPr>
          <a:xfrm>
            <a:off x="10587790" y="6020627"/>
            <a:ext cx="3214217" cy="1099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45" extrusionOk="0">
                <a:moveTo>
                  <a:pt x="0" y="4696"/>
                </a:moveTo>
                <a:cubicBezTo>
                  <a:pt x="1265" y="1518"/>
                  <a:pt x="2897" y="-155"/>
                  <a:pt x="4569" y="11"/>
                </a:cubicBezTo>
                <a:cubicBezTo>
                  <a:pt x="6336" y="187"/>
                  <a:pt x="7973" y="2378"/>
                  <a:pt x="9506" y="4921"/>
                </a:cubicBezTo>
                <a:cubicBezTo>
                  <a:pt x="11459" y="8162"/>
                  <a:pt x="13346" y="12059"/>
                  <a:pt x="15573" y="13120"/>
                </a:cubicBezTo>
                <a:cubicBezTo>
                  <a:pt x="17718" y="14142"/>
                  <a:pt x="19910" y="12400"/>
                  <a:pt x="21575" y="8347"/>
                </a:cubicBezTo>
                <a:lnTo>
                  <a:pt x="21600" y="20825"/>
                </a:lnTo>
                <a:lnTo>
                  <a:pt x="12" y="21445"/>
                </a:lnTo>
                <a:lnTo>
                  <a:pt x="0" y="4696"/>
                </a:lnTo>
                <a:close/>
              </a:path>
            </a:pathLst>
          </a:custGeom>
          <a:solidFill>
            <a:srgbClr val="FFFFFF">
              <a:alpha val="4182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pic>
        <p:nvPicPr>
          <p:cNvPr id="128" name="image4.png" descr="imag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8985" y="4920851"/>
            <a:ext cx="1833544" cy="93392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9" name="image5.png" descr="image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2364" y="4979889"/>
            <a:ext cx="252600" cy="252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0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0152" y="2498159"/>
            <a:ext cx="6137381" cy="577741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1" name="Shape 124"/>
          <p:cNvSpPr txBox="1"/>
          <p:nvPr/>
        </p:nvSpPr>
        <p:spPr>
          <a:xfrm>
            <a:off x="7715692" y="7975212"/>
            <a:ext cx="9191552" cy="647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600" b="1" cap="all">
                <a:solidFill>
                  <a:srgbClr val="DDDDD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/>
              <a:t>UNIQUE SHANXI TECHNOLOGY tasting</a:t>
            </a:r>
          </a:p>
        </p:txBody>
      </p:sp>
      <p:sp>
        <p:nvSpPr>
          <p:cNvPr id="132" name="Shape 137"/>
          <p:cNvSpPr txBox="1">
            <a:spLocks noGrp="1"/>
          </p:cNvSpPr>
          <p:nvPr>
            <p:ph type="subTitle" sz="quarter" idx="1"/>
          </p:nvPr>
        </p:nvSpPr>
        <p:spPr>
          <a:xfrm>
            <a:off x="8015605" y="8933815"/>
            <a:ext cx="8644255" cy="119126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 defTabSz="914400">
              <a:spcBef>
                <a:spcPts val="600"/>
              </a:spcBef>
              <a:defRPr sz="3600" b="1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 dirty="0"/>
              <a:t>   </a:t>
            </a:r>
            <a:r>
              <a:rPr lang="zh-CN" altLang="en-US" sz="6000" dirty="0" smtClean="0"/>
              <a:t>朴素贝叶斯分类算法</a:t>
            </a:r>
            <a:endParaRPr lang="zh-CN" altLang="en-US" sz="6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3293" y="3317853"/>
            <a:ext cx="21386376" cy="81817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/>
              <a:t>业务场景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algn="l">
              <a:lnSpc>
                <a:spcPct val="150000"/>
              </a:lnSpc>
            </a:pPr>
            <a:r>
              <a:rPr lang="zh-CN" altLang="en-US" dirty="0"/>
              <a:t>与自然语言处理相关的分类问题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algn="l">
              <a:lnSpc>
                <a:spcPct val="150000"/>
              </a:lnSpc>
            </a:pPr>
            <a:r>
              <a:rPr lang="zh-CN" altLang="en-US" dirty="0"/>
              <a:t>文本</a:t>
            </a:r>
            <a:r>
              <a:rPr lang="zh-CN" altLang="en-US" dirty="0" smtClean="0"/>
              <a:t>分类</a:t>
            </a:r>
            <a:r>
              <a:rPr lang="en-US" altLang="zh-CN" dirty="0" smtClean="0"/>
              <a:t>/</a:t>
            </a:r>
            <a:r>
              <a:rPr lang="zh-CN" altLang="en-US" dirty="0" smtClean="0"/>
              <a:t>垃圾文本过滤</a:t>
            </a:r>
            <a:r>
              <a:rPr lang="en-US" altLang="zh-CN" dirty="0" smtClean="0"/>
              <a:t>/</a:t>
            </a:r>
            <a:r>
              <a:rPr lang="zh-CN" altLang="en-US" dirty="0" smtClean="0"/>
              <a:t>情感判别</a:t>
            </a:r>
            <a:endParaRPr lang="zh-CN" altLang="en-US" dirty="0"/>
          </a:p>
          <a:p>
            <a:pPr algn="l">
              <a:lnSpc>
                <a:spcPct val="150000"/>
              </a:lnSpc>
            </a:pPr>
            <a:r>
              <a:rPr lang="en-US" altLang="zh-CN" dirty="0" smtClean="0"/>
              <a:t>1. </a:t>
            </a:r>
            <a:r>
              <a:rPr lang="zh-CN" altLang="en-US" dirty="0" smtClean="0"/>
              <a:t>网络</a:t>
            </a:r>
            <a:r>
              <a:rPr lang="zh-CN" altLang="en-US" dirty="0"/>
              <a:t>日志对应的用户行为是否危险</a:t>
            </a:r>
          </a:p>
          <a:p>
            <a:pPr algn="l"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对</a:t>
            </a:r>
            <a:r>
              <a:rPr lang="zh-CN" altLang="en-US" dirty="0"/>
              <a:t>网络流量的分析，其背后是否</a:t>
            </a:r>
            <a:r>
              <a:rPr lang="zh-CN" altLang="en-US" dirty="0" smtClean="0"/>
              <a:t>有网络攻击</a:t>
            </a:r>
            <a:endParaRPr lang="zh-CN" altLang="en-US" dirty="0"/>
          </a:p>
          <a:p>
            <a:pPr algn="l"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zh-CN" altLang="en-US" dirty="0" smtClean="0"/>
              <a:t>情感判定：如微博用户</a:t>
            </a:r>
            <a:r>
              <a:rPr lang="zh-CN" altLang="en-US" dirty="0"/>
              <a:t>发表的状态判断用户的心情</a:t>
            </a:r>
            <a:r>
              <a:rPr lang="zh-CN" altLang="en-US" dirty="0" smtClean="0"/>
              <a:t>好坏，</a:t>
            </a:r>
            <a:endParaRPr lang="en-US" altLang="zh-CN" dirty="0" smtClean="0"/>
          </a:p>
          <a:p>
            <a:pPr algn="l"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应用文本分类过滤恶意留言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3399328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78832" y="3257600"/>
                <a:ext cx="21242360" cy="36131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825500" rtl="0" fontAlgn="auto" latinLnBrk="0" hangingPunc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50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rPr>
                  <a:t>由如下训练数据学习一个朴素贝叶斯分类器并确定</a:t>
                </a:r>
                <a14:m>
                  <m:oMath xmlns:m="http://schemas.openxmlformats.org/officeDocument/2006/math">
                    <m:r>
                      <a:rPr kumimoji="0" lang="en-US" altLang="zh-CN" sz="5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/>
                        <a:ea typeface="+mn-ea"/>
                        <a:cs typeface="+mn-cs"/>
                        <a:sym typeface="Helvetica"/>
                      </a:rPr>
                      <m:t>𝑥</m:t>
                    </m:r>
                    <m:r>
                      <a:rPr kumimoji="0" lang="en-US" altLang="zh-CN" sz="5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/>
                        <a:ea typeface="+mn-ea"/>
                        <a:cs typeface="+mn-cs"/>
                        <a:sym typeface="Helvetica"/>
                      </a:rPr>
                      <m:t>=</m:t>
                    </m:r>
                    <m:sSup>
                      <m:sSupPr>
                        <m:ctrlPr>
                          <a:rPr kumimoji="0" lang="en-US" altLang="zh-CN" sz="5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/>
                            <a:ea typeface="+mn-ea"/>
                            <a:cs typeface="+mn-cs"/>
                            <a:sym typeface="Helvetica"/>
                          </a:rPr>
                        </m:ctrlPr>
                      </m:sSupPr>
                      <m:e>
                        <m:r>
                          <a:rPr kumimoji="0" lang="en-US" altLang="zh-CN" sz="5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/>
                            <a:ea typeface="+mn-ea"/>
                            <a:cs typeface="+mn-cs"/>
                            <a:sym typeface="Helvetica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  <m:r>
                          <a:rPr lang="zh-CN" altLang="en-US" b="0" i="1" smtClean="0">
                            <a:latin typeface="Cambria Math"/>
                          </a:rPr>
                          <m:t>，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kumimoji="0" lang="en-US" altLang="zh-CN" sz="5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/>
                            <a:ea typeface="+mn-ea"/>
                            <a:cs typeface="+mn-cs"/>
                            <a:sym typeface="Helvetica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0" lang="zh-CN" altLang="en-US" sz="50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rPr>
                  <a:t>的类标记</a:t>
                </a:r>
                <a:endParaRPr kumimoji="0" lang="en-US" altLang="zh-CN" sz="50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  <a:p>
                <a:pPr marL="0" marR="0" indent="0" algn="l" defTabSz="825500" rtl="0" fontAlgn="auto" latinLnBrk="0" hangingPunc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zh-CN" altLang="en-US" dirty="0"/>
                  <a:t>特征</a:t>
                </a:r>
                <a14:m>
                  <m:oMath xmlns:m="http://schemas.openxmlformats.org/officeDocument/2006/math">
                    <m:r>
                      <a:rPr kumimoji="0" lang="zh-CN" altLang="en-US" sz="5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/>
                        <a:ea typeface="+mn-ea"/>
                        <a:cs typeface="+mn-cs"/>
                        <a:sym typeface="Helvetica"/>
                      </a:rPr>
                      <m:t>：</m:t>
                    </m:r>
                    <m:sSup>
                      <m:sSupPr>
                        <m:ctrlPr>
                          <a:rPr kumimoji="0" lang="en-US" altLang="zh-CN" sz="5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/>
                            <a:ea typeface="+mn-ea"/>
                            <a:cs typeface="+mn-cs"/>
                            <a:sym typeface="Helvetica"/>
                          </a:rPr>
                        </m:ctrlPr>
                      </m:sSupPr>
                      <m:e>
                        <m:r>
                          <a:rPr kumimoji="0" lang="en-US" altLang="zh-CN" sz="5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/>
                            <a:ea typeface="+mn-ea"/>
                            <a:cs typeface="+mn-cs"/>
                            <a:sym typeface="Helvetica"/>
                          </a:rPr>
                          <m:t>𝑋</m:t>
                        </m:r>
                      </m:e>
                      <m:sup>
                        <m:r>
                          <a:rPr kumimoji="0" lang="en-US" altLang="zh-CN" sz="5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/>
                            <a:ea typeface="+mn-ea"/>
                            <a:cs typeface="+mn-cs"/>
                            <a:sym typeface="Helvetica"/>
                          </a:rPr>
                          <m:t>(1)</m:t>
                        </m:r>
                      </m:sup>
                    </m:sSup>
                    <m:r>
                      <a:rPr kumimoji="0" lang="en-US" altLang="zh-CN" sz="5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/>
                        <a:ea typeface="+mn-ea"/>
                        <a:cs typeface="+mn-cs"/>
                        <a:sym typeface="Helvetica"/>
                      </a:rPr>
                      <m:t>,</m:t>
                    </m:r>
                    <m:sSup>
                      <m:sSupPr>
                        <m:ctrlPr>
                          <a:rPr kumimoji="0" lang="en-US" altLang="zh-CN" sz="5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/>
                            <a:ea typeface="+mn-ea"/>
                            <a:cs typeface="+mn-cs"/>
                            <a:sym typeface="Helvetica"/>
                          </a:rPr>
                        </m:ctrlPr>
                      </m:sSupPr>
                      <m:e>
                        <m:r>
                          <a:rPr kumimoji="0" lang="en-US" altLang="zh-CN" sz="5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/>
                            <a:ea typeface="+mn-ea"/>
                            <a:cs typeface="+mn-cs"/>
                            <a:sym typeface="Helvetica"/>
                          </a:rPr>
                          <m:t>𝑋</m:t>
                        </m:r>
                      </m:e>
                      <m:sup>
                        <m:r>
                          <a:rPr kumimoji="0" lang="en-US" altLang="zh-CN" sz="5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/>
                            <a:ea typeface="+mn-ea"/>
                            <a:cs typeface="+mn-cs"/>
                            <a:sym typeface="Helvetica"/>
                          </a:rPr>
                          <m:t>(2)</m:t>
                        </m:r>
                      </m:sup>
                    </m:sSup>
                  </m:oMath>
                </a14:m>
                <a:r>
                  <a:rPr kumimoji="0" lang="zh-CN" altLang="en-US" sz="50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rPr>
                  <a:t>，取值的集合分别是</a:t>
                </a:r>
                <a:r>
                  <a:rPr kumimoji="0" lang="en-US" altLang="zh-CN" sz="50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rPr>
                  <a:t>{1</a:t>
                </a:r>
                <a:r>
                  <a:rPr lang="en-US" altLang="zh-CN" dirty="0" smtClean="0"/>
                  <a:t>,2,3</a:t>
                </a:r>
                <a:r>
                  <a:rPr kumimoji="0" lang="en-US" altLang="zh-CN" sz="50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rPr>
                  <a:t>},{S,M,L}</a:t>
                </a:r>
              </a:p>
              <a:p>
                <a:pPr marL="0" marR="0" indent="0" algn="l" defTabSz="825500" rtl="0" fontAlgn="auto" latinLnBrk="0" hangingPunc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zh-CN" altLang="en-US" dirty="0"/>
                  <a:t>类</a:t>
                </a:r>
                <a:r>
                  <a:rPr lang="zh-CN" altLang="en-US" dirty="0" smtClean="0"/>
                  <a:t>标记：</a:t>
                </a:r>
                <a:r>
                  <a:rPr lang="en-US" altLang="zh-CN" dirty="0" smtClean="0"/>
                  <a:t>Y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{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−1,1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kumimoji="0" lang="zh-CN" alt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832" y="3257600"/>
                <a:ext cx="21242360" cy="3613169"/>
              </a:xfrm>
              <a:prstGeom prst="rect">
                <a:avLst/>
              </a:prstGeom>
              <a:blipFill rotWithShape="1">
                <a:blip r:embed="rId2"/>
                <a:stretch>
                  <a:fillRect l="-1549" b="-4722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745" y="7146032"/>
            <a:ext cx="18572534" cy="559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61487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63408" y="6864775"/>
            <a:ext cx="10081120" cy="121058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7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注意点</a:t>
            </a:r>
            <a:endParaRPr kumimoji="0" lang="zh-CN" altLang="en-US" sz="7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9279644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6743" y="3257600"/>
            <a:ext cx="22282817" cy="81817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1.</a:t>
            </a: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平滑技术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—</a:t>
            </a: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拉普拉斯平滑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/>
              <a:t>目的：解决零概率问题</a:t>
            </a:r>
            <a:endParaRPr lang="en-US" altLang="zh-CN" dirty="0" smtClean="0"/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 smtClean="0"/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零概率问题：</a:t>
            </a:r>
            <a:r>
              <a:rPr lang="zh-CN" altLang="en-US" dirty="0"/>
              <a:t>在</a:t>
            </a:r>
            <a:r>
              <a:rPr lang="zh-CN" altLang="en-US" dirty="0" smtClean="0"/>
              <a:t>计算新实例的概率时，如果某个分量在训练集中从没出现过，会导致整个实例的概率计算结果为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。针对文本分类就是当一个词语在训练集中没有出现过，那么该词语的概率是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，使用连乘法计算文本出现的概率时，整个文本出现的概率就也是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，不合理！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34808991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2768" y="3141068"/>
            <a:ext cx="22322480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/>
              <a:t>法国数学家拉普拉斯最早提出用加</a:t>
            </a:r>
            <a:r>
              <a:rPr lang="en-US" altLang="zh-CN" dirty="0"/>
              <a:t>1</a:t>
            </a:r>
            <a:r>
              <a:rPr lang="zh-CN" altLang="en-US" dirty="0"/>
              <a:t>的方法估计没有出现过的现象的概率，所以加</a:t>
            </a:r>
            <a:r>
              <a:rPr lang="en-US" altLang="zh-CN" dirty="0"/>
              <a:t>1</a:t>
            </a:r>
            <a:r>
              <a:rPr lang="zh-CN" altLang="en-US" dirty="0"/>
              <a:t>平滑也叫做拉普拉斯</a:t>
            </a:r>
            <a:r>
              <a:rPr lang="zh-CN" altLang="en-US" dirty="0" smtClean="0"/>
              <a:t>平滑</a:t>
            </a:r>
            <a:endParaRPr lang="en-US" altLang="zh-CN" dirty="0" smtClean="0"/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就是对于一个离散的值我们在使用的时候不是直接输出它的概率，而是对概率值进行“平滑” 处理。即默认所有的特征都出现过一次，将概率改成下面的形式 其中 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N 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是全体特征的总数</a:t>
            </a:r>
            <a:r>
              <a:rPr lang="zh-CN" altLang="en-US" dirty="0" smtClean="0">
                <a:solidFill>
                  <a:srgbClr val="4F4F4F"/>
                </a:solidFill>
                <a:latin typeface="-apple-system"/>
              </a:rPr>
              <a:t>。</a:t>
            </a:r>
            <a:endParaRPr lang="en-US" altLang="zh-C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712" y="8082136"/>
            <a:ext cx="5722937" cy="4837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2560" y="9577928"/>
            <a:ext cx="5821611" cy="92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954468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78832" y="3257600"/>
                <a:ext cx="21242360" cy="36131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825500" rtl="0" fontAlgn="auto" latinLnBrk="0" hangingPunc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50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rPr>
                  <a:t>由如下训练数据学习一个朴素贝叶斯分类器并确定</a:t>
                </a:r>
                <a14:m>
                  <m:oMath xmlns:m="http://schemas.openxmlformats.org/officeDocument/2006/math">
                    <m:r>
                      <a:rPr kumimoji="0" lang="en-US" altLang="zh-CN" sz="5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/>
                        <a:ea typeface="+mn-ea"/>
                        <a:cs typeface="+mn-cs"/>
                        <a:sym typeface="Helvetica"/>
                      </a:rPr>
                      <m:t>𝑥</m:t>
                    </m:r>
                    <m:r>
                      <a:rPr kumimoji="0" lang="en-US" altLang="zh-CN" sz="5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/>
                        <a:ea typeface="+mn-ea"/>
                        <a:cs typeface="+mn-cs"/>
                        <a:sym typeface="Helvetica"/>
                      </a:rPr>
                      <m:t>=</m:t>
                    </m:r>
                    <m:sSup>
                      <m:sSupPr>
                        <m:ctrlPr>
                          <a:rPr kumimoji="0" lang="en-US" altLang="zh-CN" sz="5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/>
                            <a:ea typeface="+mn-ea"/>
                            <a:cs typeface="+mn-cs"/>
                            <a:sym typeface="Helvetica"/>
                          </a:rPr>
                        </m:ctrlPr>
                      </m:sSupPr>
                      <m:e>
                        <m:r>
                          <a:rPr kumimoji="0" lang="en-US" altLang="zh-CN" sz="5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/>
                            <a:ea typeface="+mn-ea"/>
                            <a:cs typeface="+mn-cs"/>
                            <a:sym typeface="Helvetica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  <m:r>
                          <a:rPr lang="zh-CN" altLang="en-US" b="0" i="1" smtClean="0">
                            <a:latin typeface="Cambria Math"/>
                          </a:rPr>
                          <m:t>，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kumimoji="0" lang="en-US" altLang="zh-CN" sz="5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/>
                            <a:ea typeface="+mn-ea"/>
                            <a:cs typeface="+mn-cs"/>
                            <a:sym typeface="Helvetica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0" lang="zh-CN" altLang="en-US" sz="50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rPr>
                  <a:t>的类标记</a:t>
                </a:r>
                <a:endParaRPr kumimoji="0" lang="en-US" altLang="zh-CN" sz="50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  <a:p>
                <a:pPr marL="0" marR="0" indent="0" algn="l" defTabSz="825500" rtl="0" fontAlgn="auto" latinLnBrk="0" hangingPunc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zh-CN" altLang="en-US" dirty="0"/>
                  <a:t>特征</a:t>
                </a:r>
                <a14:m>
                  <m:oMath xmlns:m="http://schemas.openxmlformats.org/officeDocument/2006/math">
                    <m:r>
                      <a:rPr kumimoji="0" lang="zh-CN" altLang="en-US" sz="5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/>
                        <a:ea typeface="+mn-ea"/>
                        <a:cs typeface="+mn-cs"/>
                        <a:sym typeface="Helvetica"/>
                      </a:rPr>
                      <m:t>：</m:t>
                    </m:r>
                    <m:sSup>
                      <m:sSupPr>
                        <m:ctrlPr>
                          <a:rPr kumimoji="0" lang="en-US" altLang="zh-CN" sz="5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/>
                            <a:ea typeface="+mn-ea"/>
                            <a:cs typeface="+mn-cs"/>
                            <a:sym typeface="Helvetica"/>
                          </a:rPr>
                        </m:ctrlPr>
                      </m:sSupPr>
                      <m:e>
                        <m:r>
                          <a:rPr kumimoji="0" lang="en-US" altLang="zh-CN" sz="5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/>
                            <a:ea typeface="+mn-ea"/>
                            <a:cs typeface="+mn-cs"/>
                            <a:sym typeface="Helvetica"/>
                          </a:rPr>
                          <m:t>𝑋</m:t>
                        </m:r>
                      </m:e>
                      <m:sup>
                        <m:r>
                          <a:rPr kumimoji="0" lang="en-US" altLang="zh-CN" sz="5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/>
                            <a:ea typeface="+mn-ea"/>
                            <a:cs typeface="+mn-cs"/>
                            <a:sym typeface="Helvetica"/>
                          </a:rPr>
                          <m:t>(1)</m:t>
                        </m:r>
                      </m:sup>
                    </m:sSup>
                    <m:r>
                      <a:rPr kumimoji="0" lang="en-US" altLang="zh-CN" sz="5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/>
                        <a:ea typeface="+mn-ea"/>
                        <a:cs typeface="+mn-cs"/>
                        <a:sym typeface="Helvetica"/>
                      </a:rPr>
                      <m:t>,</m:t>
                    </m:r>
                    <m:sSup>
                      <m:sSupPr>
                        <m:ctrlPr>
                          <a:rPr kumimoji="0" lang="en-US" altLang="zh-CN" sz="5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/>
                            <a:ea typeface="+mn-ea"/>
                            <a:cs typeface="+mn-cs"/>
                            <a:sym typeface="Helvetica"/>
                          </a:rPr>
                        </m:ctrlPr>
                      </m:sSupPr>
                      <m:e>
                        <m:r>
                          <a:rPr kumimoji="0" lang="en-US" altLang="zh-CN" sz="5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/>
                            <a:ea typeface="+mn-ea"/>
                            <a:cs typeface="+mn-cs"/>
                            <a:sym typeface="Helvetica"/>
                          </a:rPr>
                          <m:t>𝑋</m:t>
                        </m:r>
                      </m:e>
                      <m:sup>
                        <m:r>
                          <a:rPr kumimoji="0" lang="en-US" altLang="zh-CN" sz="5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/>
                            <a:ea typeface="+mn-ea"/>
                            <a:cs typeface="+mn-cs"/>
                            <a:sym typeface="Helvetica"/>
                          </a:rPr>
                          <m:t>(2)</m:t>
                        </m:r>
                      </m:sup>
                    </m:sSup>
                  </m:oMath>
                </a14:m>
                <a:r>
                  <a:rPr kumimoji="0" lang="zh-CN" altLang="en-US" sz="50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rPr>
                  <a:t>，取值的集合分别是</a:t>
                </a:r>
                <a:r>
                  <a:rPr kumimoji="0" lang="en-US" altLang="zh-CN" sz="50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rPr>
                  <a:t>{1</a:t>
                </a:r>
                <a:r>
                  <a:rPr lang="en-US" altLang="zh-CN" dirty="0" smtClean="0"/>
                  <a:t>,2,3</a:t>
                </a:r>
                <a:r>
                  <a:rPr kumimoji="0" lang="en-US" altLang="zh-CN" sz="50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rPr>
                  <a:t>},{S,M,L}</a:t>
                </a:r>
              </a:p>
              <a:p>
                <a:pPr marL="0" marR="0" indent="0" algn="l" defTabSz="825500" rtl="0" fontAlgn="auto" latinLnBrk="0" hangingPunc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zh-CN" altLang="en-US" dirty="0"/>
                  <a:t>类</a:t>
                </a:r>
                <a:r>
                  <a:rPr lang="zh-CN" altLang="en-US" dirty="0" smtClean="0"/>
                  <a:t>标记：</a:t>
                </a:r>
                <a:r>
                  <a:rPr lang="en-US" altLang="zh-CN" dirty="0" smtClean="0"/>
                  <a:t>Y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{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−1,1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kumimoji="0" lang="zh-CN" alt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832" y="3257600"/>
                <a:ext cx="21242360" cy="3613169"/>
              </a:xfrm>
              <a:prstGeom prst="rect">
                <a:avLst/>
              </a:prstGeom>
              <a:blipFill rotWithShape="1">
                <a:blip r:embed="rId2"/>
                <a:stretch>
                  <a:fillRect l="-1549" b="-4722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745" y="7146032"/>
            <a:ext cx="18572534" cy="559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645173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56681" y="4049688"/>
            <a:ext cx="21962440" cy="4562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 smtClean="0">
                <a:solidFill>
                  <a:srgbClr val="4F4F4F"/>
                </a:solidFill>
                <a:latin typeface="-apple-system"/>
              </a:rPr>
              <a:t>2.</a:t>
            </a:r>
            <a:r>
              <a:rPr lang="zh-CN" altLang="en-US" dirty="0" smtClean="0">
                <a:solidFill>
                  <a:srgbClr val="4F4F4F"/>
                </a:solidFill>
                <a:latin typeface="-apple-system"/>
              </a:rPr>
              <a:t>取对数处理</a:t>
            </a:r>
            <a:endParaRPr lang="en-US" altLang="zh-CN" dirty="0" smtClean="0">
              <a:solidFill>
                <a:srgbClr val="4F4F4F"/>
              </a:solidFill>
              <a:latin typeface="-apple-system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4F4F4F"/>
                </a:solidFill>
                <a:latin typeface="-apple-system"/>
              </a:rPr>
              <a:t>由于结果需要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对很多个很小的数作乘法，所以可能会出现下溢的情况，</a:t>
            </a:r>
            <a:r>
              <a:rPr lang="zh-CN" altLang="en-US" dirty="0" smtClean="0">
                <a:solidFill>
                  <a:srgbClr val="4F4F4F"/>
                </a:solidFill>
                <a:latin typeface="-apple-system"/>
              </a:rPr>
              <a:t>所以在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进行处理的时候可以对概率的乘积取自然对数，根据自然对数函数的单调性，不会改变最终的大小关系，但是很好的防止了下溢出的问题。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794927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7093" y="3595574"/>
            <a:ext cx="22759464" cy="85972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4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练习：</a:t>
            </a:r>
            <a:endParaRPr kumimoji="0" lang="en-US" altLang="zh-CN" sz="4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sz="4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rPr>
              <a:t>文本分类，</a:t>
            </a:r>
            <a:r>
              <a:rPr lang="zh-CN" altLang="en-US" sz="4400" dirty="0"/>
              <a:t>区分一句话是粗鲁的还是文明的，类别标签只有</a:t>
            </a:r>
            <a:r>
              <a:rPr lang="en-US" altLang="zh-CN" sz="4400" dirty="0"/>
              <a:t>Yes</a:t>
            </a:r>
            <a:r>
              <a:rPr lang="zh-CN" altLang="en-US" sz="4400" dirty="0"/>
              <a:t>或</a:t>
            </a:r>
            <a:r>
              <a:rPr lang="en-US" altLang="zh-CN" sz="4400" dirty="0"/>
              <a:t>No</a:t>
            </a:r>
            <a:r>
              <a:rPr lang="zh-CN" altLang="en-US" sz="4400" dirty="0"/>
              <a:t>，表示是粗鲁的和不是粗鲁的语句。</a:t>
            </a:r>
            <a:endParaRPr kumimoji="0" lang="en-US" altLang="zh-CN" sz="4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400" dirty="0" smtClean="0"/>
              <a:t>1.</a:t>
            </a:r>
            <a:r>
              <a:rPr lang="zh-CN" altLang="en-US" sz="4400" dirty="0" smtClean="0"/>
              <a:t>给定一个训练集</a:t>
            </a:r>
            <a:endParaRPr lang="en-US" altLang="zh-CN" sz="4400" dirty="0" smtClean="0"/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4800" dirty="0" smtClean="0"/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4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  <a:p>
            <a:pPr algn="l">
              <a:lnSpc>
                <a:spcPct val="150000"/>
              </a:lnSpc>
            </a:pPr>
            <a:r>
              <a:rPr lang="en-US" altLang="zh-CN" sz="4400" dirty="0" smtClean="0"/>
              <a:t>2.</a:t>
            </a:r>
            <a:r>
              <a:rPr lang="zh-CN" altLang="en-US" sz="4400" dirty="0" smtClean="0"/>
              <a:t>测试数据：</a:t>
            </a:r>
            <a:r>
              <a:rPr lang="en-US" altLang="zh-CN" sz="4400" dirty="0" smtClean="0"/>
              <a:t>{</a:t>
            </a:r>
            <a:r>
              <a:rPr lang="en-US" altLang="zh-CN" sz="4400" dirty="0"/>
              <a:t>I like you</a:t>
            </a:r>
            <a:r>
              <a:rPr lang="en-US" altLang="zh-CN" sz="4400" dirty="0" smtClean="0"/>
              <a:t>.}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09598"/>
              </p:ext>
            </p:extLst>
          </p:nvPr>
        </p:nvGraphicFramePr>
        <p:xfrm>
          <a:off x="2542928" y="7894186"/>
          <a:ext cx="16993888" cy="3024335"/>
        </p:xfrm>
        <a:graphic>
          <a:graphicData uri="http://schemas.openxmlformats.org/drawingml/2006/table">
            <a:tbl>
              <a:tblPr/>
              <a:tblGrid>
                <a:gridCol w="8496944"/>
                <a:gridCol w="8496944"/>
              </a:tblGrid>
              <a:tr h="604867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b="1" dirty="0">
                          <a:solidFill>
                            <a:srgbClr val="4F4F4F"/>
                          </a:solidFill>
                          <a:effectLst/>
                        </a:rPr>
                        <a:t>Words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b="1" dirty="0">
                          <a:solidFill>
                            <a:srgbClr val="4F4F4F"/>
                          </a:solidFill>
                          <a:effectLst/>
                        </a:rPr>
                        <a:t>Label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</a:rPr>
                        <a:t>my name is Devin.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</a:rPr>
                        <a:t>No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</a:rPr>
                        <a:t>you are stupid.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</a:rPr>
                        <a:t>Yes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</a:rPr>
                        <a:t>my boyfriend is SB.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</a:rPr>
                        <a:t>Yes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4867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</a:rPr>
                        <a:t>you looks very smart,I like you very much.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</a:rPr>
                        <a:t>No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134350" y="4955064"/>
            <a:ext cx="65" cy="12944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42830" rIns="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1" i="0" u="none" strike="noStrike" cap="none" normalizeH="0" baseline="0" dirty="0" smtClean="0">
              <a:ln>
                <a:noFill/>
              </a:ln>
              <a:solidFill>
                <a:srgbClr val="4F4F4F"/>
              </a:solidFill>
              <a:effectLst/>
              <a:latin typeface="Arial" pitchFamily="34" charset="0"/>
              <a:ea typeface="-apple-system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kumimoji="0" lang="zh-CN" altLang="zh-CN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58994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2421" y="3257600"/>
            <a:ext cx="22921192" cy="809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dirty="0" smtClean="0"/>
              <a:t>1.</a:t>
            </a:r>
            <a:r>
              <a:rPr lang="zh-CN" altLang="en-US" sz="4000" dirty="0" smtClean="0"/>
              <a:t>对训练数据处理，首先根据给出的数据构建出一个词库出来</a:t>
            </a:r>
            <a:r>
              <a:rPr lang="en-US" altLang="zh-CN" sz="4000" dirty="0" smtClean="0"/>
              <a:t>,</a:t>
            </a:r>
            <a:r>
              <a:rPr lang="zh-CN" altLang="en-US" sz="4000" dirty="0" smtClean="0"/>
              <a:t>如下：</a:t>
            </a:r>
            <a:r>
              <a:rPr lang="zh-CN" altLang="en-US" sz="8000" dirty="0" smtClean="0"/>
              <a:t> </a:t>
            </a:r>
            <a:br>
              <a:rPr lang="zh-CN" altLang="en-US" sz="8000" dirty="0" smtClean="0"/>
            </a:br>
            <a:r>
              <a:rPr lang="en-US" altLang="zh-CN" sz="3200" dirty="0" smtClean="0"/>
              <a:t>{</a:t>
            </a:r>
            <a:r>
              <a:rPr lang="zh-CN" altLang="en-US" sz="3200" dirty="0" smtClean="0"/>
              <a:t>“</a:t>
            </a:r>
            <a:r>
              <a:rPr lang="en-US" altLang="zh-CN" sz="3200" dirty="0" smtClean="0"/>
              <a:t>my”</a:t>
            </a:r>
            <a:r>
              <a:rPr lang="zh-CN" altLang="en-US" sz="3200" dirty="0" smtClean="0"/>
              <a:t>，“</a:t>
            </a:r>
            <a:r>
              <a:rPr lang="en-US" altLang="zh-CN" sz="3200" dirty="0" smtClean="0"/>
              <a:t>name”</a:t>
            </a:r>
            <a:r>
              <a:rPr lang="zh-CN" altLang="en-US" sz="3200" dirty="0" smtClean="0"/>
              <a:t>，“</a:t>
            </a:r>
            <a:r>
              <a:rPr lang="en-US" altLang="zh-CN" sz="3200" dirty="0" smtClean="0"/>
              <a:t>is”</a:t>
            </a:r>
            <a:r>
              <a:rPr lang="zh-CN" altLang="en-US" sz="3200" dirty="0" smtClean="0"/>
              <a:t>，“</a:t>
            </a:r>
            <a:r>
              <a:rPr lang="en-US" altLang="zh-CN" sz="3200" dirty="0" smtClean="0"/>
              <a:t>Devin”</a:t>
            </a:r>
            <a:r>
              <a:rPr lang="zh-CN" altLang="en-US" sz="3200" dirty="0" smtClean="0"/>
              <a:t>，“</a:t>
            </a:r>
            <a:r>
              <a:rPr lang="en-US" altLang="zh-CN" sz="3200" dirty="0" smtClean="0"/>
              <a:t>you”</a:t>
            </a:r>
            <a:r>
              <a:rPr lang="zh-CN" altLang="en-US" sz="3200" dirty="0" smtClean="0"/>
              <a:t>，“</a:t>
            </a:r>
            <a:r>
              <a:rPr lang="en-US" altLang="zh-CN" sz="3200" dirty="0" smtClean="0"/>
              <a:t>are”</a:t>
            </a:r>
            <a:r>
              <a:rPr lang="zh-CN" altLang="en-US" sz="3200" dirty="0" smtClean="0"/>
              <a:t>，“</a:t>
            </a:r>
            <a:r>
              <a:rPr lang="en-US" altLang="zh-CN" sz="3200" dirty="0" smtClean="0"/>
              <a:t>stupid”</a:t>
            </a:r>
            <a:r>
              <a:rPr lang="zh-CN" altLang="en-US" sz="3200" dirty="0" smtClean="0"/>
              <a:t>，“</a:t>
            </a:r>
            <a:r>
              <a:rPr lang="en-US" altLang="zh-CN" sz="3200" dirty="0" smtClean="0"/>
              <a:t>boyfriend”</a:t>
            </a:r>
            <a:r>
              <a:rPr lang="zh-CN" altLang="en-US" sz="3200" dirty="0" smtClean="0"/>
              <a:t>，“</a:t>
            </a:r>
            <a:r>
              <a:rPr lang="en-US" altLang="zh-CN" sz="3200" dirty="0" smtClean="0"/>
              <a:t>SB”</a:t>
            </a:r>
            <a:r>
              <a:rPr lang="zh-CN" altLang="en-US" sz="3200" dirty="0" smtClean="0"/>
              <a:t>，“</a:t>
            </a:r>
            <a:r>
              <a:rPr lang="en-US" altLang="zh-CN" sz="3200" dirty="0" smtClean="0"/>
              <a:t>looks”</a:t>
            </a:r>
            <a:r>
              <a:rPr lang="zh-CN" altLang="en-US" sz="3200" dirty="0" smtClean="0"/>
              <a:t>， </a:t>
            </a:r>
            <a:r>
              <a:rPr lang="en-US" altLang="zh-CN" sz="3200" dirty="0" smtClean="0"/>
              <a:t>“very”</a:t>
            </a:r>
            <a:r>
              <a:rPr lang="zh-CN" altLang="en-US" sz="3200" dirty="0"/>
              <a:t>，</a:t>
            </a:r>
            <a:r>
              <a:rPr lang="zh-CN" altLang="en-US" sz="3200" dirty="0" smtClean="0"/>
              <a:t>“</a:t>
            </a:r>
            <a:r>
              <a:rPr lang="en-US" altLang="zh-CN" sz="3200" dirty="0" smtClean="0"/>
              <a:t>smart”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”like”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”much”}</a:t>
            </a:r>
            <a:endParaRPr lang="en-US" altLang="zh-CN" sz="4000" dirty="0" smtClean="0"/>
          </a:p>
          <a:p>
            <a:pPr algn="l">
              <a:lnSpc>
                <a:spcPct val="150000"/>
              </a:lnSpc>
            </a:pPr>
            <a:r>
              <a:rPr lang="zh-CN" altLang="en-US" sz="4000" dirty="0" smtClean="0"/>
              <a:t>然后</a:t>
            </a:r>
            <a:r>
              <a:rPr lang="zh-CN" altLang="en-US" sz="4000" dirty="0"/>
              <a:t>将每个样本映射到词库中，得到一</a:t>
            </a:r>
            <a:r>
              <a:rPr lang="zh-CN" altLang="en-US" sz="4000" dirty="0" smtClean="0"/>
              <a:t>个词频矩阵（训练集）</a:t>
            </a:r>
            <a:endParaRPr lang="en-US" altLang="zh-CN" sz="4000" dirty="0" smtClean="0"/>
          </a:p>
          <a:p>
            <a:pPr algn="l">
              <a:lnSpc>
                <a:spcPct val="150000"/>
              </a:lnSpc>
            </a:pPr>
            <a:endParaRPr lang="en-US" altLang="zh-CN" sz="3200" dirty="0"/>
          </a:p>
          <a:p>
            <a:pPr algn="l">
              <a:lnSpc>
                <a:spcPct val="150000"/>
              </a:lnSpc>
            </a:pPr>
            <a:endParaRPr lang="en-US" altLang="zh-CN" sz="3200" dirty="0" smtClean="0"/>
          </a:p>
          <a:p>
            <a:pPr algn="l">
              <a:lnSpc>
                <a:spcPct val="150000"/>
              </a:lnSpc>
            </a:pPr>
            <a:endParaRPr lang="en-US" altLang="zh-CN" sz="3200" dirty="0"/>
          </a:p>
          <a:p>
            <a:pPr algn="l">
              <a:lnSpc>
                <a:spcPct val="150000"/>
              </a:lnSpc>
            </a:pPr>
            <a:endParaRPr lang="en-US" altLang="zh-CN" sz="3200" dirty="0" smtClean="0"/>
          </a:p>
          <a:p>
            <a:pPr algn="l">
              <a:lnSpc>
                <a:spcPct val="150000"/>
              </a:lnSpc>
            </a:pPr>
            <a:r>
              <a:rPr lang="zh-CN" altLang="en-US" sz="4000" dirty="0" smtClean="0"/>
              <a:t>最后一列是列标签，分类结果：</a:t>
            </a:r>
            <a:r>
              <a:rPr lang="en-US" altLang="zh-CN" sz="4000" dirty="0" smtClean="0"/>
              <a:t>0</a:t>
            </a:r>
            <a:r>
              <a:rPr lang="zh-CN" altLang="en-US" sz="4000" dirty="0" smtClean="0"/>
              <a:t>代表不是粗鲁的语句，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代表是粗鲁的语句</a:t>
            </a:r>
            <a:endParaRPr lang="en-US" altLang="zh-CN" sz="4000" dirty="0" smtClean="0"/>
          </a:p>
          <a:p>
            <a:pPr algn="l" latinLnBrk="1"/>
            <a:endParaRPr lang="zh-CN" altLang="en-US" sz="4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721424"/>
              </p:ext>
            </p:extLst>
          </p:nvPr>
        </p:nvGraphicFramePr>
        <p:xfrm>
          <a:off x="1953907" y="6930008"/>
          <a:ext cx="20018220" cy="2590800"/>
        </p:xfrm>
        <a:graphic>
          <a:graphicData uri="http://schemas.openxmlformats.org/drawingml/2006/table">
            <a:tbl>
              <a:tblPr/>
              <a:tblGrid>
                <a:gridCol w="1334548"/>
                <a:gridCol w="1334548"/>
                <a:gridCol w="1003312"/>
                <a:gridCol w="1665784"/>
                <a:gridCol w="1334548"/>
                <a:gridCol w="960108"/>
                <a:gridCol w="1296144"/>
                <a:gridCol w="1747392"/>
                <a:gridCol w="1334548"/>
                <a:gridCol w="1334548"/>
                <a:gridCol w="1334548"/>
                <a:gridCol w="1334548"/>
                <a:gridCol w="979312"/>
                <a:gridCol w="1224136"/>
                <a:gridCol w="1800196"/>
              </a:tblGrid>
              <a:tr h="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b="1" dirty="0">
                          <a:solidFill>
                            <a:srgbClr val="4F4F4F"/>
                          </a:solidFill>
                          <a:effectLst/>
                        </a:rPr>
                        <a:t>my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b="1" dirty="0">
                          <a:solidFill>
                            <a:srgbClr val="4F4F4F"/>
                          </a:solidFill>
                          <a:effectLst/>
                        </a:rPr>
                        <a:t>name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b="1" dirty="0">
                          <a:solidFill>
                            <a:srgbClr val="4F4F4F"/>
                          </a:solidFill>
                          <a:effectLst/>
                        </a:rPr>
                        <a:t>is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b="1" dirty="0">
                          <a:solidFill>
                            <a:srgbClr val="4F4F4F"/>
                          </a:solidFill>
                          <a:effectLst/>
                        </a:rPr>
                        <a:t>Devin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b="1" dirty="0">
                          <a:solidFill>
                            <a:srgbClr val="4F4F4F"/>
                          </a:solidFill>
                          <a:effectLst/>
                        </a:rPr>
                        <a:t>you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b="1" dirty="0">
                          <a:solidFill>
                            <a:srgbClr val="4F4F4F"/>
                          </a:solidFill>
                          <a:effectLst/>
                        </a:rPr>
                        <a:t>are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b="1" dirty="0">
                          <a:solidFill>
                            <a:srgbClr val="4F4F4F"/>
                          </a:solidFill>
                          <a:effectLst/>
                        </a:rPr>
                        <a:t>stupid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b="1" dirty="0">
                          <a:solidFill>
                            <a:srgbClr val="4F4F4F"/>
                          </a:solidFill>
                          <a:effectLst/>
                        </a:rPr>
                        <a:t>boyfriend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b="1" dirty="0">
                          <a:solidFill>
                            <a:srgbClr val="4F4F4F"/>
                          </a:solidFill>
                          <a:effectLst/>
                        </a:rPr>
                        <a:t>SB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b="1" dirty="0">
                          <a:solidFill>
                            <a:srgbClr val="4F4F4F"/>
                          </a:solidFill>
                          <a:effectLst/>
                        </a:rPr>
                        <a:t>looks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b="1" dirty="0">
                          <a:solidFill>
                            <a:srgbClr val="4F4F4F"/>
                          </a:solidFill>
                          <a:effectLst/>
                        </a:rPr>
                        <a:t>very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b="1" dirty="0">
                          <a:solidFill>
                            <a:srgbClr val="4F4F4F"/>
                          </a:solidFill>
                          <a:effectLst/>
                        </a:rPr>
                        <a:t>smart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b="1" dirty="0">
                          <a:solidFill>
                            <a:srgbClr val="4F4F4F"/>
                          </a:solidFill>
                          <a:effectLst/>
                        </a:rPr>
                        <a:t>like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b="1" dirty="0">
                          <a:solidFill>
                            <a:srgbClr val="4F4F4F"/>
                          </a:solidFill>
                          <a:effectLst/>
                        </a:rPr>
                        <a:t>much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b="1" dirty="0">
                          <a:solidFill>
                            <a:srgbClr val="4F4F4F"/>
                          </a:solidFill>
                          <a:effectLst/>
                        </a:rPr>
                        <a:t>classLabel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 smtClean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  <a:endParaRPr lang="en-US" altLang="zh-CN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 smtClean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  <a:endParaRPr lang="en-US" altLang="zh-CN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21449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18792" y="3761656"/>
            <a:ext cx="21530392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latinLnBrk="1">
              <a:lnSpc>
                <a:spcPct val="150000"/>
              </a:lnSpc>
            </a:pPr>
            <a:r>
              <a:rPr lang="en-US" altLang="zh-CN" sz="4000" dirty="0"/>
              <a:t>2</a:t>
            </a:r>
            <a:r>
              <a:rPr lang="en-US" altLang="zh-CN" sz="4000" dirty="0" smtClean="0"/>
              <a:t>.</a:t>
            </a:r>
            <a:r>
              <a:rPr lang="zh-CN" altLang="en-US" sz="4000" dirty="0" smtClean="0"/>
              <a:t>设几</a:t>
            </a:r>
            <a:r>
              <a:rPr lang="zh-CN" altLang="en-US" sz="4000" dirty="0"/>
              <a:t>个变量</a:t>
            </a:r>
            <a:r>
              <a:rPr lang="en-US" altLang="zh-CN" sz="4000" dirty="0"/>
              <a:t>:     </a:t>
            </a:r>
            <a:endParaRPr lang="en-US" altLang="zh-CN" sz="4000" dirty="0" smtClean="0"/>
          </a:p>
          <a:p>
            <a:pPr lvl="0" algn="l" latinLnBrk="1">
              <a:lnSpc>
                <a:spcPct val="150000"/>
              </a:lnSpc>
            </a:pPr>
            <a:r>
              <a:rPr lang="en-US" altLang="zh-CN" sz="4000" dirty="0" smtClean="0"/>
              <a:t>numWords</a:t>
            </a:r>
            <a:r>
              <a:rPr lang="zh-CN" altLang="en-US" sz="4000" dirty="0"/>
              <a:t>：单词的</a:t>
            </a:r>
            <a:r>
              <a:rPr lang="zh-CN" altLang="en-US" sz="4000" dirty="0" smtClean="0"/>
              <a:t>总数         </a:t>
            </a:r>
            <a:r>
              <a:rPr lang="en-US" altLang="zh-CN" sz="4000" dirty="0" smtClean="0"/>
              <a:t>numWords=14</a:t>
            </a:r>
          </a:p>
          <a:p>
            <a:pPr algn="l" latinLnBrk="1">
              <a:lnSpc>
                <a:spcPct val="150000"/>
              </a:lnSpc>
            </a:pPr>
            <a:r>
              <a:rPr lang="en-US" altLang="zh-CN" sz="4000" dirty="0" smtClean="0"/>
              <a:t>p1Num</a:t>
            </a:r>
            <a:r>
              <a:rPr lang="zh-CN" altLang="en-US" sz="4000" dirty="0" smtClean="0"/>
              <a:t>：类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中</a:t>
            </a:r>
            <a:r>
              <a:rPr lang="zh-CN" altLang="en-US" sz="4000" dirty="0"/>
              <a:t>各单词出现的次数</a:t>
            </a:r>
            <a:r>
              <a:rPr lang="zh-CN" altLang="en-US" sz="4000" dirty="0" smtClean="0"/>
              <a:t>矩阵     </a:t>
            </a:r>
            <a:r>
              <a:rPr lang="en-US" altLang="zh-CN" sz="4000" dirty="0" smtClean="0"/>
              <a:t>p1Num</a:t>
            </a:r>
            <a:r>
              <a:rPr lang="en-US" altLang="zh-CN" sz="4000" dirty="0"/>
              <a:t>=[</a:t>
            </a:r>
            <a:r>
              <a:rPr lang="en-US" altLang="zh-CN" sz="4000" dirty="0" smtClean="0"/>
              <a:t>1,0,1,0,1,1,1,1,1,0,0,0,0,0]</a:t>
            </a:r>
            <a:endParaRPr lang="zh-CN" altLang="en-US" sz="4000" dirty="0"/>
          </a:p>
          <a:p>
            <a:pPr algn="l" latinLnBrk="1">
              <a:lnSpc>
                <a:spcPct val="150000"/>
              </a:lnSpc>
            </a:pPr>
            <a:r>
              <a:rPr lang="en-US" altLang="zh-CN" sz="4000" dirty="0" smtClean="0"/>
              <a:t>p0Num</a:t>
            </a:r>
            <a:r>
              <a:rPr lang="zh-CN" altLang="en-US" sz="4000" dirty="0" smtClean="0"/>
              <a:t>：类</a:t>
            </a:r>
            <a:r>
              <a:rPr lang="en-US" altLang="zh-CN" sz="4000" dirty="0" smtClean="0"/>
              <a:t>0</a:t>
            </a:r>
            <a:r>
              <a:rPr lang="zh-CN" altLang="en-US" sz="4000" dirty="0" smtClean="0"/>
              <a:t>中各单词</a:t>
            </a:r>
            <a:r>
              <a:rPr lang="zh-CN" altLang="en-US" sz="4000" dirty="0"/>
              <a:t>出现的次数</a:t>
            </a:r>
            <a:r>
              <a:rPr lang="zh-CN" altLang="en-US" sz="4000" dirty="0" smtClean="0"/>
              <a:t>矩阵     </a:t>
            </a:r>
            <a:r>
              <a:rPr lang="en-US" altLang="zh-CN" sz="4000" dirty="0" smtClean="0"/>
              <a:t>p0Num</a:t>
            </a:r>
            <a:r>
              <a:rPr lang="en-US" altLang="zh-CN" sz="4000" dirty="0"/>
              <a:t>=[2,1,1,1,2,0,0,0,0,1,2,1,1,1</a:t>
            </a:r>
            <a:r>
              <a:rPr lang="en-US" altLang="zh-CN" sz="4000" dirty="0" smtClean="0"/>
              <a:t>]</a:t>
            </a:r>
            <a:endParaRPr lang="zh-CN" altLang="en-US" sz="4000" dirty="0"/>
          </a:p>
          <a:p>
            <a:pPr algn="l" latinLnBrk="1">
              <a:lnSpc>
                <a:spcPct val="150000"/>
              </a:lnSpc>
            </a:pPr>
            <a:r>
              <a:rPr lang="en-US" altLang="zh-CN" sz="4000" dirty="0" smtClean="0"/>
              <a:t>p1Vec</a:t>
            </a:r>
            <a:r>
              <a:rPr lang="zh-CN" altLang="en-US" sz="4000" dirty="0" smtClean="0"/>
              <a:t>：类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条件</a:t>
            </a:r>
            <a:r>
              <a:rPr lang="zh-CN" altLang="en-US" sz="4000" dirty="0"/>
              <a:t>下的各单词的出现的概率，即条件概率</a:t>
            </a:r>
            <a:r>
              <a:rPr lang="en-US" altLang="zh-CN" sz="4000" dirty="0" smtClean="0"/>
              <a:t>p(xi|y=1)</a:t>
            </a:r>
          </a:p>
          <a:p>
            <a:pPr algn="l" latinLnBrk="1">
              <a:lnSpc>
                <a:spcPct val="150000"/>
              </a:lnSpc>
            </a:pPr>
            <a:r>
              <a:rPr lang="en-US" altLang="zh-CN" sz="4000" dirty="0" smtClean="0"/>
              <a:t>               p1Vec</a:t>
            </a:r>
            <a:r>
              <a:rPr lang="en-US" altLang="zh-CN" sz="4000" dirty="0"/>
              <a:t>=[</a:t>
            </a:r>
            <a:r>
              <a:rPr lang="en-US" altLang="zh-CN" sz="4000" dirty="0">
                <a:solidFill>
                  <a:srgbClr val="FF0000"/>
                </a:solidFill>
              </a:rPr>
              <a:t>1/7,0,1/7,0,1/7,1/7,1/7,1/7,1/7,0,0,0,0,0</a:t>
            </a:r>
            <a:r>
              <a:rPr lang="en-US" altLang="zh-CN" sz="4000" dirty="0"/>
              <a:t>]</a:t>
            </a:r>
            <a:endParaRPr lang="en-US" altLang="zh-CN" sz="4000" dirty="0" smtClean="0"/>
          </a:p>
          <a:p>
            <a:pPr algn="l" latinLnBrk="1">
              <a:lnSpc>
                <a:spcPct val="150000"/>
              </a:lnSpc>
            </a:pPr>
            <a:r>
              <a:rPr lang="en-US" altLang="zh-CN" sz="4000" dirty="0" smtClean="0"/>
              <a:t>p0Vec</a:t>
            </a:r>
            <a:r>
              <a:rPr lang="zh-CN" altLang="en-US" sz="4000" dirty="0" smtClean="0"/>
              <a:t>：类</a:t>
            </a:r>
            <a:r>
              <a:rPr lang="en-US" altLang="zh-CN" sz="4000" dirty="0" smtClean="0"/>
              <a:t>0</a:t>
            </a:r>
            <a:r>
              <a:rPr lang="zh-CN" altLang="en-US" sz="4000" dirty="0" smtClean="0"/>
              <a:t>条件</a:t>
            </a:r>
            <a:r>
              <a:rPr lang="zh-CN" altLang="en-US" sz="4000" dirty="0"/>
              <a:t>下的各单词的出现的概率，即条件概率</a:t>
            </a:r>
            <a:r>
              <a:rPr lang="en-US" altLang="zh-CN" sz="4000" dirty="0" smtClean="0"/>
              <a:t>p(xi|y=0)</a:t>
            </a:r>
          </a:p>
          <a:p>
            <a:pPr algn="l" latinLnBrk="1">
              <a:lnSpc>
                <a:spcPct val="150000"/>
              </a:lnSpc>
            </a:pPr>
            <a:r>
              <a:rPr lang="en-US" altLang="zh-CN" sz="4000" dirty="0" smtClean="0"/>
              <a:t>               p0Vec</a:t>
            </a:r>
            <a:r>
              <a:rPr lang="en-US" altLang="zh-CN" sz="4000" dirty="0"/>
              <a:t>=[</a:t>
            </a:r>
            <a:r>
              <a:rPr lang="en-US" altLang="zh-CN" sz="4000" dirty="0" smtClean="0">
                <a:solidFill>
                  <a:srgbClr val="FF0000"/>
                </a:solidFill>
              </a:rPr>
              <a:t>2/12,1/12,1/12,1/12,2/12,0,0,0,0,1/12,2/12,1/12,1/12,1/12</a:t>
            </a:r>
            <a:r>
              <a:rPr lang="en-US" altLang="zh-CN" sz="4000" dirty="0" smtClean="0"/>
              <a:t>]</a:t>
            </a:r>
          </a:p>
          <a:p>
            <a:pPr algn="l" latinLnBrk="1">
              <a:lnSpc>
                <a:spcPct val="150000"/>
              </a:lnSpc>
            </a:pPr>
            <a:r>
              <a:rPr lang="zh-CN" altLang="en-US" sz="4000" dirty="0" smtClean="0"/>
              <a:t>。。。。。</a:t>
            </a:r>
            <a:endParaRPr lang="en-US" altLang="zh-CN" sz="4000" dirty="0" smtClean="0"/>
          </a:p>
        </p:txBody>
      </p:sp>
    </p:spTree>
    <p:extLst>
      <p:ext uri="{BB962C8B-B14F-4D97-AF65-F5344CB8AC3E}">
        <p14:creationId xmlns:p14="http://schemas.microsoft.com/office/powerpoint/2010/main" val="35447824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1280" y="6370881"/>
            <a:ext cx="12169352" cy="11182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6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贝叶斯公式</a:t>
            </a:r>
            <a:endParaRPr kumimoji="0" lang="zh-CN" altLang="en-US" sz="6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680337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27104" y="10043591"/>
            <a:ext cx="8208912" cy="1745870"/>
          </a:xfrm>
          <a:prstGeom prst="rect">
            <a:avLst/>
          </a:prstGeom>
          <a:solidFill>
            <a:srgbClr val="FFFFFF"/>
          </a:solidFill>
          <a:ln w="76200" cap="flat">
            <a:solidFill>
              <a:srgbClr val="FF0000"/>
            </a:solidFill>
            <a:prstDash val="sysDot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70720" y="3401616"/>
                <a:ext cx="22754528" cy="94118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4000" dirty="0"/>
                  <a:t>3</a:t>
                </a:r>
                <a:r>
                  <a:rPr kumimoji="0" lang="en-US" altLang="zh-CN" sz="40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rPr>
                  <a:t>.</a:t>
                </a:r>
                <a:r>
                  <a:rPr lang="zh-CN" altLang="en-US" sz="4000" dirty="0"/>
                  <a:t>根据贝叶斯公式</a:t>
                </a:r>
              </a:p>
              <a:p>
                <a:pPr algn="l" latinLnBrk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 dirty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CN" sz="40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4000" b="0" i="1" dirty="0" smtClean="0">
                              <a:latin typeface="Cambria Math"/>
                            </a:rPr>
                            <m:t>𝑦</m:t>
                          </m:r>
                        </m:e>
                        <m:e>
                          <m:r>
                            <a:rPr lang="en-US" altLang="zh-CN" sz="4000" b="0" i="1" dirty="0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sz="4000" b="0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400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4000" i="1" dirty="0">
                              <a:latin typeface="Cambria Math"/>
                            </a:rPr>
                            <m:t>𝑝</m:t>
                          </m:r>
                          <m:r>
                            <a:rPr lang="en-US" altLang="zh-CN" sz="4000" i="1" dirty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4000" i="1" dirty="0"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4000" i="1" dirty="0">
                              <a:latin typeface="Cambria Math"/>
                            </a:rPr>
                            <m:t>)</m:t>
                          </m:r>
                          <m:r>
                            <a:rPr lang="en-US" altLang="zh-CN" sz="4000" i="1" dirty="0">
                              <a:latin typeface="Cambria Math"/>
                            </a:rPr>
                            <m:t>𝑝</m:t>
                          </m:r>
                          <m:r>
                            <a:rPr lang="en-US" altLang="zh-CN" sz="4000" i="1" dirty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4000" i="1" dirty="0" err="1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4000" i="1" dirty="0" err="1">
                              <a:latin typeface="Cambria Math"/>
                            </a:rPr>
                            <m:t>|</m:t>
                          </m:r>
                          <m:r>
                            <a:rPr lang="en-US" altLang="zh-CN" sz="4000" i="1" dirty="0" err="1">
                              <a:latin typeface="Cambria Math"/>
                            </a:rPr>
                            <m:t>𝑦</m:t>
                          </m:r>
                          <m:r>
                            <a:rPr lang="en-US" altLang="zh-CN" sz="4000" i="1" dirty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4000" i="1" dirty="0">
                              <a:latin typeface="Cambria Math"/>
                            </a:rPr>
                            <m:t>𝑝</m:t>
                          </m:r>
                          <m:r>
                            <a:rPr lang="en-US" altLang="zh-CN" sz="4000" i="1" dirty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4000" i="1" dirty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4000" i="1" dirty="0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sz="40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zh-CN" sz="4000" dirty="0" smtClean="0"/>
              </a:p>
              <a:p>
                <a:pPr algn="l" latinLnBrk="1">
                  <a:lnSpc>
                    <a:spcPct val="150000"/>
                  </a:lnSpc>
                </a:pPr>
                <a:r>
                  <a:rPr lang="zh-CN" altLang="en-US" sz="4000" dirty="0"/>
                  <a:t>因为预测一句话所属的类别，我们的</a:t>
                </a:r>
                <a:r>
                  <a:rPr lang="en-US" altLang="zh-CN" sz="4000" dirty="0" smtClean="0"/>
                  <a:t>p(x)</a:t>
                </a:r>
                <a:r>
                  <a:rPr lang="zh-CN" altLang="en-US" sz="4000" dirty="0" smtClean="0"/>
                  <a:t>是</a:t>
                </a:r>
                <a:r>
                  <a:rPr lang="zh-CN" altLang="en-US" sz="4000" dirty="0"/>
                  <a:t>一样</a:t>
                </a:r>
                <a:r>
                  <a:rPr lang="zh-CN" altLang="en-US" sz="4000" dirty="0" smtClean="0"/>
                  <a:t>的</a:t>
                </a:r>
                <a:r>
                  <a:rPr lang="en-US" altLang="zh-CN" sz="4000" dirty="0" smtClean="0"/>
                  <a:t>,</a:t>
                </a:r>
                <a:r>
                  <a:rPr lang="zh-CN" altLang="en-US" sz="4000" dirty="0" smtClean="0"/>
                  <a:t>所以比较</a:t>
                </a:r>
                <a:r>
                  <a:rPr lang="en-US" altLang="zh-CN" sz="4000" dirty="0" smtClean="0"/>
                  <a:t>p(y=1|x)</a:t>
                </a:r>
                <a:r>
                  <a:rPr lang="zh-CN" altLang="en-US" sz="4000" dirty="0" smtClean="0"/>
                  <a:t>和</a:t>
                </a:r>
                <a:r>
                  <a:rPr lang="en-US" altLang="zh-CN" sz="4000" dirty="0" smtClean="0"/>
                  <a:t>p(y=0|x</a:t>
                </a:r>
                <a:r>
                  <a:rPr lang="en-US" altLang="zh-CN" sz="4000" dirty="0"/>
                  <a:t>)</a:t>
                </a:r>
                <a:r>
                  <a:rPr lang="zh-CN" altLang="en-US" sz="4000" dirty="0"/>
                  <a:t>时</a:t>
                </a:r>
                <a:r>
                  <a:rPr lang="zh-CN" altLang="en-US" sz="4000" dirty="0" smtClean="0"/>
                  <a:t>，</a:t>
                </a:r>
                <a:r>
                  <a:rPr lang="zh-CN" altLang="en-US" sz="4000" dirty="0"/>
                  <a:t>可以</a:t>
                </a:r>
                <a:r>
                  <a:rPr lang="zh-CN" altLang="en-US" sz="4000" dirty="0" smtClean="0"/>
                  <a:t>只比较分子。</a:t>
                </a:r>
                <a:r>
                  <a:rPr lang="en-US" altLang="zh-CN" sz="4000" dirty="0"/>
                  <a:t/>
                </a:r>
                <a:br>
                  <a:rPr lang="en-US" altLang="zh-CN" sz="4000" dirty="0"/>
                </a:br>
                <a:r>
                  <a:rPr lang="zh-CN" altLang="en-US" sz="4000" dirty="0"/>
                  <a:t>由于</a:t>
                </a:r>
                <a:r>
                  <a:rPr lang="en-US" altLang="zh-CN" sz="4000" dirty="0"/>
                  <a:t>x</a:t>
                </a:r>
                <a:r>
                  <a:rPr lang="zh-CN" altLang="en-US" sz="4000" dirty="0"/>
                  <a:t>有多个特征，上面分子子中的</a:t>
                </a:r>
                <a:r>
                  <a:rPr lang="en-US" altLang="zh-CN" sz="4000" dirty="0"/>
                  <a:t>p(x|y)p(x|y)</a:t>
                </a:r>
                <a:r>
                  <a:rPr lang="zh-CN" altLang="en-US" sz="4000" dirty="0"/>
                  <a:t>事实上是这样的 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4000" dirty="0"/>
                  <a:t>p(x|y)=p(x1|y)p(x2|y)...p(xn|y</a:t>
                </a:r>
                <a:r>
                  <a:rPr lang="en-US" altLang="zh-CN" sz="4000" dirty="0" smtClean="0"/>
                  <a:t>)</a:t>
                </a:r>
              </a:p>
              <a:p>
                <a:pPr algn="l" latinLnBrk="1">
                  <a:lnSpc>
                    <a:spcPct val="150000"/>
                  </a:lnSpc>
                </a:pPr>
                <a:r>
                  <a:rPr lang="zh-CN" altLang="en-US" sz="4000" dirty="0" smtClean="0"/>
                  <a:t>在</a:t>
                </a:r>
                <a:r>
                  <a:rPr lang="zh-CN" altLang="en-US" sz="4000" dirty="0"/>
                  <a:t>处理时，通常是对分子取对数后再进行比较，转变为</a:t>
                </a: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4000" dirty="0" smtClean="0"/>
                  <a:t>p1=log</a:t>
                </a:r>
                <a:r>
                  <a:rPr lang="en-US" altLang="zh-CN" sz="2000" dirty="0" smtClean="0"/>
                  <a:t>2</a:t>
                </a:r>
                <a:r>
                  <a:rPr lang="en-US" altLang="zh-CN" sz="4000" dirty="0" smtClean="0"/>
                  <a:t>p(y=1)+</a:t>
                </a:r>
                <a:r>
                  <a:rPr lang="en-US" altLang="zh-CN" sz="4000" dirty="0"/>
                  <a:t>log</a:t>
                </a:r>
                <a:r>
                  <a:rPr lang="en-US" altLang="zh-CN" sz="2000" dirty="0"/>
                  <a:t>2 </a:t>
                </a:r>
                <a:r>
                  <a:rPr lang="en-US" altLang="zh-CN" sz="4000" dirty="0" smtClean="0"/>
                  <a:t>{</a:t>
                </a:r>
                <a:r>
                  <a:rPr lang="en-US" altLang="zh-CN" sz="4000" dirty="0"/>
                  <a:t>p(x1|y=1)p(x2|y=1)...p(xn|y=1</a:t>
                </a:r>
                <a:r>
                  <a:rPr lang="en-US" altLang="zh-CN" sz="4000" dirty="0" smtClean="0"/>
                  <a:t>)} </a:t>
                </a:r>
                <a:endParaRPr lang="zh-CN" altLang="en-US" sz="40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4000" dirty="0" smtClean="0"/>
                  <a:t>p0=</a:t>
                </a:r>
                <a:r>
                  <a:rPr lang="en-US" altLang="zh-CN" sz="4000" dirty="0"/>
                  <a:t>log</a:t>
                </a:r>
                <a:r>
                  <a:rPr lang="en-US" altLang="zh-CN" sz="2000" dirty="0"/>
                  <a:t>2</a:t>
                </a:r>
                <a:r>
                  <a:rPr lang="en-US" altLang="zh-CN" sz="4000" dirty="0" smtClean="0"/>
                  <a:t>p(y=0</a:t>
                </a:r>
                <a:r>
                  <a:rPr lang="en-US" altLang="zh-CN" sz="4000" dirty="0"/>
                  <a:t>)+</a:t>
                </a:r>
                <a:r>
                  <a:rPr lang="en-US" altLang="zh-CN" sz="4000" dirty="0" smtClean="0"/>
                  <a:t>log</a:t>
                </a:r>
                <a:r>
                  <a:rPr lang="en-US" altLang="zh-CN" sz="2000" dirty="0" smtClean="0"/>
                  <a:t>2</a:t>
                </a:r>
                <a:r>
                  <a:rPr lang="en-US" altLang="zh-CN" sz="4000" dirty="0" smtClean="0"/>
                  <a:t> {</a:t>
                </a:r>
                <a:r>
                  <a:rPr lang="en-US" altLang="zh-CN" sz="4000" dirty="0"/>
                  <a:t>p(x1|y=0)p(x2|y=0)...p(xn|y=0</a:t>
                </a:r>
                <a:r>
                  <a:rPr lang="en-US" altLang="zh-CN" sz="4000" dirty="0" smtClean="0"/>
                  <a:t>)}</a:t>
                </a:r>
              </a:p>
              <a:p>
                <a:pPr algn="l" latinLnBrk="1">
                  <a:lnSpc>
                    <a:spcPct val="150000"/>
                  </a:lnSpc>
                </a:pPr>
                <a:r>
                  <a:rPr lang="zh-CN" altLang="en-US" sz="4000" dirty="0"/>
                  <a:t>最后比较两个大小，如果</a:t>
                </a:r>
                <a:r>
                  <a:rPr lang="en-US" altLang="zh-CN" sz="4000" dirty="0" smtClean="0"/>
                  <a:t>p1&gt;p0</a:t>
                </a:r>
                <a:r>
                  <a:rPr lang="zh-CN" altLang="en-US" sz="4000" dirty="0" smtClean="0"/>
                  <a:t>，表示</a:t>
                </a:r>
                <a:r>
                  <a:rPr lang="zh-CN" altLang="en-US" sz="4000" dirty="0"/>
                  <a:t>这句话是脏话，如果</a:t>
                </a:r>
                <a:r>
                  <a:rPr lang="en-US" altLang="zh-CN" sz="4000" dirty="0" smtClean="0"/>
                  <a:t>p1&lt;p0</a:t>
                </a:r>
                <a:r>
                  <a:rPr lang="zh-CN" altLang="en-US" sz="4000" dirty="0" smtClean="0"/>
                  <a:t>表示</a:t>
                </a:r>
                <a:r>
                  <a:rPr lang="zh-CN" altLang="en-US" sz="4000" dirty="0"/>
                  <a:t>该句话属于文明语句。</a:t>
                </a:r>
                <a:endParaRPr lang="en-US" altLang="zh-CN" sz="4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20" y="3401616"/>
                <a:ext cx="22754528" cy="9411807"/>
              </a:xfrm>
              <a:prstGeom prst="rect">
                <a:avLst/>
              </a:prstGeom>
              <a:blipFill rotWithShape="1">
                <a:blip r:embed="rId2"/>
                <a:stretch>
                  <a:fillRect l="-1125" r="-241" b="-1101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形标注 3"/>
          <p:cNvSpPr/>
          <p:nvPr/>
        </p:nvSpPr>
        <p:spPr>
          <a:xfrm>
            <a:off x="12840072" y="10032882"/>
            <a:ext cx="4032448" cy="1702316"/>
          </a:xfrm>
          <a:prstGeom prst="wedgeEllipseCallout">
            <a:avLst>
              <a:gd name="adj1" fmla="val -56962"/>
              <a:gd name="adj2" fmla="val 39237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3600" dirty="0" smtClean="0"/>
              <a:t>p1Vec</a:t>
            </a:r>
            <a:r>
              <a:rPr lang="zh-CN" altLang="en-US" sz="3600" dirty="0" smtClean="0"/>
              <a:t>和</a:t>
            </a:r>
            <a:r>
              <a:rPr lang="en-US" altLang="zh-CN" sz="3600" dirty="0" smtClean="0"/>
              <a:t>p0Vec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730896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87030" y="4193704"/>
            <a:ext cx="20594288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/>
              <a:t>测试</a:t>
            </a:r>
          </a:p>
          <a:p>
            <a:pPr algn="l">
              <a:lnSpc>
                <a:spcPct val="150000"/>
              </a:lnSpc>
            </a:pPr>
            <a:r>
              <a:rPr lang="zh-CN" altLang="en-US" dirty="0" smtClean="0"/>
              <a:t>“</a:t>
            </a:r>
            <a:r>
              <a:rPr lang="en-US" altLang="zh-CN" dirty="0"/>
              <a:t>I like you</a:t>
            </a:r>
            <a:r>
              <a:rPr lang="en-US" altLang="zh-CN" dirty="0" smtClean="0"/>
              <a:t>.”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zh-CN" altLang="en-US" dirty="0" smtClean="0"/>
              <a:t>通过</a:t>
            </a:r>
            <a:r>
              <a:rPr lang="zh-CN" altLang="en-US" dirty="0"/>
              <a:t>预测比较 </a:t>
            </a:r>
          </a:p>
          <a:p>
            <a:pPr algn="l">
              <a:lnSpc>
                <a:spcPct val="150000"/>
              </a:lnSpc>
            </a:pPr>
            <a:r>
              <a:rPr lang="en-US" altLang="zh-CN" dirty="0"/>
              <a:t>p1=log</a:t>
            </a:r>
            <a:r>
              <a:rPr lang="en-US" altLang="zh-CN" sz="3200" dirty="0"/>
              <a:t>2</a:t>
            </a:r>
            <a:r>
              <a:rPr lang="en-US" altLang="zh-CN" dirty="0"/>
              <a:t>p(y=1</a:t>
            </a:r>
            <a:r>
              <a:rPr lang="en-US" altLang="zh-CN" dirty="0" smtClean="0"/>
              <a:t>)+log</a:t>
            </a:r>
            <a:r>
              <a:rPr lang="en-US" altLang="zh-CN" sz="3200" dirty="0" smtClean="0"/>
              <a:t>2</a:t>
            </a:r>
            <a:r>
              <a:rPr lang="en-US" altLang="zh-CN" dirty="0" smtClean="0"/>
              <a:t>{p(x</a:t>
            </a:r>
            <a:r>
              <a:rPr lang="en-US" altLang="zh-CN" sz="3200" dirty="0" smtClean="0"/>
              <a:t>1</a:t>
            </a:r>
            <a:r>
              <a:rPr lang="en-US" altLang="zh-CN" dirty="0" smtClean="0"/>
              <a:t>=I|y=1)p(x</a:t>
            </a:r>
            <a:r>
              <a:rPr lang="en-US" altLang="zh-CN" sz="3200" dirty="0" smtClean="0"/>
              <a:t>2</a:t>
            </a:r>
            <a:r>
              <a:rPr lang="en-US" altLang="zh-CN" dirty="0" smtClean="0"/>
              <a:t>=like|y=1)p(x</a:t>
            </a:r>
            <a:r>
              <a:rPr lang="en-US" altLang="zh-CN" sz="3200" dirty="0" smtClean="0"/>
              <a:t>3</a:t>
            </a:r>
            <a:r>
              <a:rPr lang="en-US" altLang="zh-CN" dirty="0" smtClean="0"/>
              <a:t>=you|y=1)}</a:t>
            </a:r>
            <a:endParaRPr lang="zh-CN" altLang="en-US" dirty="0"/>
          </a:p>
          <a:p>
            <a:pPr algn="l">
              <a:lnSpc>
                <a:spcPct val="150000"/>
              </a:lnSpc>
            </a:pPr>
            <a:r>
              <a:rPr lang="en-US" altLang="zh-CN" dirty="0" smtClean="0"/>
              <a:t>p0=</a:t>
            </a:r>
            <a:r>
              <a:rPr lang="en-US" altLang="zh-CN" dirty="0"/>
              <a:t>log</a:t>
            </a:r>
            <a:r>
              <a:rPr lang="en-US" altLang="zh-CN" sz="3200" dirty="0"/>
              <a:t>2</a:t>
            </a:r>
            <a:r>
              <a:rPr lang="en-US" altLang="zh-CN" dirty="0" smtClean="0"/>
              <a:t>p(y=0)+log</a:t>
            </a:r>
            <a:r>
              <a:rPr lang="en-US" altLang="zh-CN" sz="3200" dirty="0" smtClean="0"/>
              <a:t>2</a:t>
            </a:r>
            <a:r>
              <a:rPr lang="en-US" altLang="zh-CN" dirty="0" smtClean="0"/>
              <a:t>{p(x</a:t>
            </a:r>
            <a:r>
              <a:rPr lang="en-US" altLang="zh-CN" sz="3200" dirty="0" smtClean="0"/>
              <a:t>1</a:t>
            </a:r>
            <a:r>
              <a:rPr lang="en-US" altLang="zh-CN" dirty="0" smtClean="0"/>
              <a:t>=I|y=0)p(x</a:t>
            </a:r>
            <a:r>
              <a:rPr lang="en-US" altLang="zh-CN" sz="3200" dirty="0" smtClean="0"/>
              <a:t>2</a:t>
            </a:r>
            <a:r>
              <a:rPr lang="en-US" altLang="zh-CN" dirty="0" smtClean="0"/>
              <a:t>=like|y=0)p(x</a:t>
            </a:r>
            <a:r>
              <a:rPr lang="en-US" altLang="zh-CN" sz="3200" dirty="0" smtClean="0"/>
              <a:t>3</a:t>
            </a:r>
            <a:r>
              <a:rPr lang="en-US" altLang="zh-CN" dirty="0" smtClean="0"/>
              <a:t>=you|y=0)}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zh-CN" altLang="en-US" dirty="0"/>
              <a:t>可以得到结果是</a:t>
            </a:r>
            <a:r>
              <a:rPr lang="en-US" altLang="zh-CN" dirty="0"/>
              <a:t>p1&lt;p0</a:t>
            </a:r>
            <a:r>
              <a:rPr lang="zh-CN" altLang="en-US" dirty="0"/>
              <a:t>，即”</a:t>
            </a:r>
            <a:r>
              <a:rPr lang="en-US" altLang="zh-CN" dirty="0"/>
              <a:t>I like you “</a:t>
            </a:r>
            <a:r>
              <a:rPr lang="zh-CN" altLang="en-US" dirty="0"/>
              <a:t>是文明语句。</a:t>
            </a:r>
          </a:p>
        </p:txBody>
      </p:sp>
    </p:spTree>
    <p:extLst>
      <p:ext uri="{BB962C8B-B14F-4D97-AF65-F5344CB8AC3E}">
        <p14:creationId xmlns:p14="http://schemas.microsoft.com/office/powerpoint/2010/main" val="10085465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5173" y="2939952"/>
            <a:ext cx="21962440" cy="841255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伯努利朴素贝叶斯：</a:t>
            </a:r>
            <a:r>
              <a:rPr lang="en-US" altLang="zh-CN" dirty="0" err="1" smtClean="0">
                <a:hlinkClick r:id="rId2" tooltip="sklearn.naive_bayes.BernoulliNB"/>
              </a:rPr>
              <a:t>BernoulliNB</a:t>
            </a:r>
            <a:endParaRPr lang="en-US" altLang="zh-CN" dirty="0" smtClean="0"/>
          </a:p>
          <a:p>
            <a:pPr algn="l">
              <a:lnSpc>
                <a:spcPct val="150000"/>
              </a:lnSpc>
            </a:pP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重复</a:t>
            </a:r>
            <a:r>
              <a:rPr kumimoji="0" lang="zh-CN" alt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的词语视为只出现一次</a:t>
            </a:r>
            <a:endParaRPr kumimoji="0" lang="en-US" altLang="zh-CN" sz="4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algn="l">
              <a:lnSpc>
                <a:spcPct val="150000"/>
              </a:lnSpc>
            </a:pPr>
            <a:endParaRPr kumimoji="0" lang="en-US" altLang="zh-CN" sz="4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/>
              <a:t>多项式朴素贝叶斯：</a:t>
            </a:r>
            <a:r>
              <a:rPr lang="en-US" altLang="zh-CN" u="sng" dirty="0" err="1" smtClean="0">
                <a:hlinkClick r:id="rId3" tooltip="sklearn.naive_bayes.MultinomialNB"/>
              </a:rPr>
              <a:t>MultinomialNB</a:t>
            </a:r>
            <a:endParaRPr lang="en-US" altLang="zh-CN" u="sng" dirty="0" smtClean="0"/>
          </a:p>
          <a:p>
            <a:pPr algn="l">
              <a:lnSpc>
                <a:spcPct val="150000"/>
              </a:lnSpc>
            </a:pPr>
            <a:r>
              <a:rPr lang="zh-CN" altLang="en-US" sz="4000" dirty="0" smtClean="0"/>
              <a:t>重复的词语视为出现多次</a:t>
            </a:r>
            <a:endParaRPr lang="en-US" altLang="zh-CN" sz="4000" dirty="0" smtClean="0"/>
          </a:p>
          <a:p>
            <a:pPr algn="l">
              <a:lnSpc>
                <a:spcPct val="150000"/>
              </a:lnSpc>
            </a:pPr>
            <a:endParaRPr lang="en-US" altLang="zh-CN" sz="4000" dirty="0" smtClean="0"/>
          </a:p>
          <a:p>
            <a:pPr algn="l">
              <a:lnSpc>
                <a:spcPct val="150000"/>
              </a:lnSpc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高斯朴素贝叶斯：</a:t>
            </a:r>
            <a:r>
              <a:rPr lang="en-US" altLang="zh-CN" dirty="0">
                <a:hlinkClick r:id="rId4" tooltip="sklearn.naive_bayes.GaussianNB"/>
              </a:rPr>
              <a:t> </a:t>
            </a:r>
            <a:r>
              <a:rPr lang="en-US" altLang="zh-CN" dirty="0" err="1" smtClean="0">
                <a:hlinkClick r:id="rId4" tooltip="sklearn.naive_bayes.GaussianNB"/>
              </a:rPr>
              <a:t>GaussianNB</a:t>
            </a:r>
            <a:endParaRPr lang="en-US" altLang="zh-CN" dirty="0" smtClean="0"/>
          </a:p>
          <a:p>
            <a:pPr algn="l">
              <a:lnSpc>
                <a:spcPct val="150000"/>
              </a:lnSpc>
            </a:pPr>
            <a:r>
              <a:rPr lang="zh-CN" altLang="en-US" sz="4000" dirty="0"/>
              <a:t>特征</a:t>
            </a:r>
            <a:r>
              <a:rPr lang="zh-CN" altLang="en-US" sz="4000" dirty="0"/>
              <a:t>属性是连续数值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172547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7573" y="4049688"/>
            <a:ext cx="22394488" cy="471924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实践证明在垃圾邮件识别的应用非常好：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 smtClean="0"/>
              <a:t>“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封垃圾邮件能够被过滤掉</a:t>
            </a:r>
            <a:r>
              <a:rPr lang="en-US" altLang="zh-CN" dirty="0" smtClean="0"/>
              <a:t>995</a:t>
            </a:r>
            <a:r>
              <a:rPr lang="zh-CN" altLang="en-US" dirty="0" smtClean="0"/>
              <a:t>封，并且没有一个误判”。</a:t>
            </a:r>
            <a:r>
              <a:rPr lang="en-US" altLang="zh-CN" dirty="0" smtClean="0"/>
              <a:t>																			     ——Paul Graham《</a:t>
            </a:r>
            <a:r>
              <a:rPr lang="zh-CN" altLang="en-US" dirty="0" smtClean="0"/>
              <a:t>黑客与画家</a:t>
            </a:r>
            <a:r>
              <a:rPr lang="en-US" altLang="zh-CN" dirty="0" smtClean="0"/>
              <a:t>》</a:t>
            </a:r>
          </a:p>
          <a:p>
            <a:pPr algn="l">
              <a:lnSpc>
                <a:spcPct val="150000"/>
              </a:lnSpc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355088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0760" y="2969568"/>
            <a:ext cx="21674408" cy="721223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 smtClean="0"/>
              <a:t>优缺点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algn="l">
              <a:lnSpc>
                <a:spcPct val="150000"/>
              </a:lnSpc>
            </a:pPr>
            <a:r>
              <a:rPr lang="zh-CN" altLang="en-US" dirty="0" smtClean="0"/>
              <a:t>优点：</a:t>
            </a:r>
            <a:r>
              <a:rPr lang="zh-CN" altLang="en-US" sz="5400" dirty="0"/>
              <a:t>算法逻辑简单，易于</a:t>
            </a:r>
            <a:r>
              <a:rPr lang="zh-CN" altLang="en-US" sz="5400" dirty="0" smtClean="0"/>
              <a:t>实现</a:t>
            </a:r>
            <a:endParaRPr lang="en-US" altLang="zh-CN" sz="5400" dirty="0" smtClean="0"/>
          </a:p>
          <a:p>
            <a:pPr algn="l">
              <a:lnSpc>
                <a:spcPct val="150000"/>
              </a:lnSpc>
            </a:pPr>
            <a:r>
              <a:rPr lang="en-US" altLang="zh-CN" sz="5400" dirty="0"/>
              <a:t>	</a:t>
            </a:r>
            <a:r>
              <a:rPr lang="en-US" altLang="zh-CN" sz="5400" dirty="0" smtClean="0"/>
              <a:t>	</a:t>
            </a:r>
            <a:r>
              <a:rPr lang="zh-CN" altLang="en-US" dirty="0"/>
              <a:t>在数据较少的情况下仍然有效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algn="l"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可以</a:t>
            </a:r>
            <a:r>
              <a:rPr lang="zh-CN" altLang="en-US" dirty="0"/>
              <a:t>处理多类别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algn="l">
              <a:lnSpc>
                <a:spcPct val="150000"/>
              </a:lnSpc>
            </a:pPr>
            <a:r>
              <a:rPr lang="zh-CN" altLang="en-US" dirty="0" smtClean="0"/>
              <a:t>缺点：由于</a:t>
            </a:r>
            <a:r>
              <a:rPr lang="zh-CN" altLang="en-US" dirty="0"/>
              <a:t>朴素贝叶斯的“朴素”特点，所以会带来一些准确率上的损失</a:t>
            </a:r>
            <a:endParaRPr lang="en-US" altLang="zh-CN" dirty="0" smtClean="0"/>
          </a:p>
          <a:p>
            <a:pPr algn="l">
              <a:lnSpc>
                <a:spcPct val="150000"/>
              </a:lnSpc>
            </a:pPr>
            <a:r>
              <a:rPr lang="zh-CN" altLang="en-US" dirty="0" smtClean="0"/>
              <a:t>注意：训练样本</a:t>
            </a:r>
            <a:r>
              <a:rPr lang="zh-CN" altLang="en-US" dirty="0"/>
              <a:t>必须</a:t>
            </a:r>
            <a:r>
              <a:rPr lang="zh-CN" altLang="en-US" dirty="0" smtClean="0"/>
              <a:t>好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146884" y="11034464"/>
            <a:ext cx="19442160" cy="2254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实际中，业务理解比样本重要（对业务理解的深度，指标的选取），比算法重要</a:t>
            </a:r>
          </a:p>
        </p:txBody>
      </p:sp>
    </p:spTree>
    <p:extLst>
      <p:ext uri="{BB962C8B-B14F-4D97-AF65-F5344CB8AC3E}">
        <p14:creationId xmlns:p14="http://schemas.microsoft.com/office/powerpoint/2010/main" val="14915693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6784" y="3473624"/>
            <a:ext cx="21818424" cy="125675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NB</a:t>
            </a: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与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LR</a:t>
            </a: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的异同</a:t>
            </a: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：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62808" y="5705872"/>
            <a:ext cx="14088888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/>
              <a:t>1.LR</a:t>
            </a:r>
            <a:r>
              <a:rPr lang="zh-CN" altLang="en-US" dirty="0"/>
              <a:t>：</a:t>
            </a:r>
            <a:r>
              <a:rPr lang="en-US" altLang="zh-CN" dirty="0"/>
              <a:t>Loss</a:t>
            </a:r>
            <a:r>
              <a:rPr lang="zh-CN" altLang="en-US" dirty="0"/>
              <a:t>最优化求出的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en-US" altLang="zh-CN" dirty="0"/>
              <a:t>2.NB</a:t>
            </a:r>
            <a:r>
              <a:rPr lang="zh-CN" altLang="en-US" dirty="0"/>
              <a:t>比</a:t>
            </a:r>
            <a:r>
              <a:rPr lang="en-US" altLang="zh-CN" dirty="0"/>
              <a:t>LR</a:t>
            </a:r>
            <a:r>
              <a:rPr lang="zh-CN" altLang="en-US" dirty="0"/>
              <a:t>多了一个条件独立假设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en-US" altLang="zh-CN" dirty="0"/>
              <a:t>3.LR</a:t>
            </a:r>
            <a:r>
              <a:rPr lang="zh-CN" altLang="en-US" dirty="0"/>
              <a:t>是判别模型，</a:t>
            </a:r>
            <a:r>
              <a:rPr lang="en-US" altLang="zh-CN" dirty="0"/>
              <a:t>NB</a:t>
            </a:r>
            <a:r>
              <a:rPr lang="zh-CN" altLang="en-US" dirty="0"/>
              <a:t>是生成模型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08370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572"/>
          <p:cNvSpPr txBox="1"/>
          <p:nvPr/>
        </p:nvSpPr>
        <p:spPr>
          <a:xfrm>
            <a:off x="11065660" y="7868047"/>
            <a:ext cx="2459006" cy="7181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/>
              <a:t>感谢  观看</a:t>
            </a:r>
          </a:p>
        </p:txBody>
      </p:sp>
      <p:sp>
        <p:nvSpPr>
          <p:cNvPr id="219" name="Shape 573"/>
          <p:cNvSpPr txBox="1"/>
          <p:nvPr/>
        </p:nvSpPr>
        <p:spPr>
          <a:xfrm>
            <a:off x="8838555" y="6872535"/>
            <a:ext cx="6913246" cy="558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 cap="all">
                <a:solidFill>
                  <a:srgbClr val="A6AAA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dirty="0"/>
              <a:t>T          H          A          N          K          S</a:t>
            </a:r>
          </a:p>
        </p:txBody>
      </p:sp>
      <p:pic>
        <p:nvPicPr>
          <p:cNvPr id="220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544" y="11552653"/>
            <a:ext cx="3096345" cy="5619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21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2120" y="11630462"/>
            <a:ext cx="3312369" cy="4235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22" name="Picture 4" descr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9871" y="3939218"/>
            <a:ext cx="2396008" cy="241472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54896" y="7081251"/>
                <a:ext cx="10770000" cy="51891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/>
                          <a:ea typeface="+mn-ea"/>
                          <a:cs typeface="+mn-cs"/>
                          <a:sym typeface="Helvetica"/>
                        </a:rPr>
                        <m:t>𝑃</m:t>
                      </m:r>
                      <m:d>
                        <m:dPr>
                          <m:ctrlPr>
                            <a:rPr kumimoji="0" lang="en-US" altLang="zh-CN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/>
                              <a:ea typeface="+mn-ea"/>
                              <a:cs typeface="+mn-cs"/>
                              <a:sym typeface="Helvetic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Helvetica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Helvetica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0" lang="en-US" altLang="zh-CN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Helvetica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kumimoji="0" lang="en-US" altLang="zh-CN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/>
                              <a:ea typeface="+mn-ea"/>
                              <a:cs typeface="+mn-cs"/>
                              <a:sym typeface="Helvetica"/>
                            </a:rPr>
                            <m:t>𝐴</m:t>
                          </m:r>
                        </m:e>
                      </m:d>
                      <m:r>
                        <a:rPr kumimoji="0" lang="en-US" altLang="zh-CN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/>
                          <a:ea typeface="+mn-ea"/>
                          <a:cs typeface="+mn-cs"/>
                          <a:sym typeface="Helvetica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/>
                              <a:ea typeface="+mn-ea"/>
                              <a:cs typeface="+mn-cs"/>
                              <a:sym typeface="Helvetica"/>
                            </a:rPr>
                          </m:ctrlPr>
                        </m:fPr>
                        <m:num>
                          <m:r>
                            <a:rPr kumimoji="0" lang="en-US" altLang="zh-CN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/>
                              <a:ea typeface="+mn-ea"/>
                              <a:cs typeface="+mn-cs"/>
                              <a:sym typeface="Helvetica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altLang="zh-CN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Helvetica"/>
                                </a:rPr>
                              </m:ctrlPr>
                            </m:dPr>
                            <m:e>
                              <m:r>
                                <a:rPr kumimoji="0" lang="en-US" altLang="zh-CN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Helvetica"/>
                                </a:rPr>
                                <m:t>𝐴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n-US" altLang="zh-CN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/>
                              <a:ea typeface="+mn-ea"/>
                              <a:cs typeface="+mn-cs"/>
                              <a:sym typeface="Helvetica"/>
                            </a:rPr>
                            <m:t>𝑃</m:t>
                          </m:r>
                          <m:r>
                            <a:rPr kumimoji="0" lang="en-US" altLang="zh-CN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/>
                              <a:ea typeface="+mn-ea"/>
                              <a:cs typeface="+mn-cs"/>
                              <a:sym typeface="Helvetica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altLang="zh-CN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/>
                              <a:ea typeface="+mn-ea"/>
                              <a:cs typeface="+mn-cs"/>
                              <a:sym typeface="Helvetica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kumimoji="0" lang="en-US" altLang="zh-CN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Helvetica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zh-CN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Helvetica"/>
                                </a:rPr>
                                <m:t>𝑗</m:t>
                              </m:r>
                              <m:r>
                                <a:rPr kumimoji="0" lang="en-US" altLang="zh-CN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Helvetica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zh-CN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Helvetica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kumimoji="0" lang="en-US" altLang="zh-CN" sz="50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altLang="zh-CN" sz="50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  <a:p>
                <a:endParaRPr lang="en-US" altLang="zh-CN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zh-CN" altLang="en-US" i="1" smtClean="0">
                              <a:latin typeface="Cambria Math"/>
                            </a:rPr>
                            <m:t>类别</m:t>
                          </m:r>
                        </m:e>
                        <m:e>
                          <m:r>
                            <a:rPr lang="zh-CN" altLang="en-US" i="1" smtClean="0">
                              <a:latin typeface="Cambria Math"/>
                            </a:rPr>
                            <m:t>特征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zh-CN" altLang="en-US" i="1" smtClean="0">
                                  <a:latin typeface="Cambria Math"/>
                                </a:rPr>
                                <m:t>特征</m:t>
                              </m:r>
                            </m:e>
                            <m:e>
                              <m:r>
                                <a:rPr lang="zh-CN" altLang="en-US" i="1" smtClean="0">
                                  <a:latin typeface="Cambria Math"/>
                                </a:rPr>
                                <m:t>类别</m:t>
                              </m:r>
                            </m:e>
                          </m:d>
                          <m:r>
                            <a:rPr lang="en-US" altLang="zh-CN" i="1">
                              <a:latin typeface="Cambria Math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r>
                            <a:rPr lang="zh-CN" altLang="en-US" i="1" smtClean="0">
                              <a:latin typeface="Cambria Math"/>
                            </a:rPr>
                            <m:t>类别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/>
                            </a:rPr>
                            <m:t>特征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zh-CN" alt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896" y="7081251"/>
                <a:ext cx="10770000" cy="51891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70720" y="3942753"/>
            <a:ext cx="6264696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贝叶斯公式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758952" y="5272426"/>
            <a:ext cx="3744416" cy="1226245"/>
          </a:xfrm>
          <a:prstGeom prst="ellipse">
            <a:avLst/>
          </a:prstGeom>
          <a:solidFill>
            <a:srgbClr val="FFFFFF"/>
          </a:solidFill>
          <a:ln w="5715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/>
              <a:t>后</a:t>
            </a:r>
            <a:r>
              <a:rPr lang="zh-CN" altLang="en-US" dirty="0" smtClean="0"/>
              <a:t>验概率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463142" y="5393142"/>
            <a:ext cx="3744416" cy="1226245"/>
          </a:xfrm>
          <a:prstGeom prst="ellipse">
            <a:avLst/>
          </a:prstGeom>
          <a:solidFill>
            <a:srgbClr val="FFFFFF"/>
          </a:solidFill>
          <a:ln w="57150" cap="flat">
            <a:solidFill>
              <a:schemeClr val="accent1"/>
            </a:solidFill>
            <a:prstDash val="solid"/>
            <a:rou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/>
              <a:t>先验概率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3157" y="4814787"/>
            <a:ext cx="9356413" cy="665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8792" y="3757687"/>
            <a:ext cx="7056784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贝叶斯公式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	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570201" y="5970683"/>
                <a:ext cx="6422335" cy="17322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/>
                          <a:ea typeface="+mn-ea"/>
                          <a:cs typeface="+mn-cs"/>
                          <a:sym typeface="Helvetica"/>
                        </a:rPr>
                        <m:t>𝑃</m:t>
                      </m:r>
                      <m:d>
                        <m:dPr>
                          <m:ctrlPr>
                            <a:rPr kumimoji="0" lang="en-US" altLang="zh-CN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/>
                              <a:ea typeface="+mn-ea"/>
                              <a:cs typeface="+mn-cs"/>
                              <a:sym typeface="Helvetica"/>
                            </a:rPr>
                          </m:ctrlPr>
                        </m:dPr>
                        <m:e>
                          <m:r>
                            <a:rPr kumimoji="0" lang="en-US" altLang="zh-CN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/>
                              <a:ea typeface="+mn-ea"/>
                              <a:cs typeface="+mn-cs"/>
                              <a:sym typeface="Helvetica"/>
                            </a:rPr>
                            <m:t>𝑌</m:t>
                          </m:r>
                        </m:e>
                        <m:e>
                          <m:r>
                            <a:rPr kumimoji="0" lang="en-US" altLang="zh-CN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/>
                              <a:ea typeface="+mn-ea"/>
                              <a:cs typeface="+mn-cs"/>
                              <a:sym typeface="Helvetica"/>
                            </a:rPr>
                            <m:t>𝑋</m:t>
                          </m:r>
                        </m:e>
                      </m:d>
                      <m:r>
                        <a:rPr kumimoji="0" lang="en-US" altLang="zh-CN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/>
                          <a:ea typeface="+mn-ea"/>
                          <a:cs typeface="+mn-cs"/>
                          <a:sym typeface="Helvetica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/>
                              <a:ea typeface="+mn-ea"/>
                              <a:cs typeface="+mn-cs"/>
                              <a:sym typeface="Helvetica"/>
                            </a:rPr>
                          </m:ctrlPr>
                        </m:fPr>
                        <m:num>
                          <m:r>
                            <a:rPr kumimoji="0" lang="en-US" altLang="zh-CN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/>
                              <a:ea typeface="+mn-ea"/>
                              <a:cs typeface="+mn-cs"/>
                              <a:sym typeface="Helvetica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altLang="zh-CN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Helvetica"/>
                                </a:rPr>
                              </m:ctrlPr>
                            </m:dPr>
                            <m:e>
                              <m:r>
                                <a:rPr kumimoji="0" lang="en-US" altLang="zh-CN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Helvetica"/>
                                </a:rPr>
                                <m:t>𝑋</m:t>
                              </m:r>
                            </m:e>
                            <m:e>
                              <m:r>
                                <a:rPr kumimoji="0" lang="en-US" altLang="zh-CN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Helvetica"/>
                                </a:rPr>
                                <m:t>𝑌</m:t>
                              </m:r>
                            </m:e>
                          </m:d>
                          <m:r>
                            <a:rPr kumimoji="0" lang="en-US" altLang="zh-CN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/>
                              <a:ea typeface="+mn-ea"/>
                              <a:cs typeface="+mn-cs"/>
                              <a:sym typeface="Helvetica"/>
                            </a:rPr>
                            <m:t>𝑃</m:t>
                          </m:r>
                          <m:r>
                            <a:rPr kumimoji="0" lang="en-US" altLang="zh-CN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/>
                              <a:ea typeface="+mn-ea"/>
                              <a:cs typeface="+mn-cs"/>
                              <a:sym typeface="Helvetica"/>
                            </a:rPr>
                            <m:t>(</m:t>
                          </m:r>
                          <m:r>
                            <a:rPr kumimoji="0" lang="en-US" altLang="zh-CN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/>
                              <a:ea typeface="+mn-ea"/>
                              <a:cs typeface="+mn-cs"/>
                              <a:sym typeface="Helvetica"/>
                            </a:rPr>
                            <m:t>𝑌</m:t>
                          </m:r>
                          <m:r>
                            <a:rPr kumimoji="0" lang="en-US" altLang="zh-CN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/>
                              <a:ea typeface="+mn-ea"/>
                              <a:cs typeface="+mn-cs"/>
                              <a:sym typeface="Helvetica"/>
                            </a:rPr>
                            <m:t>)</m:t>
                          </m:r>
                        </m:num>
                        <m:den>
                          <m:r>
                            <a:rPr kumimoji="0" lang="en-US" altLang="zh-CN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/>
                              <a:ea typeface="+mn-ea"/>
                              <a:cs typeface="+mn-cs"/>
                              <a:sym typeface="Helvetica"/>
                            </a:rPr>
                            <m:t>𝑃</m:t>
                          </m:r>
                          <m:r>
                            <a:rPr kumimoji="0" lang="en-US" altLang="zh-CN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/>
                              <a:ea typeface="+mn-ea"/>
                              <a:cs typeface="+mn-cs"/>
                              <a:sym typeface="Helvetica"/>
                            </a:rPr>
                            <m:t>(</m:t>
                          </m:r>
                          <m:r>
                            <a:rPr kumimoji="0" lang="en-US" altLang="zh-CN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/>
                              <a:ea typeface="+mn-ea"/>
                              <a:cs typeface="+mn-cs"/>
                              <a:sym typeface="Helvetica"/>
                            </a:rPr>
                            <m:t>𝑋</m:t>
                          </m:r>
                          <m:r>
                            <a:rPr kumimoji="0" lang="en-US" altLang="zh-CN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/>
                              <a:ea typeface="+mn-ea"/>
                              <a:cs typeface="+mn-cs"/>
                              <a:sym typeface="Helvetica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zh-CN" alt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201" y="5970683"/>
                <a:ext cx="6422335" cy="173226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623048" y="8942520"/>
            <a:ext cx="10533275" cy="241091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公式来源：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P(Y,X)=P(Y|X)P(X)=P(X|Y)P(Y)</a:t>
            </a:r>
          </a:p>
        </p:txBody>
      </p:sp>
      <p:sp>
        <p:nvSpPr>
          <p:cNvPr id="5" name="矩形 4"/>
          <p:cNvSpPr/>
          <p:nvPr/>
        </p:nvSpPr>
        <p:spPr>
          <a:xfrm>
            <a:off x="17304568" y="8370568"/>
            <a:ext cx="5688632" cy="3554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/>
              <a:t>P(Y):</a:t>
            </a:r>
            <a:r>
              <a:rPr lang="zh-CN" altLang="en-US" dirty="0"/>
              <a:t>先验概率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en-US" altLang="zh-CN" dirty="0"/>
              <a:t>P(Y|X):</a:t>
            </a:r>
            <a:r>
              <a:rPr lang="zh-CN" altLang="en-US" dirty="0"/>
              <a:t>后验概率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en-US" altLang="zh-CN" dirty="0"/>
              <a:t>P(Y,X):</a:t>
            </a:r>
            <a:r>
              <a:rPr lang="zh-CN" altLang="en-US" dirty="0"/>
              <a:t>联合概率</a:t>
            </a:r>
          </a:p>
        </p:txBody>
      </p:sp>
    </p:spTree>
    <p:extLst>
      <p:ext uri="{BB962C8B-B14F-4D97-AF65-F5344CB8AC3E}">
        <p14:creationId xmlns:p14="http://schemas.microsoft.com/office/powerpoint/2010/main" val="192949326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46914" y="5037415"/>
                <a:ext cx="20868918" cy="179940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/>
                          <a:ea typeface="+mn-ea"/>
                          <a:cs typeface="+mn-cs"/>
                          <a:sym typeface="Helvetica"/>
                        </a:rPr>
                        <m:t>𝑃</m:t>
                      </m:r>
                      <m:d>
                        <m:dPr>
                          <m:ctrlPr>
                            <a:rPr kumimoji="0" lang="en-US" altLang="zh-CN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/>
                              <a:ea typeface="+mn-ea"/>
                              <a:cs typeface="+mn-cs"/>
                              <a:sym typeface="Helvetica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/>
                            </a:rPr>
                            <m:t>“</m:t>
                          </m:r>
                          <m:r>
                            <a:rPr lang="zh-CN" altLang="en-US" i="1" smtClean="0">
                              <a:latin typeface="Cambria Math"/>
                            </a:rPr>
                            <m:t>属于</m:t>
                          </m:r>
                          <m:r>
                            <a:rPr lang="zh-CN" altLang="en-US" i="1">
                              <a:latin typeface="Cambria Math"/>
                            </a:rPr>
                            <m:t>某类</m:t>
                          </m:r>
                          <m:r>
                            <a:rPr lang="zh-CN" altLang="en-US" i="1">
                              <a:latin typeface="Cambria Math"/>
                            </a:rPr>
                            <m:t>”</m:t>
                          </m:r>
                        </m:e>
                        <m:e>
                          <m:r>
                            <a:rPr lang="zh-CN" altLang="en-US" i="1">
                              <a:latin typeface="Cambria Math"/>
                            </a:rPr>
                            <m:t>“</m:t>
                          </m:r>
                          <m:r>
                            <a:rPr lang="zh-CN" altLang="en-US" i="1" smtClean="0">
                              <a:latin typeface="Cambria Math"/>
                            </a:rPr>
                            <m:t>具有</m:t>
                          </m:r>
                          <m:r>
                            <a:rPr lang="zh-CN" altLang="en-US" i="1">
                              <a:latin typeface="Cambria Math"/>
                            </a:rPr>
                            <m:t>某特征</m:t>
                          </m:r>
                          <m:r>
                            <a:rPr lang="zh-CN" altLang="en-US" i="1">
                              <a:latin typeface="Cambria Math"/>
                            </a:rPr>
                            <m:t>”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/>
                              <a:ea typeface="+mn-ea"/>
                              <a:cs typeface="+mn-cs"/>
                              <a:sym typeface="Helvetica"/>
                            </a:rPr>
                          </m:ctrlPr>
                        </m:fPr>
                        <m:num>
                          <m:r>
                            <a:rPr kumimoji="0" lang="en-US" altLang="zh-CN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/>
                              <a:ea typeface="+mn-ea"/>
                              <a:cs typeface="+mn-cs"/>
                              <a:sym typeface="Helvetica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altLang="zh-CN" sz="5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Helvetica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“</m:t>
                              </m:r>
                              <m:r>
                                <a:rPr lang="zh-CN" altLang="en-US" i="1" smtClean="0">
                                  <a:latin typeface="Cambria Math"/>
                                </a:rPr>
                                <m:t>具有</m:t>
                              </m:r>
                              <m:r>
                                <a:rPr lang="zh-CN" altLang="en-US" i="1">
                                  <a:latin typeface="Cambria Math"/>
                                </a:rPr>
                                <m:t>某特征</m:t>
                              </m:r>
                              <m:r>
                                <a:rPr lang="zh-CN" altLang="en-US" i="1">
                                  <a:latin typeface="Cambria Math"/>
                                </a:rPr>
                                <m:t>”</m:t>
                              </m:r>
                            </m:e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“</m:t>
                              </m:r>
                              <m:r>
                                <a:rPr lang="zh-CN" altLang="en-US" i="1" smtClean="0">
                                  <a:latin typeface="Cambria Math"/>
                                </a:rPr>
                                <m:t>属于</m:t>
                              </m:r>
                              <m:r>
                                <a:rPr lang="zh-CN" altLang="en-US" i="1">
                                  <a:latin typeface="Cambria Math"/>
                                </a:rPr>
                                <m:t>某类</m:t>
                              </m:r>
                              <m:r>
                                <a:rPr lang="zh-CN" altLang="en-US" i="1">
                                  <a:latin typeface="Cambria Math"/>
                                </a:rPr>
                                <m:t>”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(“</m:t>
                          </m:r>
                          <m:r>
                            <a:rPr lang="zh-CN" altLang="en-US" i="1" smtClean="0">
                              <a:latin typeface="Cambria Math"/>
                            </a:rPr>
                            <m:t>属于</m:t>
                          </m:r>
                          <m:r>
                            <a:rPr lang="zh-CN" altLang="en-US" i="1">
                              <a:latin typeface="Cambria Math"/>
                            </a:rPr>
                            <m:t>某类</m:t>
                          </m:r>
                          <m:r>
                            <a:rPr lang="zh-CN" altLang="en-US" i="1">
                              <a:latin typeface="Cambria Math"/>
                            </a:rPr>
                            <m:t>”)</m:t>
                          </m:r>
                        </m:num>
                        <m:den>
                          <m:r>
                            <a:rPr kumimoji="0" lang="en-US" altLang="zh-CN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/>
                              <a:ea typeface="+mn-ea"/>
                              <a:cs typeface="+mn-cs"/>
                              <a:sym typeface="Helvetica"/>
                            </a:rPr>
                            <m:t>𝑃</m:t>
                          </m:r>
                          <m:r>
                            <a:rPr kumimoji="0" lang="en-US" altLang="zh-CN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/>
                              <a:ea typeface="+mn-ea"/>
                              <a:cs typeface="+mn-cs"/>
                              <a:sym typeface="Helvetica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/>
                            </a:rPr>
                            <m:t>“</m:t>
                          </m:r>
                          <m:r>
                            <a:rPr lang="zh-CN" altLang="en-US" i="1" smtClean="0">
                              <a:latin typeface="Cambria Math"/>
                            </a:rPr>
                            <m:t>具有</m:t>
                          </m:r>
                          <m:r>
                            <a:rPr lang="zh-CN" altLang="en-US" i="1">
                              <a:latin typeface="Cambria Math"/>
                            </a:rPr>
                            <m:t>某特征</m:t>
                          </m:r>
                          <m:r>
                            <a:rPr lang="zh-CN" altLang="en-US" i="1">
                              <a:latin typeface="Cambria Math"/>
                            </a:rPr>
                            <m:t>”</m:t>
                          </m:r>
                          <m:r>
                            <a:rPr kumimoji="0" lang="en-US" altLang="zh-CN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/>
                              <a:ea typeface="+mn-ea"/>
                              <a:cs typeface="+mn-cs"/>
                              <a:sym typeface="Helvetica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zh-CN" alt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914" y="5037415"/>
                <a:ext cx="20868918" cy="179940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659088" y="8298160"/>
            <a:ext cx="14041560" cy="24109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贝叶斯方法把“具有特征的条件下属于某类”的概率转换成计算“属于某类的条件下具有某特征”的概率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16080432" y="9090248"/>
            <a:ext cx="1152128" cy="936104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64608" y="8942263"/>
            <a:ext cx="4968552" cy="872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rgbClr val="00B0F0"/>
            </a:solidFill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/>
              <a:t>有监督学习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9934499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6783" y="3833664"/>
            <a:ext cx="10615825" cy="58734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贝叶斯公式的应用</a:t>
            </a: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：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随机选择一个碗，取出一颗糖，发现是红色糖，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 smtClean="0"/>
              <a:t>求：来自一号碗的概率？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4127" y="4121696"/>
            <a:ext cx="9992195" cy="7174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968801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5216336" y="6593308"/>
            <a:ext cx="7776864" cy="872034"/>
          </a:xfrm>
          <a:prstGeom prst="rect">
            <a:avLst/>
          </a:prstGeom>
          <a:solidFill>
            <a:srgbClr val="FFFFFF"/>
          </a:solidFill>
          <a:ln w="57150" cap="flat">
            <a:solidFill>
              <a:srgbClr val="FF0000"/>
            </a:solidFill>
            <a:prstDash val="dash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780143" y="8782229"/>
            <a:ext cx="4872386" cy="1120093"/>
          </a:xfrm>
          <a:prstGeom prst="rect">
            <a:avLst/>
          </a:prstGeom>
          <a:solidFill>
            <a:srgbClr val="FFFFFF"/>
          </a:solidFill>
          <a:ln w="57150" cap="flat">
            <a:solidFill>
              <a:srgbClr val="FF0000"/>
            </a:solidFill>
            <a:prstDash val="dash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2411" y="3199359"/>
            <a:ext cx="22178464" cy="241091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/>
              <a:t>朴素贝叶</a:t>
            </a:r>
            <a:r>
              <a:rPr lang="zh-CN" altLang="en-US" b="1" dirty="0" smtClean="0"/>
              <a:t>斯</a:t>
            </a:r>
            <a:r>
              <a:rPr lang="zh-CN" altLang="en-US" dirty="0"/>
              <a:t>：</a:t>
            </a:r>
            <a:r>
              <a:rPr lang="en-US" altLang="zh-CN" dirty="0" smtClean="0"/>
              <a:t>Naïve Bayes</a:t>
            </a:r>
            <a:r>
              <a:rPr lang="zh-CN" altLang="en-US" dirty="0" smtClean="0"/>
              <a:t>（</a:t>
            </a:r>
            <a:r>
              <a:rPr lang="en-US" altLang="zh-CN" dirty="0"/>
              <a:t>NB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l">
              <a:lnSpc>
                <a:spcPct val="150000"/>
              </a:lnSpc>
            </a:pPr>
            <a:r>
              <a:rPr lang="zh-CN" altLang="en-US" dirty="0" smtClean="0"/>
              <a:t>朴素假设（条件独立假设）：特征之间独立</a:t>
            </a:r>
            <a:endParaRPr lang="en-US" alt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10880" y="6065912"/>
                <a:ext cx="21386376" cy="48554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kumimoji="0" lang="zh-CN" altLang="en-US" sz="50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rPr>
                  <a:t>对应给定的样本</a:t>
                </a:r>
                <a:r>
                  <a:rPr kumimoji="0" lang="en-US" altLang="zh-CN" sz="50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rPr>
                  <a:t>X</a:t>
                </a:r>
                <a:r>
                  <a:rPr kumimoji="0" lang="zh-CN" altLang="en-US" sz="50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rPr>
                  <a:t>的特征向量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5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/>
                            <a:ea typeface="+mn-ea"/>
                            <a:cs typeface="+mn-cs"/>
                            <a:sym typeface="Helvetica"/>
                          </a:rPr>
                        </m:ctrlPr>
                      </m:sSubPr>
                      <m:e>
                        <m:r>
                          <a:rPr kumimoji="0" lang="en-US" altLang="zh-CN" sz="5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/>
                            <a:ea typeface="+mn-ea"/>
                            <a:cs typeface="+mn-cs"/>
                            <a:sym typeface="Helvetica"/>
                          </a:rPr>
                          <m:t>𝑥</m:t>
                        </m:r>
                      </m:e>
                      <m:sub>
                        <m:r>
                          <a:rPr kumimoji="0" lang="en-US" altLang="zh-CN" sz="5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/>
                            <a:ea typeface="+mn-ea"/>
                            <a:cs typeface="+mn-cs"/>
                            <a:sym typeface="Helvetica"/>
                          </a:rPr>
                          <m:t>1</m:t>
                        </m:r>
                      </m:sub>
                    </m:sSub>
                    <m:r>
                      <a:rPr kumimoji="0" lang="en-US" altLang="zh-CN" sz="5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/>
                        <a:ea typeface="+mn-ea"/>
                        <a:cs typeface="+mn-cs"/>
                        <a:sym typeface="Helvetica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zh-CN" sz="50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rPr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zh-CN" altLang="en-US" b="0" i="1" smtClean="0">
                        <a:latin typeface="Cambria Math"/>
                      </a:rPr>
                      <m:t>；</m:t>
                    </m:r>
                  </m:oMath>
                </a14:m>
                <a:endParaRPr kumimoji="0" lang="en-US" altLang="zh-CN" sz="50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/>
                  <a:t>该</a:t>
                </a:r>
                <a:r>
                  <a:rPr lang="zh-CN" altLang="en-US" dirty="0" smtClean="0"/>
                  <a:t>样本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的类别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的概率：</a:t>
                </a:r>
                <a:endParaRPr lang="en-US" altLang="zh-CN" dirty="0" smtClean="0"/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50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/>
                          <a:ea typeface="+mn-ea"/>
                          <a:cs typeface="+mn-cs"/>
                          <a:sym typeface="Helvetica"/>
                        </a:rPr>
                        <m:t>P</m:t>
                      </m:r>
                      <m:d>
                        <m:dPr>
                          <m:ctrlPr>
                            <a:rPr kumimoji="0" lang="en-US" altLang="zh-CN" sz="50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/>
                              <a:ea typeface="+mn-ea"/>
                              <a:cs typeface="+mn-cs"/>
                              <a:sym typeface="Helvetica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0" lang="en-US" altLang="zh-CN" sz="5000" b="0" i="0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/>
                              <a:ea typeface="+mn-ea"/>
                              <a:cs typeface="+mn-cs"/>
                              <a:sym typeface="Helvetica"/>
                            </a:rPr>
                            <m:t>y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CN" dirty="0"/>
                            <m:t>,…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50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/>
                              <a:ea typeface="+mn-ea"/>
                              <a:cs typeface="+mn-cs"/>
                              <a:sym typeface="Helvetica"/>
                            </a:rPr>
                          </m:ctrlPr>
                        </m:fPr>
                        <m:num>
                          <m:r>
                            <a:rPr kumimoji="0" lang="en-US" altLang="zh-CN" sz="50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/>
                              <a:ea typeface="+mn-ea"/>
                              <a:cs typeface="+mn-cs"/>
                              <a:sym typeface="Helvetica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altLang="zh-CN" sz="5000" b="0" i="1" u="none" strike="noStrike" cap="none" spc="0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Helvetica"/>
                                </a:rPr>
                              </m:ctrlPr>
                            </m:dPr>
                            <m:e>
                              <m:r>
                                <a:rPr kumimoji="0" lang="en-US" altLang="zh-CN" sz="5000" b="0" i="1" u="none" strike="noStrike" cap="none" spc="0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Helvetica"/>
                                </a:rPr>
                                <m:t>𝑦</m:t>
                              </m:r>
                            </m:e>
                          </m:d>
                          <m:r>
                            <a:rPr kumimoji="0" lang="en-US" altLang="zh-CN" sz="50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/>
                              <a:ea typeface="+mn-ea"/>
                              <a:cs typeface="+mn-cs"/>
                              <a:sym typeface="Helvetica"/>
                            </a:rPr>
                            <m:t>𝑃</m:t>
                          </m:r>
                          <m:r>
                            <a:rPr kumimoji="0" lang="en-US" altLang="zh-CN" sz="50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/>
                              <a:ea typeface="+mn-ea"/>
                              <a:cs typeface="+mn-cs"/>
                              <a:sym typeface="Helvetica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CN" dirty="0"/>
                            <m:t>,…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kumimoji="0" lang="en-US" altLang="zh-CN" sz="50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/>
                              <a:ea typeface="+mn-ea"/>
                              <a:cs typeface="+mn-cs"/>
                              <a:sym typeface="Helvetica"/>
                            </a:rPr>
                            <m:t>𝑃</m:t>
                          </m:r>
                          <m:r>
                            <a:rPr kumimoji="0" lang="en-US" altLang="zh-CN" sz="50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/>
                              <a:ea typeface="+mn-ea"/>
                              <a:cs typeface="+mn-cs"/>
                              <a:sym typeface="Helvetica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CN" dirty="0"/>
                            <m:t>,…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zh-CN" alt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880" y="6065912"/>
                <a:ext cx="21386376" cy="4855432"/>
              </a:xfrm>
              <a:prstGeom prst="rect">
                <a:avLst/>
              </a:prstGeom>
              <a:blipFill rotWithShape="1">
                <a:blip r:embed="rId2"/>
                <a:stretch>
                  <a:fillRect l="-1539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8072498" y="11094657"/>
            <a:ext cx="4662643" cy="125675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ln>
                  <a:solidFill>
                    <a:srgbClr val="FF0000"/>
                  </a:solidFill>
                </a:ln>
              </a:rPr>
              <a:t>朴素</a:t>
            </a:r>
            <a:r>
              <a:rPr lang="zh-CN" altLang="en-US" dirty="0" smtClean="0">
                <a:ln>
                  <a:solidFill>
                    <a:srgbClr val="FF0000"/>
                  </a:solidFill>
                </a:ln>
              </a:rPr>
              <a:t>贝叶斯算法</a:t>
            </a:r>
            <a:endParaRPr lang="en-US" altLang="zh-CN" dirty="0" smtClean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6" name="右箭头 5"/>
          <p:cNvSpPr/>
          <p:nvPr/>
        </p:nvSpPr>
        <p:spPr>
          <a:xfrm rot="19640735">
            <a:off x="14280233" y="7575603"/>
            <a:ext cx="936104" cy="720080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337292" y="6593308"/>
                <a:ext cx="7397849" cy="8720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0" lang="en-US" altLang="zh-CN" sz="5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/>
                        <a:ea typeface="+mn-ea"/>
                        <a:cs typeface="+mn-cs"/>
                        <a:sym typeface="Helvetica"/>
                      </a:rPr>
                      <m:t>𝑃</m:t>
                    </m:r>
                    <m:d>
                      <m:dPr>
                        <m:ctrlPr>
                          <a:rPr kumimoji="0" lang="en-US" altLang="zh-CN" sz="5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/>
                            <a:ea typeface="+mn-ea"/>
                            <a:cs typeface="+mn-cs"/>
                            <a:sym typeface="Helvetic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𝑃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|</m:t>
                    </m:r>
                    <m:r>
                      <a:rPr lang="en-US" altLang="zh-CN" i="1">
                        <a:latin typeface="Cambria Math"/>
                      </a:rPr>
                      <m:t>𝑦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  <m:r>
                      <a:rPr lang="en-US" altLang="zh-CN" i="1">
                        <a:latin typeface="Cambria Math"/>
                      </a:rPr>
                      <m:t>…</m:t>
                    </m:r>
                    <m:r>
                      <a:rPr lang="en-US" altLang="zh-CN" b="0" i="1" smtClean="0">
                        <a:latin typeface="Cambria Math"/>
                      </a:rPr>
                      <m:t>𝑃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|</m:t>
                    </m:r>
                    <m:r>
                      <a:rPr lang="en-US" altLang="zh-CN" i="1">
                        <a:latin typeface="Cambria Math"/>
                      </a:rPr>
                      <m:t>𝑦</m:t>
                    </m:r>
                  </m:oMath>
                </a14:m>
                <a:r>
                  <a:rPr kumimoji="0" lang="en-US" altLang="zh-CN" sz="5000" b="0" i="0" u="none" strike="noStrike" cap="none" spc="0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"/>
                  </a:rPr>
                  <a:t>)</a:t>
                </a:r>
                <a:endParaRPr kumimoji="0" lang="zh-CN" alt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7292" y="6593308"/>
                <a:ext cx="7397849" cy="872034"/>
              </a:xfrm>
              <a:prstGeom prst="rect">
                <a:avLst/>
              </a:prstGeom>
              <a:blipFill rotWithShape="1">
                <a:blip r:embed="rId3"/>
                <a:stretch>
                  <a:fillRect t="-16084" r="-3048" b="-37063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2131849" y="11088963"/>
            <a:ext cx="3486708" cy="125675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ln>
                  <a:solidFill>
                    <a:srgbClr val="FF0000"/>
                  </a:solidFill>
                </a:ln>
              </a:rPr>
              <a:t>贝叶斯公式</a:t>
            </a:r>
            <a:endParaRPr lang="en-US" altLang="zh-CN" dirty="0" smtClean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16080432" y="11549721"/>
            <a:ext cx="1224136" cy="628377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624048" y="8906259"/>
            <a:ext cx="5184576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3628543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758952" y="4337720"/>
                <a:ext cx="16849872" cy="25203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dirty="0" smtClean="0">
                          <a:latin typeface="Cambria Math"/>
                        </a:rPr>
                        <m:t>P</m:t>
                      </m:r>
                      <m:d>
                        <m:dPr>
                          <m:ctrlPr>
                            <a:rPr lang="en-US" altLang="zh-CN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/>
                            </a:rPr>
                            <m:t>y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CN" dirty="0"/>
                            <m:t>,…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nary>
                            <m:naryPr>
                              <m:chr m:val="∏"/>
                              <m:ctrlPr>
                                <a:rPr lang="en-US" altLang="zh-CN" i="1" dirty="0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dirty="0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dirty="0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dirty="0" smtClean="0">
                                  <a:latin typeface="Cambria Math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altLang="zh-CN" i="1" dirty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altLang="zh-CN" i="1" dirty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𝑦</m:t>
                              </m:r>
                            </m:e>
                          </m:nary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/>
                            </a:rPr>
                            <m:t>𝑃</m:t>
                          </m:r>
                          <m:r>
                            <a:rPr lang="en-US" altLang="zh-CN" i="1" dirty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CN" dirty="0"/>
                            <m:t>,…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  <a:p>
                <a: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5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952" y="4337720"/>
                <a:ext cx="16849872" cy="25203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533" y="7648372"/>
            <a:ext cx="10088709" cy="17763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883651" y="3301083"/>
            <a:ext cx="1800200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先验概率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76176" y="3293604"/>
            <a:ext cx="1800200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条件概率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52167" y="5442639"/>
            <a:ext cx="2832721" cy="121058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每个类别分母相同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16008424" y="5597905"/>
            <a:ext cx="1080120" cy="25198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11" name="直接箭头连接符 10"/>
          <p:cNvCxnSpPr/>
          <p:nvPr/>
        </p:nvCxnSpPr>
        <p:spPr>
          <a:xfrm flipH="1">
            <a:off x="16596692" y="6653227"/>
            <a:ext cx="983703" cy="1015733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12" name="TextBox 11"/>
          <p:cNvSpPr txBox="1"/>
          <p:nvPr/>
        </p:nvSpPr>
        <p:spPr>
          <a:xfrm>
            <a:off x="1894856" y="10846506"/>
            <a:ext cx="4680520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从而确定类别：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528" y="11276705"/>
            <a:ext cx="10401730" cy="182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379087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4776" y="2824535"/>
            <a:ext cx="22754528" cy="933588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总结：</a:t>
            </a:r>
            <a:endParaRPr kumimoji="0" lang="en-US" altLang="zh-CN" sz="50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50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1. x</a:t>
            </a:r>
            <a:r>
              <a:rPr lang="zh-CN" altLang="en-US" dirty="0"/>
              <a:t>是</a:t>
            </a:r>
            <a:r>
              <a:rPr lang="zh-CN" altLang="en-US" dirty="0" smtClean="0"/>
              <a:t>个特征集合</a:t>
            </a:r>
            <a:r>
              <a:rPr lang="en-US" altLang="zh-CN" dirty="0" smtClean="0"/>
              <a:t>x={x1,x2,…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xm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，待分类</a:t>
            </a:r>
            <a:endParaRPr lang="en-US" altLang="zh-CN" dirty="0" smtClean="0"/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/>
              <a:t>	</a:t>
            </a: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类别集合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C={y1,y2,…,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yn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2. </a:t>
            </a: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计算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P(y1|x),P(y2|x),</a:t>
            </a:r>
            <a:r>
              <a:rPr lang="en-US" altLang="zh-CN" dirty="0"/>
              <a:t> …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P(</a:t>
            </a:r>
            <a:r>
              <a:rPr kumimoji="0" lang="en-US" altLang="zh-CN" sz="5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yn|x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)</a:t>
            </a: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的值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需计算先验概率，条件概率</a:t>
            </a:r>
            <a:endParaRPr lang="en-US" altLang="zh-CN" dirty="0" smtClean="0"/>
          </a:p>
          <a:p>
            <a:pPr algn="l">
              <a:lnSpc>
                <a:spcPct val="150000"/>
              </a:lnSpc>
            </a:pP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3. </a:t>
            </a: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比较后验概率大小：</a:t>
            </a:r>
            <a:endParaRPr kumimoji="0" lang="en-US" altLang="zh-CN" sz="5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/>
              <a:t>	</a:t>
            </a: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如果</a:t>
            </a:r>
            <a:r>
              <a:rPr kumimoji="0" lang="en-US" altLang="zh-CN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yk|x</a:t>
            </a:r>
            <a:r>
              <a:rPr lang="en-US" altLang="zh-CN" dirty="0" smtClean="0"/>
              <a:t>)=max{</a:t>
            </a:r>
            <a:r>
              <a:rPr lang="en-US" altLang="zh-CN" dirty="0"/>
              <a:t>P(y1|x),P(y2|x</a:t>
            </a:r>
            <a:r>
              <a:rPr lang="en-US" altLang="zh-CN" dirty="0" smtClean="0"/>
              <a:t>),</a:t>
            </a:r>
            <a:r>
              <a:rPr lang="en-US" altLang="zh-CN" dirty="0"/>
              <a:t> …</a:t>
            </a:r>
            <a:r>
              <a:rPr lang="en-US" altLang="zh-CN" dirty="0" smtClean="0"/>
              <a:t>P(</a:t>
            </a:r>
            <a:r>
              <a:rPr lang="en-US" altLang="zh-CN" dirty="0" err="1" smtClean="0"/>
              <a:t>yn|x</a:t>
            </a:r>
            <a:r>
              <a:rPr lang="en-US" altLang="zh-CN" dirty="0" smtClean="0"/>
              <a:t>)},</a:t>
            </a:r>
            <a:r>
              <a:rPr lang="zh-CN" altLang="en-US" dirty="0" smtClean="0"/>
              <a:t>则判断</a:t>
            </a:r>
            <a:r>
              <a:rPr lang="en-US" altLang="zh-CN" dirty="0" smtClean="0"/>
              <a:t>x</a:t>
            </a:r>
            <a:r>
              <a:rPr lang="zh-CN" altLang="en-US" dirty="0" smtClean="0"/>
              <a:t>属于</a:t>
            </a:r>
            <a:r>
              <a:rPr lang="en-US" altLang="zh-CN" dirty="0" err="1" smtClean="0"/>
              <a:t>yk</a:t>
            </a:r>
            <a:r>
              <a:rPr lang="zh-CN" altLang="en-US" dirty="0" smtClean="0"/>
              <a:t>类别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6342912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3557</TotalTime>
  <Words>1318</Words>
  <Application>Microsoft Office PowerPoint</Application>
  <PresentationFormat>自定义</PresentationFormat>
  <Paragraphs>216</Paragraphs>
  <Slides>26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190</cp:revision>
  <dcterms:created xsi:type="dcterms:W3CDTF">2018-04-25T10:03:00Z</dcterms:created>
  <dcterms:modified xsi:type="dcterms:W3CDTF">2018-12-05T13:02:51Z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