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3"/>
    <p:sldId id="290" r:id="rId4"/>
    <p:sldId id="368" r:id="rId5"/>
    <p:sldId id="311" r:id="rId6"/>
    <p:sldId id="307" r:id="rId7"/>
    <p:sldId id="308" r:id="rId8"/>
    <p:sldId id="309" r:id="rId9"/>
    <p:sldId id="312" r:id="rId10"/>
    <p:sldId id="291" r:id="rId11"/>
    <p:sldId id="310" r:id="rId12"/>
    <p:sldId id="313" r:id="rId13"/>
    <p:sldId id="292" r:id="rId14"/>
    <p:sldId id="293" r:id="rId15"/>
    <p:sldId id="294" r:id="rId16"/>
    <p:sldId id="302" r:id="rId17"/>
    <p:sldId id="431" r:id="rId18"/>
    <p:sldId id="303" r:id="rId19"/>
    <p:sldId id="296" r:id="rId20"/>
    <p:sldId id="300" r:id="rId21"/>
    <p:sldId id="297" r:id="rId22"/>
    <p:sldId id="452" r:id="rId23"/>
    <p:sldId id="453" r:id="rId24"/>
    <p:sldId id="298" r:id="rId25"/>
    <p:sldId id="299" r:id="rId26"/>
    <p:sldId id="301" r:id="rId27"/>
    <p:sldId id="348" r:id="rId28"/>
    <p:sldId id="349" r:id="rId29"/>
    <p:sldId id="314" r:id="rId30"/>
    <p:sldId id="315" r:id="rId31"/>
    <p:sldId id="350" r:id="rId32"/>
    <p:sldId id="304" r:id="rId33"/>
    <p:sldId id="305" r:id="rId34"/>
    <p:sldId id="306" r:id="rId35"/>
    <p:sldId id="318" r:id="rId37"/>
    <p:sldId id="264" r:id="rId3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 panose="020B0604020202020204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 panose="020B0604020202020204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 panose="020B0604020202020204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 panose="020B0604020202020204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 panose="020B0604020202020204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 panose="020B0604020202020204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 panose="020B0604020202020204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 panose="020B0604020202020204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4C3C2611-4C71-4FC5-86AE-919BDF0F9419}" styleName=""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Style>
        <a:tcBdr/>
        <a:fill>
          <a:solidFill>
            <a:srgbClr val="E6EAF4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055" autoAdjust="0"/>
  </p:normalViewPr>
  <p:slideViewPr>
    <p:cSldViewPr>
      <p:cViewPr varScale="1">
        <p:scale>
          <a:sx n="23" d="100"/>
          <a:sy n="23" d="100"/>
        </p:scale>
        <p:origin x="-150" y="-47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24" name="Shape 12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一是模型具有较高的精度或有效性，这也是对于机器学习中所有学习模型的基本要求；        </a:t>
            </a:r>
            <a:endParaRPr lang="en-US" altLang="zh-CN" dirty="0" smtClean="0"/>
          </a:p>
          <a:p>
            <a:r>
              <a:rPr lang="zh-CN" altLang="en-US" dirty="0" smtClean="0"/>
              <a:t>二是对于模型假设出现的较小偏差，只能对算法性能产生较小的影响；主要是：噪声（</a:t>
            </a:r>
            <a:r>
              <a:rPr lang="en-US" altLang="zh-CN" dirty="0" smtClean="0"/>
              <a:t>noise</a:t>
            </a:r>
            <a:r>
              <a:rPr lang="zh-CN" altLang="en-US" dirty="0" smtClean="0"/>
              <a:t>）        </a:t>
            </a:r>
            <a:endParaRPr lang="en-US" altLang="zh-CN" dirty="0" smtClean="0"/>
          </a:p>
          <a:p>
            <a:r>
              <a:rPr lang="zh-CN" altLang="en-US" dirty="0" smtClean="0"/>
              <a:t>三是对于模型假设出现的较大偏差，不可对算法性能产生“灾难性”的影响。 主要是：离群点（</a:t>
            </a:r>
            <a:r>
              <a:rPr lang="en-US" altLang="zh-CN" dirty="0" smtClean="0"/>
              <a:t>outlier</a:t>
            </a:r>
            <a:r>
              <a:rPr lang="zh-CN" altLang="en-US" dirty="0" smtClean="0"/>
              <a:t>）</a:t>
            </a:r>
            <a:endParaRPr lang="zh-CN" alt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image2.jpeg" descr="image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6" y="-3"/>
            <a:ext cx="24366394" cy="137160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3125966" y="673100"/>
            <a:ext cx="18135605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3165979" y="1104900"/>
            <a:ext cx="9525003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6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3" name="Shape 83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Shape 84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+mn-lt"/>
                <a:ea typeface="+mn-ea"/>
                <a:cs typeface="+mn-cs"/>
                <a:sym typeface="Helvetica" panose="020B0604020202020204"/>
              </a:defRPr>
            </a:lvl1pPr>
            <a:lvl2pPr marL="1099185" indent="-464185" algn="ctr">
              <a:spcBef>
                <a:spcPts val="0"/>
              </a:spcBef>
              <a:defRPr sz="3800">
                <a:latin typeface="+mn-lt"/>
                <a:ea typeface="+mn-ea"/>
                <a:cs typeface="+mn-cs"/>
                <a:sym typeface="Helvetica" panose="020B0604020202020204"/>
              </a:defRPr>
            </a:lvl2pPr>
            <a:lvl3pPr marL="1734185" indent="-464185" algn="ctr">
              <a:spcBef>
                <a:spcPts val="0"/>
              </a:spcBef>
              <a:defRPr sz="3800">
                <a:latin typeface="+mn-lt"/>
                <a:ea typeface="+mn-ea"/>
                <a:cs typeface="+mn-cs"/>
                <a:sym typeface="Helvetica" panose="020B0604020202020204"/>
              </a:defRPr>
            </a:lvl3pPr>
            <a:lvl4pPr marL="2369185" indent="-464185" algn="ctr">
              <a:spcBef>
                <a:spcPts val="0"/>
              </a:spcBef>
              <a:defRPr sz="3800">
                <a:latin typeface="+mn-lt"/>
                <a:ea typeface="+mn-ea"/>
                <a:cs typeface="+mn-cs"/>
                <a:sym typeface="Helvetica" panose="020B0604020202020204"/>
              </a:defRPr>
            </a:lvl4pPr>
            <a:lvl5pPr marL="3004185" indent="-464185" algn="ctr">
              <a:spcBef>
                <a:spcPts val="0"/>
              </a:spcBef>
              <a:defRPr sz="3800">
                <a:latin typeface="+mn-lt"/>
                <a:ea typeface="+mn-ea"/>
                <a:cs typeface="+mn-cs"/>
                <a:sym typeface="Helvetica" panose="020B060402020202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2387600" y="5975348"/>
            <a:ext cx="19621500" cy="1028703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3653366" y="2743200"/>
            <a:ext cx="19507201" cy="93027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9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9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0.wmf"/><Relationship Id="rId1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2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41.wmf"/><Relationship Id="rId1" Type="http://schemas.openxmlformats.org/officeDocument/2006/relationships/oleObject" Target="../embeddings/oleObject3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6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6.jpe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19"/>
          <p:cNvSpPr/>
          <p:nvPr/>
        </p:nvSpPr>
        <p:spPr>
          <a:xfrm>
            <a:off x="10578296" y="6181121"/>
            <a:ext cx="3227408" cy="857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27" extrusionOk="0">
                <a:moveTo>
                  <a:pt x="1" y="12312"/>
                </a:moveTo>
                <a:cubicBezTo>
                  <a:pt x="2970" y="10163"/>
                  <a:pt x="5866" y="7540"/>
                  <a:pt x="8694" y="4477"/>
                </a:cubicBezTo>
                <a:cubicBezTo>
                  <a:pt x="11022" y="1956"/>
                  <a:pt x="13414" y="-973"/>
                  <a:pt x="15875" y="314"/>
                </a:cubicBezTo>
                <a:cubicBezTo>
                  <a:pt x="18288" y="1576"/>
                  <a:pt x="20402" y="6790"/>
                  <a:pt x="21600" y="14422"/>
                </a:cubicBezTo>
                <a:lnTo>
                  <a:pt x="21557" y="20541"/>
                </a:lnTo>
                <a:lnTo>
                  <a:pt x="0" y="20627"/>
                </a:lnTo>
                <a:lnTo>
                  <a:pt x="1" y="12312"/>
                </a:lnTo>
                <a:close/>
              </a:path>
            </a:pathLst>
          </a:custGeom>
          <a:solidFill>
            <a:srgbClr val="FFFFFF">
              <a:alpha val="3099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27" name="Shape 120"/>
          <p:cNvSpPr/>
          <p:nvPr/>
        </p:nvSpPr>
        <p:spPr>
          <a:xfrm>
            <a:off x="10587790" y="6020627"/>
            <a:ext cx="3214217" cy="1099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45" extrusionOk="0">
                <a:moveTo>
                  <a:pt x="0" y="4696"/>
                </a:moveTo>
                <a:cubicBezTo>
                  <a:pt x="1265" y="1518"/>
                  <a:pt x="2897" y="-155"/>
                  <a:pt x="4569" y="11"/>
                </a:cubicBezTo>
                <a:cubicBezTo>
                  <a:pt x="6336" y="187"/>
                  <a:pt x="7973" y="2378"/>
                  <a:pt x="9506" y="4921"/>
                </a:cubicBezTo>
                <a:cubicBezTo>
                  <a:pt x="11459" y="8162"/>
                  <a:pt x="13346" y="12059"/>
                  <a:pt x="15573" y="13120"/>
                </a:cubicBezTo>
                <a:cubicBezTo>
                  <a:pt x="17718" y="14142"/>
                  <a:pt x="19910" y="12400"/>
                  <a:pt x="21575" y="8347"/>
                </a:cubicBezTo>
                <a:lnTo>
                  <a:pt x="21600" y="20825"/>
                </a:lnTo>
                <a:lnTo>
                  <a:pt x="12" y="21445"/>
                </a:lnTo>
                <a:lnTo>
                  <a:pt x="0" y="4696"/>
                </a:lnTo>
                <a:close/>
              </a:path>
            </a:pathLst>
          </a:custGeom>
          <a:solidFill>
            <a:srgbClr val="FFFFFF">
              <a:alpha val="4182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128" name="image4.png" descr="image4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8985" y="4920851"/>
            <a:ext cx="1833544" cy="93392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9" name="image5.png" descr="image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2364" y="4979889"/>
            <a:ext cx="252600" cy="2526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0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0152" y="2498159"/>
            <a:ext cx="6137381" cy="577741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1" name="Shape 124"/>
          <p:cNvSpPr txBox="1"/>
          <p:nvPr/>
        </p:nvSpPr>
        <p:spPr>
          <a:xfrm>
            <a:off x="7715692" y="7975212"/>
            <a:ext cx="9191552" cy="647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600" b="1" cap="all">
                <a:solidFill>
                  <a:srgbClr val="DDDDD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UNIQUE SHANXI TECHNOLOGY tasting</a:t>
            </a:r>
          </a:p>
        </p:txBody>
      </p:sp>
      <p:sp>
        <p:nvSpPr>
          <p:cNvPr id="132" name="Shape 137"/>
          <p:cNvSpPr txBox="1">
            <a:spLocks noGrp="1"/>
          </p:cNvSpPr>
          <p:nvPr>
            <p:ph type="subTitle" sz="quarter" idx="1"/>
          </p:nvPr>
        </p:nvSpPr>
        <p:spPr>
          <a:xfrm>
            <a:off x="9095655" y="8906871"/>
            <a:ext cx="6696745" cy="1191489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algn="l" defTabSz="914400">
              <a:spcBef>
                <a:spcPts val="600"/>
              </a:spcBef>
              <a:defRPr sz="36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zh-CN" altLang="en-US" sz="4000" dirty="0" smtClean="0"/>
              <a:t>回归</a:t>
            </a:r>
            <a:endParaRPr sz="4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4756" y="3113584"/>
            <a:ext cx="20882320" cy="24109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一个变量，</a:t>
            </a:r>
            <a:endParaRPr kumimoji="0" lang="en-US" altLang="zh-CN" sz="5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 panose="020B0604020202020204"/>
            </a:endParaRPr>
          </a:p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y=</a:t>
            </a: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ax+b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 panose="020B0604020202020204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799512" y="3130007"/>
          <a:ext cx="9649072" cy="7934848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6120679"/>
                <a:gridCol w="3528393"/>
              </a:tblGrid>
              <a:tr h="991856">
                <a:tc>
                  <a:txBody>
                    <a:bodyPr/>
                    <a:lstStyle/>
                    <a:p>
                      <a:r>
                        <a:rPr lang="en-US" altLang="zh-CN" sz="4000" dirty="0" smtClean="0"/>
                        <a:t>Living area(feet^2)</a:t>
                      </a:r>
                      <a:endParaRPr lang="zh-CN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4000" dirty="0" smtClean="0"/>
                        <a:t>Price(100</a:t>
                      </a:r>
                      <a:r>
                        <a:rPr lang="zh-CN" altLang="en-US" sz="4000" dirty="0" smtClean="0"/>
                        <a:t>￥</a:t>
                      </a:r>
                      <a:r>
                        <a:rPr lang="en-US" altLang="zh-CN" sz="4000" dirty="0" smtClean="0"/>
                        <a:t>)</a:t>
                      </a:r>
                      <a:endParaRPr lang="zh-CN" altLang="en-US" sz="4000" dirty="0"/>
                    </a:p>
                  </a:txBody>
                  <a:tcPr anchor="ctr"/>
                </a:tc>
              </a:tr>
              <a:tr h="991856">
                <a:tc>
                  <a:txBody>
                    <a:bodyPr/>
                    <a:lstStyle/>
                    <a:p>
                      <a:r>
                        <a:rPr lang="en-US" altLang="zh-CN" sz="4000" dirty="0" smtClean="0"/>
                        <a:t>10</a:t>
                      </a:r>
                      <a:endParaRPr lang="zh-CN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4000" dirty="0" smtClean="0"/>
                        <a:t>0.8</a:t>
                      </a:r>
                      <a:endParaRPr lang="zh-CN" altLang="en-US" sz="4000" dirty="0"/>
                    </a:p>
                  </a:txBody>
                  <a:tcPr anchor="ctr"/>
                </a:tc>
              </a:tr>
              <a:tr h="991856">
                <a:tc>
                  <a:txBody>
                    <a:bodyPr/>
                    <a:lstStyle/>
                    <a:p>
                      <a:r>
                        <a:rPr lang="en-US" altLang="zh-CN" sz="4000" dirty="0" smtClean="0"/>
                        <a:t>15</a:t>
                      </a:r>
                      <a:endParaRPr lang="zh-CN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4000" dirty="0" smtClean="0"/>
                        <a:t>1</a:t>
                      </a:r>
                      <a:endParaRPr lang="zh-CN" altLang="en-US" sz="4000" dirty="0"/>
                    </a:p>
                  </a:txBody>
                  <a:tcPr anchor="ctr"/>
                </a:tc>
              </a:tr>
              <a:tr h="991856">
                <a:tc>
                  <a:txBody>
                    <a:bodyPr/>
                    <a:lstStyle/>
                    <a:p>
                      <a:r>
                        <a:rPr lang="en-US" altLang="zh-CN" sz="4000" dirty="0" smtClean="0"/>
                        <a:t>20</a:t>
                      </a:r>
                      <a:endParaRPr lang="zh-CN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4000" dirty="0" smtClean="0"/>
                        <a:t>1.8</a:t>
                      </a:r>
                      <a:endParaRPr lang="zh-CN" altLang="en-US" sz="4000" dirty="0"/>
                    </a:p>
                  </a:txBody>
                  <a:tcPr anchor="ctr"/>
                </a:tc>
              </a:tr>
              <a:tr h="991856">
                <a:tc>
                  <a:txBody>
                    <a:bodyPr/>
                    <a:lstStyle/>
                    <a:p>
                      <a:r>
                        <a:rPr lang="en-US" altLang="zh-CN" sz="4000" dirty="0" smtClean="0"/>
                        <a:t>30</a:t>
                      </a:r>
                      <a:endParaRPr lang="zh-CN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4000" dirty="0" smtClean="0"/>
                        <a:t>2</a:t>
                      </a:r>
                      <a:endParaRPr lang="zh-CN" altLang="en-US" sz="4000" dirty="0"/>
                    </a:p>
                  </a:txBody>
                  <a:tcPr anchor="ctr"/>
                </a:tc>
              </a:tr>
              <a:tr h="991856">
                <a:tc>
                  <a:txBody>
                    <a:bodyPr/>
                    <a:lstStyle/>
                    <a:p>
                      <a:r>
                        <a:rPr lang="en-US" altLang="zh-CN" sz="4000" dirty="0" smtClean="0"/>
                        <a:t>50</a:t>
                      </a:r>
                      <a:endParaRPr lang="zh-CN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4000" dirty="0" smtClean="0"/>
                        <a:t>3.2</a:t>
                      </a:r>
                      <a:endParaRPr lang="zh-CN" altLang="en-US" sz="4000" dirty="0"/>
                    </a:p>
                  </a:txBody>
                  <a:tcPr anchor="ctr"/>
                </a:tc>
              </a:tr>
              <a:tr h="991856">
                <a:tc>
                  <a:txBody>
                    <a:bodyPr/>
                    <a:lstStyle/>
                    <a:p>
                      <a:r>
                        <a:rPr lang="en-US" altLang="zh-CN" sz="4000" dirty="0" smtClean="0"/>
                        <a:t>60</a:t>
                      </a:r>
                      <a:endParaRPr lang="zh-CN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4000" dirty="0" smtClean="0"/>
                        <a:t>3</a:t>
                      </a:r>
                      <a:endParaRPr lang="zh-CN" altLang="en-US" sz="4000" dirty="0"/>
                    </a:p>
                  </a:txBody>
                  <a:tcPr anchor="ctr"/>
                </a:tc>
              </a:tr>
              <a:tr h="991856">
                <a:tc>
                  <a:txBody>
                    <a:bodyPr/>
                    <a:lstStyle/>
                    <a:p>
                      <a:r>
                        <a:rPr lang="en-US" altLang="zh-CN" sz="4000" dirty="0" smtClean="0"/>
                        <a:t>70</a:t>
                      </a:r>
                      <a:endParaRPr lang="zh-CN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4000" dirty="0" smtClean="0"/>
                        <a:t>3.5</a:t>
                      </a:r>
                      <a:endParaRPr lang="zh-CN" altLang="en-US" sz="4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567264" y="12002129"/>
            <a:ext cx="14905656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 smtClean="0"/>
              <a:t>如果现在有一个房屋面积是</a:t>
            </a:r>
            <a:r>
              <a:rPr lang="en-US" altLang="zh-CN" dirty="0" smtClean="0"/>
              <a:t>55</a:t>
            </a:r>
            <a:r>
              <a:rPr lang="zh-CN" altLang="en-US" dirty="0" smtClean="0"/>
              <a:t>平米，那价格多少合适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 panose="020B0604020202020204"/>
            </a:endParaRPr>
          </a:p>
        </p:txBody>
      </p:sp>
      <p:sp>
        <p:nvSpPr>
          <p:cNvPr id="5" name="右箭头 4"/>
          <p:cNvSpPr/>
          <p:nvPr/>
        </p:nvSpPr>
        <p:spPr>
          <a:xfrm rot="18131960">
            <a:off x="18721246" y="10810438"/>
            <a:ext cx="1512168" cy="720080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 panose="020B0604020202020204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0184888" y="9507946"/>
            <a:ext cx="2232248" cy="964803"/>
          </a:xfrm>
          <a:prstGeom prst="roundRect">
            <a:avLst/>
          </a:prstGeom>
          <a:solidFill>
            <a:srgbClr val="FF0000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预测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 panose="020B060402020202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8515" y="3177654"/>
            <a:ext cx="5760640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多个变量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 panose="020B0604020202020204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958752" y="4553744"/>
          <a:ext cx="10873208" cy="7934848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4896544"/>
                <a:gridCol w="2880320"/>
                <a:gridCol w="3096344"/>
              </a:tblGrid>
              <a:tr h="991856">
                <a:tc>
                  <a:txBody>
                    <a:bodyPr/>
                    <a:lstStyle/>
                    <a:p>
                      <a:r>
                        <a:rPr lang="en-US" altLang="zh-CN" sz="4000" dirty="0" smtClean="0"/>
                        <a:t>Living area(feet^2)</a:t>
                      </a:r>
                      <a:endParaRPr lang="zh-CN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4000" dirty="0" smtClean="0">
                          <a:solidFill>
                            <a:srgbClr val="FF0000"/>
                          </a:solidFill>
                        </a:rPr>
                        <a:t>Bedrooms </a:t>
                      </a:r>
                      <a:endParaRPr lang="zh-CN" alt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4000" dirty="0" smtClean="0"/>
                        <a:t>Price(100</a:t>
                      </a:r>
                      <a:r>
                        <a:rPr lang="zh-CN" altLang="en-US" sz="4000" dirty="0" smtClean="0"/>
                        <a:t>￥</a:t>
                      </a:r>
                      <a:r>
                        <a:rPr lang="en-US" altLang="zh-CN" sz="4000" dirty="0" smtClean="0"/>
                        <a:t>)</a:t>
                      </a:r>
                      <a:endParaRPr lang="zh-CN" altLang="en-US" sz="4000" dirty="0"/>
                    </a:p>
                  </a:txBody>
                  <a:tcPr anchor="ctr"/>
                </a:tc>
              </a:tr>
              <a:tr h="991856">
                <a:tc>
                  <a:txBody>
                    <a:bodyPr/>
                    <a:lstStyle/>
                    <a:p>
                      <a:r>
                        <a:rPr lang="en-US" altLang="zh-CN" sz="4000" dirty="0" smtClean="0"/>
                        <a:t>10</a:t>
                      </a:r>
                      <a:endParaRPr lang="zh-CN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4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4000" dirty="0" smtClean="0"/>
                        <a:t>0.8</a:t>
                      </a:r>
                      <a:endParaRPr lang="zh-CN" altLang="en-US" sz="4000" dirty="0"/>
                    </a:p>
                  </a:txBody>
                  <a:tcPr anchor="ctr"/>
                </a:tc>
              </a:tr>
              <a:tr h="991856">
                <a:tc>
                  <a:txBody>
                    <a:bodyPr/>
                    <a:lstStyle/>
                    <a:p>
                      <a:r>
                        <a:rPr lang="en-US" altLang="zh-CN" sz="4000" dirty="0" smtClean="0"/>
                        <a:t>15</a:t>
                      </a:r>
                      <a:endParaRPr lang="zh-CN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4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4000" dirty="0" smtClean="0"/>
                        <a:t>1</a:t>
                      </a:r>
                      <a:endParaRPr lang="zh-CN" altLang="en-US" sz="4000" dirty="0"/>
                    </a:p>
                  </a:txBody>
                  <a:tcPr anchor="ctr"/>
                </a:tc>
              </a:tr>
              <a:tr h="991856">
                <a:tc>
                  <a:txBody>
                    <a:bodyPr/>
                    <a:lstStyle/>
                    <a:p>
                      <a:r>
                        <a:rPr lang="en-US" altLang="zh-CN" sz="4000" dirty="0" smtClean="0"/>
                        <a:t>20</a:t>
                      </a:r>
                      <a:endParaRPr lang="zh-CN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4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4000" dirty="0" smtClean="0"/>
                        <a:t>1.8</a:t>
                      </a:r>
                      <a:endParaRPr lang="zh-CN" altLang="en-US" sz="4000" dirty="0"/>
                    </a:p>
                  </a:txBody>
                  <a:tcPr anchor="ctr"/>
                </a:tc>
              </a:tr>
              <a:tr h="991856">
                <a:tc>
                  <a:txBody>
                    <a:bodyPr/>
                    <a:lstStyle/>
                    <a:p>
                      <a:r>
                        <a:rPr lang="en-US" altLang="zh-CN" sz="4000" dirty="0" smtClean="0"/>
                        <a:t>30</a:t>
                      </a:r>
                      <a:endParaRPr lang="zh-CN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4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4000" dirty="0" smtClean="0"/>
                        <a:t>2</a:t>
                      </a:r>
                      <a:endParaRPr lang="zh-CN" altLang="en-US" sz="4000" dirty="0"/>
                    </a:p>
                  </a:txBody>
                  <a:tcPr anchor="ctr"/>
                </a:tc>
              </a:tr>
              <a:tr h="991856">
                <a:tc>
                  <a:txBody>
                    <a:bodyPr/>
                    <a:lstStyle/>
                    <a:p>
                      <a:r>
                        <a:rPr lang="en-US" altLang="zh-CN" sz="4000" dirty="0" smtClean="0"/>
                        <a:t>50</a:t>
                      </a:r>
                      <a:endParaRPr lang="zh-CN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4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4000" dirty="0" smtClean="0"/>
                        <a:t>3.2</a:t>
                      </a:r>
                      <a:endParaRPr lang="zh-CN" altLang="en-US" sz="4000" dirty="0"/>
                    </a:p>
                  </a:txBody>
                  <a:tcPr anchor="ctr"/>
                </a:tc>
              </a:tr>
              <a:tr h="991856">
                <a:tc>
                  <a:txBody>
                    <a:bodyPr/>
                    <a:lstStyle/>
                    <a:p>
                      <a:r>
                        <a:rPr lang="en-US" altLang="zh-CN" sz="4000" dirty="0" smtClean="0"/>
                        <a:t>60</a:t>
                      </a:r>
                      <a:endParaRPr lang="zh-CN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4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4000" dirty="0" smtClean="0"/>
                        <a:t>3</a:t>
                      </a:r>
                      <a:endParaRPr lang="zh-CN" altLang="en-US" sz="4000" dirty="0"/>
                    </a:p>
                  </a:txBody>
                  <a:tcPr anchor="ctr"/>
                </a:tc>
              </a:tr>
              <a:tr h="991856">
                <a:tc>
                  <a:txBody>
                    <a:bodyPr/>
                    <a:lstStyle/>
                    <a:p>
                      <a:r>
                        <a:rPr lang="en-US" altLang="zh-CN" sz="4000" dirty="0" smtClean="0"/>
                        <a:t>……</a:t>
                      </a:r>
                      <a:endParaRPr lang="zh-CN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4000" dirty="0" smtClean="0">
                          <a:solidFill>
                            <a:srgbClr val="FF0000"/>
                          </a:solidFill>
                        </a:rPr>
                        <a:t>……</a:t>
                      </a:r>
                      <a:endParaRPr lang="zh-CN" alt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4000" dirty="0" smtClean="0"/>
                        <a:t>……</a:t>
                      </a:r>
                      <a:endParaRPr lang="zh-CN" altLang="en-US" sz="40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328" y="3524264"/>
            <a:ext cx="7974358" cy="640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4505" y="10818440"/>
            <a:ext cx="7801078" cy="1509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0202353" y="11538519"/>
                <a:ext cx="3782446" cy="8720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/>
                              <a:ea typeface="+mn-ea"/>
                              <a:cs typeface="+mn-cs"/>
                              <a:sym typeface="Helvetica"/>
                            </a:rPr>
                          </m:ctrlPr>
                        </m:sSubPr>
                        <m:e>
                          <m:r>
                            <a:rPr kumimoji="0" lang="en-US" altLang="zh-CN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/>
                              <a:ea typeface="+mn-ea"/>
                              <a:cs typeface="+mn-cs"/>
                              <a:sym typeface="Helvetica"/>
                            </a:rPr>
                            <m:t>h</m:t>
                          </m:r>
                        </m:e>
                        <m:sub>
                          <m:r>
                            <a:rPr kumimoji="0" lang="zh-CN" alt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/>
                              <a:sym typeface="Helvetica"/>
                            </a:rPr>
                            <m:t>𝜃</m:t>
                          </m:r>
                        </m:sub>
                      </m:sSub>
                      <m:r>
                        <a:rPr kumimoji="0" lang="en-US" altLang="zh-CN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/>
                          <a:ea typeface="+mn-ea"/>
                          <a:cs typeface="+mn-cs"/>
                          <a:sym typeface="Helvetica"/>
                        </a:rPr>
                        <m:t>(</m:t>
                      </m:r>
                      <m:r>
                        <a:rPr kumimoji="0" lang="en-US" altLang="zh-CN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/>
                          <a:ea typeface="+mn-ea"/>
                          <a:cs typeface="+mn-cs"/>
                          <a:sym typeface="Helvetica"/>
                        </a:rPr>
                        <m:t>𝑥</m:t>
                      </m:r>
                      <m:r>
                        <a:rPr kumimoji="0" lang="en-US" altLang="zh-CN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/>
                          <a:ea typeface="+mn-ea"/>
                          <a:cs typeface="+mn-cs"/>
                          <a:sym typeface="Helvetica"/>
                        </a:rPr>
                        <m:t>)</m:t>
                      </m:r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/>
                            </a:rPr>
                            <m:t>𝜃</m:t>
                          </m:r>
                        </m:e>
                        <m:sup>
                          <m:r>
                            <a:rPr lang="en-US" altLang="zh-CN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CN" i="1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2353" y="11538519"/>
                <a:ext cx="3782446" cy="872034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958751" y="3514701"/>
                <a:ext cx="21869019" cy="702756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825500" rtl="0" fontAlgn="auto" latinLnBrk="0" hangingPunc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dirty="0" smtClean="0"/>
                  <a:t>线性回归</a:t>
                </a:r>
                <a:r>
                  <a:rPr lang="en-US" altLang="zh-CN" dirty="0" smtClean="0"/>
                  <a:t>f</a:t>
                </a:r>
                <a:r>
                  <a:rPr lang="zh-CN" altLang="en-US" dirty="0" smtClean="0"/>
                  <a:t>的表示：</a:t>
                </a:r>
                <a:endParaRPr lang="en-US" altLang="zh-CN" dirty="0" smtClean="0"/>
              </a:p>
              <a:p>
                <a:pPr algn="l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r>
                        <a:rPr lang="en-US" altLang="zh-CN" i="1">
                          <a:latin typeface="Cambria Math"/>
                        </a:rPr>
                        <m:t>…</m:t>
                      </m:r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dirty="0" smtClean="0"/>
              </a:p>
              <a:p>
                <a:pPr algn="l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+…+</m:t>
                      </m:r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dirty="0" smtClean="0"/>
              </a:p>
              <a:p>
                <a:pPr algn="l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zh-CN" altLang="en-US" b="0" i="1" smtClean="0">
                              <a:latin typeface="Cambria Math"/>
                            </a:rPr>
                            <m:t>𝜃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>
                    <a:solidFill>
                      <a:srgbClr val="FF0000"/>
                    </a:solidFill>
                  </a:rPr>
                  <a:t>最终是计算出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FF0000"/>
                        </a:solidFill>
                        <a:latin typeface="Cambria Math"/>
                      </a:rPr>
                      <m:t>𝜃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的最优值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dirty="0"/>
                  <a:t>由于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𝜃</m:t>
                    </m:r>
                  </m:oMath>
                </a14:m>
                <a:r>
                  <a:rPr lang="zh-CN" altLang="en-US" dirty="0" smtClean="0"/>
                  <a:t>为未知数，所以把函数重新记为：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51" y="3514701"/>
                <a:ext cx="21869019" cy="7027565"/>
              </a:xfrm>
              <a:prstGeom prst="rect">
                <a:avLst/>
              </a:prstGeom>
              <a:blipFill rotWithShape="1">
                <a:blip r:embed="rId2"/>
                <a:stretch>
                  <a:fillRect l="-1505" b="-173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608" y="4999534"/>
            <a:ext cx="6534880" cy="1571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77319" y="7706567"/>
            <a:ext cx="21746416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误差     </a:t>
            </a:r>
            <a:r>
              <a:rPr kumimoji="0" lang="zh-CN" altLang="en-US" sz="5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                   </a:t>
            </a: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是独立</a:t>
            </a:r>
            <a:r>
              <a:rPr lang="zh-CN" altLang="en-US" dirty="0"/>
              <a:t>同</a:t>
            </a: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分布的，服从均值为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0</a:t>
            </a: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，方差为       的高斯分布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 panose="020B0604020202020204"/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0672" y="7548920"/>
            <a:ext cx="1299339" cy="1187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14936" y="9118022"/>
            <a:ext cx="8064895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原因：中心极限定理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	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 panose="020B0604020202020204"/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696" y="9554039"/>
            <a:ext cx="7452052" cy="32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960" y="7796246"/>
            <a:ext cx="4226751" cy="931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264" y="4697760"/>
            <a:ext cx="13635609" cy="7128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38872" y="3677891"/>
            <a:ext cx="3528392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似然函数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 panose="020B060402020202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400" y="3679731"/>
            <a:ext cx="11340979" cy="5925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781" y="10421025"/>
            <a:ext cx="8420000" cy="1929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5428262" y="10708490"/>
            <a:ext cx="5184576" cy="1641475"/>
          </a:xfrm>
          <a:prstGeom prst="rect">
            <a:avLst/>
          </a:prstGeom>
          <a:blipFill rotWithShape="1">
            <a:blip r:embed="rId3"/>
            <a:stretch>
              <a:fillRect l="-3509" t="-9124" b="-16423"/>
            </a:stretch>
          </a:blipFill>
        </p:spPr>
        <p:txBody>
          <a:bodyPr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1217295" y="11093768"/>
            <a:ext cx="3433445" cy="8705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目标函数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" panose="020B0604020202020204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13022282" y="11529937"/>
            <a:ext cx="180020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TextBox 1"/>
          <p:cNvSpPr txBox="1"/>
          <p:nvPr/>
        </p:nvSpPr>
        <p:spPr>
          <a:xfrm>
            <a:off x="1217316" y="3078351"/>
            <a:ext cx="7344816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对数似然函数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 panose="020B060402020202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2728" y="2969568"/>
            <a:ext cx="11760101" cy="12567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1.</a:t>
            </a:r>
            <a:r>
              <a:rPr kumimoji="0" lang="zh-CN" altLang="en-US" sz="5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求解方法</a:t>
            </a:r>
            <a:r>
              <a:rPr kumimoji="0" lang="en-US" altLang="zh-CN" sz="5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——</a:t>
            </a:r>
            <a:r>
              <a:rPr kumimoji="0" lang="zh-CN" altLang="en-US" sz="5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最小二乘法</a:t>
            </a:r>
            <a:endParaRPr kumimoji="0" lang="en-US" altLang="zh-CN" sz="50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 panose="020B0604020202020204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064" y="4913784"/>
            <a:ext cx="16956572" cy="799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318792" y="3401616"/>
                <a:ext cx="20954328" cy="8720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5000" b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Helvetica"/>
                  </a:rPr>
                  <a:t>为防止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5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/>
                            <a:ea typeface="+mn-ea"/>
                            <a:cs typeface="+mn-cs"/>
                            <a:sym typeface="Helvetica"/>
                          </a:rPr>
                        </m:ctrlPr>
                      </m:sSupPr>
                      <m:e>
                        <m:r>
                          <a:rPr kumimoji="0" lang="en-US" altLang="zh-CN" sz="5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/>
                            <a:ea typeface="+mn-ea"/>
                            <a:cs typeface="+mn-cs"/>
                            <a:sym typeface="Helvetica"/>
                          </a:rPr>
                          <m:t>𝑋</m:t>
                        </m:r>
                      </m:e>
                      <m:sup>
                        <m:r>
                          <a:rPr kumimoji="0" lang="en-US" altLang="zh-CN" sz="5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/>
                            <a:ea typeface="+mn-ea"/>
                            <a:cs typeface="+mn-cs"/>
                            <a:sym typeface="Helvetica"/>
                          </a:rPr>
                          <m:t>𝑇</m:t>
                        </m:r>
                      </m:sup>
                    </m:sSup>
                    <m:r>
                      <a:rPr kumimoji="0" lang="en-US" altLang="zh-CN" sz="5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/>
                        <a:ea typeface="+mn-ea"/>
                        <a:cs typeface="+mn-cs"/>
                        <a:sym typeface="Helvetica"/>
                      </a:rPr>
                      <m:t>𝑋</m:t>
                    </m:r>
                  </m:oMath>
                </a14:m>
                <a:r>
                  <a:rPr kumimoji="0" lang="zh-CN" altLang="en-US" sz="50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rPr>
                  <a:t>不可逆或过拟合的问题，增加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altLang="zh-CN" sz="5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/>
                        <a:ea typeface="+mn-ea"/>
                        <a:cs typeface="+mn-cs"/>
                        <a:sym typeface="Helvetica"/>
                      </a:rPr>
                      <m:t>λ</m:t>
                    </m:r>
                  </m:oMath>
                </a14:m>
                <a:r>
                  <a:rPr kumimoji="0" lang="zh-CN" altLang="en-US" sz="50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rPr>
                  <a:t>扰动项：</a:t>
                </a:r>
                <a:endParaRPr kumimoji="0" lang="zh-CN" altLang="en-US" sz="5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792" y="3401616"/>
                <a:ext cx="20954328" cy="872034"/>
              </a:xfrm>
              <a:prstGeom prst="rect">
                <a:avLst/>
              </a:prstGeom>
              <a:blipFill rotWithShape="1">
                <a:blip r:embed="rId1"/>
                <a:stretch>
                  <a:fillRect l="-1571" t="-18881" b="-3426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480" y="4841776"/>
            <a:ext cx="8154838" cy="2018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21918" y="7506072"/>
            <a:ext cx="11305256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“简便”方法记忆：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 panose="020B0604020202020204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384" y="9234264"/>
            <a:ext cx="9195496" cy="3085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9971" y="2961397"/>
            <a:ext cx="11760101" cy="31034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2.</a:t>
            </a:r>
            <a:r>
              <a:rPr kumimoji="0" lang="zh-CN" altLang="en-US" sz="5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求解方法</a:t>
            </a:r>
            <a:r>
              <a:rPr kumimoji="0" lang="en-US" altLang="zh-CN" sz="5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——</a:t>
            </a:r>
            <a:r>
              <a:rPr kumimoji="0" lang="zh-CN" altLang="en-US" sz="5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梯度下降法</a:t>
            </a:r>
            <a:endParaRPr kumimoji="0" lang="en-US" altLang="zh-CN" sz="50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 panose="020B0604020202020204"/>
            </a:endParaRPr>
          </a:p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 panose="020B0604020202020204"/>
              </a:rPr>
              <a:t>逐步最小化损失函数的过程</a:t>
            </a:r>
            <a:endParaRPr kumimoji="0" lang="en-US" altLang="zh-CN" sz="400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Helvetica" panose="020B0604020202020204"/>
            </a:endParaRPr>
          </a:p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4000" dirty="0"/>
              <a:t>如同</a:t>
            </a:r>
            <a:r>
              <a:rPr lang="zh-CN" altLang="en-US" sz="4000" dirty="0" smtClean="0"/>
              <a:t>下山，找准方向，每次迈进一小步，直到山底</a:t>
            </a:r>
            <a:endParaRPr kumimoji="0" lang="zh-CN" altLang="en-US" sz="4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" panose="020B060402020202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678833" y="7043274"/>
                <a:ext cx="13825536" cy="587340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kumimoji="0" lang="en-US" altLang="zh-CN" sz="50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rPr>
                  <a:t>1.</a:t>
                </a:r>
                <a:r>
                  <a:rPr kumimoji="0" lang="zh-CN" altLang="en-US" sz="50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rPr>
                  <a:t>初始化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/>
                      </a:rPr>
                      <m:t>𝜃</m:t>
                    </m:r>
                  </m:oMath>
                </a14:m>
                <a:endParaRPr kumimoji="0" lang="en-US" altLang="zh-CN" sz="5000" b="0" i="0" u="none" strike="noStrike" cap="none" spc="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dirty="0" smtClean="0">
                    <a:solidFill>
                      <a:schemeClr val="tx1"/>
                    </a:solidFill>
                  </a:rPr>
                  <a:t>2.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迭代，新的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/>
                      </a:rPr>
                      <m:t>𝜃</m:t>
                    </m:r>
                  </m:oMath>
                </a14:m>
                <a:r>
                  <a:rPr kumimoji="0" lang="zh-CN" altLang="en-US" sz="5000" b="0" i="0" u="none" strike="noStrike" cap="none" spc="0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rPr>
                  <a:t>能使</a:t>
                </a:r>
                <a:r>
                  <a:rPr kumimoji="0" lang="en-US" altLang="zh-CN" sz="5000" b="0" i="0" u="none" strike="noStrike" cap="none" spc="0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rPr>
                  <a:t>J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/>
                      </a:rPr>
                      <m:t>𝜃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kumimoji="0" lang="zh-CN" altLang="en-US" sz="5000" b="0" i="0" u="none" strike="noStrike" cap="none" spc="0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rPr>
                  <a:t>更小</a:t>
                </a:r>
                <a:endParaRPr kumimoji="0" lang="en-US" altLang="zh-CN" sz="5000" b="0" i="0" u="none" strike="noStrike" cap="none" spc="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endParaRPr>
              </a:p>
              <a:p>
                <a:pPr algn="l">
                  <a:lnSpc>
                    <a:spcPct val="150000"/>
                  </a:lnSpc>
                </a:pP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algn="l">
                  <a:lnSpc>
                    <a:spcPct val="150000"/>
                  </a:lnSpc>
                </a:pP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dirty="0" smtClean="0">
                    <a:solidFill>
                      <a:schemeClr val="tx1"/>
                    </a:solidFill>
                  </a:rPr>
                  <a:t>3.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直到最后收敛</a:t>
                </a:r>
                <a:endParaRPr kumimoji="0" lang="zh-CN" altLang="en-US" sz="50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833" y="7043274"/>
                <a:ext cx="13825536" cy="5873403"/>
              </a:xfrm>
              <a:prstGeom prst="rect">
                <a:avLst/>
              </a:prstGeom>
              <a:blipFill rotWithShape="1">
                <a:blip r:embed="rId1"/>
                <a:stretch>
                  <a:fillRect l="-2381" b="-280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064" y="9715906"/>
            <a:ext cx="46101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9260976" y="9979976"/>
                <a:ext cx="5760640" cy="8720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r>
                      <a:rPr kumimoji="0" lang="zh-CN" altLang="en-US" sz="50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mbria Math"/>
                        <a:sym typeface="Helvetica"/>
                      </a:rPr>
                      <m:t>𝛼</m:t>
                    </m:r>
                    <m:r>
                      <a:rPr kumimoji="0" lang="zh-CN" altLang="en-US" sz="50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mbria Math"/>
                        <a:sym typeface="Helvetica"/>
                      </a:rPr>
                      <m:t>称为</m:t>
                    </m:r>
                  </m:oMath>
                </a14:m>
                <a:r>
                  <a:rPr kumimoji="0" lang="zh-CN" altLang="en-US" sz="5000" i="0" u="none" strike="noStrike" cap="none" spc="0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sym typeface="Helvetica"/>
                  </a:rPr>
                  <a:t>学习率或步长</a:t>
                </a:r>
                <a:endParaRPr kumimoji="0" lang="zh-CN" altLang="en-US" sz="500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Helvetica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0976" y="9979976"/>
                <a:ext cx="5760640" cy="872034"/>
              </a:xfrm>
              <a:prstGeom prst="rect">
                <a:avLst/>
              </a:prstGeom>
              <a:blipFill rotWithShape="1">
                <a:blip r:embed="rId3"/>
                <a:stretch>
                  <a:fillRect t="-18881" r="-2328" b="-3426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2120" y="2817381"/>
            <a:ext cx="9468891" cy="726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040" y="3761656"/>
            <a:ext cx="18171251" cy="7632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7769" y="4159618"/>
            <a:ext cx="22034448" cy="58724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线性回归</a:t>
            </a:r>
            <a:r>
              <a:rPr kumimoji="0" lang="en-US" altLang="zh-CN" sz="5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——</a:t>
            </a:r>
            <a:r>
              <a:rPr kumimoji="0" lang="zh-CN" altLang="en-US" sz="5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连续值变量的预测</a:t>
            </a:r>
            <a:endParaRPr kumimoji="0" lang="en-US" altLang="zh-CN" sz="50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 panose="020B0604020202020204"/>
            </a:endParaRPr>
          </a:p>
          <a:p>
            <a:pPr marL="685800" marR="0" indent="-68580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 smtClean="0"/>
              <a:t>定义</a:t>
            </a:r>
            <a:endParaRPr lang="en-US" altLang="zh-CN" dirty="0" smtClean="0"/>
          </a:p>
          <a:p>
            <a:pPr marL="685800" marR="0" indent="-68580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损失函数</a:t>
            </a:r>
            <a:endParaRPr kumimoji="0" lang="en-US" altLang="zh-CN" sz="5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 panose="020B0604020202020204"/>
            </a:endParaRPr>
          </a:p>
          <a:p>
            <a:pPr marL="685800" marR="0" indent="-68580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 smtClean="0"/>
              <a:t>最小二乘、梯度下降</a:t>
            </a:r>
            <a:endParaRPr kumimoji="0" lang="en-US" altLang="zh-CN" sz="5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 panose="020B0604020202020204"/>
            </a:endParaRPr>
          </a:p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 panose="020B0604020202020204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02768" y="3374232"/>
            <a:ext cx="21890432" cy="12567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梯度方向：</a:t>
            </a:r>
            <a:endParaRPr kumimoji="0" lang="en-US" altLang="zh-CN" sz="5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 panose="020B0604020202020204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183" y="5273824"/>
            <a:ext cx="14338447" cy="6768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613130" y="804545"/>
          <a:ext cx="4898390" cy="1821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9079865" imgH="3154680" progId="Equation.KSEE3">
                  <p:embed/>
                </p:oleObj>
              </mc:Choice>
              <mc:Fallback>
                <p:oleObj name="" r:id="rId2" imgW="9079865" imgH="315468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613130" y="804545"/>
                        <a:ext cx="4898390" cy="1821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9830435" y="1485900"/>
            <a:ext cx="3388995" cy="8705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" panose="020B0604020202020204"/>
              </a:rPr>
              <a:t>向量形式：</a:t>
            </a: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Helvetica" panose="020B060402020202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56435" y="2750185"/>
          <a:ext cx="12608560" cy="10561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1" imgW="2387600" imgH="2057400" progId="Equation.KSEE3">
                  <p:embed/>
                </p:oleObj>
              </mc:Choice>
              <mc:Fallback>
                <p:oleObj name="" r:id="rId1" imgW="2387600" imgH="20574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56435" y="2750185"/>
                        <a:ext cx="12608560" cy="10561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5267960" y="1086485"/>
            <a:ext cx="6708140" cy="8705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传统表示（原理推导）</a:t>
            </a: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 panose="020B060402020202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30580" y="2822575"/>
          <a:ext cx="12456795" cy="732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1" imgW="2679700" imgH="1574800" progId="Equation.KSEE3">
                  <p:embed/>
                </p:oleObj>
              </mc:Choice>
              <mc:Fallback>
                <p:oleObj name="" r:id="rId1" imgW="2679700" imgH="15748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0580" y="2822575"/>
                        <a:ext cx="12456795" cy="7321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/>
          <p:nvPr/>
        </p:nvGraphicFramePr>
        <p:xfrm>
          <a:off x="16283940" y="2929255"/>
          <a:ext cx="2517140" cy="4450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3" imgW="3432175" imgH="5111750" progId="Equation.DSMT4">
                  <p:embed/>
                </p:oleObj>
              </mc:Choice>
              <mc:Fallback>
                <p:oleObj name="" r:id="rId3" imgW="3432175" imgH="5111750" progId="Equation.DSMT4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283940" y="2929255"/>
                        <a:ext cx="2517140" cy="4450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74140" y="10956925"/>
          <a:ext cx="5669280" cy="2107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5" imgW="9079865" imgH="3154680" progId="Equation.KSEE3">
                  <p:embed/>
                </p:oleObj>
              </mc:Choice>
              <mc:Fallback>
                <p:oleObj name="" r:id="rId5" imgW="9079865" imgH="315468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74140" y="10956925"/>
                        <a:ext cx="5669280" cy="2107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5267960" y="1086485"/>
            <a:ext cx="6708140" cy="8705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向量表达式</a:t>
            </a: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 panose="020B060402020202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0760" y="3211675"/>
            <a:ext cx="8208912" cy="21800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批量梯度下降法（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BGD</a:t>
            </a: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）：</a:t>
            </a:r>
            <a:endParaRPr kumimoji="0" lang="en-US" altLang="zh-CN" sz="5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 panose="020B0604020202020204"/>
            </a:endParaRPr>
          </a:p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4000" dirty="0" smtClean="0"/>
              <a:t>每次迭代需计算全部样本</a:t>
            </a:r>
            <a:endParaRPr kumimoji="0" lang="en-US" altLang="zh-CN" sz="4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Helvetica" panose="020B0604020202020204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152" y="5417840"/>
            <a:ext cx="15421161" cy="7337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4736" y="3113584"/>
            <a:ext cx="22754528" cy="31803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随机梯度下降法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SGD</a:t>
            </a:r>
            <a:r>
              <a:rPr lang="zh-CN" altLang="en-US" dirty="0" smtClean="0"/>
              <a:t>）</a:t>
            </a: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：</a:t>
            </a:r>
            <a:endParaRPr kumimoji="0" lang="en-US" altLang="zh-CN" sz="5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 panose="020B0604020202020204"/>
            </a:endParaRPr>
          </a:p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不计算梯度的精确值，而是计算一个估计值，也就是每次迭代都是基于一个样本</a:t>
            </a:r>
            <a:endParaRPr kumimoji="0" lang="en-US" altLang="zh-CN" sz="5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 panose="020B0604020202020204"/>
            </a:endParaRPr>
          </a:p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/>
              <a:t>每拿</a:t>
            </a:r>
            <a:r>
              <a:rPr lang="zh-CN" altLang="en-US" dirty="0" smtClean="0"/>
              <a:t>到一个样本就计算一个梯度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 panose="020B0604020202020204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320" y="6721021"/>
            <a:ext cx="10873208" cy="6994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4776" y="3113584"/>
            <a:ext cx="21458384" cy="21800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mini-batch</a:t>
            </a: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梯度下降法</a:t>
            </a:r>
            <a:endParaRPr kumimoji="0" lang="en-US" altLang="zh-CN" sz="5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 panose="020B0604020202020204"/>
            </a:endParaRPr>
          </a:p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4000" dirty="0" smtClean="0"/>
              <a:t>每次使用</a:t>
            </a:r>
            <a:r>
              <a:rPr lang="en-US" altLang="zh-CN" sz="4000" dirty="0" smtClean="0"/>
              <a:t>b(b&lt;m)</a:t>
            </a:r>
            <a:r>
              <a:rPr lang="zh-CN" altLang="en-US" sz="4000" dirty="0" smtClean="0"/>
              <a:t>个样本更新梯度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" panose="020B0604020202020204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104" y="6569968"/>
            <a:ext cx="16428815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9021" y="3099996"/>
            <a:ext cx="21458384" cy="37947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 panose="020B0604020202020204"/>
              </a:rPr>
              <a:t>学习率：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" panose="020B0604020202020204"/>
            </a:endParaRPr>
          </a:p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 panose="020B0604020202020204"/>
              </a:rPr>
              <a:t>当Step(较小的时候)，也就是步长较小的时候如图，迭代次数比较多。</a:t>
            </a:r>
            <a:endParaRPr kumimoji="0" lang="en-US" altLang="zh-CN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" panose="020B0604020202020204"/>
            </a:endParaRPr>
          </a:p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 panose="020B0604020202020204"/>
              </a:rPr>
              <a:t>当Step(步长大的时候)，会来回震荡，但有可能找到全局最优解。</a:t>
            </a: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" panose="020B0604020202020204"/>
              </a:rPr>
              <a:t>、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ea typeface="宋体" panose="02010600030101010101" pitchFamily="2" charset="-122"/>
              <a:sym typeface="Helvetica" panose="020B0604020202020204"/>
            </a:endParaRPr>
          </a:p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" panose="020B0604020202020204"/>
              </a:rPr>
              <a:t>梯度下降一般找到的是局部最优解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ea typeface="宋体" panose="02010600030101010101" pitchFamily="2" charset="-122"/>
              <a:sym typeface="Helvetica" panose="020B0604020202020204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8995" y="7812405"/>
            <a:ext cx="6985635" cy="42157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0270" y="7812405"/>
            <a:ext cx="6931660" cy="45097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5890" y="7969885"/>
            <a:ext cx="6763385" cy="353187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4776" y="3691181"/>
            <a:ext cx="21458384" cy="10248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 panose="020B0604020202020204"/>
              </a:rPr>
              <a:t>学习率：</a:t>
            </a: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 panose="020B0604020202020204"/>
              </a:rPr>
              <a:t>y=x**2</a:t>
            </a:r>
            <a:endParaRPr kumimoji="0" lang="en-US" altLang="zh-CN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" panose="020B060402020202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3830" y="6499225"/>
            <a:ext cx="7468235" cy="49549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4725" y="6205855"/>
            <a:ext cx="8549640" cy="554164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6830" y="3403559"/>
            <a:ext cx="6856139" cy="81817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1" i="1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 panose="020B0604020202020204"/>
              </a:rPr>
              <a:t>梯度下降</a:t>
            </a:r>
            <a:r>
              <a:rPr lang="zh-CN" altLang="en-US" b="1" i="1" dirty="0" smtClean="0"/>
              <a:t>调</a:t>
            </a:r>
            <a:r>
              <a:rPr lang="zh-CN" altLang="en-US" b="1" i="1" dirty="0"/>
              <a:t>优</a:t>
            </a:r>
            <a:r>
              <a:rPr lang="zh-CN" altLang="en-US" b="1" i="1" dirty="0" smtClean="0"/>
              <a:t>策略：</a:t>
            </a:r>
            <a:endParaRPr lang="en-US" altLang="zh-CN" b="1" i="1" dirty="0" smtClean="0"/>
          </a:p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5000" b="1" i="1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Helvetica" panose="020B0604020202020204"/>
            </a:endParaRPr>
          </a:p>
          <a:p>
            <a:pPr marL="685800" indent="-685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学习率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alpha</a:t>
            </a: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的选择：</a:t>
            </a:r>
            <a:endParaRPr kumimoji="0" lang="en-US" altLang="zh-CN" sz="5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 panose="020B0604020202020204"/>
            </a:endParaRPr>
          </a:p>
          <a:p>
            <a:pPr marL="685800" indent="-685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685800" indent="-685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初始参数的选择：</a:t>
            </a:r>
            <a:endParaRPr kumimoji="0" lang="en-US" altLang="zh-CN" sz="5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 panose="020B0604020202020204"/>
            </a:endParaRPr>
          </a:p>
          <a:p>
            <a:pPr marL="685800" indent="-685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685800" indent="-685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标准化：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 panose="020B06040202020202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11480" y="5705872"/>
            <a:ext cx="168725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000" dirty="0"/>
              <a:t>学习率过大，表示每次迭代更新的时候变化比较大，</a:t>
            </a:r>
            <a:r>
              <a:rPr lang="zh-CN" altLang="en-US" sz="4000" dirty="0" smtClean="0"/>
              <a:t>有可能</a:t>
            </a:r>
            <a:r>
              <a:rPr lang="zh-CN" altLang="en-US" sz="4000" dirty="0"/>
              <a:t>跳过最优解；学习率过小，则每次迭代更新的时候变化</a:t>
            </a:r>
            <a:r>
              <a:rPr lang="zh-CN" altLang="en-US" sz="4000" dirty="0" smtClean="0"/>
              <a:t>比较小，导致迭代速度很慢。</a:t>
            </a:r>
            <a:endParaRPr lang="zh-CN" altLang="en-US" sz="4000" dirty="0"/>
          </a:p>
        </p:txBody>
      </p:sp>
      <p:sp>
        <p:nvSpPr>
          <p:cNvPr id="4" name="矩形 3"/>
          <p:cNvSpPr/>
          <p:nvPr/>
        </p:nvSpPr>
        <p:spPr>
          <a:xfrm>
            <a:off x="6812168" y="7854860"/>
            <a:ext cx="1646237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000" dirty="0" smtClean="0"/>
              <a:t>初始值不同，最终获得的最小值也可能不同。</a:t>
            </a:r>
            <a:endParaRPr lang="en-US" altLang="zh-CN" sz="4000" dirty="0" smtClean="0"/>
          </a:p>
          <a:p>
            <a:pPr algn="l">
              <a:lnSpc>
                <a:spcPct val="150000"/>
              </a:lnSpc>
            </a:pPr>
            <a:r>
              <a:rPr lang="zh-CN" altLang="en-US" sz="4000" dirty="0" smtClean="0"/>
              <a:t>可选择多次不同初始值运行算法，最终返回损失函数最小情况下的结果值</a:t>
            </a:r>
            <a:endParaRPr lang="zh-CN" altLang="en-US" sz="4000" dirty="0"/>
          </a:p>
        </p:txBody>
      </p:sp>
      <p:sp>
        <p:nvSpPr>
          <p:cNvPr id="5" name="矩形 4"/>
          <p:cNvSpPr/>
          <p:nvPr/>
        </p:nvSpPr>
        <p:spPr>
          <a:xfrm>
            <a:off x="4324899" y="10458400"/>
            <a:ext cx="18909790" cy="1821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000" dirty="0" smtClean="0"/>
              <a:t>样本不同特征的取值范围不同，可能导致在各个参数上的迭代速度不同，为减小特征取值的影响，可以将特征标准化操作</a:t>
            </a:r>
            <a:endParaRPr lang="zh-CN" altLang="en-US" sz="4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0720" y="2897560"/>
            <a:ext cx="22898544" cy="81817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/>
              <a:t>梯度下降法比较：</a:t>
            </a:r>
            <a:endParaRPr kumimoji="0" lang="en-US" altLang="zh-CN" sz="5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 panose="020B0604020202020204"/>
            </a:endParaRPr>
          </a:p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5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 panose="020B0604020202020204"/>
            </a:endParaRPr>
          </a:p>
          <a:p>
            <a:pPr marL="685800" marR="0" indent="-68580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 smtClean="0"/>
              <a:t>当样本数据量为</a:t>
            </a:r>
            <a:r>
              <a:rPr lang="en-US" altLang="zh-CN" dirty="0" smtClean="0"/>
              <a:t>m</a:t>
            </a:r>
            <a:r>
              <a:rPr lang="zh-CN" altLang="en-US" dirty="0" smtClean="0"/>
              <a:t>时，每次迭代</a:t>
            </a:r>
            <a:r>
              <a:rPr lang="en-US" altLang="zh-CN" dirty="0" smtClean="0"/>
              <a:t>BGD</a:t>
            </a:r>
            <a:r>
              <a:rPr lang="zh-CN" altLang="en-US" dirty="0" smtClean="0"/>
              <a:t>对于参数值更新一次，</a:t>
            </a:r>
            <a:r>
              <a:rPr lang="en-US" altLang="zh-CN" dirty="0" smtClean="0"/>
              <a:t>SGD</a:t>
            </a:r>
            <a:r>
              <a:rPr lang="zh-CN" altLang="en-US" dirty="0" smtClean="0"/>
              <a:t>对于参数值更新</a:t>
            </a:r>
            <a:r>
              <a:rPr lang="en-US" altLang="zh-CN" dirty="0" smtClean="0"/>
              <a:t>m</a:t>
            </a:r>
            <a:r>
              <a:rPr lang="zh-CN" altLang="en-US" dirty="0" smtClean="0"/>
              <a:t>次，</a:t>
            </a:r>
            <a:r>
              <a:rPr lang="en-US" altLang="zh-CN" dirty="0" smtClean="0"/>
              <a:t>mini-batch</a:t>
            </a:r>
            <a:r>
              <a:rPr lang="zh-CN" altLang="en-US" dirty="0" smtClean="0"/>
              <a:t>对于参数值更新</a:t>
            </a:r>
            <a:r>
              <a:rPr lang="en-US" altLang="zh-CN" dirty="0" smtClean="0"/>
              <a:t>m/n</a:t>
            </a:r>
            <a:r>
              <a:rPr lang="zh-CN" altLang="en-US" dirty="0" smtClean="0"/>
              <a:t>次，相对来说，</a:t>
            </a:r>
            <a:r>
              <a:rPr lang="en-US" altLang="zh-CN" dirty="0" smtClean="0"/>
              <a:t>SGD</a:t>
            </a:r>
            <a:r>
              <a:rPr lang="zh-CN" altLang="en-US" dirty="0" smtClean="0"/>
              <a:t>的更新速度更快</a:t>
            </a:r>
            <a:endParaRPr lang="en-US" altLang="zh-CN" dirty="0" smtClean="0"/>
          </a:p>
          <a:p>
            <a:pPr marL="685800" marR="0" indent="-68580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SGD</a:t>
            </a: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受样本影响，因为对每个样本都更新参数值，如果样本异常，可能导致本次更新产生相反的影响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.</a:t>
            </a:r>
            <a:endParaRPr kumimoji="0" lang="en-US" altLang="zh-CN" sz="5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 panose="020B0604020202020204"/>
            </a:endParaRPr>
          </a:p>
          <a:p>
            <a:pPr marL="685800" marR="0" indent="-68580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 smtClean="0"/>
              <a:t>样本量大时，</a:t>
            </a:r>
            <a:r>
              <a:rPr lang="en-US" altLang="zh-CN" dirty="0" smtClean="0"/>
              <a:t>BGD </a:t>
            </a:r>
            <a:r>
              <a:rPr lang="zh-CN" altLang="en-US" dirty="0" smtClean="0"/>
              <a:t>计算代价大，可选用</a:t>
            </a:r>
            <a:r>
              <a:rPr lang="en-US" altLang="zh-CN" dirty="0" smtClean="0"/>
              <a:t>SGD</a:t>
            </a:r>
            <a:endParaRPr lang="en-US" altLang="zh-CN" dirty="0" smtClean="0"/>
          </a:p>
        </p:txBody>
      </p:sp>
      <p:sp>
        <p:nvSpPr>
          <p:cNvPr id="3" name="矩形 2"/>
          <p:cNvSpPr/>
          <p:nvPr/>
        </p:nvSpPr>
        <p:spPr>
          <a:xfrm>
            <a:off x="6935416" y="11521703"/>
            <a:ext cx="11275844" cy="10981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1" dirty="0"/>
              <a:t>BGD</a:t>
            </a:r>
            <a:r>
              <a:rPr lang="zh-CN" altLang="en-US" b="1" dirty="0"/>
              <a:t>是最简单且很好理解的一个算法。</a:t>
            </a:r>
            <a:endParaRPr lang="zh-CN" altLang="en-US"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8845" y="4084320"/>
            <a:ext cx="11551920" cy="81851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1875" y="4340860"/>
            <a:ext cx="5229860" cy="70231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0720" y="3475286"/>
            <a:ext cx="22898544" cy="70262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随机梯度下降（优先选择）</a:t>
            </a:r>
            <a:endParaRPr kumimoji="0" lang="en-US" altLang="zh-CN" sz="5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 panose="020B0604020202020204"/>
            </a:endParaRPr>
          </a:p>
          <a:p>
            <a:pPr marR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dirty="0" smtClean="0"/>
              <a:t>因为每一轮迭代不需要所有真实值与预测值的差再乘以所调整的w对应行的x的值，而是随机选择某一行计算</a:t>
            </a:r>
            <a:endParaRPr dirty="0" smtClean="0"/>
          </a:p>
          <a:p>
            <a:pPr marR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dirty="0" smtClean="0"/>
              <a:t>1.优先随机梯度下降，因为</a:t>
            </a:r>
            <a:r>
              <a:rPr dirty="0" smtClean="0">
                <a:solidFill>
                  <a:srgbClr val="FF0000"/>
                </a:solidFill>
              </a:rPr>
              <a:t>计算速度比较快。</a:t>
            </a:r>
            <a:endParaRPr dirty="0" smtClean="0"/>
          </a:p>
          <a:p>
            <a:pPr marR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dirty="0" smtClean="0"/>
              <a:t>2.随机梯度下降可以跳出局部最小值，因为有可能随机到某一行真实值和误差值相差较大，而对应的x也比较大，所以下降的幅度比较大，</a:t>
            </a:r>
            <a:r>
              <a:rPr dirty="0" smtClean="0">
                <a:solidFill>
                  <a:srgbClr val="FF0000"/>
                </a:solidFill>
              </a:rPr>
              <a:t>有可能找到最优解</a:t>
            </a:r>
            <a:endParaRPr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135122" y="4409728"/>
                <a:ext cx="21386376" cy="24109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kumimoji="0" lang="zh-CN" altLang="en-US" sz="50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rPr>
                  <a:t>为防止数据过拟合，也就是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/>
                      </a:rPr>
                      <m:t>𝜃</m:t>
                    </m:r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/>
                      </a:rPr>
                      <m:t>值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不能过大或过小，可以在目标函数上增加一个平方损失</a:t>
                </a:r>
                <a:r>
                  <a:rPr lang="zh-CN" altLang="en-US" dirty="0" smtClean="0">
                    <a:solidFill>
                      <a:schemeClr val="tx1"/>
                    </a:solidFill>
                    <a:sym typeface="Wingdings" panose="020B0604020202020204" pitchFamily="2" charset="2"/>
                  </a:rPr>
                  <a:t>（惩罚）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122" y="4409728"/>
                <a:ext cx="21386376" cy="2410916"/>
              </a:xfrm>
              <a:prstGeom prst="rect">
                <a:avLst/>
              </a:prstGeom>
              <a:blipFill rotWithShape="1">
                <a:blip r:embed="rId1"/>
                <a:stretch>
                  <a:fillRect l="-1539" b="-580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178" y="6803285"/>
            <a:ext cx="11984198" cy="23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342" y="9899625"/>
            <a:ext cx="6504144" cy="151216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4" name="直接箭头连接符 3"/>
          <p:cNvCxnSpPr/>
          <p:nvPr/>
        </p:nvCxnSpPr>
        <p:spPr>
          <a:xfrm>
            <a:off x="9959752" y="10655709"/>
            <a:ext cx="1908212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" name="TextBox 4"/>
          <p:cNvSpPr txBox="1"/>
          <p:nvPr/>
        </p:nvSpPr>
        <p:spPr>
          <a:xfrm>
            <a:off x="12351451" y="10180941"/>
            <a:ext cx="3440949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L2-norm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 panose="020B060402020202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4776" y="3217996"/>
            <a:ext cx="7488832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过拟合和正则项</a:t>
            </a:r>
            <a:endParaRPr kumimoji="0" lang="zh-CN" altLang="en-US" sz="5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 panose="020B060402020202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880" y="4534347"/>
            <a:ext cx="15045402" cy="626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816736" y="5571083"/>
            <a:ext cx="4032448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>
                <a:solidFill>
                  <a:srgbClr val="FF0000"/>
                </a:solidFill>
              </a:rPr>
              <a:t>岭</a:t>
            </a: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回归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" panose="020B060402020202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847096" y="9018240"/>
            <a:ext cx="4032448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LASSO</a:t>
            </a: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回归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" panose="020B060402020202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4372" y="3617640"/>
            <a:ext cx="19946216" cy="35650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比较：</a:t>
            </a:r>
            <a:endParaRPr kumimoji="0" lang="en-US" altLang="zh-CN" sz="5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 panose="020B0604020202020204"/>
            </a:endParaRPr>
          </a:p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 smtClean="0"/>
              <a:t>岭（</a:t>
            </a:r>
            <a:r>
              <a:rPr lang="en-US" altLang="zh-CN" dirty="0" smtClean="0"/>
              <a:t>Ridge</a:t>
            </a:r>
            <a:r>
              <a:rPr lang="zh-CN" altLang="en-US" dirty="0" smtClean="0"/>
              <a:t>）回归：具有较高的准确性、鲁棒性以及稳定性</a:t>
            </a:r>
            <a:endParaRPr lang="en-US" altLang="zh-CN" dirty="0" smtClean="0"/>
          </a:p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 smtClean="0"/>
              <a:t>LASSO</a:t>
            </a:r>
            <a:r>
              <a:rPr lang="zh-CN" altLang="en-US" dirty="0" smtClean="0"/>
              <a:t>回归：具有较高的求解速度</a:t>
            </a:r>
            <a:endParaRPr lang="en-US" altLang="zh-CN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256" y="10674424"/>
            <a:ext cx="11357625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90800" y="8010128"/>
            <a:ext cx="22178464" cy="24109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 panose="020B0604020202020204"/>
              </a:rPr>
              <a:t>如果既考虑稳定性也考虑求解速度，就用</a:t>
            </a:r>
            <a:r>
              <a:rPr kumimoji="0" lang="en-US" altLang="zh-CN" sz="5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 panose="020B0604020202020204"/>
              </a:rPr>
              <a:t>Elastic Net</a:t>
            </a:r>
            <a:r>
              <a:rPr kumimoji="0" lang="zh-CN" altLang="en-US" sz="5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 panose="020B0604020202020204"/>
              </a:rPr>
              <a:t>（弹性网络算法）</a:t>
            </a:r>
            <a:endParaRPr kumimoji="0" lang="en-US" altLang="zh-CN" sz="50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Helvetica" panose="020B0604020202020204"/>
            </a:endParaRPr>
          </a:p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="1" dirty="0" smtClean="0"/>
              <a:t>——</a:t>
            </a:r>
            <a:r>
              <a:rPr lang="zh-CN" altLang="en-US" b="1" dirty="0" smtClean="0"/>
              <a:t>同时使用</a:t>
            </a:r>
            <a:r>
              <a:rPr lang="en-US" altLang="zh-CN" b="1" dirty="0" smtClean="0"/>
              <a:t>L1</a:t>
            </a:r>
            <a:r>
              <a:rPr lang="zh-CN" altLang="en-US" b="1" dirty="0" smtClean="0"/>
              <a:t>正则和</a:t>
            </a:r>
            <a:r>
              <a:rPr lang="en-US" altLang="zh-CN" b="1" dirty="0" smtClean="0"/>
              <a:t>L2</a:t>
            </a:r>
            <a:r>
              <a:rPr lang="zh-CN" altLang="en-US" b="1" dirty="0" smtClean="0"/>
              <a:t>正则的线性回归模型</a:t>
            </a:r>
            <a:endParaRPr kumimoji="0" lang="zh-CN" altLang="en-US" sz="5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" panose="020B060402020202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9596" y="3328591"/>
            <a:ext cx="22178464" cy="58734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线性回归总结：</a:t>
            </a:r>
            <a:endParaRPr kumimoji="0" lang="en-US" altLang="zh-CN" sz="5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 panose="020B0604020202020204"/>
            </a:endParaRPr>
          </a:p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5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 panose="020B0604020202020204"/>
            </a:endParaRPr>
          </a:p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算法模型：线性回归、</a:t>
            </a:r>
            <a:endParaRPr kumimoji="0" lang="en-US" altLang="zh-CN" sz="5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 panose="020B0604020202020204"/>
            </a:endParaRPr>
          </a:p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损失函数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/</a:t>
            </a: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目标函数：</a:t>
            </a:r>
            <a:endParaRPr kumimoji="0" lang="en-US" altLang="zh-CN" sz="5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 panose="020B0604020202020204"/>
            </a:endParaRPr>
          </a:p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/>
              <a:t>t</a:t>
            </a:r>
            <a:r>
              <a:rPr lang="en-US" altLang="zh-CN" dirty="0" smtClean="0"/>
              <a:t>heta</a:t>
            </a:r>
            <a:r>
              <a:rPr lang="zh-CN" altLang="en-US" dirty="0" smtClean="0"/>
              <a:t>的求解方法：最小二乘法（直接求解）、梯度下降法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 panose="020B0604020202020204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408" y="6785992"/>
            <a:ext cx="13048962" cy="1514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572"/>
          <p:cNvSpPr txBox="1"/>
          <p:nvPr/>
        </p:nvSpPr>
        <p:spPr>
          <a:xfrm>
            <a:off x="11080874" y="7820719"/>
            <a:ext cx="2428578" cy="812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感谢  观看</a:t>
            </a:r>
          </a:p>
        </p:txBody>
      </p:sp>
      <p:sp>
        <p:nvSpPr>
          <p:cNvPr id="219" name="Shape 573"/>
          <p:cNvSpPr txBox="1"/>
          <p:nvPr/>
        </p:nvSpPr>
        <p:spPr>
          <a:xfrm>
            <a:off x="8838555" y="6872535"/>
            <a:ext cx="6913246" cy="558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 cap="all">
                <a:solidFill>
                  <a:srgbClr val="A6AAA9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T          H          A          N          K          S</a:t>
            </a:r>
          </a:p>
        </p:txBody>
      </p:sp>
      <p:pic>
        <p:nvPicPr>
          <p:cNvPr id="220" name="Picture 2" descr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7544" y="11552653"/>
            <a:ext cx="3096345" cy="56193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21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2120" y="11630462"/>
            <a:ext cx="3312369" cy="4235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22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9871" y="3939218"/>
            <a:ext cx="2396008" cy="241472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91200" y="6864774"/>
            <a:ext cx="13681520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72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前言知识</a:t>
            </a:r>
            <a:endParaRPr kumimoji="0" lang="zh-CN" altLang="en-US" sz="7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 panose="020B0604020202020204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4776" y="3321670"/>
            <a:ext cx="6192688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向量的导数</a:t>
            </a:r>
            <a:endParaRPr kumimoji="0" lang="zh-CN" altLang="en-US" sz="5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 panose="020B060402020202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4776" y="4972036"/>
            <a:ext cx="21098344" cy="24109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A</a:t>
            </a: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为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m*n</a:t>
            </a: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的矩阵，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x</a:t>
            </a: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为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n*1</a:t>
            </a: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的列向量，</a:t>
            </a:r>
            <a:endParaRPr kumimoji="0" lang="en-US" altLang="zh-CN" sz="5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 panose="020B0604020202020204"/>
            </a:endParaRPr>
          </a:p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y=A</a:t>
            </a: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*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x=</a:t>
            </a: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？</a:t>
            </a:r>
            <a:endParaRPr kumimoji="0" lang="en-US" altLang="zh-CN" sz="5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 panose="020B0604020202020204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824" y="7794104"/>
            <a:ext cx="3223235" cy="2635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2555" y="6545023"/>
            <a:ext cx="10013491" cy="4077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548" y="8586192"/>
            <a:ext cx="9073008" cy="3718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776176" y="3382529"/>
            <a:ext cx="2664296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推广：</a:t>
            </a:r>
            <a:endParaRPr kumimoji="0" lang="zh-CN" altLang="en-US" sz="5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 panose="020B0604020202020204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23" y="3469655"/>
            <a:ext cx="9729233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0512" y="4254563"/>
            <a:ext cx="4186956" cy="8026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8555" y="3336735"/>
            <a:ext cx="8208912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标量对向量的导数</a:t>
            </a:r>
            <a:endParaRPr kumimoji="0" lang="zh-CN" altLang="en-US" sz="5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 panose="020B060402020202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8555" y="4536419"/>
            <a:ext cx="21756653" cy="24109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A</a:t>
            </a: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为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n</a:t>
            </a: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*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n</a:t>
            </a: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的矩阵，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x</a:t>
            </a: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为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n</a:t>
            </a: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*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1</a:t>
            </a: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的列向量，</a:t>
            </a:r>
            <a:endParaRPr kumimoji="0" lang="en-US" altLang="zh-CN" sz="5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 panose="020B0604020202020204"/>
            </a:endParaRPr>
          </a:p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 panose="020B0604020202020204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52" y="5946751"/>
            <a:ext cx="5275437" cy="1279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318" y="7521349"/>
            <a:ext cx="2736304" cy="2237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5896" y="6090518"/>
            <a:ext cx="10787734" cy="2549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40762" y="10105905"/>
            <a:ext cx="6714734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特殊地，若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A</a:t>
            </a: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为对称阵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 panose="020B0604020202020204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440" y="9423307"/>
            <a:ext cx="2736304" cy="2237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3968" y="9379369"/>
            <a:ext cx="5116164" cy="240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91200" y="6864774"/>
            <a:ext cx="13681520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72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线性回归</a:t>
            </a:r>
            <a:endParaRPr kumimoji="0" lang="zh-CN" altLang="en-US" sz="7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 panose="020B0604020202020204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886744" y="3546939"/>
                <a:ext cx="21985607" cy="83251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825500" rtl="0" fontAlgn="auto" latinLnBrk="0" hangingPunc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5000" b="1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rPr>
                  <a:t>线性回归</a:t>
                </a:r>
                <a:r>
                  <a:rPr kumimoji="0" lang="zh-CN" altLang="en-US" sz="50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rPr>
                  <a:t>：</a:t>
                </a:r>
                <a:endParaRPr kumimoji="0" lang="en-US" altLang="zh-CN" sz="50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endParaRPr>
              </a:p>
              <a:p>
                <a:pPr marL="0" marR="0" indent="0" algn="l" defTabSz="825500" rtl="0" fontAlgn="auto" latinLnBrk="0" hangingPunc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dirty="0" smtClean="0"/>
                  <a:t>输入：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marL="0" marR="0" indent="0" algn="l" defTabSz="825500" rtl="0" fontAlgn="auto" latinLnBrk="0" hangingPunc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50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rPr>
                  <a:t>输出：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5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/>
                            <a:ea typeface="+mn-ea"/>
                            <a:cs typeface="+mn-cs"/>
                            <a:sym typeface="Helvetica"/>
                          </a:rPr>
                        </m:ctrlPr>
                      </m:sSubPr>
                      <m:e>
                        <m:r>
                          <a:rPr kumimoji="0" lang="en-US" altLang="zh-CN" sz="5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/>
                            <a:ea typeface="+mn-ea"/>
                            <a:cs typeface="+mn-cs"/>
                            <a:sym typeface="Helvetica"/>
                          </a:rPr>
                          <m:t>𝑦</m:t>
                        </m:r>
                      </m:e>
                      <m:sub>
                        <m:r>
                          <a:rPr kumimoji="0" lang="en-US" altLang="zh-CN" sz="5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/>
                            <a:ea typeface="+mn-ea"/>
                            <a:cs typeface="+mn-cs"/>
                            <a:sym typeface="Helvetica"/>
                          </a:rPr>
                          <m:t>𝑖</m:t>
                        </m:r>
                      </m:sub>
                    </m:sSub>
                    <m:r>
                      <a:rPr kumimoji="0" lang="zh-CN" altLang="en-US" sz="5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/>
                        <a:ea typeface="+mn-ea"/>
                        <a:cs typeface="+mn-cs"/>
                        <a:sym typeface="Helvetica"/>
                      </a:rPr>
                      <m:t>是</m:t>
                    </m:r>
                    <m:r>
                      <a:rPr lang="zh-CN" altLang="en-US" i="1">
                        <a:latin typeface="Cambria Math"/>
                      </a:rPr>
                      <m:t>连续值</m:t>
                    </m:r>
                    <m:r>
                      <a:rPr lang="zh-CN" altLang="en-US" i="1" smtClean="0">
                        <a:latin typeface="Cambria Math"/>
                      </a:rPr>
                      <m:t>变量</m:t>
                    </m:r>
                  </m:oMath>
                </a14:m>
                <a:endParaRPr lang="en-US" altLang="zh-CN" i="0" dirty="0" smtClean="0">
                  <a:latin typeface="+mn-lt"/>
                </a:endParaRPr>
              </a:p>
              <a:p>
                <a:pPr marL="0" marR="0" indent="0" algn="l" defTabSz="825500" rtl="0" fontAlgn="auto" latinLnBrk="0" hangingPunc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dirty="0" smtClean="0"/>
                  <a:t>假设输入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和输出</a:t>
                </a:r>
                <a:r>
                  <a:rPr lang="en-US" altLang="zh-CN" dirty="0" smtClean="0"/>
                  <a:t>y</a:t>
                </a:r>
                <a:r>
                  <a:rPr lang="zh-CN" altLang="en-US" dirty="0" smtClean="0"/>
                  <a:t>之间有线性相关关系</a:t>
                </a:r>
                <a:endParaRPr lang="en-US" altLang="zh-CN" dirty="0" smtClean="0"/>
              </a:p>
              <a:p>
                <a:pPr marL="0" marR="0" indent="0" algn="l" defTabSz="825500" rtl="0" fontAlgn="auto" latinLnBrk="0" hangingPunc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50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rPr>
                  <a:t>目的：</a:t>
                </a:r>
                <a:endParaRPr kumimoji="0" lang="en-US" altLang="zh-CN" sz="50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dirty="0" smtClean="0"/>
                  <a:t>		</a:t>
                </a:r>
                <a:r>
                  <a:rPr lang="zh-CN" altLang="en-US" dirty="0" smtClean="0"/>
                  <a:t>通过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学习回归</a:t>
                </a:r>
                <a:r>
                  <a:rPr lang="zh-CN" altLang="en-US" dirty="0" smtClean="0"/>
                  <a:t>映射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X        Y</a:t>
                </a:r>
                <a:endParaRPr lang="zh-CN" altLang="en-US" dirty="0"/>
              </a:p>
              <a:p>
                <a:pPr marL="0" marR="0" indent="0" algn="l" defTabSz="825500" rtl="0" fontAlgn="auto" latinLnBrk="0" hangingPunc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/>
                  <a:t>	</a:t>
                </a:r>
                <a:r>
                  <a:rPr lang="en-US" altLang="zh-CN" dirty="0" smtClean="0"/>
                  <a:t>	</a:t>
                </a:r>
                <a:r>
                  <a:rPr lang="zh-CN" altLang="en-US" dirty="0" smtClean="0"/>
                  <a:t>对于新给定的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，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预测</a:t>
                </a:r>
                <a:r>
                  <a:rPr lang="zh-CN" altLang="en-US" dirty="0" smtClean="0"/>
                  <a:t>输出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kumimoji="0" lang="en-US" altLang="zh-CN" sz="50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rPr>
                  <a:t>=f</a:t>
                </a:r>
                <a:r>
                  <a:rPr lang="en-US" altLang="zh-CN" dirty="0" smtClean="0"/>
                  <a:t>(x)</a:t>
                </a:r>
                <a:endParaRPr kumimoji="0" lang="en-US" altLang="zh-CN" sz="50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44" y="3546939"/>
                <a:ext cx="21985607" cy="8325164"/>
              </a:xfrm>
              <a:prstGeom prst="rect">
                <a:avLst/>
              </a:prstGeom>
              <a:blipFill rotWithShape="1">
                <a:blip r:embed="rId1"/>
                <a:stretch>
                  <a:fillRect l="-1497" b="-95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4" name="直接箭头连接符 3"/>
          <p:cNvCxnSpPr/>
          <p:nvPr/>
        </p:nvCxnSpPr>
        <p:spPr>
          <a:xfrm>
            <a:off x="9167664" y="10026352"/>
            <a:ext cx="1008112" cy="0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矩形 7"/>
          <p:cNvSpPr/>
          <p:nvPr/>
        </p:nvSpPr>
        <p:spPr>
          <a:xfrm>
            <a:off x="16656496" y="3785753"/>
            <a:ext cx="3960440" cy="872034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/>
              <a:t>训练集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 panose="020B0604020202020204"/>
            </a:endParaRPr>
          </a:p>
        </p:txBody>
      </p:sp>
      <p:pic>
        <p:nvPicPr>
          <p:cNvPr id="1028" name="Picture 4" descr="http://imgsrc.baidu.com/imgad/pic/item/cf1b9d16fdfaaf5151b05077865494eef11f7aa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6275" y="6220413"/>
            <a:ext cx="3976903" cy="227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7177887" y="7083773"/>
            <a:ext cx="316835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机器学习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 panose="020B0604020202020204"/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18384019" y="8649021"/>
            <a:ext cx="721414" cy="893812"/>
          </a:xfrm>
          <a:prstGeom prst="down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 panose="020B0604020202020204"/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18384020" y="5273824"/>
            <a:ext cx="721414" cy="893812"/>
          </a:xfrm>
          <a:prstGeom prst="down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 panose="020B0604020202020204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096656" y="9810328"/>
            <a:ext cx="1656184" cy="144016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 panose="020B06040202020202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240337" y="9995575"/>
            <a:ext cx="1368821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f</a:t>
            </a:r>
            <a:endParaRPr kumimoji="0" lang="zh-CN" altLang="en-US" sz="5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 panose="020B0604020202020204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16440472" y="10530408"/>
            <a:ext cx="1368152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Box 16"/>
          <p:cNvSpPr txBox="1"/>
          <p:nvPr/>
        </p:nvSpPr>
        <p:spPr>
          <a:xfrm>
            <a:off x="14064208" y="9575923"/>
            <a:ext cx="2692067" cy="16414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输入特征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x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 panose="020B0604020202020204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19968864" y="10530408"/>
            <a:ext cx="108012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TextBox 19"/>
          <p:cNvSpPr txBox="1"/>
          <p:nvPr/>
        </p:nvSpPr>
        <p:spPr>
          <a:xfrm>
            <a:off x="21337016" y="9709670"/>
            <a:ext cx="2304256" cy="16414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估计值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y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 panose="020B060402020202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1501</Words>
  <Application>WPS 演示</Application>
  <PresentationFormat>自定义</PresentationFormat>
  <Paragraphs>239</Paragraphs>
  <Slides>35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35</vt:i4>
      </vt:variant>
    </vt:vector>
  </HeadingPairs>
  <TitlesOfParts>
    <vt:vector size="49" baseType="lpstr">
      <vt:lpstr>Arial</vt:lpstr>
      <vt:lpstr>宋体</vt:lpstr>
      <vt:lpstr>Wingdings</vt:lpstr>
      <vt:lpstr>Helvetica</vt:lpstr>
      <vt:lpstr>Helvetica Light</vt:lpstr>
      <vt:lpstr>Helvetica Neue</vt:lpstr>
      <vt:lpstr>微软雅黑</vt:lpstr>
      <vt:lpstr>Arial Unicode MS</vt:lpstr>
      <vt:lpstr>White</vt:lpstr>
      <vt:lpstr>Equation.KSEE3</vt:lpstr>
      <vt:lpstr>Equation.KSEE3</vt:lpstr>
      <vt:lpstr>Equation.KSEE3</vt:lpstr>
      <vt:lpstr>Equation.DSMT4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“”</cp:lastModifiedBy>
  <cp:revision>128</cp:revision>
  <dcterms:created xsi:type="dcterms:W3CDTF">2018-12-15T01:49:00Z</dcterms:created>
  <dcterms:modified xsi:type="dcterms:W3CDTF">2019-01-07T10:59:32Z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