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3"/>
    <p:sldId id="256" r:id="rId4"/>
    <p:sldId id="261" r:id="rId5"/>
    <p:sldId id="344" r:id="rId6"/>
    <p:sldId id="345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266" r:id="rId17"/>
    <p:sldId id="353" r:id="rId18"/>
    <p:sldId id="271" r:id="rId19"/>
    <p:sldId id="327" r:id="rId20"/>
    <p:sldId id="329" r:id="rId21"/>
    <p:sldId id="355" r:id="rId22"/>
    <p:sldId id="356" r:id="rId23"/>
    <p:sldId id="357" r:id="rId24"/>
    <p:sldId id="358" r:id="rId25"/>
    <p:sldId id="26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/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7.wmf"/><Relationship Id="rId17" Type="http://schemas.openxmlformats.org/officeDocument/2006/relationships/notesSlide" Target="../notesSlides/notesSlide3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4.wmf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8019" y="-24989"/>
            <a:ext cx="13225421" cy="137409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47" y="0"/>
            <a:ext cx="3024337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5" name="矩形"/>
          <p:cNvSpPr/>
          <p:nvPr/>
        </p:nvSpPr>
        <p:spPr>
          <a:xfrm>
            <a:off x="1808727" y="3515490"/>
            <a:ext cx="14703754" cy="7347148"/>
          </a:xfrm>
          <a:prstGeom prst="rect">
            <a:avLst/>
          </a:prstGeom>
          <a:solidFill>
            <a:srgbClr val="2273CE">
              <a:alpha val="70641"/>
            </a:srgbClr>
          </a:solidFill>
          <a:ln w="25400">
            <a:solidFill>
              <a:schemeClr val="accent1"/>
            </a:solidFill>
          </a:ln>
          <a:effectLst>
            <a:outerShdw blurRad="38100" dist="25400" dir="5400000" rotWithShape="0">
              <a:srgbClr val="000000">
                <a:alpha val="3533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1">
                    <a:satOff val="-36898"/>
                    <a:lumOff val="3088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6" name="优逸客科技"/>
          <p:cNvSpPr txBox="1"/>
          <p:nvPr/>
        </p:nvSpPr>
        <p:spPr>
          <a:xfrm>
            <a:off x="2856795" y="4016711"/>
            <a:ext cx="5702301" cy="1663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优逸客科技</a:t>
            </a:r>
          </a:p>
        </p:txBody>
      </p:sp>
      <p:sp>
        <p:nvSpPr>
          <p:cNvPr id="167" name="线条"/>
          <p:cNvSpPr/>
          <p:nvPr/>
        </p:nvSpPr>
        <p:spPr>
          <a:xfrm>
            <a:off x="2712122" y="6127774"/>
            <a:ext cx="10136898" cy="2"/>
          </a:xfrm>
          <a:prstGeom prst="line">
            <a:avLst/>
          </a:prstGeom>
          <a:ln w="38100">
            <a:solidFill>
              <a:srgbClr val="FFFFFF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168" name="UNIQUE…"/>
          <p:cNvSpPr txBox="1"/>
          <p:nvPr/>
        </p:nvSpPr>
        <p:spPr>
          <a:xfrm>
            <a:off x="8807623" y="4162762"/>
            <a:ext cx="3510212" cy="1498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t>UNIQUE</a:t>
            </a:r>
            <a:endParaRPr sz="4000" b="1">
              <a:latin typeface="+mn-lt"/>
              <a:ea typeface="+mn-ea"/>
              <a:cs typeface="+mn-cs"/>
              <a:sym typeface="Helvetica" panose="020B0604020202020204"/>
            </a:endParaRPr>
          </a:p>
          <a:p>
            <a:pPr algn="l">
              <a:defRPr sz="4400">
                <a:solidFill>
                  <a:srgbClr val="FFFFFF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t>TECHNOLOGY</a:t>
            </a:r>
          </a:p>
        </p:txBody>
      </p:sp>
      <p:sp>
        <p:nvSpPr>
          <p:cNvPr id="169" name="优逸客科技有限公司，简称“优逸客”…"/>
          <p:cNvSpPr txBox="1"/>
          <p:nvPr/>
        </p:nvSpPr>
        <p:spPr>
          <a:xfrm>
            <a:off x="2901640" y="6134130"/>
            <a:ext cx="12112539" cy="47199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优逸客科技有限公</a:t>
            </a:r>
            <a:r>
              <a:rPr lang="zh-CN"/>
              <a:t>司</a:t>
            </a:r>
            <a:r>
              <a:t>简称</a:t>
            </a:r>
            <a:r>
              <a:rPr lang="en-US"/>
              <a:t>“</a:t>
            </a:r>
            <a:r>
              <a:t>优逸客</a:t>
            </a:r>
            <a:r>
              <a:rPr lang="en-US"/>
              <a:t>”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是我国</a:t>
            </a:r>
            <a:r>
              <a:rPr lang="en-US"/>
              <a:t>100</a:t>
            </a:r>
            <a:r>
              <a:rPr lang="zh-CN" altLang="en-US"/>
              <a:t>家</a:t>
            </a:r>
            <a:r>
              <a:rPr lang="en-US" altLang="zh-CN"/>
              <a:t>“</a:t>
            </a:r>
            <a:r>
              <a:t>大众创业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t>万众创新</a:t>
            </a:r>
            <a:r>
              <a:rPr lang="en-US"/>
              <a:t>”</a:t>
            </a:r>
            <a:r>
              <a:t>重点扶持机构之一，</a:t>
            </a: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/>
              <a:t>是</a:t>
            </a:r>
            <a:r>
              <a:t>教育部授予</a:t>
            </a:r>
            <a:r>
              <a:rPr lang="zh-CN"/>
              <a:t>的</a:t>
            </a:r>
            <a:r>
              <a:rPr lang="en-US" altLang="zh-CN"/>
              <a:t>“</a:t>
            </a:r>
            <a:r>
              <a:t>三网融合人才培养中心</a:t>
            </a:r>
            <a:r>
              <a:rPr lang="en-US"/>
              <a:t>“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>
                <a:ea typeface="宋体" panose="02010600030101010101" pitchFamily="2" charset="-122"/>
              </a:rPr>
              <a:t>是中国</a:t>
            </a:r>
            <a:r>
              <a:rPr lang="en-US" altLang="zh-CN">
                <a:ea typeface="宋体" panose="02010600030101010101" pitchFamily="2" charset="-122"/>
              </a:rPr>
              <a:t>UI</a:t>
            </a:r>
            <a:r>
              <a:rPr lang="zh-CN" altLang="en-US">
                <a:ea typeface="宋体" panose="02010600030101010101" pitchFamily="2" charset="-122"/>
              </a:rPr>
              <a:t>职业教育的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知名品牌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>
                <a:ea typeface="宋体" panose="02010600030101010101" pitchFamily="2" charset="-122"/>
              </a:rPr>
              <a:t>是国内互联网设计与前端开发实训行业的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拓荒者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是企业级产品</a:t>
            </a:r>
            <a:r>
              <a:rPr lang="zh-CN"/>
              <a:t>开发与</a:t>
            </a:r>
            <a:r>
              <a:t>设计</a:t>
            </a:r>
            <a:r>
              <a:rPr lang="en-US"/>
              <a:t>”</a:t>
            </a:r>
            <a:r>
              <a:t>方案提供商</a:t>
            </a:r>
            <a:r>
              <a:rPr lang="en-US"/>
              <a:t>“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defRPr sz="33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7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184" y="6858000"/>
            <a:ext cx="3460685" cy="28803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5120" y="3426778"/>
            <a:ext cx="370586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损失函数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0545" y="8114665"/>
            <a:ext cx="8976360" cy="2180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5496560"/>
            <a:ext cx="11664315" cy="1761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0510" y="3014980"/>
            <a:ext cx="9175115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K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的选定：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选的不好会出现如下情况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9960" y="6194425"/>
            <a:ext cx="15779750" cy="5791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0655" y="3180715"/>
            <a:ext cx="21131530" cy="3563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K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的选定：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“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肘点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”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法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选取不同的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值，画出损失函数曲线，选取</a:t>
            </a:r>
            <a:r>
              <a:rPr lang="en-US" altLang="zh-CN">
                <a:ea typeface="宋体" panose="02010600030101010101" pitchFamily="2" charset="-122"/>
                <a:sym typeface="Helvetica" panose="020B0604020202020204"/>
              </a:rPr>
              <a:t>“</a:t>
            </a:r>
            <a:r>
              <a:rPr lang="zh-CN" altLang="en-US">
                <a:ea typeface="宋体" panose="02010600030101010101" pitchFamily="2" charset="-122"/>
                <a:sym typeface="Helvetica" panose="020B0604020202020204"/>
              </a:rPr>
              <a:t>肘点</a:t>
            </a:r>
            <a:r>
              <a:rPr lang="en-US" altLang="zh-CN">
                <a:ea typeface="宋体" panose="02010600030101010101" pitchFamily="2" charset="-122"/>
                <a:sym typeface="Helvetica" panose="020B0604020202020204"/>
              </a:rPr>
              <a:t>”</a:t>
            </a:r>
            <a:r>
              <a:rPr lang="zh-CN" altLang="en-US">
                <a:ea typeface="宋体" panose="02010600030101010101" pitchFamily="2" charset="-122"/>
                <a:sym typeface="Helvetica" panose="020B0604020202020204"/>
              </a:rPr>
              <a:t>值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785" y="7146290"/>
            <a:ext cx="11798300" cy="5552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5418455" y="3458210"/>
          <a:ext cx="14700885" cy="941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439025" imgH="4267200" progId="Paint.Picture">
                  <p:embed/>
                </p:oleObj>
              </mc:Choice>
              <mc:Fallback>
                <p:oleObj name="" r:id="rId1" imgW="7439025" imgH="42672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8455" y="3458210"/>
                        <a:ext cx="14700885" cy="941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947171" y="3299754"/>
            <a:ext cx="2578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优缺点</a:t>
            </a:r>
            <a:endParaRPr lang="zh-CN"/>
          </a:p>
        </p:txBody>
      </p:sp>
      <p:sp>
        <p:nvSpPr>
          <p:cNvPr id="184" name="Shape 51"/>
          <p:cNvSpPr txBox="1"/>
          <p:nvPr/>
        </p:nvSpPr>
        <p:spPr>
          <a:xfrm>
            <a:off x="1555750" y="5126990"/>
            <a:ext cx="21121370" cy="7487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优点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</a:t>
            </a:r>
            <a:r>
              <a:rPr lang="zh-CN" altLang="en-US" sz="4000"/>
              <a:t>易于理解，聚类效果不错；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</a:t>
            </a:r>
            <a:r>
              <a:rPr lang="zh-CN" altLang="en-US" sz="4000"/>
              <a:t>处理大数据集的时候，该算法可以保证较好的伸缩性和高效率；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</a:t>
            </a:r>
            <a:r>
              <a:rPr lang="zh-CN" altLang="en-US" sz="4000"/>
              <a:t>当簇近似高斯分布的时候，效果非常不错</a:t>
            </a:r>
            <a:r>
              <a:rPr lang="en-US" altLang="zh-CN" sz="4000"/>
              <a:t> </a:t>
            </a:r>
            <a:r>
              <a:rPr lang="zh-CN" altLang="en-US" sz="4000"/>
              <a:t>。</a:t>
            </a:r>
            <a:endParaRPr lang="en-US" alt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/>
              <a:t>缺点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k</a:t>
            </a:r>
            <a:r>
              <a:rPr lang="zh-CN" altLang="en-US" sz="4000"/>
              <a:t>值是用户给定的，进行数据处理前，</a:t>
            </a:r>
            <a:r>
              <a:rPr lang="en-US" altLang="zh-CN" sz="4000"/>
              <a:t>k</a:t>
            </a:r>
            <a:r>
              <a:rPr lang="zh-CN" altLang="en-US" sz="4000"/>
              <a:t>值是未知的，不同的</a:t>
            </a:r>
            <a:r>
              <a:rPr lang="en-US" altLang="zh-CN" sz="4000"/>
              <a:t>k</a:t>
            </a:r>
            <a:r>
              <a:rPr lang="zh-CN" altLang="en-US" sz="4000"/>
              <a:t>值得到的结果不一样；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</a:t>
            </a:r>
            <a:r>
              <a:rPr lang="zh-CN" altLang="en-US" sz="4000"/>
              <a:t>对初始簇中心点是敏感的；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</a:t>
            </a:r>
            <a:r>
              <a:rPr lang="zh-CN" altLang="en-US" sz="4000"/>
              <a:t>不适合发现非凸形状的簇或者大小差别较大的簇；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4. </a:t>
            </a:r>
            <a:r>
              <a:rPr lang="zh-CN" altLang="en-US" sz="4000"/>
              <a:t>特殊值（离群值）对模型的影响比较大。    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947171" y="3299754"/>
            <a:ext cx="2578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优缺点</a:t>
            </a:r>
            <a:endParaRPr lang="zh-CN"/>
          </a:p>
        </p:txBody>
      </p:sp>
      <p:sp>
        <p:nvSpPr>
          <p:cNvPr id="184" name="Shape 51"/>
          <p:cNvSpPr txBox="1"/>
          <p:nvPr/>
        </p:nvSpPr>
        <p:spPr>
          <a:xfrm>
            <a:off x="1555750" y="4757420"/>
            <a:ext cx="21121370" cy="82270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优点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</a:t>
            </a:r>
            <a:r>
              <a:rPr lang="zh-CN" altLang="en-US" sz="4000"/>
              <a:t>易于理解，聚类效果不错；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</a:t>
            </a:r>
            <a:r>
              <a:rPr lang="zh-CN" altLang="en-US" sz="4000"/>
              <a:t>处理大数据集的时候，该算法可以保证较好的伸缩性和高效率；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</a:t>
            </a:r>
            <a:r>
              <a:rPr lang="zh-CN" altLang="en-US" sz="4000"/>
              <a:t>当簇近似高斯分布的时候，效果非常不错</a:t>
            </a:r>
            <a:r>
              <a:rPr lang="en-US" altLang="zh-CN" sz="4000"/>
              <a:t> </a:t>
            </a:r>
            <a:r>
              <a:rPr lang="zh-CN" altLang="en-US" sz="4000"/>
              <a:t>。</a:t>
            </a:r>
            <a:endParaRPr lang="en-US" alt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 b="1"/>
              <a:t>缺点</a:t>
            </a:r>
            <a:r>
              <a:rPr lang="zh-CN" sz="4000"/>
              <a:t>：</a:t>
            </a:r>
            <a:endParaRPr lang="zh-CN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4000"/>
              <a:t>        </a:t>
            </a:r>
            <a:r>
              <a:rPr lang="en-US" altLang="zh-CN" sz="4000"/>
              <a:t>1. k</a:t>
            </a:r>
            <a:r>
              <a:rPr lang="zh-CN" altLang="en-US" sz="4000"/>
              <a:t>值是用户给定的，进行数据处理前，</a:t>
            </a:r>
            <a:r>
              <a:rPr lang="en-US" altLang="zh-CN" sz="4000"/>
              <a:t>k</a:t>
            </a:r>
            <a:r>
              <a:rPr lang="zh-CN" altLang="en-US" sz="4000"/>
              <a:t>值是未知的，不同的</a:t>
            </a:r>
            <a:r>
              <a:rPr lang="en-US" altLang="zh-CN" sz="4000"/>
              <a:t>k</a:t>
            </a:r>
            <a:r>
              <a:rPr lang="zh-CN" altLang="en-US" sz="4000"/>
              <a:t>值得到的结果不一样；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2. </a:t>
            </a:r>
            <a:r>
              <a:rPr lang="zh-CN" altLang="en-US" sz="4000"/>
              <a:t>对初始簇中心点是敏感的；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3. </a:t>
            </a:r>
            <a:r>
              <a:rPr lang="zh-CN" altLang="en-US" sz="4000"/>
              <a:t>对于团状的数据点集区分度好，对于带状(环绕)等“非凸”形状不太好。(用谱聚类或者做特征映射)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</a:t>
            </a:r>
            <a:r>
              <a:rPr lang="en-US" altLang="zh-CN" sz="4000"/>
              <a:t>4. </a:t>
            </a:r>
            <a:r>
              <a:rPr lang="zh-CN" altLang="en-US" sz="4000"/>
              <a:t>对异常点的“免疫力”很差，我们可以通过一些调整(比如中心不直接取均值，而是找均值最近的样本点代替)    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79" name="Shape 46"/>
          <p:cNvSpPr txBox="1"/>
          <p:nvPr/>
        </p:nvSpPr>
        <p:spPr>
          <a:xfrm>
            <a:off x="2019686" y="3354364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应用举例</a:t>
            </a:r>
            <a:endParaRPr lang="zh-CN" altLang="en-US"/>
          </a:p>
        </p:txBody>
      </p:sp>
      <p:sp>
        <p:nvSpPr>
          <p:cNvPr id="180" name="Shape 47"/>
          <p:cNvSpPr txBox="1"/>
          <p:nvPr/>
        </p:nvSpPr>
        <p:spPr>
          <a:xfrm>
            <a:off x="676318" y="3354365"/>
            <a:ext cx="927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7</a:t>
            </a:r>
            <a:endParaRPr lang="en-US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84" name="Shape 51"/>
          <p:cNvSpPr txBox="1"/>
          <p:nvPr/>
        </p:nvSpPr>
        <p:spPr>
          <a:xfrm>
            <a:off x="1169455" y="8984194"/>
            <a:ext cx="21065818" cy="8401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                                     </a:t>
            </a:r>
            <a:endParaRPr lang="zh-CN" altLang="en-US" sz="4000"/>
          </a:p>
        </p:txBody>
      </p:sp>
      <p:grpSp>
        <p:nvGrpSpPr>
          <p:cNvPr id="187" name="Group 54"/>
          <p:cNvGrpSpPr/>
          <p:nvPr/>
        </p:nvGrpSpPr>
        <p:grpSpPr>
          <a:xfrm>
            <a:off x="676316" y="5322949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5000"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500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2510" y="5988050"/>
            <a:ext cx="12355195" cy="6440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1113575" y="4257254"/>
            <a:ext cx="21065818" cy="67494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假定聚类簇数</a:t>
            </a:r>
            <a:r>
              <a:rPr lang="en-US" altLang="zh-CN" sz="4000"/>
              <a:t>k=3</a:t>
            </a:r>
            <a:r>
              <a:rPr lang="zh-CN" altLang="en-US" sz="4000"/>
              <a:t>，算法开始时随机选取三个样本                 作为初始均值向量，即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考察样本                        ，它与当前均值向量              的距离分别为</a:t>
            </a:r>
            <a:r>
              <a:rPr lang="en-US" altLang="zh-CN" sz="4000"/>
              <a:t>0.369</a:t>
            </a:r>
            <a:r>
              <a:rPr lang="zh-CN" altLang="en-US" sz="4000"/>
              <a:t>，</a:t>
            </a:r>
            <a:r>
              <a:rPr lang="en-US" altLang="zh-CN" sz="4000"/>
              <a:t>0.506</a:t>
            </a:r>
            <a:r>
              <a:rPr lang="zh-CN" altLang="en-US" sz="4000"/>
              <a:t>，</a:t>
            </a:r>
            <a:r>
              <a:rPr lang="en-US" altLang="zh-CN" sz="4000"/>
              <a:t>0.220</a:t>
            </a:r>
            <a:r>
              <a:rPr lang="zh-CN" altLang="en-US" sz="4000"/>
              <a:t>，因此    将被划入簇     中。类似的，对数据集中的所有样本考察一遍后，可得当前簇划分为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                                </a:t>
            </a:r>
            <a:endParaRPr lang="zh-CN" altLang="en-US" sz="4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82195" y="4257040"/>
          <a:ext cx="220853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49300" imgH="254000" progId="Equation.KSEE3">
                  <p:embed/>
                </p:oleObj>
              </mc:Choice>
              <mc:Fallback>
                <p:oleObj name="" r:id="rId1" imgW="749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2195" y="4257040"/>
                        <a:ext cx="220853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92800" y="5488305"/>
          <a:ext cx="9896475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644900" imgH="292100" progId="Equation.KSEE3">
                  <p:embed/>
                </p:oleObj>
              </mc:Choice>
              <mc:Fallback>
                <p:oleObj name="" r:id="rId3" imgW="36449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2800" y="5488305"/>
                        <a:ext cx="9896475" cy="7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6430" y="6570980"/>
          <a:ext cx="351282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168400" imgH="254000" progId="Equation.KSEE3">
                  <p:embed/>
                </p:oleObj>
              </mc:Choice>
              <mc:Fallback>
                <p:oleObj name="" r:id="rId5" imgW="11684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6430" y="6570980"/>
                        <a:ext cx="351282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91240" y="6605270"/>
          <a:ext cx="2030095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762000" imgH="292100" progId="Equation.KSEE3">
                  <p:embed/>
                </p:oleObj>
              </mc:Choice>
              <mc:Fallback>
                <p:oleObj name="" r:id="rId7" imgW="762000" imgH="292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1240" y="6605270"/>
                        <a:ext cx="2030095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2020" y="7286625"/>
          <a:ext cx="516890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90500" imgH="254000" progId="Equation.KSEE3">
                  <p:embed/>
                </p:oleObj>
              </mc:Choice>
              <mc:Fallback>
                <p:oleObj name="" r:id="rId9" imgW="1905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2020" y="7286625"/>
                        <a:ext cx="516890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4965" y="7214870"/>
          <a:ext cx="62484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90500" imgH="254000" progId="Equation.KSEE3">
                  <p:embed/>
                </p:oleObj>
              </mc:Choice>
              <mc:Fallback>
                <p:oleObj name="" r:id="rId11" imgW="190500" imgH="254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4965" y="7214870"/>
                        <a:ext cx="62484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9420" y="8668385"/>
          <a:ext cx="10643235" cy="233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4013200" imgH="774065" progId="Equation.KSEE3">
                  <p:embed/>
                </p:oleObj>
              </mc:Choice>
              <mc:Fallback>
                <p:oleObj name="" r:id="rId13" imgW="4013200" imgH="7740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9420" y="8668385"/>
                        <a:ext cx="10643235" cy="233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1030605" y="2389505"/>
            <a:ext cx="8437880" cy="111817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于是，可从                 分别求出新的均值向量             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更新当前均值向量后，不断重复上述过程，如右图所示，第五轮迭代产生的结果与第四轮迭代相同，于是算法停止，得到最终的簇划分。              </a:t>
            </a: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400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                                        </a:t>
            </a:r>
            <a:endParaRPr lang="zh-CN" altLang="en-US" sz="4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8880" y="3978910"/>
          <a:ext cx="2182495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87400" imgH="254000" progId="Equation.KSEE3">
                  <p:embed/>
                </p:oleObj>
              </mc:Choice>
              <mc:Fallback>
                <p:oleObj name="" r:id="rId1" imgW="7874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8880" y="3978910"/>
                        <a:ext cx="2182495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8880" y="5093335"/>
          <a:ext cx="3548380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604260" imgH="769620" progId="Equation.KSEE3">
                  <p:embed/>
                </p:oleObj>
              </mc:Choice>
              <mc:Fallback>
                <p:oleObj name="" r:id="rId3" imgW="3604260" imgH="76962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880" y="5093335"/>
                        <a:ext cx="3548380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1733" y="6076950"/>
          <a:ext cx="3585210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257300" imgH="330200" progId="Equation.KSEE3">
                  <p:embed/>
                </p:oleObj>
              </mc:Choice>
              <mc:Fallback>
                <p:oleObj name="" r:id="rId5" imgW="12573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1733" y="6076950"/>
                        <a:ext cx="3585210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6661" y="7018655"/>
          <a:ext cx="354901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244600" imgH="330200" progId="Equation.KSEE3">
                  <p:embed/>
                </p:oleObj>
              </mc:Choice>
              <mc:Fallback>
                <p:oleObj name="" r:id="rId7" imgW="12446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6661" y="7018655"/>
                        <a:ext cx="3549015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0775" y="3479165"/>
            <a:ext cx="11510645" cy="9338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947171" y="3299754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层次聚类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7145" y="5100320"/>
            <a:ext cx="11055350" cy="7131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UNIQUE SHANXI TECHNOLOGY tasting</a:t>
            </a:r>
          </a:p>
        </p:txBody>
      </p:sp>
      <p:sp>
        <p:nvSpPr>
          <p:cNvPr id="132" name="Shape 137"/>
          <p:cNvSpPr txBox="1"/>
          <p:nvPr>
            <p:ph type="subTitle" sz="quarter" idx="1"/>
          </p:nvPr>
        </p:nvSpPr>
        <p:spPr>
          <a:xfrm>
            <a:off x="8494395" y="8933815"/>
            <a:ext cx="8575675" cy="119126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   </a:t>
            </a:r>
            <a:r>
              <a:rPr lang="zh-CN" altLang="en-US" sz="6000"/>
              <a:t>机器学习</a:t>
            </a:r>
            <a:r>
              <a:rPr lang="en-US" altLang="zh-CN" sz="6000"/>
              <a:t>---Kmeans</a:t>
            </a:r>
            <a:endParaRPr lang="en-US" altLang="zh-CN" sz="600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3341370"/>
            <a:ext cx="13499465" cy="847725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1258570" y="5147945"/>
          <a:ext cx="13165455" cy="616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410200" imgH="2867025" progId="Paint.Picture">
                  <p:embed/>
                </p:oleObj>
              </mc:Choice>
              <mc:Fallback>
                <p:oleObj name="" r:id="rId2" imgW="5410200" imgH="28670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570" y="5147945"/>
                        <a:ext cx="13165455" cy="616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5906135"/>
            <a:ext cx="16256000" cy="3377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9485" y="3330575"/>
            <a:ext cx="22465030" cy="81807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k-means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聚类与层次聚类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685800" marR="0" indent="-68580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kmeans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每次聚类产生一个聚类结果，层次聚类可以通过聚类程度不同产生不同结果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685800" marR="0" indent="-68580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kmeans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需要指定聚类个数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，层次聚类不用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685800" marR="0" indent="-68580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kmeans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比层次聚类更快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  <a:p>
            <a:pPr marL="685800" marR="0" indent="-68580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kmeans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用的多，且可以用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k-median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1222761" y="3244509"/>
            <a:ext cx="3403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聚类算法</a:t>
            </a:r>
            <a:endParaRPr lang="zh-CN"/>
          </a:p>
        </p:txBody>
      </p:sp>
      <p:sp>
        <p:nvSpPr>
          <p:cNvPr id="184" name="Shape 51"/>
          <p:cNvSpPr txBox="1"/>
          <p:nvPr/>
        </p:nvSpPr>
        <p:spPr>
          <a:xfrm>
            <a:off x="1222795" y="5698386"/>
            <a:ext cx="21065818" cy="5641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无监督学习：只要数据，不要标记结果</a:t>
            </a:r>
            <a:endParaRPr lang="zh-CN" altLang="en-US" sz="4000" b="1"/>
          </a:p>
          <a:p>
            <a:pPr marL="571500" indent="-571500"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buChar char="u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邮件聚类</a:t>
            </a:r>
            <a:endParaRPr lang="zh-CN" altLang="en-US" sz="4000"/>
          </a:p>
          <a:p>
            <a:pPr marL="571500" indent="-571500"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buChar char="u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用户聚类</a:t>
            </a:r>
            <a:endParaRPr lang="zh-CN" altLang="en-US" sz="4000"/>
          </a:p>
          <a:p>
            <a:pPr marL="571500" indent="-571500"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buChar char="u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图片边缘</a:t>
            </a:r>
            <a:endParaRPr lang="zh-CN" altLang="en-US" sz="4000"/>
          </a:p>
          <a:p>
            <a:pPr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用于发现共同的群体(cluster)</a:t>
            </a:r>
            <a:endParaRPr lang="zh-CN" altLang="en-US" sz="4000"/>
          </a:p>
          <a:p>
            <a:pPr algn="l" defTabSz="914400" eaLnBrk="1">
              <a:lnSpc>
                <a:spcPct val="150000"/>
              </a:lnSpc>
              <a:buClr>
                <a:srgbClr val="45A4FC"/>
              </a:buClr>
              <a:buFont typeface="Wingdings" panose="05000000000000000000" charset="0"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聚类唯一会使用到的信息是：样本与样本之间的相似度（跟距离负相关）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1222795" y="4934481"/>
            <a:ext cx="21065818" cy="19481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给定N个训练样本(未标记的){x 1 , . . . , x N },同时给定结果聚类的个数K</a:t>
            </a:r>
            <a:endParaRPr lang="zh-CN" altLang="en-US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目标：把比较“接近”的样本放到一个cluster里，总共得到K个cluster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0" y="7718425"/>
            <a:ext cx="8080375" cy="3914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0800" y="3592195"/>
            <a:ext cx="19337020" cy="702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不同场景的判定内容：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u"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图片检索：图片内容相似度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u"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图片分割：图片像素(颜色)相似度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u"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网页聚类：文本内容相似度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u"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社交网络聚类：(被)关注人群，喜好，喜好内容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68580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u"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电商用户聚类：点击/加车/购买商品，行为序列…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2860" y="3399155"/>
            <a:ext cx="19337020" cy="1255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样本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—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向量</a:t>
            </a: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—</a:t>
            </a: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 panose="020B0604020202020204"/>
              </a:rPr>
              <a:t>距离</a:t>
            </a: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" panose="020B0604020202020204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509770" y="5395595"/>
          <a:ext cx="12903835" cy="660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81675" imgH="2647950" progId="Paint.Picture">
                  <p:embed/>
                </p:oleObj>
              </mc:Choice>
              <mc:Fallback>
                <p:oleObj name="" r:id="rId1" imgW="5781675" imgH="2647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9770" y="5395595"/>
                        <a:ext cx="12903835" cy="660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1223010" y="3559175"/>
            <a:ext cx="9192895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 b="1"/>
              <a:t>Kmeans</a:t>
            </a:r>
            <a:r>
              <a:rPr lang="zh-CN" altLang="en-US" sz="4000" b="1"/>
              <a:t>聚类：</a:t>
            </a:r>
            <a:endParaRPr lang="zh-CN" altLang="en-US" sz="4000" b="1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得到的聚类是一个独立于另外一个的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290" y="6182360"/>
            <a:ext cx="6966585" cy="5558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28600" y="3559175"/>
            <a:ext cx="946594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 b="1">
                <a:sym typeface="+mn-ea"/>
              </a:rPr>
              <a:t>层次聚类：</a:t>
            </a:r>
            <a:r>
              <a:rPr lang="zh-CN" altLang="en-US" sz="4000">
                <a:sym typeface="+mn-ea"/>
              </a:rPr>
              <a:t>可以看做树状层叠</a:t>
            </a:r>
            <a:endParaRPr lang="zh-CN" altLang="en-US" sz="4000"/>
          </a:p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>
                <a:sym typeface="+mn-ea"/>
              </a:rPr>
              <a:t>		    </a:t>
            </a:r>
            <a:r>
              <a:rPr lang="zh-CN" altLang="en-US" sz="4000">
                <a:sym typeface="+mn-ea"/>
              </a:rPr>
              <a:t>无需初始输入聚类个数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2167235" y="6776085"/>
          <a:ext cx="10988040" cy="516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305300" imgH="2028825" progId="Paint.Picture">
                  <p:embed/>
                </p:oleObj>
              </mc:Choice>
              <mc:Fallback>
                <p:oleObj name="" r:id="rId2" imgW="4305300" imgH="2028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67235" y="6776085"/>
                        <a:ext cx="10988040" cy="516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676910" y="2948940"/>
            <a:ext cx="801052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4000" b="1"/>
              <a:t>Kmeans</a:t>
            </a:r>
            <a:r>
              <a:rPr lang="zh-CN" altLang="en-US" sz="4000" b="1"/>
              <a:t>聚类：</a:t>
            </a:r>
            <a:r>
              <a:rPr lang="zh-CN" altLang="en-US" sz="4000"/>
              <a:t>提出早、使用频繁</a:t>
            </a:r>
            <a:endParaRPr lang="zh-CN" altLang="en-US" sz="4000"/>
          </a:p>
        </p:txBody>
      </p:sp>
      <p:sp>
        <p:nvSpPr>
          <p:cNvPr id="2" name="Shape 51"/>
          <p:cNvSpPr txBox="1"/>
          <p:nvPr/>
        </p:nvSpPr>
        <p:spPr>
          <a:xfrm>
            <a:off x="676910" y="4366895"/>
            <a:ext cx="168719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p>
            <a:pPr algn="l" defTabSz="914400" eaLnBrk="1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4000"/>
              <a:t>步骤：</a:t>
            </a:r>
            <a:endParaRPr lang="zh-CN" altLang="en-US" sz="4000"/>
          </a:p>
        </p:txBody>
      </p:sp>
      <p:graphicFrame>
        <p:nvGraphicFramePr>
          <p:cNvPr id="3" name="对象 2"/>
          <p:cNvGraphicFramePr/>
          <p:nvPr/>
        </p:nvGraphicFramePr>
        <p:xfrm>
          <a:off x="2364105" y="4669790"/>
          <a:ext cx="14567535" cy="839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086600" imgH="4295775" progId="Paint.Picture">
                  <p:embed/>
                </p:oleObj>
              </mc:Choice>
              <mc:Fallback>
                <p:oleObj name="" r:id="rId1" imgW="7086600" imgH="42957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4105" y="4669790"/>
                        <a:ext cx="14567535" cy="839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456150" y="11499850"/>
            <a:ext cx="6771640" cy="1824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algn="l" defTabSz="82550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收敛：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571500" marR="0" algn="l" defTabSz="82550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聚类中心不再有变化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  <a:p>
            <a:pPr marL="571500" marR="0" algn="l" defTabSz="82550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 panose="020B0604020202020204"/>
              </a:rPr>
              <a:t>每个样本到对应聚类中心的距离之和不再有很大变化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 panose="020B060402020202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5522595"/>
            <a:ext cx="6281420" cy="5808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3270250"/>
            <a:ext cx="4457700" cy="427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940" y="3213100"/>
            <a:ext cx="4848225" cy="429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205" y="3232150"/>
            <a:ext cx="4705350" cy="4352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4945" y="8646160"/>
            <a:ext cx="4562475" cy="4362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2290" y="8731885"/>
            <a:ext cx="4581525" cy="4276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625" y="8622665"/>
            <a:ext cx="4343400" cy="43434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5454650" y="4625975"/>
            <a:ext cx="1048385" cy="7429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11744325" y="5522595"/>
            <a:ext cx="1239520" cy="387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17799685" y="5388610"/>
            <a:ext cx="1239520" cy="39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 flipH="1">
            <a:off x="17880965" y="10247630"/>
            <a:ext cx="1363980" cy="533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1">
            <a:off x="11878310" y="10300970"/>
            <a:ext cx="1363980" cy="533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/>
  <Paragraphs>125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23</vt:i4>
      </vt:variant>
    </vt:vector>
  </HeadingPairs>
  <TitlesOfParts>
    <vt:vector size="53" baseType="lpstr">
      <vt:lpstr>Arial</vt:lpstr>
      <vt:lpstr>宋体</vt:lpstr>
      <vt:lpstr>Wingdings</vt:lpstr>
      <vt:lpstr>Helvetica</vt:lpstr>
      <vt:lpstr>Helvetica Light</vt:lpstr>
      <vt:lpstr>Helvetica Neue</vt:lpstr>
      <vt:lpstr>微软雅黑</vt:lpstr>
      <vt:lpstr>San Francisco Display Bold</vt:lpstr>
      <vt:lpstr>ESRI AMFM Electric</vt:lpstr>
      <vt:lpstr>Arial Unicode MS</vt:lpstr>
      <vt:lpstr>Helvetica Neue</vt:lpstr>
      <vt:lpstr>Wingdings</vt:lpstr>
      <vt:lpstr>Helvetica</vt:lpstr>
      <vt:lpstr>White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“”</cp:lastModifiedBy>
  <cp:revision>59</cp:revision>
  <dcterms:created xsi:type="dcterms:W3CDTF">2018-04-25T10:03:00Z</dcterms:created>
  <dcterms:modified xsi:type="dcterms:W3CDTF">2019-01-17T06:39:13Z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