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90" r:id="rId4"/>
    <p:sldId id="279" r:id="rId5"/>
    <p:sldId id="319" r:id="rId6"/>
    <p:sldId id="321" r:id="rId7"/>
    <p:sldId id="281" r:id="rId8"/>
    <p:sldId id="320" r:id="rId9"/>
    <p:sldId id="322" r:id="rId10"/>
    <p:sldId id="409" r:id="rId11"/>
    <p:sldId id="420" r:id="rId12"/>
    <p:sldId id="414" r:id="rId13"/>
    <p:sldId id="425" r:id="rId14"/>
    <p:sldId id="426" r:id="rId15"/>
    <p:sldId id="316" r:id="rId16"/>
    <p:sldId id="289" r:id="rId17"/>
    <p:sldId id="264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Style>
        <a:tcBdr/>
        <a:fill>
          <a:solidFill>
            <a:srgbClr val="E6EAF4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5" autoAdjust="0"/>
  </p:normalViewPr>
  <p:slideViewPr>
    <p:cSldViewPr>
      <p:cViewPr varScale="1">
        <p:scale>
          <a:sx n="23" d="100"/>
          <a:sy n="23" d="100"/>
        </p:scale>
        <p:origin x="-150" y="-47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7715692" y="7975212"/>
            <a:ext cx="9191552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UNIQUE SHANXI TECHNOLOGY tasting</a:t>
            </a:r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9095655" y="8906871"/>
            <a:ext cx="6696745" cy="11914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sz="4000" dirty="0" smtClean="0"/>
              <a:t>回归</a:t>
            </a:r>
            <a:endParaRPr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465" y="5820410"/>
            <a:ext cx="15165070" cy="5866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3288665"/>
            <a:ext cx="13481050" cy="16605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95" y="5414645"/>
            <a:ext cx="5673725" cy="507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45310" y="3896678"/>
            <a:ext cx="703389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线性判定边界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8810" y="3896678"/>
            <a:ext cx="703389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非线性判定边界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5382875" y="5414645"/>
          <a:ext cx="6259830" cy="522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228975" imgH="3305175" progId="Paint.Picture">
                  <p:embed/>
                </p:oleObj>
              </mc:Choice>
              <mc:Fallback>
                <p:oleObj name="" r:id="rId2" imgW="3228975" imgH="33051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2875" y="5414645"/>
                        <a:ext cx="6259830" cy="522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1435" y="11407140"/>
            <a:ext cx="10748645" cy="1160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665" y="11407140"/>
            <a:ext cx="8049260" cy="1247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6660" y="3338830"/>
            <a:ext cx="11028045" cy="9057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优点：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1.</a:t>
            </a: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形式简单，模型的可解释性强。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从特征的权重可以看到不同的特征对最后结果的影响，某个特征的权重值比较高，那么这个特征最后对结果的影响会比较大。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2.</a:t>
            </a:r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训练速度较快。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3.</a:t>
            </a:r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资源占用内存小。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只需要存储各个维度的特征值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31520" y="5185410"/>
            <a:ext cx="9715500" cy="72110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4.</a:t>
            </a:r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模型效果不错。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在工程上可以接受（作为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baseline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），如果特征工程好，效果不会太差，并且特征工程可以大家并行开发，大大加快开发速度。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5.</a:t>
            </a:r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输出所属类别概率。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可以很方便的得到最后的分类结果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1950" y="1216025"/>
            <a:ext cx="403860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优缺点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545" y="3338830"/>
            <a:ext cx="22806025" cy="9057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缺点：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1.</a:t>
            </a: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准确率不是很高。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形式简单，很难去拟合数据的真实分布。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2.</a:t>
            </a:r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很难处理数据不平衡的问题。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eg.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比如正负样本比是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10000:1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，把所有样本都预测为正也能使损失函数的值比较小，但是作为一个分类器，它对正负样本的区分能力不会很好。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3.</a:t>
            </a:r>
            <a:r>
              <a:rPr lang="zh-CN" altLang="en-US" sz="5400" dirty="0"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本身无法筛选特征。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用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GBDT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 panose="020B0604020202020204"/>
              </a:rPr>
              <a:t>筛选特征，结合逻辑回归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542" y="3329608"/>
            <a:ext cx="22610512" cy="81817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（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1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）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要想得到最优解需要付出更大的代价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吊儿郎当</a:t>
            </a:r>
            <a:r>
              <a:rPr lang="zh-CN" altLang="en-US" dirty="0"/>
              <a:t>的人活</a:t>
            </a:r>
            <a:r>
              <a:rPr lang="zh-CN" altLang="en-US" dirty="0" smtClean="0"/>
              <a:t>的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轻松，因为它做事不需要</a:t>
            </a:r>
            <a:r>
              <a:rPr lang="zh-CN" altLang="en-US" dirty="0" smtClean="0"/>
              <a:t>最优化</a:t>
            </a: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谨慎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细致的人活的比较累，因为要求每件事都做到最好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不同性格的人生活态度不同，没有对错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/>
              <a:t>好多</a:t>
            </a:r>
            <a:r>
              <a:rPr lang="zh-CN" altLang="en-US" b="1" dirty="0" smtClean="0"/>
              <a:t>问题没有最优解或无法求出最优解，可以用近似的方法来解出近似最优解。</a:t>
            </a:r>
            <a:endParaRPr lang="en-US" altLang="zh-CN" b="1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生活</a:t>
            </a:r>
            <a:r>
              <a:rPr lang="zh-CN" altLang="en-US" dirty="0" smtClean="0"/>
              <a:t>中很多事情没办法十全十美，尽最大努力达到尽可能好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5889" y="1745432"/>
            <a:ext cx="21602400" cy="116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逻辑回归</a:t>
            </a:r>
            <a:r>
              <a:rPr lang="zh-CN" altLang="en-US" dirty="0"/>
              <a:t>算法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收集数据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读取数据、处理数据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   查看</a:t>
            </a:r>
            <a:r>
              <a:rPr lang="zh-CN" altLang="en-US" dirty="0"/>
              <a:t>各数据的缺失情况（如果缺失需要借助于删除法、替换法、插值法</a:t>
            </a:r>
            <a:r>
              <a:rPr lang="zh-CN" altLang="en-US" dirty="0" smtClean="0"/>
              <a:t>等  完成</a:t>
            </a:r>
            <a:r>
              <a:rPr lang="zh-CN" altLang="en-US" dirty="0"/>
              <a:t>缺失值的处理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   对</a:t>
            </a:r>
            <a:r>
              <a:rPr lang="zh-CN" altLang="en-US" dirty="0"/>
              <a:t>定性变量数值</a:t>
            </a:r>
            <a:r>
              <a:rPr lang="zh-CN" altLang="en-US" dirty="0" smtClean="0"/>
              <a:t>化，剔除</a:t>
            </a:r>
            <a:r>
              <a:rPr lang="zh-CN" altLang="en-US" dirty="0"/>
              <a:t>无关</a:t>
            </a:r>
            <a:r>
              <a:rPr lang="zh-CN" altLang="en-US" dirty="0" smtClean="0"/>
              <a:t>变量，构建常数项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分析数据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   将</a:t>
            </a:r>
            <a:r>
              <a:rPr lang="zh-CN" altLang="en-US" dirty="0"/>
              <a:t>数据分为训练集和测试集，交叉验证，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zh-CN" altLang="en-US" dirty="0" smtClean="0"/>
              <a:t>构建逻辑回归分类器</a:t>
            </a:r>
            <a:r>
              <a:rPr lang="zh-CN" altLang="en-US" dirty="0"/>
              <a:t>，调整优化，得出参数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测试算法，完成预测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474" y="3910063"/>
            <a:ext cx="22034448" cy="4718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逻辑回归</a:t>
            </a: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——</a:t>
            </a: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分类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lvl="1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	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损失函数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	</a:t>
            </a:r>
            <a:r>
              <a:rPr lang="zh-CN" altLang="en-US" dirty="0" smtClean="0"/>
              <a:t>梯度下降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4776" y="3359045"/>
            <a:ext cx="22106456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解决分类问题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4400" dirty="0" smtClean="0">
                <a:solidFill>
                  <a:srgbClr val="333333"/>
                </a:solidFill>
                <a:latin typeface="Verdana" panose="020B0604030504040204"/>
              </a:rPr>
              <a:t>Logistic regression </a:t>
            </a:r>
            <a:r>
              <a:rPr lang="zh-CN" altLang="en-US" sz="4400" dirty="0" smtClean="0">
                <a:solidFill>
                  <a:srgbClr val="333333"/>
                </a:solidFill>
                <a:latin typeface="Verdana" panose="020B0604030504040204"/>
              </a:rPr>
              <a:t>（逻辑回归）用于</a:t>
            </a:r>
            <a:r>
              <a:rPr lang="zh-CN" altLang="en-US" sz="4400" dirty="0">
                <a:solidFill>
                  <a:srgbClr val="333333"/>
                </a:solidFill>
                <a:latin typeface="Verdana" panose="020B0604030504040204"/>
              </a:rPr>
              <a:t>估计某种事物的可能性。</a:t>
            </a:r>
            <a:endParaRPr lang="en-US" altLang="zh-CN" sz="4400" dirty="0">
              <a:solidFill>
                <a:srgbClr val="333333"/>
              </a:solidFill>
              <a:latin typeface="Verdana" panose="020B0604030504040204"/>
            </a:endParaRP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dirty="0">
                <a:solidFill>
                  <a:srgbClr val="333333"/>
                </a:solidFill>
                <a:latin typeface="Verdana" panose="020B0604030504040204"/>
              </a:rPr>
              <a:t>用于广告</a:t>
            </a:r>
            <a:r>
              <a:rPr lang="zh-CN" altLang="en-US" sz="4000" dirty="0" smtClean="0">
                <a:solidFill>
                  <a:srgbClr val="333333"/>
                </a:solidFill>
                <a:latin typeface="Verdana" panose="020B0604030504040204"/>
              </a:rPr>
              <a:t>预测：根据</a:t>
            </a:r>
            <a:r>
              <a:rPr lang="zh-CN" altLang="en-US" sz="4000" b="1" dirty="0">
                <a:solidFill>
                  <a:srgbClr val="333333"/>
                </a:solidFill>
                <a:latin typeface="Verdana" panose="020B0604030504040204"/>
              </a:rPr>
              <a:t>某广告被用户点击的可能性</a:t>
            </a:r>
            <a:r>
              <a:rPr lang="zh-CN" altLang="en-US" sz="4000" dirty="0">
                <a:solidFill>
                  <a:srgbClr val="333333"/>
                </a:solidFill>
                <a:latin typeface="Verdana" panose="020B0604030504040204"/>
              </a:rPr>
              <a:t>，把最可能被用户点击的广告摆在用户能看到的</a:t>
            </a:r>
            <a:r>
              <a:rPr lang="zh-CN" altLang="en-US" sz="4000" dirty="0" smtClean="0">
                <a:solidFill>
                  <a:srgbClr val="333333"/>
                </a:solidFill>
                <a:latin typeface="Verdana" panose="020B0604030504040204"/>
              </a:rPr>
              <a:t>地方</a:t>
            </a:r>
            <a:endParaRPr lang="en-US" altLang="zh-CN" sz="4000" dirty="0" smtClean="0">
              <a:solidFill>
                <a:srgbClr val="333333"/>
              </a:solidFill>
              <a:latin typeface="Verdana" panose="020B0604030504040204"/>
            </a:endParaRP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dirty="0"/>
              <a:t>某用户购买某商品的</a:t>
            </a:r>
            <a:r>
              <a:rPr lang="zh-CN" altLang="en-US" sz="4000" dirty="0" smtClean="0"/>
              <a:t>可能性</a:t>
            </a:r>
            <a:endParaRPr lang="en-US" altLang="zh-CN" sz="4000" dirty="0" smtClean="0"/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4000" dirty="0"/>
              <a:t>某病人患有某种疾病的</a:t>
            </a:r>
            <a:r>
              <a:rPr lang="zh-CN" altLang="en-US" sz="4000" dirty="0" smtClean="0"/>
              <a:t>可能性</a:t>
            </a:r>
            <a:endParaRPr lang="en-US" altLang="zh-CN" sz="4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18308" y="3257600"/>
                <a:ext cx="19730192" cy="23303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altLang="zh-CN" dirty="0"/>
                  <a:t>Logistic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/sigmoid</a:t>
                </a:r>
                <a:r>
                  <a:rPr lang="zh-CN" altLang="en-US" dirty="0"/>
                  <a:t>函数</a:t>
                </a:r>
                <a:endParaRPr lang="en-US" altLang="zh-CN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5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g</m:t>
                      </m:r>
                      <m:d>
                        <m:dPr>
                          <m:ctrlP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zh-CN" sz="5000" b="0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z</m:t>
                          </m:r>
                        </m:e>
                      </m:d>
                      <m:r>
                        <a:rPr kumimoji="0" lang="en-US" altLang="zh-CN" sz="5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fPr>
                        <m:num>
                          <m: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zh-CN" sz="5000" b="0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5000" b="0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5000" b="0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−</m:t>
                              </m:r>
                              <m:r>
                                <a:rPr kumimoji="0" lang="en-US" altLang="zh-CN" sz="5000" b="0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08" y="3257600"/>
                <a:ext cx="19730192" cy="2330318"/>
              </a:xfrm>
              <a:prstGeom prst="rect">
                <a:avLst/>
              </a:prstGeom>
              <a:blipFill rotWithShape="1">
                <a:blip r:embed="rId1"/>
                <a:stretch>
                  <a:fillRect l="-1668" t="-6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Picture 2" descr="https://timgsa.baidu.com/timg?image&amp;quality=80&amp;size=b9999_10000&amp;sec=1533202354006&amp;di=0a7d482fc5bf889b810f601acb62d092&amp;imgtype=0&amp;src=http%3A%2F%2Fwww.uml.org.cn%2Fai%2Fimages%2F20171027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633" y="6654172"/>
            <a:ext cx="9412945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2984088" y="6302369"/>
            <a:ext cx="87478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z</a:t>
            </a:r>
            <a:r>
              <a:rPr lang="zh-CN" altLang="en-US" dirty="0"/>
              <a:t>值大于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g(z)</a:t>
            </a:r>
            <a:r>
              <a:rPr lang="zh-CN" altLang="en-US" dirty="0" smtClean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，当</a:t>
            </a:r>
            <a:r>
              <a:rPr lang="en-US" altLang="zh-CN" dirty="0"/>
              <a:t>z</a:t>
            </a:r>
            <a:r>
              <a:rPr lang="zh-CN" altLang="en-US" dirty="0"/>
              <a:t>值小于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g(z</a:t>
            </a:r>
            <a:r>
              <a:rPr lang="en-US" altLang="zh-CN" dirty="0"/>
              <a:t>)</a:t>
            </a:r>
            <a:r>
              <a:rPr lang="zh-CN" altLang="en-US" dirty="0" smtClean="0"/>
              <a:t>小于</a:t>
            </a:r>
            <a:r>
              <a:rPr lang="en-US" altLang="zh-CN" dirty="0"/>
              <a:t>0.5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48057" y="9325089"/>
            <a:ext cx="712879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y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是分类结果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421740" y="9761106"/>
                <a:ext cx="4310218" cy="2819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6600" dirty="0" smtClean="0"/>
                  <a:t>y</a:t>
                </a:r>
                <a:r>
                  <a:rPr kumimoji="0" lang="en-US" altLang="zh-CN" sz="6600" b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en-US" altLang="zh-CN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sym typeface="Helvetic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CN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Helvetica"/>
                              </a:rPr>
                            </m:ctrlPr>
                          </m:eqArrPr>
                          <m:e>
                            <m:r>
                              <a:rPr kumimoji="0" lang="en-US" altLang="zh-CN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Helvetica"/>
                              </a:rPr>
                              <m:t>1,</m:t>
                            </m:r>
                            <m:r>
                              <a:rPr lang="en-US" altLang="zh-CN" sz="66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CN" sz="6600" b="0" i="0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sz="660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altLang="zh-CN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Helvetica"/>
                              </a:rPr>
                              <m:t>0,</m:t>
                            </m:r>
                            <m:r>
                              <a:rPr kumimoji="0" lang="en-US" altLang="zh-CN" sz="6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/>
                                <a:sym typeface="Helvetica"/>
                              </a:rPr>
                              <m:t>𝑧</m:t>
                            </m:r>
                            <m:r>
                              <a:rPr lang="en-US" altLang="zh-CN" sz="66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6600" b="0" i="0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660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kumimoji="0" lang="en-US" altLang="zh-CN" sz="6600" b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1740" y="9761106"/>
                <a:ext cx="4310218" cy="2819105"/>
              </a:xfrm>
              <a:prstGeom prst="rect">
                <a:avLst/>
              </a:prstGeom>
              <a:blipFill rotWithShape="1">
                <a:blip r:embed="rId3"/>
                <a:stretch>
                  <a:fillRect l="-103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3473624"/>
            <a:ext cx="11298930" cy="631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10674424"/>
            <a:ext cx="10112201" cy="20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8792" y="3249661"/>
            <a:ext cx="216024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假定：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42" y="2953085"/>
            <a:ext cx="6995319" cy="233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12" y="5290307"/>
            <a:ext cx="12315773" cy="162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922120" y="2953605"/>
          <a:ext cx="5328591" cy="185553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776197"/>
                <a:gridCol w="1776197"/>
                <a:gridCol w="1776197"/>
              </a:tblGrid>
              <a:tr h="918845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y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1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0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936687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P(</a:t>
                      </a:r>
                      <a:r>
                        <a:rPr lang="en-US" altLang="zh-CN" sz="3600" dirty="0" err="1" smtClean="0"/>
                        <a:t>y|x</a:t>
                      </a:r>
                      <a:r>
                        <a:rPr lang="en-US" altLang="zh-CN" sz="3600" dirty="0" smtClean="0"/>
                        <a:t>)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1">
                      <a:blip r:embed="rId3"/>
                      <a:stretch>
                        <a:fillRect l="-99658" t="-99346" r="-100000" b="-915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blipFill rotWithShape="1">
                      <a:blip r:embed="rId3"/>
                      <a:stretch>
                        <a:fillRect l="-200344" t="-99346" r="-344" b="-9150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8792" y="6945183"/>
            <a:ext cx="554461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似然函数：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40" y="7239117"/>
            <a:ext cx="11646572" cy="334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53677" y="10602416"/>
            <a:ext cx="1000911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对数似然函数：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77" y="11528203"/>
            <a:ext cx="15049672" cy="166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688944" y="11528203"/>
            <a:ext cx="2880320" cy="872034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目标函数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22" y="4913784"/>
            <a:ext cx="16329761" cy="723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2768" y="3289635"/>
            <a:ext cx="554461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最大似然估计：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90800" y="5383093"/>
                <a:ext cx="12097344" cy="933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sz="5400" i="1" dirty="0">
                        <a:latin typeface="Cambria Math"/>
                      </a:rPr>
                      <m:t>𝜃</m:t>
                    </m:r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参数的求解：</a:t>
                </a:r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00" y="5383093"/>
                <a:ext cx="12097344" cy="933589"/>
              </a:xfrm>
              <a:prstGeom prst="rect">
                <a:avLst/>
              </a:prstGeom>
              <a:blipFill rotWithShape="1">
                <a:blip r:embed="rId1"/>
                <a:stretch>
                  <a:fillRect t="-13725" b="-294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68" y="7989565"/>
            <a:ext cx="10909711" cy="21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85027" y="3649384"/>
                <a:ext cx="2117035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dirty="0"/>
                  <a:t>对于给定的训练集</a:t>
                </a:r>
                <a:r>
                  <a:rPr lang="en-US" altLang="zh-CN" dirty="0"/>
                  <a:t>T=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,…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}</m:t>
                    </m:r>
                    <m:r>
                      <a:rPr lang="zh-CN" altLang="en-US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={0,1}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85" y="2950845"/>
                <a:ext cx="21170265" cy="1560195"/>
              </a:xfrm>
              <a:prstGeom prst="rect">
                <a:avLst/>
              </a:prstGeom>
              <a:blipFill rotWithShape="1">
                <a:blip r:embed="rId3"/>
                <a:stretch>
                  <a:fillRect l="-1382" t="-20567" b="-39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9760" y="3379788"/>
            <a:ext cx="23144480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总结：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假设：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010" y="6087745"/>
            <a:ext cx="5117465" cy="1633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7720965"/>
            <a:ext cx="5322570" cy="2814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695" y="10131425"/>
            <a:ext cx="8763000" cy="143319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3122910" y="7720965"/>
          <a:ext cx="560959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2466975" imgH="1047750" progId="Paint.Picture">
                  <p:embed/>
                </p:oleObj>
              </mc:Choice>
              <mc:Fallback>
                <p:oleObj name="" r:id="rId4" imgW="2466975" imgH="10477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22910" y="7720965"/>
                        <a:ext cx="5609590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763500" y="6442075"/>
          <a:ext cx="1100074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10991850" imgH="923925" progId="Paint.Picture">
                  <p:embed/>
                </p:oleObj>
              </mc:Choice>
              <mc:Fallback>
                <p:oleObj name="" r:id="rId6" imgW="10991850" imgH="9239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63500" y="6442075"/>
                        <a:ext cx="1100074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275695" y="5571173"/>
            <a:ext cx="741045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损失函数：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75695" y="8387080"/>
            <a:ext cx="244602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梯度：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自定义</PresentationFormat>
  <Paragraphs>99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Helvetica</vt:lpstr>
      <vt:lpstr>Helvetica Light</vt:lpstr>
      <vt:lpstr>Helvetica Neue</vt:lpstr>
      <vt:lpstr>微软雅黑</vt:lpstr>
      <vt:lpstr>Arial Unicode MS</vt:lpstr>
      <vt:lpstr>Verdana</vt:lpstr>
      <vt:lpstr>Helvetica</vt:lpstr>
      <vt:lpstr>White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“”</cp:lastModifiedBy>
  <cp:revision>126</cp:revision>
  <dcterms:created xsi:type="dcterms:W3CDTF">2018-12-15T01:49:00Z</dcterms:created>
  <dcterms:modified xsi:type="dcterms:W3CDTF">2018-12-28T10:52:43Z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