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1" r:id="rId4"/>
    <p:sldId id="297" r:id="rId5"/>
    <p:sldId id="296" r:id="rId6"/>
    <p:sldId id="314" r:id="rId7"/>
    <p:sldId id="277" r:id="rId8"/>
    <p:sldId id="311" r:id="rId9"/>
    <p:sldId id="312" r:id="rId10"/>
    <p:sldId id="294" r:id="rId12"/>
    <p:sldId id="323" r:id="rId13"/>
    <p:sldId id="271" r:id="rId14"/>
    <p:sldId id="304" r:id="rId15"/>
    <p:sldId id="266" r:id="rId16"/>
    <p:sldId id="264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近似误差关注训练集，如果近似误差小了会出现过拟合的现象，对现有的训练集能有很好的预测，但是对未知的测试样本将会出现较大偏差的预测。模型本身不是最接近最佳模型。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估计误差关注测试集，估计误差小了说明对未知数据的预测能力好。模型本身最接近最佳模型。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/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" y="-3"/>
            <a:ext cx="24366394" cy="13716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pt背景-01.jpg" descr="ppt背景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" y="0"/>
            <a:ext cx="24381631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5" name="标题文本"/>
          <p:cNvSpPr txBox="1"/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3" name="Shape 83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2.wmf"/><Relationship Id="rId13" Type="http://schemas.openxmlformats.org/officeDocument/2006/relationships/notesSlide" Target="../notesSlides/notesSlide3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19"/>
          <p:cNvSpPr/>
          <p:nvPr/>
        </p:nvSpPr>
        <p:spPr>
          <a:xfrm>
            <a:off x="10578296" y="6181121"/>
            <a:ext cx="3227408" cy="85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7" extrusionOk="0">
                <a:moveTo>
                  <a:pt x="1" y="12312"/>
                </a:moveTo>
                <a:cubicBezTo>
                  <a:pt x="2970" y="10163"/>
                  <a:pt x="5866" y="7540"/>
                  <a:pt x="8694" y="4477"/>
                </a:cubicBezTo>
                <a:cubicBezTo>
                  <a:pt x="11022" y="1956"/>
                  <a:pt x="13414" y="-973"/>
                  <a:pt x="15875" y="314"/>
                </a:cubicBezTo>
                <a:cubicBezTo>
                  <a:pt x="18288" y="1576"/>
                  <a:pt x="20402" y="6790"/>
                  <a:pt x="21600" y="14422"/>
                </a:cubicBezTo>
                <a:lnTo>
                  <a:pt x="21557" y="20541"/>
                </a:lnTo>
                <a:lnTo>
                  <a:pt x="0" y="20627"/>
                </a:lnTo>
                <a:lnTo>
                  <a:pt x="1" y="12312"/>
                </a:lnTo>
                <a:close/>
              </a:path>
            </a:pathLst>
          </a:custGeom>
          <a:solidFill>
            <a:srgbClr val="FFFFFF">
              <a:alpha val="3099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7" name="Shape 120"/>
          <p:cNvSpPr/>
          <p:nvPr/>
        </p:nvSpPr>
        <p:spPr>
          <a:xfrm>
            <a:off x="10587790" y="6020627"/>
            <a:ext cx="3214217" cy="109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5" extrusionOk="0">
                <a:moveTo>
                  <a:pt x="0" y="4696"/>
                </a:moveTo>
                <a:cubicBezTo>
                  <a:pt x="1265" y="1518"/>
                  <a:pt x="2897" y="-155"/>
                  <a:pt x="4569" y="11"/>
                </a:cubicBezTo>
                <a:cubicBezTo>
                  <a:pt x="6336" y="187"/>
                  <a:pt x="7973" y="2378"/>
                  <a:pt x="9506" y="4921"/>
                </a:cubicBezTo>
                <a:cubicBezTo>
                  <a:pt x="11459" y="8162"/>
                  <a:pt x="13346" y="12059"/>
                  <a:pt x="15573" y="13120"/>
                </a:cubicBezTo>
                <a:cubicBezTo>
                  <a:pt x="17718" y="14142"/>
                  <a:pt x="19910" y="12400"/>
                  <a:pt x="21575" y="8347"/>
                </a:cubicBezTo>
                <a:lnTo>
                  <a:pt x="21600" y="20825"/>
                </a:lnTo>
                <a:lnTo>
                  <a:pt x="12" y="21445"/>
                </a:lnTo>
                <a:lnTo>
                  <a:pt x="0" y="4696"/>
                </a:lnTo>
                <a:close/>
              </a:path>
            </a:pathLst>
          </a:custGeom>
          <a:solidFill>
            <a:srgbClr val="FFFFFF">
              <a:alpha val="418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8985" y="4920851"/>
            <a:ext cx="1833544" cy="9339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image5.png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364" y="4979889"/>
            <a:ext cx="252600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152" y="2498159"/>
            <a:ext cx="6137381" cy="57774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hape 124"/>
          <p:cNvSpPr txBox="1"/>
          <p:nvPr/>
        </p:nvSpPr>
        <p:spPr>
          <a:xfrm>
            <a:off x="7715692" y="7975212"/>
            <a:ext cx="9191552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UNIQUE SHANXI TECHNOLOGY tasting</a:t>
            </a:r>
          </a:p>
        </p:txBody>
      </p:sp>
      <p:sp>
        <p:nvSpPr>
          <p:cNvPr id="132" name="Shape 137"/>
          <p:cNvSpPr txBox="1"/>
          <p:nvPr>
            <p:ph type="subTitle" sz="quarter" idx="1"/>
          </p:nvPr>
        </p:nvSpPr>
        <p:spPr>
          <a:xfrm>
            <a:off x="9020810" y="8907780"/>
            <a:ext cx="8575675" cy="119126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 defTabSz="914400">
              <a:spcBef>
                <a:spcPts val="600"/>
              </a:spcBef>
              <a:defRPr sz="36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   </a:t>
            </a:r>
            <a:r>
              <a:rPr lang="zh-CN" altLang="en-US" sz="6000"/>
              <a:t>机器学习</a:t>
            </a:r>
            <a:r>
              <a:rPr lang="en-US" altLang="zh-CN" sz="6000"/>
              <a:t>---KNN</a:t>
            </a:r>
            <a:endParaRPr lang="zh-CN" altLang="en-US" sz="60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1029721" y="3216569"/>
            <a:ext cx="3648075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/>
              <a:t>优化算法 </a:t>
            </a:r>
            <a:endParaRPr lang="zh-CN" altLang="en-US"/>
          </a:p>
        </p:txBody>
      </p:sp>
      <p:sp>
        <p:nvSpPr>
          <p:cNvPr id="184" name="Shape 51"/>
          <p:cNvSpPr txBox="1"/>
          <p:nvPr/>
        </p:nvSpPr>
        <p:spPr>
          <a:xfrm>
            <a:off x="1029970" y="6345238"/>
            <a:ext cx="2088197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4000"/>
              <a:t>    kd</a:t>
            </a:r>
            <a:r>
              <a:rPr lang="zh-CN" altLang="en-US" sz="4000"/>
              <a:t>树</a:t>
            </a:r>
            <a:endParaRPr lang="zh-CN" altLang="en-US" sz="40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79" name="Shape 46"/>
          <p:cNvSpPr txBox="1"/>
          <p:nvPr/>
        </p:nvSpPr>
        <p:spPr>
          <a:xfrm>
            <a:off x="2019686" y="3354364"/>
            <a:ext cx="3403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/>
              <a:t>应用举例</a:t>
            </a:r>
            <a:endParaRPr lang="zh-CN" altLang="en-US"/>
          </a:p>
        </p:txBody>
      </p:sp>
      <p:sp>
        <p:nvSpPr>
          <p:cNvPr id="180" name="Shape 47"/>
          <p:cNvSpPr txBox="1"/>
          <p:nvPr/>
        </p:nvSpPr>
        <p:spPr>
          <a:xfrm>
            <a:off x="676318" y="3354365"/>
            <a:ext cx="9271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</a:t>
            </a:r>
            <a:r>
              <a:rPr lang="en-US"/>
              <a:t>7</a:t>
            </a:r>
            <a:endParaRPr lang="en-US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84" name="Shape 51"/>
          <p:cNvSpPr txBox="1"/>
          <p:nvPr/>
        </p:nvSpPr>
        <p:spPr>
          <a:xfrm>
            <a:off x="936410" y="6275918"/>
            <a:ext cx="21065818" cy="30562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数据序列号为</a:t>
            </a:r>
            <a:r>
              <a:rPr lang="en-US" altLang="zh-CN" sz="4000"/>
              <a:t>T1-T10</a:t>
            </a:r>
            <a:r>
              <a:rPr lang="zh-CN" altLang="en-US" sz="4000"/>
              <a:t>，每条数据有两个特征以及它所属的类别。对于测试样本</a:t>
            </a:r>
            <a:r>
              <a:rPr lang="en-US" altLang="zh-CN" sz="4000"/>
              <a:t>T={18,8},</a:t>
            </a:r>
            <a:r>
              <a:rPr lang="zh-CN" altLang="en-US" sz="4000"/>
              <a:t>采用</a:t>
            </a:r>
            <a:r>
              <a:rPr lang="en-US" altLang="zh-CN" sz="4000"/>
              <a:t>KNN</a:t>
            </a:r>
            <a:r>
              <a:rPr lang="zh-CN" altLang="en-US" sz="4000"/>
              <a:t>算法求其所属类别。</a:t>
            </a:r>
            <a:endParaRPr sz="48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                                           </a:t>
            </a:r>
            <a:endParaRPr lang="zh-CN" altLang="en-US" sz="4000"/>
          </a:p>
        </p:txBody>
      </p:sp>
      <p:grpSp>
        <p:nvGrpSpPr>
          <p:cNvPr id="187" name="Group 54"/>
          <p:cNvGrpSpPr/>
          <p:nvPr/>
        </p:nvGrpSpPr>
        <p:grpSpPr>
          <a:xfrm>
            <a:off x="676316" y="5322949"/>
            <a:ext cx="20687259" cy="72931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5000"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500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1415" y="7678420"/>
            <a:ext cx="7017385" cy="4768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824650" y="4004206"/>
            <a:ext cx="21065818" cy="74879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采用欧几里得距离度量方法，且设</a:t>
            </a:r>
            <a:r>
              <a:rPr lang="en-US" altLang="zh-CN" sz="4000"/>
              <a:t>k=4</a:t>
            </a:r>
            <a:r>
              <a:rPr lang="zh-CN" altLang="en-US" sz="4000"/>
              <a:t>。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距离</a:t>
            </a:r>
            <a:r>
              <a:rPr lang="en-US" altLang="zh-CN" sz="4000"/>
              <a:t>T</a:t>
            </a:r>
            <a:r>
              <a:rPr lang="zh-CN" altLang="en-US" sz="4000"/>
              <a:t>最近的</a:t>
            </a:r>
            <a:r>
              <a:rPr lang="en-US" altLang="zh-CN" sz="4000"/>
              <a:t>4</a:t>
            </a:r>
            <a:r>
              <a:rPr lang="zh-CN" altLang="en-US" sz="4000"/>
              <a:t>个样本为                    ，它们对应的标签为                    ，所以</a:t>
            </a:r>
            <a:r>
              <a:rPr lang="en-US" altLang="zh-CN" sz="4000"/>
              <a:t>T</a:t>
            </a:r>
            <a:r>
              <a:rPr lang="zh-CN" altLang="en-US" sz="4000"/>
              <a:t>的标签为     。                                              </a:t>
            </a:r>
            <a:endParaRPr lang="zh-CN" altLang="en-US" sz="40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8570" y="5353050"/>
          <a:ext cx="1446784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372100" imgH="1117600" progId="Equation.KSEE3">
                  <p:embed/>
                </p:oleObj>
              </mc:Choice>
              <mc:Fallback>
                <p:oleObj name="" r:id="rId1" imgW="5372100" imgH="1117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98570" y="5353050"/>
                        <a:ext cx="14467840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4280" y="8290560"/>
          <a:ext cx="14502130" cy="259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5384800" imgH="965200" progId="Equation.KSEE3">
                  <p:embed/>
                </p:oleObj>
              </mc:Choice>
              <mc:Fallback>
                <p:oleObj name="" r:id="rId3" imgW="5384800" imgH="965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4280" y="8290560"/>
                        <a:ext cx="14502130" cy="2599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02350" y="10890250"/>
          <a:ext cx="2752090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104900" imgH="241300" progId="Equation.KSEE3">
                  <p:embed/>
                </p:oleObj>
              </mc:Choice>
              <mc:Fallback>
                <p:oleObj name="" r:id="rId5" imgW="1104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02350" y="10890250"/>
                        <a:ext cx="2752090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79500" y="10890250"/>
          <a:ext cx="2719705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091565" imgH="241300" progId="Equation.KSEE3">
                  <p:embed/>
                </p:oleObj>
              </mc:Choice>
              <mc:Fallback>
                <p:oleObj name="" r:id="rId7" imgW="1091565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79500" y="10890250"/>
                        <a:ext cx="2719705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52080" y="10890250"/>
          <a:ext cx="569595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228600" imgH="241300" progId="Equation.KSEE3">
                  <p:embed/>
                </p:oleObj>
              </mc:Choice>
              <mc:Fallback>
                <p:oleObj name="" r:id="rId9" imgW="2286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52080" y="10890250"/>
                        <a:ext cx="569595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1033531" y="3244509"/>
            <a:ext cx="25781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优缺点</a:t>
            </a:r>
            <a:endParaRPr lang="zh-CN"/>
          </a:p>
        </p:txBody>
      </p:sp>
      <p:sp>
        <p:nvSpPr>
          <p:cNvPr id="184" name="Shape 51"/>
          <p:cNvSpPr txBox="1"/>
          <p:nvPr/>
        </p:nvSpPr>
        <p:spPr>
          <a:xfrm>
            <a:off x="1005840" y="5685155"/>
            <a:ext cx="20736560" cy="674941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 b="1">
                <a:solidFill>
                  <a:schemeClr val="tx1">
                    <a:lumMod val="95000"/>
                    <a:lumOff val="5000"/>
                  </a:schemeClr>
                </a:solidFill>
              </a:rPr>
              <a:t>优点</a:t>
            </a:r>
            <a:r>
              <a:rPr lang="zh-CN" sz="4000"/>
              <a:t>：</a:t>
            </a:r>
            <a:endParaRPr lang="zh-CN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        </a:t>
            </a:r>
            <a:r>
              <a:rPr lang="en-US" altLang="zh-CN" sz="4000"/>
              <a:t>1. </a:t>
            </a:r>
            <a:r>
              <a:rPr lang="zh-CN" altLang="en-US" sz="4000"/>
              <a:t>简单，易于理解和实现，无需估计参数，无需训练；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2. </a:t>
            </a:r>
            <a:r>
              <a:rPr lang="zh-CN" altLang="en-US" sz="4000"/>
              <a:t>适合对稀有事件进行分类；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3. 特别适合于多分类问题(对象具有多个类别标签)， kNN比SVM的表现要好</a:t>
            </a:r>
            <a:r>
              <a:rPr lang="zh-CN" altLang="en-US" sz="4000"/>
              <a:t>。</a:t>
            </a:r>
            <a:endParaRPr lang="en-US" altLang="zh-CN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 b="1"/>
              <a:t>缺点</a:t>
            </a:r>
            <a:r>
              <a:rPr lang="zh-CN" sz="4000"/>
              <a:t>：</a:t>
            </a:r>
            <a:endParaRPr lang="zh-CN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        </a:t>
            </a:r>
            <a:r>
              <a:rPr lang="en-US" altLang="zh-CN" sz="4000"/>
              <a:t>1. 当样本不平衡时，可能会导致对新样本计算近邻时，大容量样本占大多数，影响分类</a:t>
            </a:r>
            <a:endParaRPr lang="en-US" altLang="zh-CN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4000"/>
              <a:t>        效果</a:t>
            </a:r>
            <a:r>
              <a:rPr lang="zh-CN" altLang="en-US" sz="4000"/>
              <a:t>；        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2. 懒惰算法，分类时计算量大，要扫描全部训练样本计算距离，内存开销大，评分慢</a:t>
            </a:r>
            <a:r>
              <a:rPr lang="zh-CN" altLang="en-US" sz="4000"/>
              <a:t>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3. 可理解性差，无法给出像决策树那样的规则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572"/>
          <p:cNvSpPr txBox="1"/>
          <p:nvPr/>
        </p:nvSpPr>
        <p:spPr>
          <a:xfrm>
            <a:off x="11080874" y="7820719"/>
            <a:ext cx="2428578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感谢  观看</a:t>
            </a:r>
          </a:p>
        </p:txBody>
      </p:sp>
      <p:sp>
        <p:nvSpPr>
          <p:cNvPr id="219" name="Shape 573"/>
          <p:cNvSpPr txBox="1"/>
          <p:nvPr/>
        </p:nvSpPr>
        <p:spPr>
          <a:xfrm>
            <a:off x="8838555" y="6872535"/>
            <a:ext cx="691324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          H          A          N          K          S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1336675" y="3944620"/>
            <a:ext cx="21889720" cy="58261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800" b="1"/>
              <a:t>K最近邻</a:t>
            </a:r>
            <a:r>
              <a:rPr lang="zh-CN" sz="3200"/>
              <a:t>(k-Nearest Neighbor，KNN)</a:t>
            </a:r>
            <a:r>
              <a:rPr lang="zh-CN" sz="4800"/>
              <a:t>分类算法：</a:t>
            </a:r>
            <a:endParaRPr lang="zh-CN" sz="4000"/>
          </a:p>
          <a:p>
            <a:pPr marL="571500" indent="-571500" algn="l" defTabSz="914400" eaLnBrk="1">
              <a:lnSpc>
                <a:spcPct val="150000"/>
              </a:lnSpc>
              <a:buFont typeface="Wingdings" panose="05000000000000000000" charset="0"/>
              <a:buChar char="l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理论上比较成熟的方法，也是最简单的机器学习算法之一。</a:t>
            </a:r>
            <a:endParaRPr lang="zh-CN" sz="4000"/>
          </a:p>
          <a:p>
            <a:pPr marL="571500" indent="-571500" algn="l" defTabSz="914400" eaLnBrk="1">
              <a:lnSpc>
                <a:spcPct val="150000"/>
              </a:lnSpc>
              <a:buFont typeface="Wingdings" panose="05000000000000000000" charset="0"/>
              <a:buChar char="l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核心思想是：如果一个样本在特征空间中的k个最相邻的样本中的大多数属于某一个类别，则该样本也属于这个类别，并具有这个类别上样本的特性。</a:t>
            </a:r>
            <a:endParaRPr lang="zh-CN" sz="4000"/>
          </a:p>
          <a:p>
            <a:pPr marL="571500" indent="-571500" algn="l" defTabSz="914400" eaLnBrk="1">
              <a:lnSpc>
                <a:spcPct val="150000"/>
              </a:lnSpc>
              <a:buFont typeface="Wingdings" panose="05000000000000000000" charset="0"/>
              <a:buChar char="l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由于kNN方法主要靠周围有限的邻近的样本，而不是靠判别类域的方法来确定所属类别，因此对于类域的交叉或重叠较多的待分样本集来说，kNN方法较其他方法更为适合。</a:t>
            </a:r>
            <a:endParaRPr lang="zh-CN" sz="40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9552940" y="4037330"/>
            <a:ext cx="13232130" cy="564134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预测：绿色圆归于哪类（</a:t>
            </a:r>
            <a:r>
              <a:rPr lang="zh-CN" sz="4000">
                <a:sym typeface="+mn-ea"/>
              </a:rPr>
              <a:t>红色三角形还是蓝色四方形？</a:t>
            </a:r>
            <a:r>
              <a:rPr lang="zh-CN" sz="4000"/>
              <a:t>）</a:t>
            </a:r>
            <a:endParaRPr lang="zh-CN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4000"/>
          </a:p>
          <a:p>
            <a:pPr marL="571500" indent="-571500" algn="l" defTabSz="914400" eaLnBrk="1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如果K=3，由于红色三角形所占比例为2/3，绿色圆将被赋予红色三角形那个类，</a:t>
            </a:r>
            <a:endParaRPr lang="zh-CN" sz="4000"/>
          </a:p>
          <a:p>
            <a:pPr marL="571500" indent="-571500" algn="l" defTabSz="914400" eaLnBrk="1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如果K=5，由于蓝色四方形比例为3/5，因此绿色圆被赋予蓝色四方形类。</a:t>
            </a:r>
            <a:endParaRPr lang="zh-CN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815" y="4311015"/>
            <a:ext cx="6363970" cy="57270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919866" y="3876969"/>
            <a:ext cx="3403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/>
              <a:t>算法描述</a:t>
            </a:r>
            <a:endParaRPr lang="zh-CN" altLang="en-US"/>
          </a:p>
        </p:txBody>
      </p:sp>
      <p:sp>
        <p:nvSpPr>
          <p:cNvPr id="184" name="Shape 51"/>
          <p:cNvSpPr txBox="1"/>
          <p:nvPr/>
        </p:nvSpPr>
        <p:spPr>
          <a:xfrm>
            <a:off x="676060" y="5870153"/>
            <a:ext cx="21065818" cy="63798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4000"/>
              <a:t> </a:t>
            </a:r>
            <a:r>
              <a:rPr lang="zh-CN" sz="4000"/>
              <a:t>  1. 计算测试数据与各个训练数据之间的距离</a:t>
            </a:r>
            <a:endParaRPr lang="zh-CN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   2. 按照距离的递增关系进行排序</a:t>
            </a:r>
            <a:endParaRPr lang="zh-CN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   3. 选取距离最小的K个点</a:t>
            </a:r>
            <a:endParaRPr lang="zh-CN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   </a:t>
            </a:r>
            <a:r>
              <a:rPr lang="en-US" altLang="zh-CN" sz="4000"/>
              <a:t>4. 确定前K个点所在类别的出现频率</a:t>
            </a:r>
            <a:endParaRPr lang="en-US" altLang="zh-CN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4000"/>
              <a:t>   5. 返回前K个点中出现频率最高的类别作为测试数据的预测分类</a:t>
            </a:r>
            <a:endParaRPr lang="en-US" altLang="zh-CN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        </a:t>
            </a:r>
            <a:endParaRPr lang="zh-CN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40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1529466" y="3602014"/>
            <a:ext cx="4752975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K</a:t>
            </a:r>
            <a:r>
              <a:rPr lang="zh-CN" altLang="en-US"/>
              <a:t>近邻模型：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29715" y="6793230"/>
            <a:ext cx="10695940" cy="3563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三个基本要素：距离度量、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					  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k值的选择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					 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分类决策规则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874146" y="3903639"/>
            <a:ext cx="3403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/>
              <a:t>距离度量</a:t>
            </a:r>
            <a:endParaRPr lang="zh-CN" altLang="en-US"/>
          </a:p>
        </p:txBody>
      </p:sp>
      <p:sp>
        <p:nvSpPr>
          <p:cNvPr id="184" name="Shape 51"/>
          <p:cNvSpPr txBox="1"/>
          <p:nvPr/>
        </p:nvSpPr>
        <p:spPr>
          <a:xfrm>
            <a:off x="874395" y="6703378"/>
            <a:ext cx="22139275" cy="37947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4000"/>
              <a:t> </a:t>
            </a:r>
            <a:r>
              <a:rPr lang="zh-CN" sz="4000"/>
              <a:t>  </a:t>
            </a:r>
            <a:r>
              <a:rPr lang="en-US" altLang="zh-CN" sz="4000"/>
              <a:t>	</a:t>
            </a:r>
            <a:r>
              <a:rPr lang="zh-CN" sz="4000"/>
              <a:t>特征空间中两个实例点的距离是两个实例点相似程度的反映。</a:t>
            </a:r>
            <a:endParaRPr lang="zh-CN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4000"/>
              <a:t>	</a:t>
            </a:r>
            <a:r>
              <a:rPr lang="zh-CN" sz="4000"/>
              <a:t>k近邻模型的特征空间一般是n维实数向量空间R n 。使用的距离是欧氏距离，但也可以是其他距离，如L p 距离（L p distance）或Minkowski距离（Minkowski distance）。   </a:t>
            </a:r>
            <a:endParaRPr lang="zh-CN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     </a:t>
            </a:r>
            <a:endParaRPr lang="zh-CN" sz="40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2830" y="6997065"/>
          <a:ext cx="11141710" cy="308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273300" imgH="736600" progId="Equation.KSEE3">
                  <p:embed/>
                </p:oleObj>
              </mc:Choice>
              <mc:Fallback>
                <p:oleObj name="" r:id="rId1" imgW="22733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2830" y="6997065"/>
                        <a:ext cx="11141710" cy="308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94460" y="14168755"/>
            <a:ext cx="21013420" cy="3563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p=2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：欧式距离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p=1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：曼哈顿距离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p=     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01875" y="10495280"/>
          <a:ext cx="812165" cy="67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52400" imgH="127000" progId="Equation.KSEE3">
                  <p:embed/>
                </p:oleObj>
              </mc:Choice>
              <mc:Fallback>
                <p:oleObj name="" r:id="rId3" imgW="152400" imgH="127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01875" y="10495280"/>
                        <a:ext cx="812165" cy="67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2830" y="3282315"/>
          <a:ext cx="13618845" cy="322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5" imgW="3035300" imgH="774065" progId="Equation.KSEE3">
                  <p:embed/>
                </p:oleObj>
              </mc:Choice>
              <mc:Fallback>
                <p:oleObj name="" r:id="rId5" imgW="3035300" imgH="7740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2830" y="3282315"/>
                        <a:ext cx="13618845" cy="322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4149705" y="7608570"/>
            <a:ext cx="6823710" cy="3563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p=1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：曼哈顿距离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p=2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：欧氏距离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p=      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：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70000" y="11821160"/>
          <a:ext cx="8178800" cy="134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7" imgW="1777365" imgH="292100" progId="Equation.KSEE3">
                  <p:embed/>
                </p:oleObj>
              </mc:Choice>
              <mc:Fallback>
                <p:oleObj name="" r:id="rId7" imgW="1777365" imgH="2921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70000" y="11821160"/>
                        <a:ext cx="8178800" cy="1344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761751" y="3024799"/>
            <a:ext cx="302768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k</a:t>
            </a:r>
            <a:r>
              <a:rPr lang="zh-CN" altLang="en-US"/>
              <a:t>值选取</a:t>
            </a:r>
            <a:endParaRPr lang="zh-CN" altLang="en-US"/>
          </a:p>
        </p:txBody>
      </p:sp>
      <p:sp>
        <p:nvSpPr>
          <p:cNvPr id="184" name="Shape 51"/>
          <p:cNvSpPr txBox="1"/>
          <p:nvPr/>
        </p:nvSpPr>
        <p:spPr>
          <a:xfrm>
            <a:off x="762635" y="4387533"/>
            <a:ext cx="22859365" cy="80422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4000"/>
              <a:t>k值的选择会对k近邻法的结果产生重大影响。</a:t>
            </a:r>
            <a:endParaRPr sz="4000"/>
          </a:p>
          <a:p>
            <a:pPr marL="1028700" indent="-457200" algn="l" defTabSz="914400" eaLnBrk="1">
              <a:lnSpc>
                <a:spcPct val="150000"/>
              </a:lnSpc>
              <a:buClr>
                <a:srgbClr val="45A4FC"/>
              </a:buClr>
              <a:buFont typeface="Wingdings" panose="05000000000000000000" charset="0"/>
              <a:buChar char="l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3200"/>
              <a:t>如果选择较小的k值，就相当于用较小的邻域中的训练实例进行预测，“学习”的近似误差</a:t>
            </a:r>
            <a:r>
              <a:rPr lang="zh-CN" sz="3200"/>
              <a:t>（训练误差）</a:t>
            </a:r>
            <a:r>
              <a:rPr sz="3200"/>
              <a:t>会减小，只有与输入实例较近的（相似的）训练实例才会对预测结果起作用。但缺点是“学习”的估计误差</a:t>
            </a:r>
            <a:r>
              <a:rPr lang="zh-CN" sz="3200"/>
              <a:t>（测试）</a:t>
            </a:r>
            <a:r>
              <a:rPr sz="3200"/>
              <a:t>会增大，预测结果会对近邻的实例点非常敏感 。如果邻近的实例点恰巧是噪声，预测就会出错。换句话说，k值的减小就意味着整体模型变得复杂，容易发生过拟合。</a:t>
            </a:r>
            <a:r>
              <a:rPr lang="zh-CN" altLang="en-US" sz="3200"/>
              <a:t> </a:t>
            </a:r>
            <a:endParaRPr lang="zh-CN" altLang="en-US" sz="3200"/>
          </a:p>
          <a:p>
            <a:pPr marL="1028700" indent="-457200" algn="l" defTabSz="914400" eaLnBrk="1">
              <a:lnSpc>
                <a:spcPct val="150000"/>
              </a:lnSpc>
              <a:buClr>
                <a:srgbClr val="45A4FC"/>
              </a:buClr>
              <a:buFont typeface="Wingdings" panose="05000000000000000000" charset="0"/>
              <a:buChar char="l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3200"/>
              <a:t>如果选择较大的k值，就相当于用较大邻域中的训练实例进行预测。其优点是可以减少学习的估计误差。但缺点是学习的近似误差会增大。这时与输入实例较远的（不相似的）训练实例也会对预测起作用，使预测发生错误。k值的增大就意味着整体的模型变得简单。</a:t>
            </a:r>
            <a:endParaRPr lang="zh-CN" altLang="en-US"/>
          </a:p>
          <a:p>
            <a:pPr marL="571500" indent="-571500"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>
                <a:sym typeface="+mn-ea"/>
              </a:rPr>
              <a:t>通常，K值的设定采用</a:t>
            </a:r>
            <a:r>
              <a:rPr lang="zh-CN" altLang="en-US" sz="4000" b="1">
                <a:sym typeface="+mn-ea"/>
              </a:rPr>
              <a:t>交叉检验</a:t>
            </a:r>
            <a:r>
              <a:rPr lang="zh-CN" altLang="en-US" sz="4000">
                <a:sym typeface="+mn-ea"/>
              </a:rPr>
              <a:t>的方式（以K=1为基准）</a:t>
            </a:r>
            <a:endParaRPr lang="zh-CN" altLang="en-US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 b="1">
                <a:sym typeface="+mn-ea"/>
              </a:rPr>
              <a:t>经验规则</a:t>
            </a:r>
            <a:r>
              <a:rPr lang="zh-CN" altLang="en-US" sz="4000">
                <a:sym typeface="+mn-ea"/>
              </a:rPr>
              <a:t>：K一般低于训练样本数的平方根。   </a:t>
            </a:r>
            <a:r>
              <a:rPr lang="zh-CN" altLang="en-US" sz="4000"/>
              <a:t>           </a:t>
            </a:r>
            <a:endParaRPr lang="zh-CN" altLang="en-US" sz="400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1029721" y="3216569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/>
              <a:t>分类决策规则</a:t>
            </a:r>
            <a:endParaRPr lang="zh-CN" altLang="en-US"/>
          </a:p>
        </p:txBody>
      </p:sp>
      <p:sp>
        <p:nvSpPr>
          <p:cNvPr id="184" name="Shape 51"/>
          <p:cNvSpPr txBox="1"/>
          <p:nvPr/>
        </p:nvSpPr>
        <p:spPr>
          <a:xfrm>
            <a:off x="1029970" y="5883593"/>
            <a:ext cx="20881975" cy="1948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4000"/>
              <a:t>    </a:t>
            </a:r>
            <a:r>
              <a:rPr sz="4000"/>
              <a:t>多数表决规则（majority voting rule）</a:t>
            </a:r>
            <a:r>
              <a:rPr lang="zh-CN" sz="4000"/>
              <a:t>：由输入实例的k个邻近的训练实例中的</a:t>
            </a:r>
            <a:endParaRPr lang="zh-CN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多数类决定输入实例的类。</a:t>
            </a:r>
            <a:endParaRPr lang="zh-CN" sz="40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1742</Words>
  <Application>WPS 演示</Application>
  <PresentationFormat/>
  <Paragraphs>96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Helvetica</vt:lpstr>
      <vt:lpstr>Helvetica Light</vt:lpstr>
      <vt:lpstr>Helvetica Neue</vt:lpstr>
      <vt:lpstr>微软雅黑</vt:lpstr>
      <vt:lpstr>Wingdings</vt:lpstr>
      <vt:lpstr>Arial Unicode MS</vt:lpstr>
      <vt:lpstr>White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“”</cp:lastModifiedBy>
  <cp:revision>38</cp:revision>
  <dcterms:created xsi:type="dcterms:W3CDTF">2018-04-25T10:03:00Z</dcterms:created>
  <dcterms:modified xsi:type="dcterms:W3CDTF">2019-01-22T03:13:43Z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