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6" r:id="rId14"/>
    <p:sldId id="347" r:id="rId15"/>
    <p:sldId id="344" r:id="rId16"/>
    <p:sldId id="345" r:id="rId17"/>
    <p:sldId id="348" r:id="rId18"/>
    <p:sldId id="349" r:id="rId19"/>
    <p:sldId id="328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950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CD319B-F7A8-4244-B47D-C4D9581C382B}" type="datetimeFigureOut">
              <a:rPr lang="zh-CN" altLang="en-US"/>
              <a:pPr>
                <a:defRPr/>
              </a:pPr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A7C563-076B-4020-869A-94FE11E642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0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6250" y="6842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146470-1D64-49F4-BEA1-809EA5033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600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12A23EF-8DAE-4B1A-B6FE-D546EADCE8E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ea typeface="宋体" charset="-122"/>
              </a:rPr>
              <a:t>调用关系说明：</a:t>
            </a:r>
            <a:endParaRPr lang="zh-CN" altLang="en-US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0. </a:t>
            </a:r>
            <a:r>
              <a:rPr lang="zh-CN" altLang="en-US" smtClean="0">
                <a:ea typeface="宋体" charset="-122"/>
              </a:rPr>
              <a:t>服务容器负责启动，加载，运行服务提供者。</a:t>
            </a:r>
          </a:p>
          <a:p>
            <a:r>
              <a:rPr lang="en-US" altLang="zh-CN" smtClean="0">
                <a:ea typeface="宋体" charset="-122"/>
              </a:rPr>
              <a:t>1. </a:t>
            </a:r>
            <a:r>
              <a:rPr lang="zh-CN" altLang="en-US" smtClean="0">
                <a:ea typeface="宋体" charset="-122"/>
              </a:rPr>
              <a:t>服务提供者在启动时，向注册中心注册自己提供的服务。</a:t>
            </a:r>
          </a:p>
          <a:p>
            <a:r>
              <a:rPr lang="en-US" altLang="zh-CN" smtClean="0">
                <a:ea typeface="宋体" charset="-122"/>
              </a:rPr>
              <a:t>2. </a:t>
            </a:r>
            <a:r>
              <a:rPr lang="zh-CN" altLang="en-US" smtClean="0">
                <a:ea typeface="宋体" charset="-122"/>
              </a:rPr>
              <a:t>服务消费者在启动时，向注册中心订阅自己所需的服务。</a:t>
            </a:r>
          </a:p>
          <a:p>
            <a:r>
              <a:rPr lang="en-US" altLang="zh-CN" smtClean="0">
                <a:ea typeface="宋体" charset="-122"/>
              </a:rPr>
              <a:t>3. </a:t>
            </a:r>
            <a:r>
              <a:rPr lang="zh-CN" altLang="en-US" smtClean="0">
                <a:ea typeface="宋体" charset="-122"/>
              </a:rPr>
              <a:t>注册中心返回服务提供者地址列表给消费者，如果有变更，注册中心将基于长连接推送变更数据给消费者。</a:t>
            </a:r>
          </a:p>
          <a:p>
            <a:r>
              <a:rPr lang="en-US" altLang="zh-CN" smtClean="0">
                <a:ea typeface="宋体" charset="-122"/>
              </a:rPr>
              <a:t>4. </a:t>
            </a:r>
            <a:r>
              <a:rPr lang="zh-CN" altLang="en-US" smtClean="0">
                <a:ea typeface="宋体" charset="-122"/>
              </a:rPr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en-US" altLang="zh-CN" smtClean="0">
                <a:ea typeface="宋体" charset="-122"/>
              </a:rPr>
              <a:t>5. </a:t>
            </a:r>
            <a:r>
              <a:rPr lang="zh-CN" altLang="en-US" smtClean="0">
                <a:ea typeface="宋体" charset="-122"/>
              </a:rPr>
              <a:t>服务消费者和提供者，在内存中累计调用次数和调用时间，定时每分钟发送一次统计数据到监控中心。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(1) </a:t>
            </a:r>
            <a:r>
              <a:rPr lang="zh-CN" altLang="en-US" b="1" smtClean="0">
                <a:ea typeface="宋体" charset="-122"/>
              </a:rPr>
              <a:t>连通性：</a:t>
            </a:r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注册中心负责服务地址的注册与查找，相当于目录服务，服务提供者和消费者只在启动时与注册中心交互，注册中心不转发请求，压力较小</a:t>
            </a:r>
          </a:p>
          <a:p>
            <a:r>
              <a:rPr lang="zh-CN" altLang="en-US" smtClean="0">
                <a:ea typeface="宋体" charset="-122"/>
              </a:rPr>
              <a:t>监控中心负责统计各服务调用次数，调用时间等，统计先在内存汇总后每分钟一次发送到监控中心服务器，并以报表展示</a:t>
            </a:r>
          </a:p>
          <a:p>
            <a:r>
              <a:rPr lang="zh-CN" altLang="en-US" smtClean="0">
                <a:ea typeface="宋体" charset="-122"/>
              </a:rPr>
              <a:t>服务提供者向注册中心注册其提供的服务，并汇报调用时间到监控中心，此时间不包含网络开销</a:t>
            </a:r>
          </a:p>
          <a:p>
            <a:r>
              <a:rPr lang="zh-CN" altLang="en-US" smtClean="0">
                <a:ea typeface="宋体" charset="-122"/>
              </a:rPr>
              <a:t>服务消费者向注册中心获取服务提供者地址列表，并根据负载算法直接调用提供者，同时汇报调用时间到监控中心，此时间包含网络开销</a:t>
            </a:r>
          </a:p>
          <a:p>
            <a:r>
              <a:rPr lang="zh-CN" altLang="en-US" smtClean="0">
                <a:ea typeface="宋体" charset="-122"/>
              </a:rPr>
              <a:t>注册中心，服务提供者，服务消费者三者之间均为长连接，监控中心除外</a:t>
            </a:r>
          </a:p>
          <a:p>
            <a:r>
              <a:rPr lang="zh-CN" altLang="en-US" smtClean="0">
                <a:ea typeface="宋体" charset="-122"/>
              </a:rPr>
              <a:t>注册中心通过长连接感知服务提供者的存在，服务提供者宕机，注册中心将立即推送事件通知消费者</a:t>
            </a:r>
          </a:p>
          <a:p>
            <a:r>
              <a:rPr lang="zh-CN" altLang="en-US" smtClean="0">
                <a:ea typeface="宋体" charset="-122"/>
              </a:rPr>
              <a:t>注册中心和监控中心全部宕机，不影响已运行的提供者和消费者，消费者在本地缓存了提供者列表</a:t>
            </a:r>
          </a:p>
          <a:p>
            <a:r>
              <a:rPr lang="zh-CN" altLang="en-US" smtClean="0">
                <a:ea typeface="宋体" charset="-122"/>
              </a:rPr>
              <a:t>注册中心和监控中心都是可选的，服务消费者可以直连服务提供者</a:t>
            </a:r>
          </a:p>
          <a:p>
            <a:r>
              <a:rPr lang="en-US" altLang="zh-CN" b="1" smtClean="0">
                <a:ea typeface="宋体" charset="-122"/>
              </a:rPr>
              <a:t>(2) </a:t>
            </a:r>
            <a:r>
              <a:rPr lang="zh-CN" altLang="en-US" b="1" smtClean="0">
                <a:ea typeface="宋体" charset="-122"/>
              </a:rPr>
              <a:t>健状性：</a:t>
            </a:r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监控中心宕掉不影响使用，只是丢失部分采样数据</a:t>
            </a:r>
          </a:p>
          <a:p>
            <a:r>
              <a:rPr lang="zh-CN" altLang="en-US" smtClean="0">
                <a:ea typeface="宋体" charset="-122"/>
              </a:rPr>
              <a:t>数据库宕掉后，注册中心仍能通过缓存提供服务列表查询，但不能注册新服务</a:t>
            </a:r>
          </a:p>
          <a:p>
            <a:r>
              <a:rPr lang="zh-CN" altLang="en-US" smtClean="0">
                <a:ea typeface="宋体" charset="-122"/>
              </a:rPr>
              <a:t>注册中心对等集群，任意一台宕掉后，将自动切换到另一台</a:t>
            </a:r>
          </a:p>
          <a:p>
            <a:r>
              <a:rPr lang="zh-CN" altLang="en-US" smtClean="0">
                <a:ea typeface="宋体" charset="-122"/>
              </a:rPr>
              <a:t>注册中心全部宕掉后，服务提供者和服务消费者仍能通过本地缓存通讯</a:t>
            </a:r>
          </a:p>
          <a:p>
            <a:r>
              <a:rPr lang="zh-CN" altLang="en-US" smtClean="0">
                <a:ea typeface="宋体" charset="-122"/>
              </a:rPr>
              <a:t>服务提供者无状态，任意一台宕掉后，不影响使用</a:t>
            </a:r>
          </a:p>
          <a:p>
            <a:r>
              <a:rPr lang="zh-CN" altLang="en-US" smtClean="0">
                <a:ea typeface="宋体" charset="-122"/>
              </a:rPr>
              <a:t>服务提供者全部宕掉后，服务消费者应用将无法使用，并无限次重连等待服务提供者恢复</a:t>
            </a:r>
          </a:p>
          <a:p>
            <a:r>
              <a:rPr lang="en-US" altLang="zh-CN" b="1" smtClean="0">
                <a:ea typeface="宋体" charset="-122"/>
              </a:rPr>
              <a:t>(3) </a:t>
            </a:r>
            <a:r>
              <a:rPr lang="zh-CN" altLang="en-US" b="1" smtClean="0">
                <a:ea typeface="宋体" charset="-122"/>
              </a:rPr>
              <a:t>伸缩性：</a:t>
            </a:r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注册中心为对等集群，可动态增加机器部署实例，所有客户端将自动发现新的注册中心</a:t>
            </a:r>
          </a:p>
          <a:p>
            <a:r>
              <a:rPr lang="zh-CN" altLang="en-US" smtClean="0">
                <a:ea typeface="宋体" charset="-122"/>
              </a:rPr>
              <a:t>服务提供者无状态，可动态增加机器部署实例，注册中心将推送新的服务提供者信息给消费者</a:t>
            </a:r>
          </a:p>
          <a:p>
            <a:r>
              <a:rPr lang="en-US" altLang="zh-CN" b="1" smtClean="0">
                <a:ea typeface="宋体" charset="-122"/>
              </a:rPr>
              <a:t>(4) </a:t>
            </a:r>
            <a:r>
              <a:rPr lang="zh-CN" altLang="en-US" b="1" smtClean="0">
                <a:ea typeface="宋体" charset="-122"/>
              </a:rPr>
              <a:t>升级性：</a:t>
            </a:r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当服务集群规模进一步扩大，带动</a:t>
            </a:r>
            <a:r>
              <a:rPr lang="en-US" altLang="zh-CN" smtClean="0">
                <a:ea typeface="宋体" charset="-122"/>
              </a:rPr>
              <a:t>IT</a:t>
            </a:r>
            <a:r>
              <a:rPr lang="zh-CN" altLang="en-US" smtClean="0">
                <a:ea typeface="宋体" charset="-122"/>
              </a:rPr>
              <a:t>治理结构进一步升级，需要实现动态部署，进行流动计算，现有分布式服务架构不会带来阻力：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B915B4E-B97A-4393-B07C-BE22369385E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config</a:t>
            </a:r>
            <a:r>
              <a:rPr lang="zh-CN" altLang="en-US" smtClean="0">
                <a:ea typeface="宋体" charset="-122"/>
              </a:rPr>
              <a:t>，配置层，对外配置接口，以</a:t>
            </a:r>
            <a:r>
              <a:rPr lang="en-US" altLang="zh-CN" smtClean="0">
                <a:ea typeface="宋体" charset="-122"/>
              </a:rPr>
              <a:t>ServiceConfig, ReferenceConfig</a:t>
            </a:r>
            <a:r>
              <a:rPr lang="zh-CN" altLang="en-US" smtClean="0">
                <a:ea typeface="宋体" charset="-122"/>
              </a:rPr>
              <a:t>为中心，可以直接</a:t>
            </a:r>
            <a:r>
              <a:rPr lang="en-US" altLang="zh-CN" smtClean="0">
                <a:ea typeface="宋体" charset="-122"/>
              </a:rPr>
              <a:t>new</a:t>
            </a:r>
            <a:r>
              <a:rPr lang="zh-CN" altLang="en-US" smtClean="0">
                <a:ea typeface="宋体" charset="-122"/>
              </a:rPr>
              <a:t>配置类，也可以通过</a:t>
            </a:r>
            <a:r>
              <a:rPr lang="en-US" altLang="zh-CN" smtClean="0">
                <a:ea typeface="宋体" charset="-122"/>
              </a:rPr>
              <a:t>spring</a:t>
            </a:r>
            <a:r>
              <a:rPr lang="zh-CN" altLang="en-US" smtClean="0">
                <a:ea typeface="宋体" charset="-122"/>
              </a:rPr>
              <a:t>解析配置生成配置类</a:t>
            </a:r>
          </a:p>
          <a:p>
            <a:r>
              <a:rPr lang="en-US" altLang="zh-CN" smtClean="0">
                <a:ea typeface="宋体" charset="-122"/>
              </a:rPr>
              <a:t>proxy</a:t>
            </a:r>
            <a:r>
              <a:rPr lang="zh-CN" altLang="en-US" smtClean="0">
                <a:ea typeface="宋体" charset="-122"/>
              </a:rPr>
              <a:t>，服务代理层，服务接口透明代理，生成服务的客户端</a:t>
            </a:r>
            <a:r>
              <a:rPr lang="en-US" altLang="zh-CN" smtClean="0">
                <a:ea typeface="宋体" charset="-122"/>
              </a:rPr>
              <a:t>Stub</a:t>
            </a:r>
            <a:r>
              <a:rPr lang="zh-CN" altLang="en-US" smtClean="0">
                <a:ea typeface="宋体" charset="-122"/>
              </a:rPr>
              <a:t>和服务器端</a:t>
            </a:r>
            <a:r>
              <a:rPr lang="en-US" altLang="zh-CN" smtClean="0">
                <a:ea typeface="宋体" charset="-122"/>
              </a:rPr>
              <a:t>Skeleton</a:t>
            </a:r>
            <a:r>
              <a:rPr lang="zh-CN" altLang="en-US" smtClean="0">
                <a:ea typeface="宋体" charset="-122"/>
              </a:rPr>
              <a:t>，以</a:t>
            </a:r>
            <a:r>
              <a:rPr lang="en-US" altLang="zh-CN" smtClean="0">
                <a:ea typeface="宋体" charset="-122"/>
              </a:rPr>
              <a:t>ServiceProxy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ProxyFactory</a:t>
            </a:r>
          </a:p>
          <a:p>
            <a:r>
              <a:rPr lang="en-US" altLang="zh-CN" smtClean="0">
                <a:ea typeface="宋体" charset="-122"/>
              </a:rPr>
              <a:t>registry</a:t>
            </a:r>
            <a:r>
              <a:rPr lang="zh-CN" altLang="en-US" smtClean="0">
                <a:ea typeface="宋体" charset="-122"/>
              </a:rPr>
              <a:t>，注册中心层，封装服务地址的注册与发现，以服务</a:t>
            </a:r>
            <a:r>
              <a:rPr lang="en-US" altLang="zh-CN" smtClean="0">
                <a:ea typeface="宋体" charset="-122"/>
              </a:rPr>
              <a:t>URL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RegistryFactory, Registry, RegistryService</a:t>
            </a:r>
          </a:p>
          <a:p>
            <a:r>
              <a:rPr lang="en-US" altLang="zh-CN" smtClean="0">
                <a:ea typeface="宋体" charset="-122"/>
              </a:rPr>
              <a:t>cluster</a:t>
            </a:r>
            <a:r>
              <a:rPr lang="zh-CN" altLang="en-US" smtClean="0">
                <a:ea typeface="宋体" charset="-122"/>
              </a:rPr>
              <a:t>，路由层，封装多个提供者的路由及负载均衡，并桥接注册中心，以</a:t>
            </a:r>
            <a:r>
              <a:rPr lang="en-US" altLang="zh-CN" smtClean="0">
                <a:ea typeface="宋体" charset="-122"/>
              </a:rPr>
              <a:t>Invoker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Cluster, Directory, Router, LoadBalance</a:t>
            </a:r>
          </a:p>
          <a:p>
            <a:r>
              <a:rPr lang="en-US" altLang="zh-CN" smtClean="0">
                <a:ea typeface="宋体" charset="-122"/>
              </a:rPr>
              <a:t>monitor</a:t>
            </a:r>
            <a:r>
              <a:rPr lang="zh-CN" altLang="en-US" smtClean="0">
                <a:ea typeface="宋体" charset="-122"/>
              </a:rPr>
              <a:t>，监控层，</a:t>
            </a:r>
            <a:r>
              <a:rPr lang="en-US" altLang="zh-CN" smtClean="0">
                <a:ea typeface="宋体" charset="-122"/>
              </a:rPr>
              <a:t>RPC</a:t>
            </a:r>
            <a:r>
              <a:rPr lang="zh-CN" altLang="en-US" smtClean="0">
                <a:ea typeface="宋体" charset="-122"/>
              </a:rPr>
              <a:t>调用次数和调用时间监控，以</a:t>
            </a:r>
            <a:r>
              <a:rPr lang="en-US" altLang="zh-CN" smtClean="0">
                <a:ea typeface="宋体" charset="-122"/>
              </a:rPr>
              <a:t>Statistics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MonitorFactory, Monitor, MonitorService</a:t>
            </a:r>
          </a:p>
          <a:p>
            <a:r>
              <a:rPr lang="en-US" altLang="zh-CN" smtClean="0">
                <a:ea typeface="宋体" charset="-122"/>
              </a:rPr>
              <a:t>protocol</a:t>
            </a:r>
            <a:r>
              <a:rPr lang="zh-CN" altLang="en-US" smtClean="0">
                <a:ea typeface="宋体" charset="-122"/>
              </a:rPr>
              <a:t>，远程调用层，封将</a:t>
            </a:r>
            <a:r>
              <a:rPr lang="en-US" altLang="zh-CN" smtClean="0">
                <a:ea typeface="宋体" charset="-122"/>
              </a:rPr>
              <a:t>RPC</a:t>
            </a:r>
            <a:r>
              <a:rPr lang="zh-CN" altLang="en-US" smtClean="0">
                <a:ea typeface="宋体" charset="-122"/>
              </a:rPr>
              <a:t>调用，以</a:t>
            </a:r>
            <a:r>
              <a:rPr lang="en-US" altLang="zh-CN" smtClean="0">
                <a:ea typeface="宋体" charset="-122"/>
              </a:rPr>
              <a:t>Invocation, Result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Protocol, Invoker, Exporter</a:t>
            </a:r>
          </a:p>
          <a:p>
            <a:r>
              <a:rPr lang="en-US" altLang="zh-CN" smtClean="0">
                <a:ea typeface="宋体" charset="-122"/>
              </a:rPr>
              <a:t>exchange</a:t>
            </a:r>
            <a:r>
              <a:rPr lang="zh-CN" altLang="en-US" smtClean="0">
                <a:ea typeface="宋体" charset="-122"/>
              </a:rPr>
              <a:t>，信息交换层，封装请求响应模式，同步转异步，以</a:t>
            </a:r>
            <a:r>
              <a:rPr lang="en-US" altLang="zh-CN" smtClean="0">
                <a:ea typeface="宋体" charset="-122"/>
              </a:rPr>
              <a:t>Request, Response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Exchanger, ExchangeChannel, ExchangeClient, ExchangeServer</a:t>
            </a:r>
          </a:p>
          <a:p>
            <a:r>
              <a:rPr lang="en-US" altLang="zh-CN" smtClean="0">
                <a:ea typeface="宋体" charset="-122"/>
              </a:rPr>
              <a:t>transport</a:t>
            </a:r>
            <a:r>
              <a:rPr lang="zh-CN" altLang="en-US" smtClean="0">
                <a:ea typeface="宋体" charset="-122"/>
              </a:rPr>
              <a:t>，网络传输层，抽象</a:t>
            </a:r>
            <a:r>
              <a:rPr lang="en-US" altLang="zh-CN" smtClean="0">
                <a:ea typeface="宋体" charset="-122"/>
              </a:rPr>
              <a:t>mina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netty</a:t>
            </a:r>
            <a:r>
              <a:rPr lang="zh-CN" altLang="en-US" smtClean="0">
                <a:ea typeface="宋体" charset="-122"/>
              </a:rPr>
              <a:t>为统一接口，以</a:t>
            </a:r>
            <a:r>
              <a:rPr lang="en-US" altLang="zh-CN" smtClean="0">
                <a:ea typeface="宋体" charset="-122"/>
              </a:rPr>
              <a:t>Message</a:t>
            </a:r>
            <a:r>
              <a:rPr lang="zh-CN" altLang="en-US" smtClean="0">
                <a:ea typeface="宋体" charset="-122"/>
              </a:rPr>
              <a:t>为中心，扩展接口为</a:t>
            </a:r>
            <a:r>
              <a:rPr lang="en-US" altLang="zh-CN" smtClean="0">
                <a:ea typeface="宋体" charset="-122"/>
              </a:rPr>
              <a:t>Channel, Transporter, Client, Server, Codec</a:t>
            </a:r>
          </a:p>
          <a:p>
            <a:r>
              <a:rPr lang="en-US" altLang="zh-CN" smtClean="0">
                <a:ea typeface="宋体" charset="-122"/>
              </a:rPr>
              <a:t>serialize</a:t>
            </a:r>
            <a:r>
              <a:rPr lang="zh-CN" altLang="en-US" smtClean="0">
                <a:ea typeface="宋体" charset="-122"/>
              </a:rPr>
              <a:t>，数据序列化层，可复用的一些工具，扩展接口为</a:t>
            </a:r>
            <a:r>
              <a:rPr lang="en-US" altLang="zh-CN" smtClean="0">
                <a:ea typeface="宋体" charset="-122"/>
              </a:rPr>
              <a:t>Serialization, ObjectInput, ObjectOutput, ThreadPool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线程模型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Dispatcher</a:t>
            </a:r>
          </a:p>
          <a:p>
            <a:pPr lvl="1"/>
            <a:r>
              <a:rPr lang="en-US" altLang="zh-CN" smtClean="0">
                <a:ea typeface="宋体" charset="-122"/>
              </a:rPr>
              <a:t>all </a:t>
            </a:r>
            <a:r>
              <a:rPr lang="zh-CN" altLang="en-US" smtClean="0">
                <a:ea typeface="宋体" charset="-122"/>
              </a:rPr>
              <a:t>所有消息都派发到线程池，包括请求，响应，连接事件，断开事件，心跳等。</a:t>
            </a:r>
          </a:p>
          <a:p>
            <a:pPr lvl="1"/>
            <a:r>
              <a:rPr lang="en-US" altLang="zh-CN" smtClean="0">
                <a:ea typeface="宋体" charset="-122"/>
              </a:rPr>
              <a:t>direct </a:t>
            </a:r>
            <a:r>
              <a:rPr lang="zh-CN" altLang="en-US" smtClean="0">
                <a:ea typeface="宋体" charset="-122"/>
              </a:rPr>
              <a:t>所有消息都不派发到线程池，全部在</a:t>
            </a:r>
            <a:r>
              <a:rPr lang="en-US" altLang="zh-CN" smtClean="0">
                <a:ea typeface="宋体" charset="-122"/>
              </a:rPr>
              <a:t>IO</a:t>
            </a:r>
            <a:r>
              <a:rPr lang="zh-CN" altLang="en-US" smtClean="0">
                <a:ea typeface="宋体" charset="-122"/>
              </a:rPr>
              <a:t>线程上直接执行。</a:t>
            </a:r>
          </a:p>
          <a:p>
            <a:pPr lvl="1"/>
            <a:r>
              <a:rPr lang="en-US" altLang="zh-CN" smtClean="0">
                <a:ea typeface="宋体" charset="-122"/>
              </a:rPr>
              <a:t>message </a:t>
            </a:r>
            <a:r>
              <a:rPr lang="zh-CN" altLang="en-US" smtClean="0">
                <a:ea typeface="宋体" charset="-122"/>
              </a:rPr>
              <a:t>只有请求响应消息派发到线程池，其它连接断开事件，心跳等消息，直接在</a:t>
            </a:r>
            <a:r>
              <a:rPr lang="en-US" altLang="zh-CN" smtClean="0">
                <a:ea typeface="宋体" charset="-122"/>
              </a:rPr>
              <a:t>IO</a:t>
            </a:r>
            <a:r>
              <a:rPr lang="zh-CN" altLang="en-US" smtClean="0">
                <a:ea typeface="宋体" charset="-122"/>
              </a:rPr>
              <a:t>线程上执行。</a:t>
            </a:r>
          </a:p>
          <a:p>
            <a:pPr lvl="1"/>
            <a:r>
              <a:rPr lang="en-US" altLang="zh-CN" smtClean="0">
                <a:ea typeface="宋体" charset="-122"/>
              </a:rPr>
              <a:t>execution </a:t>
            </a:r>
            <a:r>
              <a:rPr lang="zh-CN" altLang="en-US" smtClean="0">
                <a:ea typeface="宋体" charset="-122"/>
              </a:rPr>
              <a:t>只请求消息派发到线程池，不含响应，响应和其它连接断开事件，心跳等消息，直接在</a:t>
            </a:r>
            <a:r>
              <a:rPr lang="en-US" altLang="zh-CN" smtClean="0">
                <a:ea typeface="宋体" charset="-122"/>
              </a:rPr>
              <a:t>IO</a:t>
            </a:r>
            <a:r>
              <a:rPr lang="zh-CN" altLang="en-US" smtClean="0">
                <a:ea typeface="宋体" charset="-122"/>
              </a:rPr>
              <a:t>线程上执行。</a:t>
            </a:r>
          </a:p>
          <a:p>
            <a:pPr lvl="1"/>
            <a:r>
              <a:rPr lang="en-US" altLang="zh-CN" smtClean="0">
                <a:ea typeface="宋体" charset="-122"/>
              </a:rPr>
              <a:t>connection </a:t>
            </a:r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IO</a:t>
            </a:r>
            <a:r>
              <a:rPr lang="zh-CN" altLang="en-US" smtClean="0">
                <a:ea typeface="宋体" charset="-122"/>
              </a:rPr>
              <a:t>线程上，将连接断开事件放入队列，有序逐个执行，其它消息派发到线程池。</a:t>
            </a:r>
          </a:p>
          <a:p>
            <a:r>
              <a:rPr lang="en-US" altLang="zh-CN" smtClean="0">
                <a:ea typeface="宋体" charset="-122"/>
              </a:rPr>
              <a:t>ThreadPool</a:t>
            </a:r>
          </a:p>
          <a:p>
            <a:pPr lvl="1"/>
            <a:r>
              <a:rPr lang="en-US" altLang="zh-CN" smtClean="0">
                <a:ea typeface="宋体" charset="-122"/>
              </a:rPr>
              <a:t>fixed </a:t>
            </a:r>
            <a:r>
              <a:rPr lang="zh-CN" altLang="en-US" smtClean="0">
                <a:ea typeface="宋体" charset="-122"/>
              </a:rPr>
              <a:t>固定大小线程池，启动时建立线程，不关闭，一直持有。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缺省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lvl="1"/>
            <a:r>
              <a:rPr lang="en-US" altLang="zh-CN" smtClean="0">
                <a:ea typeface="宋体" charset="-122"/>
              </a:rPr>
              <a:t>cached </a:t>
            </a:r>
            <a:r>
              <a:rPr lang="zh-CN" altLang="en-US" smtClean="0">
                <a:ea typeface="宋体" charset="-122"/>
              </a:rPr>
              <a:t>缓存线程池，空闲一分钟自动删除，需要时重建。</a:t>
            </a:r>
          </a:p>
          <a:p>
            <a:pPr lvl="1"/>
            <a:r>
              <a:rPr lang="en-US" altLang="zh-CN" smtClean="0">
                <a:ea typeface="宋体" charset="-122"/>
              </a:rPr>
              <a:t>limited </a:t>
            </a:r>
            <a:r>
              <a:rPr lang="zh-CN" altLang="en-US" smtClean="0">
                <a:ea typeface="宋体" charset="-122"/>
              </a:rPr>
              <a:t>可伸缩线程池，但池中的线程数只会增长不会收缩。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为避免收缩时突然来了大流量引起的性能问题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23ACB9D-490A-45A1-A819-0C7AA37CAED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01CC3D1-4A1A-44C3-B396-50686F83F27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CFD71D3-DC30-4335-B89D-1DD881A0DA9B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4B70E4E-69DF-4379-8529-0E7176650D0C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Dubbo</a:t>
            </a:r>
            <a:r>
              <a:rPr lang="zh-CN" altLang="en-US" smtClean="0">
                <a:ea typeface="宋体" charset="-122"/>
              </a:rPr>
              <a:t>缺省协议采用单一长连接和</a:t>
            </a:r>
            <a:r>
              <a:rPr lang="en-US" altLang="zh-CN" smtClean="0">
                <a:ea typeface="宋体" charset="-122"/>
              </a:rPr>
              <a:t>NIO</a:t>
            </a:r>
            <a:r>
              <a:rPr lang="zh-CN" altLang="en-US" smtClean="0">
                <a:ea typeface="宋体" charset="-122"/>
              </a:rPr>
              <a:t>异步通讯，适合于小数据量大并发的服务调用，以及服务消费者机器数远大于服务提供者机器数的情况。</a:t>
            </a:r>
          </a:p>
          <a:p>
            <a:r>
              <a:rPr lang="en-US" altLang="zh-CN" smtClean="0">
                <a:ea typeface="宋体" charset="-122"/>
              </a:rPr>
              <a:t>Dubbo</a:t>
            </a:r>
            <a:r>
              <a:rPr lang="zh-CN" altLang="en-US" smtClean="0">
                <a:ea typeface="宋体" charset="-122"/>
              </a:rPr>
              <a:t>缺省协议不适合传送大数据量的服务，比如传文件，传视频等，除非请求量很低。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59013B8-8CC1-4289-AA77-6970A8FD6578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A272CD4-E6F2-445F-A27D-CED241F75DB8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1A5008C-099B-4C88-96F4-78B9423FC818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641C9A8-D2AE-4F02-8D1C-A0ECFF11BDB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EF0D508-538B-4EC9-914F-23CFD28B17A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NIO</a:t>
            </a:r>
            <a:r>
              <a:rPr lang="zh-CN" altLang="en-US" smtClean="0">
                <a:ea typeface="宋体" charset="-122"/>
              </a:rPr>
              <a:t>：</a:t>
            </a:r>
            <a:r>
              <a:rPr lang="en-US" altLang="zh-CN" smtClean="0">
                <a:ea typeface="宋体" charset="-122"/>
              </a:rPr>
              <a:t>JDK 1.4 </a:t>
            </a:r>
            <a:r>
              <a:rPr lang="zh-CN" altLang="en-US" smtClean="0">
                <a:ea typeface="宋体" charset="-122"/>
              </a:rPr>
              <a:t>中引入的新输入输出 </a:t>
            </a:r>
            <a:r>
              <a:rPr lang="en-US" altLang="zh-CN" smtClean="0">
                <a:ea typeface="宋体" charset="-122"/>
              </a:rPr>
              <a:t>(NIO) </a:t>
            </a:r>
            <a:r>
              <a:rPr lang="zh-CN" altLang="en-US" smtClean="0">
                <a:ea typeface="宋体" charset="-122"/>
              </a:rPr>
              <a:t>库在标准 </a:t>
            </a:r>
            <a:r>
              <a:rPr lang="en-US" altLang="zh-CN" smtClean="0">
                <a:ea typeface="宋体" charset="-122"/>
              </a:rPr>
              <a:t>Java </a:t>
            </a:r>
            <a:r>
              <a:rPr lang="zh-CN" altLang="en-US" smtClean="0">
                <a:ea typeface="宋体" charset="-122"/>
              </a:rPr>
              <a:t>代码中提供了高速的、面向块的 </a:t>
            </a:r>
            <a:r>
              <a:rPr lang="en-US" altLang="zh-CN" smtClean="0">
                <a:ea typeface="宋体" charset="-122"/>
              </a:rPr>
              <a:t>I/O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8B9598B-AA94-4E1B-8686-FDD0A3EDC1C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D82D7D1-31CF-4850-A811-1CEAC74DA007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E48AC45-DA87-42E4-976E-560D89BB2F97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0688E89-D6D0-4B8F-BC96-1008DAE5D2DC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FB9C2E2-B4C7-403A-887C-7A7B855037BD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1ED8C62-58A1-47B6-95C2-1F8FA98FC5B0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B83D266-1918-4D72-A535-E2AFDB8F4AE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52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72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6000" y="152400"/>
            <a:ext cx="19050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55626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705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267200" y="1676400"/>
            <a:ext cx="37338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7127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705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676400"/>
            <a:ext cx="7620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7252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705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67200" y="16764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67200" y="38862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0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6705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67200" y="16764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81000" y="38862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67200" y="38862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4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9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36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74797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2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764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74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01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726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3377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8724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59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6000" y="152400"/>
            <a:ext cx="19050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55626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7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764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0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4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65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8.jpe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slides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3" descr="number_b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8" name="Text Box 14"/>
          <p:cNvSpPr txBox="1">
            <a:spLocks noChangeArrowheads="1"/>
          </p:cNvSpPr>
          <p:nvPr userDrawn="1"/>
        </p:nvSpPr>
        <p:spPr bwMode="auto">
          <a:xfrm>
            <a:off x="338138" y="63611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94BAB065-8007-43B7-B7C0-38F7A2627580}" type="slidenum">
              <a:rPr lang="en-US" altLang="zh-CN" sz="900" smtClean="0">
                <a:ea typeface="ヒラギノ角ゴ Pro W3" pitchFamily="-48" charset="-128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900" smtClean="0">
              <a:ea typeface="ヒラギノ角ゴ Pro W3" pitchFamily="-48" charset="-128"/>
            </a:endParaRPr>
          </a:p>
        </p:txBody>
      </p:sp>
      <p:sp>
        <p:nvSpPr>
          <p:cNvPr id="2055" name="Text Box 15"/>
          <p:cNvSpPr txBox="1">
            <a:spLocks noChangeArrowheads="1"/>
          </p:cNvSpPr>
          <p:nvPr userDrawn="1"/>
        </p:nvSpPr>
        <p:spPr bwMode="auto">
          <a:xfrm>
            <a:off x="685800" y="6396038"/>
            <a:ext cx="2103438" cy="220662"/>
          </a:xfrm>
          <a:prstGeom prst="rect">
            <a:avLst/>
          </a:prstGeom>
          <a:noFill/>
          <a:ln>
            <a:noFill/>
          </a:ln>
          <a:extLst/>
        </p:spPr>
        <p:txBody>
          <a:bodyPr lIns="96661" tIns="48331" rIns="96661" bIns="4833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800" dirty="0" smtClean="0">
                <a:solidFill>
                  <a:schemeClr val="bg2"/>
                </a:solidFill>
                <a:ea typeface="ヒラギノ角ゴ Pro W3" pitchFamily="-48" charset="-128"/>
              </a:rPr>
              <a:t>© </a:t>
            </a:r>
            <a:r>
              <a:rPr lang="zh-CN" altLang="en-US" sz="800" dirty="0" smtClean="0">
                <a:solidFill>
                  <a:schemeClr val="bg2"/>
                </a:solidFill>
                <a:ea typeface="ヒラギノ角ゴ Pro W3" pitchFamily="-48" charset="-128"/>
              </a:rPr>
              <a:t>湖南智博旭诺科技有限公司版权所有 </a:t>
            </a:r>
            <a:endParaRPr lang="en-US" sz="800" dirty="0" smtClean="0">
              <a:solidFill>
                <a:schemeClr val="bg2"/>
              </a:solidFill>
              <a:ea typeface="ヒラギノ角ゴ Pro W3" pitchFamily="-4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宋体" pitchFamily="2" charset="-122"/>
        </a:defRPr>
      </a:lvl9pPr>
    </p:titleStyle>
    <p:bodyStyle>
      <a:lvl1pPr marL="349250" indent="-288925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110000"/>
        <a:buFont typeface="Wingdings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5425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130000"/>
        <a:buFont typeface="Webdings" pitchFamily="18" charset="2"/>
        <a:buBlip>
          <a:blip r:embed="rId21"/>
        </a:buBlip>
        <a:defRPr sz="2800">
          <a:solidFill>
            <a:schemeClr val="tx1"/>
          </a:solidFill>
          <a:latin typeface="+mn-lt"/>
          <a:ea typeface="+mn-ea"/>
        </a:defRPr>
      </a:lvl2pPr>
      <a:lvl3pPr marL="1031875" indent="-228600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120000"/>
        <a:buFont typeface="Wingdings" pitchFamily="2" charset="2"/>
        <a:buBlip>
          <a:blip r:embed="rId22"/>
        </a:buBlip>
        <a:defRPr sz="2400">
          <a:solidFill>
            <a:schemeClr val="tx1"/>
          </a:solidFill>
          <a:latin typeface="+mn-lt"/>
          <a:ea typeface="+mn-ea"/>
        </a:defRPr>
      </a:lvl3pPr>
      <a:lvl4pPr marL="1374775" indent="-228600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90000"/>
        <a:buFont typeface="Wingdings" pitchFamily="2" charset="2"/>
        <a:buBlip>
          <a:blip r:embed="rId23"/>
        </a:buBlip>
        <a:defRPr sz="1600">
          <a:solidFill>
            <a:schemeClr val="tx1"/>
          </a:solidFill>
          <a:latin typeface="+mn-lt"/>
          <a:ea typeface="+mn-ea"/>
        </a:defRPr>
      </a:lvl4pPr>
      <a:lvl5pPr marL="1720850" indent="-228600" algn="l" rtl="0" eaLnBrk="0" fontAlgn="base" hangingPunct="0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24"/>
        </a:buBlip>
        <a:defRPr sz="1400">
          <a:solidFill>
            <a:schemeClr val="tx1"/>
          </a:solidFill>
          <a:latin typeface="+mn-lt"/>
          <a:ea typeface="+mn-ea"/>
        </a:defRPr>
      </a:lvl5pPr>
      <a:lvl6pPr marL="2178050" indent="-228600" algn="l" rtl="0" fontAlgn="base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24"/>
        </a:buBlip>
        <a:defRPr sz="1400">
          <a:solidFill>
            <a:schemeClr val="tx1"/>
          </a:solidFill>
          <a:latin typeface="+mn-lt"/>
          <a:ea typeface="+mn-ea"/>
        </a:defRPr>
      </a:lvl6pPr>
      <a:lvl7pPr marL="2635250" indent="-228600" algn="l" rtl="0" fontAlgn="base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24"/>
        </a:buBlip>
        <a:defRPr sz="1400">
          <a:solidFill>
            <a:schemeClr val="tx1"/>
          </a:solidFill>
          <a:latin typeface="+mn-lt"/>
          <a:ea typeface="+mn-ea"/>
        </a:defRPr>
      </a:lvl7pPr>
      <a:lvl8pPr marL="3092450" indent="-228600" algn="l" rtl="0" fontAlgn="base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24"/>
        </a:buBlip>
        <a:defRPr sz="1400">
          <a:solidFill>
            <a:schemeClr val="tx1"/>
          </a:solidFill>
          <a:latin typeface="+mn-lt"/>
          <a:ea typeface="+mn-ea"/>
        </a:defRPr>
      </a:lvl8pPr>
      <a:lvl9pPr marL="3549650" indent="-228600" algn="l" rtl="0" fontAlgn="base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24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titl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Osaka" pitchFamily="-80" charset="-128"/>
        </a:defRPr>
      </a:lvl9pPr>
    </p:titleStyle>
    <p:bodyStyle>
      <a:lvl1pPr marL="349250" indent="-288925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11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5425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130000"/>
        <a:buFont typeface="Webdings" pitchFamily="18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031875" indent="-228600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12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374775" indent="-228600" algn="l" rtl="0" eaLnBrk="0" fontAlgn="base" hangingPunct="0">
        <a:spcBef>
          <a:spcPct val="5000"/>
        </a:spcBef>
        <a:spcAft>
          <a:spcPct val="65000"/>
        </a:spcAft>
        <a:buClr>
          <a:srgbClr val="E37823"/>
        </a:buClr>
        <a:buSzPct val="90000"/>
        <a:buFont typeface="Wingdings" pitchFamily="2" charset="2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4pPr>
      <a:lvl5pPr marL="1720850" indent="-228600" algn="l" rtl="0" eaLnBrk="0" fontAlgn="base" hangingPunct="0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5pPr>
      <a:lvl6pPr marL="2178050" indent="-228600" algn="l" rtl="0" eaLnBrk="0" fontAlgn="base" hangingPunct="0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6pPr>
      <a:lvl7pPr marL="2635250" indent="-228600" algn="l" rtl="0" eaLnBrk="0" fontAlgn="base" hangingPunct="0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7pPr>
      <a:lvl8pPr marL="3092450" indent="-228600" algn="l" rtl="0" eaLnBrk="0" fontAlgn="base" hangingPunct="0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8pPr>
      <a:lvl9pPr marL="3549650" indent="-228600" algn="l" rtl="0" eaLnBrk="0" fontAlgn="base" hangingPunct="0">
        <a:spcBef>
          <a:spcPct val="5000"/>
        </a:spcBef>
        <a:spcAft>
          <a:spcPct val="65000"/>
        </a:spcAft>
        <a:buClr>
          <a:srgbClr val="FF8000"/>
        </a:buClr>
        <a:buSzPct val="120000"/>
        <a:buFont typeface="Symbol" pitchFamily="18" charset="2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</a:rPr>
              <a:t>深入浅出</a:t>
            </a:r>
            <a:r>
              <a:rPr lang="en-US" altLang="zh-CN" smtClean="0">
                <a:solidFill>
                  <a:schemeClr val="tx1"/>
                </a:solidFill>
              </a:rPr>
              <a:t>Dubbo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60325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架构浅析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7620000" cy="475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节点角色说明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Provider: </a:t>
            </a:r>
            <a:r>
              <a:rPr lang="zh-CN" altLang="en-US" sz="1400" dirty="0" smtClean="0"/>
              <a:t>暴露服务的服务提供方。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Consumer: </a:t>
            </a:r>
            <a:r>
              <a:rPr lang="zh-CN" altLang="en-US" sz="1400" dirty="0" smtClean="0"/>
              <a:t>调用远程服务的服务消费方。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Registry: </a:t>
            </a:r>
            <a:r>
              <a:rPr lang="zh-CN" altLang="en-US" sz="1400" dirty="0" smtClean="0"/>
              <a:t>服务注册与发现的注册中心。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Container: </a:t>
            </a:r>
            <a:r>
              <a:rPr lang="zh-CN" altLang="en-US" sz="1400" dirty="0" smtClean="0"/>
              <a:t>服务运行容器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e.g.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Spring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Monitor: </a:t>
            </a:r>
            <a:r>
              <a:rPr lang="zh-CN" altLang="en-US" sz="1400" dirty="0" smtClean="0"/>
              <a:t>统计服务的调用次调和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调用时间的监控中心。</a:t>
            </a:r>
          </a:p>
          <a:p>
            <a:pPr marL="349250" lvl="1" indent="-288925" eaLnBrk="1" hangingPunct="1">
              <a:buSzPct val="110000"/>
              <a:buFont typeface="Webdings" pitchFamily="18" charset="2"/>
              <a:buBlip>
                <a:blip r:embed="rId3"/>
              </a:buBlip>
              <a:defRPr/>
            </a:pPr>
            <a:r>
              <a:rPr lang="zh-CN" altLang="en-US" sz="2400" dirty="0" smtClean="0">
                <a:cs typeface="+mn-cs"/>
              </a:rPr>
              <a:t>特性</a:t>
            </a:r>
            <a:endParaRPr lang="en-US" altLang="zh-CN" sz="2400" dirty="0" smtClean="0">
              <a:cs typeface="+mn-cs"/>
            </a:endParaRPr>
          </a:p>
          <a:p>
            <a:pPr lvl="1" eaLnBrk="1" hangingPunct="1">
              <a:defRPr/>
            </a:pPr>
            <a:r>
              <a:rPr lang="zh-CN" altLang="en-US" sz="1400" dirty="0" smtClean="0"/>
              <a:t>连通性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zh-CN" altLang="en-US" sz="1400" dirty="0" smtClean="0"/>
              <a:t>健壮性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zh-CN" altLang="en-US" sz="1400" dirty="0" smtClean="0"/>
              <a:t>伸缩性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zh-CN" altLang="en-US" sz="1400" dirty="0" smtClean="0"/>
              <a:t>升级性</a:t>
            </a:r>
            <a:endParaRPr lang="en-US" altLang="zh-CN" sz="14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marL="463550" lvl="1" indent="0" eaLnBrk="1" hangingPunct="1">
              <a:buFont typeface="Webdings" pitchFamily="18" charset="2"/>
              <a:buNone/>
              <a:defRPr/>
            </a:pPr>
            <a:endParaRPr lang="zh-CN" altLang="en-US" sz="1800" dirty="0" smtClean="0"/>
          </a:p>
          <a:p>
            <a:pPr lvl="1" eaLnBrk="1" hangingPunct="1">
              <a:buFont typeface="Webdings" pitchFamily="18" charset="2"/>
              <a:buNone/>
              <a:defRPr/>
            </a:pPr>
            <a:endParaRPr lang="en-US" altLang="zh-CN" sz="1800" dirty="0" smtClean="0"/>
          </a:p>
        </p:txBody>
      </p:sp>
      <p:pic>
        <p:nvPicPr>
          <p:cNvPr id="39940" name="图片 5" descr="dubbo-architect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412875"/>
            <a:ext cx="4537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架构</a:t>
            </a:r>
            <a:r>
              <a:rPr lang="en-US" altLang="zh-CN" smtClean="0"/>
              <a:t>Overview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7620000" cy="47513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60325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marL="463550" lvl="1" indent="0" eaLnBrk="1" hangingPunct="1">
              <a:buFont typeface="Webdings" pitchFamily="18" charset="2"/>
              <a:buNone/>
              <a:defRPr/>
            </a:pPr>
            <a:endParaRPr lang="zh-CN" altLang="en-US" sz="1800" dirty="0" smtClean="0"/>
          </a:p>
          <a:p>
            <a:pPr lvl="1" eaLnBrk="1" hangingPunct="1">
              <a:buFont typeface="Webdings" pitchFamily="18" charset="2"/>
              <a:buNone/>
              <a:defRPr/>
            </a:pPr>
            <a:endParaRPr lang="en-US" altLang="zh-CN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89050"/>
            <a:ext cx="7466013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254125"/>
            <a:ext cx="6408737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92375"/>
            <a:ext cx="8753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常用配置介绍（</a:t>
            </a:r>
            <a:r>
              <a:rPr lang="en-US" altLang="zh-CN" smtClean="0"/>
              <a:t>Overview</a:t>
            </a:r>
            <a:r>
              <a:rPr lang="zh-CN" altLang="en-US" smtClean="0"/>
              <a:t>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100" smtClean="0"/>
              <a:t>&lt;dubbo:service/&gt; </a:t>
            </a:r>
            <a:r>
              <a:rPr lang="zh-CN" altLang="en-US" sz="1100" smtClean="0"/>
              <a:t>服务配置，用于暴露服务。</a:t>
            </a:r>
            <a:endParaRPr lang="en-US" altLang="zh-CN" sz="1100" smtClean="0"/>
          </a:p>
          <a:p>
            <a:pPr eaLnBrk="1" hangingPunct="1"/>
            <a:r>
              <a:rPr lang="en-US" altLang="zh-CN" sz="1100" smtClean="0"/>
              <a:t>&lt;dubbo:reference/&gt; </a:t>
            </a:r>
            <a:r>
              <a:rPr lang="zh-CN" altLang="en-US" sz="1100" smtClean="0"/>
              <a:t>引用配置，用于创建一个远程服务代理</a:t>
            </a:r>
            <a:endParaRPr lang="en-US" altLang="zh-CN" sz="1100" smtClean="0"/>
          </a:p>
          <a:p>
            <a:pPr eaLnBrk="1" hangingPunct="1"/>
            <a:r>
              <a:rPr lang="en-US" altLang="zh-CN" sz="1100" smtClean="0"/>
              <a:t>&lt;dubbo:protocol/&gt; </a:t>
            </a:r>
            <a:r>
              <a:rPr lang="zh-CN" altLang="en-US" sz="1100" smtClean="0"/>
              <a:t>协议配置，用于配置提供服务的协议信息，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协议由提供方指定，消费方被动接受。</a:t>
            </a:r>
            <a:endParaRPr lang="en-US" altLang="zh-CN" sz="1100" smtClean="0"/>
          </a:p>
          <a:p>
            <a:pPr eaLnBrk="1" hangingPunct="1"/>
            <a:r>
              <a:rPr lang="en-US" altLang="zh-CN" sz="1100" smtClean="0"/>
              <a:t>&lt;dubbo:application/&gt; </a:t>
            </a:r>
            <a:r>
              <a:rPr lang="zh-CN" altLang="en-US" sz="1100" smtClean="0"/>
              <a:t>应用配置，用于配置当前应用信息，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不管该应用是提供者还是消费者。</a:t>
            </a:r>
          </a:p>
          <a:p>
            <a:pPr eaLnBrk="1" hangingPunct="1"/>
            <a:r>
              <a:rPr lang="en-US" altLang="zh-CN" sz="1100" smtClean="0"/>
              <a:t>&lt;dubbo:module/&gt; </a:t>
            </a:r>
            <a:r>
              <a:rPr lang="zh-CN" altLang="en-US" sz="1100" smtClean="0"/>
              <a:t>模块配置，用于配置当前模块信息，可选。</a:t>
            </a:r>
          </a:p>
          <a:p>
            <a:pPr eaLnBrk="1" hangingPunct="1"/>
            <a:r>
              <a:rPr lang="en-US" altLang="zh-CN" sz="1100" smtClean="0"/>
              <a:t>&lt;dubbo:registry/&gt; </a:t>
            </a:r>
            <a:r>
              <a:rPr lang="zh-CN" altLang="en-US" sz="1100" smtClean="0"/>
              <a:t>注册中心配置，用于配置连接注册中心相关信息。</a:t>
            </a:r>
          </a:p>
          <a:p>
            <a:pPr eaLnBrk="1" hangingPunct="1"/>
            <a:r>
              <a:rPr lang="en-US" altLang="zh-CN" sz="1100" smtClean="0"/>
              <a:t>&lt;dubbo:monitor/&gt; </a:t>
            </a:r>
            <a:r>
              <a:rPr lang="zh-CN" altLang="en-US" sz="1100" smtClean="0"/>
              <a:t>监控中心配置，用于配置连接监控中心相关信息，可选。</a:t>
            </a:r>
          </a:p>
          <a:p>
            <a:pPr eaLnBrk="1" hangingPunct="1"/>
            <a:r>
              <a:rPr lang="en-US" altLang="zh-CN" sz="1100" smtClean="0"/>
              <a:t>&lt;dubbo:provider/&gt; </a:t>
            </a:r>
            <a:r>
              <a:rPr lang="zh-CN" altLang="en-US" sz="1100" smtClean="0"/>
              <a:t>提供方的缺省值，当</a:t>
            </a:r>
            <a:r>
              <a:rPr lang="en-US" altLang="zh-CN" sz="1100" smtClean="0"/>
              <a:t>ProtocolConfig</a:t>
            </a:r>
            <a:r>
              <a:rPr lang="zh-CN" altLang="en-US" sz="1100" smtClean="0"/>
              <a:t>和</a:t>
            </a:r>
            <a:r>
              <a:rPr lang="en-US" altLang="zh-CN" sz="1100" smtClean="0"/>
              <a:t>ServiceConfig</a:t>
            </a:r>
            <a:br>
              <a:rPr lang="en-US" altLang="zh-CN" sz="1100" smtClean="0"/>
            </a:br>
            <a:r>
              <a:rPr lang="zh-CN" altLang="en-US" sz="1100" smtClean="0"/>
              <a:t>某属性没有配置时，采用此缺省值，可选。</a:t>
            </a:r>
          </a:p>
          <a:p>
            <a:pPr eaLnBrk="1" hangingPunct="1"/>
            <a:r>
              <a:rPr lang="en-US" altLang="zh-CN" sz="1100" smtClean="0"/>
              <a:t>&lt;dubbo:consumer/&gt; </a:t>
            </a:r>
            <a:r>
              <a:rPr lang="zh-CN" altLang="en-US" sz="1100" smtClean="0"/>
              <a:t>消费方缺省配置，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当</a:t>
            </a:r>
            <a:r>
              <a:rPr lang="en-US" altLang="zh-CN" sz="1100" smtClean="0"/>
              <a:t>ReferenceConfig</a:t>
            </a:r>
            <a:r>
              <a:rPr lang="zh-CN" altLang="en-US" sz="1100" smtClean="0"/>
              <a:t>某属性没有配置时，采用此缺省值，可选。</a:t>
            </a:r>
          </a:p>
          <a:p>
            <a:pPr eaLnBrk="1" hangingPunct="1"/>
            <a:r>
              <a:rPr lang="en-US" altLang="zh-CN" sz="1100" smtClean="0"/>
              <a:t>&lt;dubbo:method/&gt; </a:t>
            </a:r>
            <a:r>
              <a:rPr lang="zh-CN" altLang="en-US" sz="1100" smtClean="0"/>
              <a:t>方法配置，用于</a:t>
            </a:r>
            <a:r>
              <a:rPr lang="en-US" altLang="zh-CN" sz="1100" smtClean="0"/>
              <a:t>ServiceConfig</a:t>
            </a:r>
            <a:r>
              <a:rPr lang="zh-CN" altLang="en-US" sz="1100" smtClean="0"/>
              <a:t>和</a:t>
            </a:r>
            <a:r>
              <a:rPr lang="en-US" altLang="zh-CN" sz="1100" smtClean="0"/>
              <a:t>ReferenceConfig</a:t>
            </a:r>
            <a:r>
              <a:rPr lang="zh-CN" altLang="en-US" sz="1100" smtClean="0"/>
              <a:t>指定方法级的配置信息。</a:t>
            </a:r>
          </a:p>
          <a:p>
            <a:pPr eaLnBrk="1" hangingPunct="1"/>
            <a:r>
              <a:rPr lang="en-US" altLang="zh-CN" sz="1100" smtClean="0"/>
              <a:t>&lt;dubbo:argument/&gt; </a:t>
            </a:r>
            <a:r>
              <a:rPr lang="zh-CN" altLang="en-US" sz="1100" smtClean="0"/>
              <a:t>用于指定方法参数配置。</a:t>
            </a:r>
            <a:endParaRPr lang="en-US" altLang="zh-CN" sz="1100" smtClean="0"/>
          </a:p>
          <a:p>
            <a:pPr eaLnBrk="1" hangingPunct="1"/>
            <a:endParaRPr lang="en-US" altLang="zh-CN" sz="1800" smtClean="0"/>
          </a:p>
          <a:p>
            <a:pPr marL="803275" lvl="2" indent="0" eaLnBrk="1" hangingPunct="1">
              <a:buFont typeface="Wingdings" pitchFamily="2" charset="2"/>
              <a:buNone/>
            </a:pP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en-US" altLang="zh-CN" sz="1800" smtClean="0"/>
          </a:p>
        </p:txBody>
      </p:sp>
      <p:pic>
        <p:nvPicPr>
          <p:cNvPr id="4198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268413"/>
            <a:ext cx="3779837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常用配置介绍（配置优先级）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7620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200" dirty="0" smtClean="0"/>
              <a:t>以</a:t>
            </a:r>
            <a:r>
              <a:rPr lang="en-US" altLang="zh-CN" sz="1200" dirty="0" smtClean="0"/>
              <a:t>timeout</a:t>
            </a:r>
            <a:r>
              <a:rPr lang="zh-CN" altLang="en-US" sz="1200" dirty="0" smtClean="0"/>
              <a:t>为例，显示了配置的查找顺序</a:t>
            </a:r>
            <a:endParaRPr lang="en-US" altLang="zh-CN" sz="1200" dirty="0" smtClean="0"/>
          </a:p>
          <a:p>
            <a:pPr lvl="1" eaLnBrk="1" hangingPunct="1">
              <a:defRPr/>
            </a:pPr>
            <a:r>
              <a:rPr lang="zh-CN" altLang="en-US" sz="1050" dirty="0" smtClean="0"/>
              <a:t>方法级优先，接口级次之，全局配置最小</a:t>
            </a:r>
            <a:endParaRPr lang="en-US" altLang="zh-CN" sz="1050" dirty="0" smtClean="0"/>
          </a:p>
          <a:p>
            <a:pPr lvl="1" eaLnBrk="1" hangingPunct="1">
              <a:defRPr/>
            </a:pPr>
            <a:r>
              <a:rPr lang="zh-CN" altLang="en-US" sz="1050" dirty="0" smtClean="0"/>
              <a:t>如果级别一样，则消费方优先，提供方次之</a:t>
            </a:r>
            <a:endParaRPr lang="en-US" altLang="zh-CN" sz="1050" dirty="0" smtClean="0"/>
          </a:p>
          <a:p>
            <a:pPr marL="463550" lvl="1" indent="0" eaLnBrk="1" hangingPunct="1">
              <a:buFont typeface="Webdings" pitchFamily="18" charset="2"/>
              <a:buNone/>
              <a:defRPr/>
            </a:pPr>
            <a:endParaRPr lang="en-US" altLang="zh-CN" sz="1050" dirty="0" smtClean="0"/>
          </a:p>
          <a:p>
            <a:pPr marL="349250" lvl="1" indent="-288925" eaLnBrk="1" hangingPunct="1">
              <a:buSzPct val="110000"/>
              <a:buFont typeface="Webdings" pitchFamily="18" charset="2"/>
              <a:buBlip>
                <a:blip r:embed="rId3"/>
              </a:buBlip>
              <a:defRPr/>
            </a:pPr>
            <a:r>
              <a:rPr lang="zh-CN" altLang="en-US" sz="1200" dirty="0">
                <a:cs typeface="+mn-cs"/>
              </a:rPr>
              <a:t>提供方的配置通过</a:t>
            </a:r>
            <a:r>
              <a:rPr lang="en-US" altLang="zh-CN" sz="1200" dirty="0">
                <a:cs typeface="+mn-cs"/>
              </a:rPr>
              <a:t>URL</a:t>
            </a:r>
            <a:r>
              <a:rPr lang="zh-CN" altLang="en-US" sz="1200" dirty="0">
                <a:cs typeface="+mn-cs"/>
              </a:rPr>
              <a:t>经由注册中心传递给消费</a:t>
            </a:r>
            <a:r>
              <a:rPr lang="zh-CN" altLang="en-US" sz="1200" dirty="0" smtClean="0">
                <a:cs typeface="+mn-cs"/>
              </a:rPr>
              <a:t>方</a:t>
            </a:r>
            <a:endParaRPr lang="en-US" altLang="zh-CN" sz="1200" dirty="0" smtClean="0">
              <a:cs typeface="+mn-cs"/>
            </a:endParaRPr>
          </a:p>
          <a:p>
            <a:pPr marL="349250" lvl="1" indent="-288925" eaLnBrk="1" hangingPunct="1">
              <a:buSzPct val="110000"/>
              <a:buFont typeface="Webdings" pitchFamily="18" charset="2"/>
              <a:buBlip>
                <a:blip r:embed="rId3"/>
              </a:buBlip>
              <a:defRPr/>
            </a:pPr>
            <a:r>
              <a:rPr lang="zh-CN" altLang="en-US" sz="1200" dirty="0" smtClean="0">
                <a:cs typeface="+mn-cs"/>
              </a:rPr>
              <a:t>建议服务提供方设置超时</a:t>
            </a:r>
            <a:endParaRPr lang="en-US" altLang="zh-CN" sz="1200" dirty="0" smtClean="0">
              <a:cs typeface="+mn-cs"/>
            </a:endParaRPr>
          </a:p>
          <a:p>
            <a:pPr marL="60325" lvl="1" indent="0" eaLnBrk="1" hangingPunct="1">
              <a:buSzPct val="110000"/>
              <a:buFont typeface="Webdings" pitchFamily="18" charset="2"/>
              <a:buNone/>
              <a:defRPr/>
            </a:pPr>
            <a:endParaRPr lang="en-US" altLang="zh-CN" sz="1200" dirty="0">
              <a:cs typeface="+mn-cs"/>
            </a:endParaRPr>
          </a:p>
          <a:p>
            <a:pPr marL="803275" lvl="2" indent="0" eaLnBrk="1" hangingPunct="1">
              <a:buFont typeface="Wingdings" pitchFamily="2" charset="2"/>
              <a:buNone/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800" dirty="0" smtClean="0"/>
          </a:p>
        </p:txBody>
      </p:sp>
      <p:pic>
        <p:nvPicPr>
          <p:cNvPr id="4301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63650"/>
            <a:ext cx="49164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常用配置介绍（服务提供者）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配置应用程序名称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配置注册中心地址（重要）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smtClean="0"/>
              <a:t> &lt;dubbo:registry protocol="zookeeper" address="127.0.0.1:2182“ file="${registry.file.rootdir}/${applicationName}.cache" /&gt;</a:t>
            </a:r>
          </a:p>
          <a:p>
            <a:pPr lvl="1" eaLnBrk="1" hangingPunct="1"/>
            <a:r>
              <a:rPr lang="en-US" altLang="zh-CN" smtClean="0"/>
              <a:t> </a:t>
            </a:r>
            <a:r>
              <a:rPr lang="zh-CN" altLang="en-US" sz="1800" smtClean="0"/>
              <a:t>注册中心支持以下</a:t>
            </a:r>
            <a:r>
              <a:rPr lang="en-US" altLang="zh-CN" sz="1800" smtClean="0"/>
              <a:t>4</a:t>
            </a:r>
            <a:r>
              <a:rPr lang="zh-CN" altLang="en-US" sz="1800" smtClean="0"/>
              <a:t>种类型</a:t>
            </a:r>
            <a:endParaRPr lang="en-US" altLang="zh-CN" sz="1800" smtClean="0"/>
          </a:p>
          <a:p>
            <a:pPr lvl="2" eaLnBrk="1" hangingPunct="1"/>
            <a:r>
              <a:rPr lang="en-US" altLang="zh-CN" sz="1400" smtClean="0"/>
              <a:t>Zookeeper (</a:t>
            </a:r>
            <a:r>
              <a:rPr lang="zh-CN" altLang="en-US" sz="1400" smtClean="0"/>
              <a:t>目前在生产环境使用，需要安装</a:t>
            </a:r>
            <a:r>
              <a:rPr lang="en-US" altLang="zh-CN" sz="1400" smtClean="0"/>
              <a:t>zookeeper</a:t>
            </a:r>
            <a:r>
              <a:rPr lang="zh-CN" altLang="en-US" sz="1400" smtClean="0"/>
              <a:t>注册中心服务</a:t>
            </a:r>
            <a:r>
              <a:rPr lang="en-US" altLang="zh-CN" sz="1400" smtClean="0"/>
              <a:t>)</a:t>
            </a:r>
          </a:p>
          <a:p>
            <a:pPr lvl="2" eaLnBrk="1" hangingPunct="1"/>
            <a:r>
              <a:rPr lang="en-US" altLang="zh-CN" sz="1400" smtClean="0"/>
              <a:t>Redis </a:t>
            </a:r>
            <a:r>
              <a:rPr lang="zh-CN" altLang="en-US" sz="1400" smtClean="0"/>
              <a:t>（可用于生产）</a:t>
            </a:r>
            <a:endParaRPr lang="en-US" altLang="zh-CN" sz="1400" smtClean="0"/>
          </a:p>
          <a:p>
            <a:pPr lvl="2" eaLnBrk="1" hangingPunct="1"/>
            <a:r>
              <a:rPr lang="en-US" altLang="zh-CN" sz="1400" smtClean="0"/>
              <a:t>Multicast </a:t>
            </a:r>
            <a:r>
              <a:rPr lang="zh-CN" altLang="en-US" sz="1400" smtClean="0"/>
              <a:t>（缺省配置，只适合测试环境，不能跨网段）</a:t>
            </a:r>
            <a:endParaRPr lang="en-US" altLang="zh-CN" sz="1400" smtClean="0"/>
          </a:p>
          <a:p>
            <a:pPr lvl="2" eaLnBrk="1" hangingPunct="1"/>
            <a:r>
              <a:rPr lang="en-US" altLang="zh-CN" sz="1400" smtClean="0"/>
              <a:t>Simple </a:t>
            </a:r>
            <a:r>
              <a:rPr lang="zh-CN" altLang="en-US" sz="1400" smtClean="0"/>
              <a:t>（</a:t>
            </a:r>
            <a:r>
              <a:rPr lang="en-US" altLang="zh-CN" sz="1400" smtClean="0"/>
              <a:t>Only for Test</a:t>
            </a:r>
            <a:r>
              <a:rPr lang="zh-CN" altLang="en-US" sz="1400" smtClean="0"/>
              <a:t>）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en-US" altLang="zh-CN" sz="1800" smtClean="0"/>
          </a:p>
        </p:txBody>
      </p:sp>
      <p:pic>
        <p:nvPicPr>
          <p:cNvPr id="4403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5111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常用配置介绍（服务提供者）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配置通讯协议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重要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200" dirty="0"/>
              <a:t>&lt;!-- </a:t>
            </a:r>
            <a:r>
              <a:rPr lang="zh-CN" altLang="en-US" sz="1200" dirty="0"/>
              <a:t>用</a:t>
            </a:r>
            <a:r>
              <a:rPr lang="en-US" altLang="zh-CN" sz="1200" dirty="0" err="1"/>
              <a:t>dubbo</a:t>
            </a:r>
            <a:r>
              <a:rPr lang="zh-CN" altLang="en-US" sz="1200" dirty="0"/>
              <a:t>协议在</a:t>
            </a:r>
            <a:r>
              <a:rPr lang="en-US" altLang="zh-CN" sz="1200" dirty="0"/>
              <a:t>20880</a:t>
            </a:r>
            <a:r>
              <a:rPr lang="zh-CN" altLang="en-US" sz="1200" dirty="0"/>
              <a:t>端口暴露服务 </a:t>
            </a:r>
            <a:r>
              <a:rPr lang="en-US" altLang="zh-CN" sz="1200" dirty="0"/>
              <a:t>--&gt; 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dubbo:protocol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name=“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dubbo</a:t>
            </a:r>
            <a:r>
              <a:rPr lang="en-US" altLang="zh-CN" sz="1200" dirty="0" smtClean="0">
                <a:solidFill>
                  <a:srgbClr val="FF0000"/>
                </a:solidFill>
              </a:rPr>
              <a:t>” port=“20880” serialization=“hessian2” threads=“100” register=“true” </a:t>
            </a:r>
            <a:r>
              <a:rPr lang="en-US" altLang="zh-CN" sz="1200" dirty="0" smtClean="0"/>
              <a:t>charset=“UTF-8” threadpool=“fixed” accepts=“1000” server=“</a:t>
            </a:r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” client=“</a:t>
            </a:r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” codec=“</a:t>
            </a:r>
            <a:r>
              <a:rPr lang="en-US" altLang="zh-CN" sz="1200" dirty="0" err="1" smtClean="0"/>
              <a:t>dubbo</a:t>
            </a:r>
            <a:r>
              <a:rPr lang="en-US" altLang="zh-CN" sz="1200" dirty="0" smtClean="0"/>
              <a:t>” /&gt;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name</a:t>
            </a:r>
            <a:r>
              <a:rPr lang="zh-CN" altLang="en-US" sz="1400" dirty="0"/>
              <a:t>协议名称</a:t>
            </a:r>
            <a:r>
              <a:rPr lang="zh-CN" altLang="en-US" sz="1400" dirty="0" smtClean="0"/>
              <a:t>：默认为</a:t>
            </a:r>
            <a:r>
              <a:rPr lang="en-US" altLang="zh-CN" sz="1400" dirty="0" err="1" smtClean="0"/>
              <a:t>dubbo</a:t>
            </a:r>
            <a:r>
              <a:rPr lang="zh-CN" altLang="en-US" sz="1400" dirty="0" smtClean="0"/>
              <a:t>，支持</a:t>
            </a:r>
            <a:r>
              <a:rPr lang="en-US" altLang="zh-CN" sz="1400" dirty="0" smtClean="0"/>
              <a:t>rmi,hessian2,http,ws,thrift,memcached,redis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port:</a:t>
            </a:r>
            <a:r>
              <a:rPr lang="zh-CN" altLang="en-US" sz="1400" dirty="0" smtClean="0"/>
              <a:t>暴露服务的端口号。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如何为</a:t>
            </a:r>
            <a:r>
              <a:rPr lang="en-US" altLang="zh-CN" sz="1400" dirty="0" smtClean="0"/>
              <a:t>-1</a:t>
            </a:r>
            <a:r>
              <a:rPr lang="zh-CN" altLang="en-US" sz="1400" dirty="0" smtClean="0"/>
              <a:t>表示随机产生端口号</a:t>
            </a:r>
            <a:r>
              <a:rPr lang="en-US" altLang="zh-CN" sz="1400" dirty="0" smtClean="0"/>
              <a:t>)</a:t>
            </a:r>
          </a:p>
          <a:p>
            <a:pPr lvl="1" eaLnBrk="1" hangingPunct="1">
              <a:defRPr/>
            </a:pPr>
            <a:r>
              <a:rPr lang="en-US" altLang="zh-CN" sz="1400" dirty="0"/>
              <a:t>s</a:t>
            </a:r>
            <a:r>
              <a:rPr lang="en-US" altLang="zh-CN" sz="1400" dirty="0" smtClean="0"/>
              <a:t>erialization :</a:t>
            </a:r>
            <a:r>
              <a:rPr lang="zh-CN" altLang="en-US" sz="1400" dirty="0" smtClean="0"/>
              <a:t>支持</a:t>
            </a:r>
            <a:r>
              <a:rPr lang="en-US" altLang="zh-CN" sz="1400" dirty="0" smtClean="0"/>
              <a:t>dubbo,hessian2,java,json</a:t>
            </a:r>
            <a:r>
              <a:rPr lang="zh-CN" altLang="en-US" sz="1400" dirty="0" smtClean="0"/>
              <a:t>默认为</a:t>
            </a:r>
            <a:r>
              <a:rPr lang="en-US" altLang="zh-CN" sz="1400" dirty="0" smtClean="0"/>
              <a:t>hessian2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register:</a:t>
            </a:r>
            <a:r>
              <a:rPr lang="zh-CN" altLang="en-US" sz="1400" dirty="0" smtClean="0"/>
              <a:t>该协议的服务是否注册到注册中心，默认为</a:t>
            </a:r>
            <a:r>
              <a:rPr lang="en-US" altLang="zh-CN" sz="1400" dirty="0"/>
              <a:t>true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Threads</a:t>
            </a:r>
            <a:r>
              <a:rPr lang="zh-CN" altLang="en-US" sz="1400" dirty="0" smtClean="0"/>
              <a:t>服务线程池大小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server:</a:t>
            </a:r>
            <a:r>
              <a:rPr lang="zh-CN" altLang="en-US" sz="1400" dirty="0" smtClean="0"/>
              <a:t>协议的服务端实现类型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client:</a:t>
            </a:r>
            <a:r>
              <a:rPr lang="zh-CN" altLang="en-US" sz="1400" dirty="0" smtClean="0"/>
              <a:t>协议的客户端实现类型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…..</a:t>
            </a:r>
          </a:p>
          <a:p>
            <a:pPr marL="463550" lvl="1" indent="0" eaLnBrk="1" hangingPunct="1">
              <a:buFont typeface="Webdings" pitchFamily="18" charset="2"/>
              <a:buNone/>
              <a:defRPr/>
            </a:pPr>
            <a:endParaRPr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常用配置介绍（服务提供者）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配置需要暴露的服务接口 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重要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&lt;dubbo:service </a:t>
            </a:r>
            <a:r>
              <a:rPr lang="en-US" altLang="zh-CN" sz="1200" dirty="0" smtClean="0">
                <a:solidFill>
                  <a:srgbClr val="FF0000"/>
                </a:solidFill>
              </a:rPr>
              <a:t>interface</a:t>
            </a:r>
            <a:r>
              <a:rPr lang="en-US" altLang="zh-CN" sz="1200" dirty="0" smtClean="0"/>
              <a:t>="com.alibaba.dubbo.demo.DemoService" </a:t>
            </a:r>
            <a:r>
              <a:rPr lang="en-US" altLang="zh-CN" sz="1200" dirty="0" smtClean="0">
                <a:solidFill>
                  <a:srgbClr val="FF0000"/>
                </a:solidFill>
              </a:rPr>
              <a:t>ref</a:t>
            </a:r>
            <a:r>
              <a:rPr lang="en-US" altLang="zh-CN" sz="1200" dirty="0" smtClean="0"/>
              <a:t>="demoService" /&gt;</a:t>
            </a:r>
          </a:p>
          <a:p>
            <a:pPr marL="60325" indent="0" eaLnBrk="1" hangingPunct="1">
              <a:buFont typeface="Wingdings" pitchFamily="2" charset="2"/>
              <a:buNone/>
              <a:defRPr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常用可选项有：</a:t>
            </a:r>
            <a:endParaRPr lang="en-US" altLang="zh-CN" sz="12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retries: </a:t>
            </a:r>
            <a:r>
              <a:rPr lang="zh-CN" altLang="en-US" sz="1400" dirty="0" smtClean="0"/>
              <a:t>默认为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，如果不需要设置重试设为</a:t>
            </a:r>
            <a:r>
              <a:rPr lang="en-US" altLang="zh-CN" sz="1400" dirty="0" smtClean="0"/>
              <a:t>0</a:t>
            </a:r>
          </a:p>
          <a:p>
            <a:pPr lvl="1" eaLnBrk="1" hangingPunct="1">
              <a:defRPr/>
            </a:pPr>
            <a:r>
              <a:rPr lang="en-US" altLang="zh-CN" sz="1400" dirty="0" smtClean="0"/>
              <a:t>timeout:</a:t>
            </a:r>
            <a:r>
              <a:rPr lang="zh-CN" altLang="en-US" sz="1400" dirty="0" smtClean="0"/>
              <a:t>超时设置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executes:</a:t>
            </a:r>
            <a:r>
              <a:rPr lang="zh-CN" altLang="en-US" sz="1400" dirty="0" smtClean="0"/>
              <a:t>服务器端并发执行（或占用线程数）不超过</a:t>
            </a:r>
            <a:r>
              <a:rPr lang="zh-CN" altLang="en-US" sz="1400" dirty="0"/>
              <a:t>设置</a:t>
            </a:r>
            <a:r>
              <a:rPr lang="zh-CN" altLang="en-US" sz="1400" dirty="0" smtClean="0"/>
              <a:t>个数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 smtClean="0"/>
              <a:t>actives: </a:t>
            </a:r>
            <a:r>
              <a:rPr lang="zh-CN" altLang="en-US" sz="1400" dirty="0" smtClean="0"/>
              <a:t>每客户端并发执行（或占连接的请求数）不超过设置个数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/>
              <a:t>d</a:t>
            </a:r>
            <a:r>
              <a:rPr lang="en-US" altLang="zh-CN" sz="1400" dirty="0" smtClean="0"/>
              <a:t>eprecated:</a:t>
            </a:r>
            <a:r>
              <a:rPr lang="zh-CN" altLang="en-US" sz="1400" dirty="0" smtClean="0"/>
              <a:t>默认为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，如果需要设置服务过时，设置为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，消费者调用时会打印警告日志。</a:t>
            </a: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rovider:</a:t>
            </a:r>
            <a:r>
              <a:rPr lang="zh-CN" altLang="en-US" sz="1400" dirty="0"/>
              <a:t>指定</a:t>
            </a:r>
            <a:r>
              <a:rPr lang="en-US" altLang="zh-CN" sz="1400" dirty="0"/>
              <a:t>provider</a:t>
            </a:r>
            <a:r>
              <a:rPr lang="zh-CN" altLang="en-US" sz="1400" dirty="0"/>
              <a:t>，值为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dubbo:provider</a:t>
            </a:r>
            <a:r>
              <a:rPr lang="en-US" altLang="zh-CN" sz="1400" dirty="0"/>
              <a:t>&gt;</a:t>
            </a:r>
            <a:r>
              <a:rPr lang="zh-CN" altLang="en-US" sz="1400" dirty="0"/>
              <a:t>的</a:t>
            </a:r>
            <a:r>
              <a:rPr lang="en-US" altLang="zh-CN" sz="1400" dirty="0"/>
              <a:t>id</a:t>
            </a:r>
            <a:r>
              <a:rPr lang="zh-CN" altLang="en-US" sz="1400" dirty="0"/>
              <a:t>属性</a:t>
            </a:r>
            <a:endParaRPr lang="en-US" altLang="zh-CN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常用配置介绍（服务消费者）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配置应用程序名称</a:t>
            </a:r>
            <a:endParaRPr lang="en-US" altLang="zh-CN" dirty="0" smtClean="0"/>
          </a:p>
          <a:p>
            <a:pPr marL="60325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配置注册中心（重要）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1200" dirty="0"/>
              <a:t>&lt;dubbo:registry protocol="zookeeper" address="127.0.0.1:2182</a:t>
            </a:r>
            <a:r>
              <a:rPr lang="en-US" altLang="zh-CN" sz="1200" dirty="0" smtClean="0"/>
              <a:t>“/&gt;</a:t>
            </a:r>
            <a:endParaRPr lang="en-US" altLang="zh-CN" sz="1200" dirty="0"/>
          </a:p>
          <a:p>
            <a:pPr eaLnBrk="1" hangingPunct="1">
              <a:defRPr/>
            </a:pPr>
            <a:r>
              <a:rPr lang="zh-CN" altLang="en-US" dirty="0" smtClean="0"/>
              <a:t>配置远程服务代理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400" dirty="0"/>
          </a:p>
          <a:p>
            <a:pPr lvl="1" eaLnBrk="1" hangingPunct="1">
              <a:defRPr/>
            </a:pPr>
            <a:endParaRPr lang="en-US" altLang="zh-CN" sz="1400" dirty="0" smtClean="0"/>
          </a:p>
        </p:txBody>
      </p:sp>
      <p:pic>
        <p:nvPicPr>
          <p:cNvPr id="4710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5172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81525"/>
            <a:ext cx="617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Any Question?</a:t>
            </a:r>
            <a:endParaRPr lang="zh-CN" altLang="en-US" smtClean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947987"/>
            <a:ext cx="2095500" cy="1724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Dubbo</a:t>
            </a:r>
            <a:r>
              <a:rPr lang="zh-CN" altLang="en-US" sz="2000" smtClean="0"/>
              <a:t>简介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Dubbo</a:t>
            </a:r>
            <a:r>
              <a:rPr lang="zh-CN" altLang="en-US" sz="2000" smtClean="0"/>
              <a:t>快速入门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Dubbo</a:t>
            </a:r>
            <a:r>
              <a:rPr lang="zh-CN" altLang="en-US" sz="2000" smtClean="0"/>
              <a:t>架构设计浅析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Dubbo</a:t>
            </a:r>
            <a:r>
              <a:rPr lang="zh-CN" altLang="en-US" sz="2000" smtClean="0"/>
              <a:t>常用配置介绍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Dubbo</a:t>
            </a:r>
            <a:r>
              <a:rPr lang="zh-CN" altLang="en-US" sz="2000" smtClean="0"/>
              <a:t>管理工具介绍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</a:t>
            </a:r>
            <a:r>
              <a:rPr lang="zh-CN" altLang="en-US" smtClean="0"/>
              <a:t>简介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Dubbo</a:t>
            </a:r>
            <a:r>
              <a:rPr lang="zh-CN" altLang="en-US" dirty="0" smtClean="0"/>
              <a:t>是什么？</a:t>
            </a:r>
          </a:p>
          <a:p>
            <a:pPr lvl="1" eaLnBrk="1" hangingPunct="1">
              <a:defRPr/>
            </a:pPr>
            <a:r>
              <a:rPr lang="en-US" altLang="zh-CN" sz="1800" dirty="0" smtClean="0"/>
              <a:t>Dubbo</a:t>
            </a:r>
            <a:r>
              <a:rPr lang="zh-CN" altLang="en-US" sz="1800" dirty="0" smtClean="0"/>
              <a:t>是一个</a:t>
            </a:r>
            <a:r>
              <a:rPr lang="zh-CN" altLang="en-US" sz="1800" dirty="0" smtClean="0">
                <a:solidFill>
                  <a:schemeClr val="accent1"/>
                </a:solidFill>
              </a:rPr>
              <a:t>分布式服务</a:t>
            </a:r>
            <a:r>
              <a:rPr lang="zh-CN" altLang="en-US" sz="1800" dirty="0" smtClean="0"/>
              <a:t>框架，致力于提供高性能和透明化的</a:t>
            </a:r>
            <a:r>
              <a:rPr lang="en-US" altLang="zh-CN" sz="1800" dirty="0" smtClean="0">
                <a:solidFill>
                  <a:srgbClr val="00B0F0"/>
                </a:solidFill>
              </a:rPr>
              <a:t>RPC</a:t>
            </a:r>
            <a:r>
              <a:rPr lang="zh-CN" altLang="en-US" sz="1800" dirty="0" smtClean="0">
                <a:solidFill>
                  <a:srgbClr val="00B0F0"/>
                </a:solidFill>
              </a:rPr>
              <a:t>远程服务</a:t>
            </a:r>
            <a:r>
              <a:rPr lang="zh-CN" altLang="en-US" sz="1800" dirty="0" smtClean="0"/>
              <a:t>调用方案，以及</a:t>
            </a:r>
            <a:r>
              <a:rPr lang="en-US" altLang="zh-CN" sz="1800" dirty="0" smtClean="0">
                <a:solidFill>
                  <a:srgbClr val="FF0000"/>
                </a:solidFill>
              </a:rPr>
              <a:t>SOA</a:t>
            </a:r>
            <a:r>
              <a:rPr lang="zh-CN" altLang="en-US" sz="1800" dirty="0" smtClean="0"/>
              <a:t>服务治理方案。</a:t>
            </a:r>
            <a:endParaRPr lang="en-US" altLang="zh-CN" sz="1800" dirty="0"/>
          </a:p>
          <a:p>
            <a:pPr marL="349250" lvl="1" indent="-288925" eaLnBrk="1" hangingPunct="1">
              <a:buSzPct val="110000"/>
              <a:buFont typeface="Webdings" pitchFamily="18" charset="2"/>
              <a:buBlip>
                <a:blip r:embed="rId3"/>
              </a:buBlip>
              <a:defRPr/>
            </a:pPr>
            <a:r>
              <a:rPr lang="en-US" altLang="zh-CN" sz="2400" dirty="0">
                <a:cs typeface="+mn-cs"/>
              </a:rPr>
              <a:t>Dubbo</a:t>
            </a:r>
            <a:r>
              <a:rPr lang="zh-CN" altLang="en-US" sz="2400" dirty="0">
                <a:cs typeface="+mn-cs"/>
              </a:rPr>
              <a:t>有何特点</a:t>
            </a:r>
            <a:r>
              <a:rPr lang="zh-CN" altLang="en-US" sz="2400" dirty="0" smtClean="0">
                <a:cs typeface="+mn-cs"/>
              </a:rPr>
              <a:t>？</a:t>
            </a:r>
            <a:endParaRPr lang="en-US" altLang="zh-CN" sz="2400" dirty="0" smtClean="0">
              <a:cs typeface="+mn-cs"/>
            </a:endParaRPr>
          </a:p>
          <a:p>
            <a:pPr lvl="1" eaLnBrk="1" hangingPunct="1">
              <a:defRPr/>
            </a:pPr>
            <a:r>
              <a:rPr lang="zh-CN" altLang="en-US" sz="1800" dirty="0"/>
              <a:t>远程</a:t>
            </a:r>
            <a:r>
              <a:rPr lang="zh-CN" altLang="en-US" sz="1800" dirty="0" smtClean="0"/>
              <a:t>通讯：基于长连接的</a:t>
            </a:r>
            <a:r>
              <a:rPr lang="en-US" altLang="zh-CN" sz="1800" dirty="0" smtClean="0"/>
              <a:t>NIO</a:t>
            </a:r>
            <a:r>
              <a:rPr lang="zh-CN" altLang="en-US" sz="1800" dirty="0" smtClean="0"/>
              <a:t>框架抽象封装</a:t>
            </a:r>
            <a:endParaRPr lang="en-US" altLang="zh-CN" sz="1800" dirty="0"/>
          </a:p>
          <a:p>
            <a:pPr lvl="1" eaLnBrk="1" hangingPunct="1">
              <a:defRPr/>
            </a:pPr>
            <a:r>
              <a:rPr lang="zh-CN" altLang="en-US" sz="1800" dirty="0"/>
              <a:t>集群</a:t>
            </a:r>
            <a:r>
              <a:rPr lang="zh-CN" altLang="en-US" sz="1800" dirty="0" smtClean="0"/>
              <a:t>容错</a:t>
            </a:r>
            <a:r>
              <a:rPr lang="zh-CN" altLang="en-US" sz="1800" dirty="0"/>
              <a:t>：提供多协议支持，以及软负载均衡，失败容错，地址路由，动态配置等集群支持。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1800" dirty="0" smtClean="0"/>
              <a:t>自动发现：基于注册中心目录服务，</a:t>
            </a:r>
            <a:r>
              <a:rPr lang="zh-CN" altLang="en-US" sz="1800" dirty="0"/>
              <a:t>使服务消费方能动态的查找服务提供方，</a:t>
            </a:r>
            <a:r>
              <a:rPr lang="zh-CN" altLang="en-US" sz="1800" dirty="0" smtClean="0"/>
              <a:t>支持平滑减少或增加机器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为什么要使用</a:t>
            </a:r>
            <a:r>
              <a:rPr lang="en-US" altLang="zh-CN" smtClean="0"/>
              <a:t>Dubbo</a:t>
            </a:r>
            <a:r>
              <a:rPr lang="zh-CN" altLang="en-US" smtClean="0"/>
              <a:t>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作为产品经理，我希望我们的组件高内聚，低耦合，产品具有较高的扩展性。能够像搭积木一样将组件组装成一个个项目。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作为开发人员，当我调用其他的组件服务时，我只需要了解它的</a:t>
            </a:r>
            <a:r>
              <a:rPr lang="en-US" altLang="zh-CN" smtClean="0"/>
              <a:t>API</a:t>
            </a:r>
            <a:r>
              <a:rPr lang="zh-CN" altLang="en-US" smtClean="0"/>
              <a:t>，至于具体实现，干我屁事！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作为实施人员，我希望有个统一的平台能够对我们发布的服务进行监控、治理与性能调优，不然出了问题我找谁呀？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。。。。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为什么要使用</a:t>
            </a:r>
            <a:r>
              <a:rPr lang="en-US" altLang="zh-CN" smtClean="0"/>
              <a:t>Dubbo</a:t>
            </a:r>
            <a:r>
              <a:rPr lang="zh-CN" altLang="en-US" smtClean="0"/>
              <a:t>？</a:t>
            </a:r>
          </a:p>
        </p:txBody>
      </p:sp>
      <p:sp>
        <p:nvSpPr>
          <p:cNvPr id="3481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剪掉服务调用的“蜘蛛网”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643188"/>
            <a:ext cx="32861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75"/>
            <a:ext cx="45720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6"/>
          <p:cNvSpPr>
            <a:spLocks noChangeArrowheads="1"/>
          </p:cNvSpPr>
          <p:nvPr/>
        </p:nvSpPr>
        <p:spPr bwMode="auto">
          <a:xfrm rot="5400000">
            <a:off x="4749006" y="3752057"/>
            <a:ext cx="288925" cy="5000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0 h 21600"/>
              <a:gd name="T14" fmla="*/ 0 w 21600"/>
              <a:gd name="T15" fmla="*/ 2147483647 h 21600"/>
              <a:gd name="T16" fmla="*/ 0 w 21600"/>
              <a:gd name="T17" fmla="*/ 2147483647 h 21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600"/>
              <a:gd name="T28" fmla="*/ 0 h 21600"/>
              <a:gd name="T29" fmla="*/ 21600 w 21600"/>
              <a:gd name="T30" fmla="*/ 21600 h 21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600" h="21600">
                <a:moveTo>
                  <a:pt x="0" y="11455"/>
                </a:moveTo>
                <a:lnTo>
                  <a:pt x="4639" y="11455"/>
                </a:lnTo>
                <a:lnTo>
                  <a:pt x="4639" y="21600"/>
                </a:lnTo>
                <a:lnTo>
                  <a:pt x="16961" y="21600"/>
                </a:lnTo>
                <a:lnTo>
                  <a:pt x="16961" y="11455"/>
                </a:lnTo>
                <a:lnTo>
                  <a:pt x="21600" y="11455"/>
                </a:lnTo>
                <a:lnTo>
                  <a:pt x="10800" y="0"/>
                </a:lnTo>
                <a:lnTo>
                  <a:pt x="0" y="11455"/>
                </a:lnTo>
                <a:close/>
                <a:moveTo>
                  <a:pt x="0" y="11455"/>
                </a:moveTo>
              </a:path>
            </a:pathLst>
          </a:custGeom>
          <a:solidFill>
            <a:srgbClr val="0029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 Quick Start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理论上</a:t>
            </a:r>
            <a:r>
              <a:rPr lang="en-US" altLang="zh-CN" smtClean="0"/>
              <a:t>Dubbo</a:t>
            </a:r>
            <a:r>
              <a:rPr lang="zh-CN" altLang="en-US" smtClean="0"/>
              <a:t>不依赖任何第三方包，基于性能与稳定性考虑，缺省依赖以下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</a:p>
          <a:p>
            <a:pPr lvl="1" eaLnBrk="1" hangingPunct="1"/>
            <a:r>
              <a:rPr lang="en-US" altLang="zh-CN" sz="1800" smtClean="0"/>
              <a:t>log4j.jar</a:t>
            </a:r>
            <a:r>
              <a:rPr lang="zh-CN" altLang="en-US" sz="1800" smtClean="0"/>
              <a:t>和</a:t>
            </a:r>
            <a:r>
              <a:rPr lang="en-US" altLang="zh-CN" sz="1800" smtClean="0"/>
              <a:t>commons-logging.jar</a:t>
            </a:r>
            <a:r>
              <a:rPr lang="zh-CN" altLang="en-US" sz="1800" smtClean="0"/>
              <a:t>日志输出包。</a:t>
            </a:r>
          </a:p>
          <a:p>
            <a:pPr lvl="1" eaLnBrk="1" hangingPunct="1"/>
            <a:r>
              <a:rPr lang="en-US" altLang="zh-CN" sz="1800" smtClean="0"/>
              <a:t>javassist.jar </a:t>
            </a:r>
            <a:r>
              <a:rPr lang="zh-CN" altLang="en-US" sz="1800" smtClean="0"/>
              <a:t>字节码生成。</a:t>
            </a:r>
          </a:p>
          <a:p>
            <a:pPr lvl="1" eaLnBrk="1" hangingPunct="1"/>
            <a:r>
              <a:rPr lang="en-US" altLang="zh-CN" sz="1800" smtClean="0"/>
              <a:t>spring.jar </a:t>
            </a:r>
            <a:r>
              <a:rPr lang="zh-CN" altLang="en-US" sz="1800" smtClean="0"/>
              <a:t>配置解析。</a:t>
            </a:r>
          </a:p>
          <a:p>
            <a:pPr lvl="1" eaLnBrk="1" hangingPunct="1"/>
            <a:r>
              <a:rPr lang="en-US" altLang="zh-CN" sz="1800" smtClean="0"/>
              <a:t>netty.jar </a:t>
            </a:r>
            <a:r>
              <a:rPr lang="zh-CN" altLang="en-US" sz="1800" smtClean="0"/>
              <a:t>网络传输。</a:t>
            </a:r>
          </a:p>
          <a:p>
            <a:pPr lvl="1" eaLnBrk="1" hangingPunct="1">
              <a:buFont typeface="Webdings" pitchFamily="18" charset="2"/>
              <a:buNone/>
            </a:pPr>
            <a:endParaRPr lang="en-US" altLang="zh-CN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 Quick Start</a:t>
            </a:r>
            <a:r>
              <a:rPr lang="zh-CN" altLang="en-US" smtClean="0"/>
              <a:t>（第一步）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定义服务接口</a:t>
            </a:r>
            <a:r>
              <a:rPr lang="en-US" altLang="zh-CN" smtClean="0"/>
              <a:t>: (</a:t>
            </a:r>
            <a:r>
              <a:rPr lang="zh-CN" altLang="en-US" smtClean="0">
                <a:solidFill>
                  <a:srgbClr val="FF0000"/>
                </a:solidFill>
              </a:rPr>
              <a:t>该接口需单独打包</a:t>
            </a:r>
            <a:r>
              <a:rPr lang="zh-CN" altLang="en-US" smtClean="0"/>
              <a:t>，在服务提供方和消费方共享</a:t>
            </a:r>
            <a:r>
              <a:rPr lang="en-US" altLang="zh-CN" smtClean="0"/>
              <a:t>)</a:t>
            </a:r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在服务提供方实现接口：</a:t>
            </a:r>
            <a:r>
              <a:rPr lang="en-US" altLang="zh-CN" smtClean="0"/>
              <a:t>(</a:t>
            </a:r>
            <a:r>
              <a:rPr lang="zh-CN" altLang="en-US" smtClean="0"/>
              <a:t>对服务消费方隐藏实现</a:t>
            </a:r>
            <a:r>
              <a:rPr lang="en-US" altLang="zh-CN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eaLnBrk="1" hangingPunct="1"/>
            <a:endParaRPr lang="zh-CN" altLang="en-US" sz="1800" smtClean="0"/>
          </a:p>
          <a:p>
            <a:pPr lvl="1" eaLnBrk="1" hangingPunct="1">
              <a:buFont typeface="Webdings" pitchFamily="18" charset="2"/>
              <a:buNone/>
            </a:pPr>
            <a:endParaRPr lang="en-US" altLang="zh-CN" sz="180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143125"/>
            <a:ext cx="58578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429125"/>
            <a:ext cx="59436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 Quick Start</a:t>
            </a:r>
            <a:r>
              <a:rPr lang="zh-CN" altLang="en-US" smtClean="0"/>
              <a:t>（第二步）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7620000" cy="4267200"/>
          </a:xfrm>
        </p:spPr>
        <p:txBody>
          <a:bodyPr/>
          <a:lstStyle/>
          <a:p>
            <a:pPr eaLnBrk="1" hangingPunct="1"/>
            <a:r>
              <a:rPr lang="zh-CN" altLang="en-US" smtClean="0"/>
              <a:t>配置服务提供者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eaLnBrk="1" hangingPunct="1"/>
            <a:endParaRPr lang="zh-CN" altLang="en-US" sz="1800" smtClean="0"/>
          </a:p>
          <a:p>
            <a:pPr lvl="1" eaLnBrk="1" hangingPunct="1">
              <a:buFont typeface="Webdings" pitchFamily="18" charset="2"/>
              <a:buNone/>
            </a:pPr>
            <a:endParaRPr lang="en-US" altLang="zh-CN" sz="1800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785938"/>
            <a:ext cx="90392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6063"/>
            <a:ext cx="9029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Dubbo Quick Start</a:t>
            </a:r>
            <a:r>
              <a:rPr lang="zh-CN" altLang="en-US" smtClean="0"/>
              <a:t>（第三步）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7620000" cy="4267200"/>
          </a:xfrm>
        </p:spPr>
        <p:txBody>
          <a:bodyPr/>
          <a:lstStyle/>
          <a:p>
            <a:pPr eaLnBrk="1" hangingPunct="1"/>
            <a:r>
              <a:rPr lang="zh-CN" altLang="en-US" smtClean="0"/>
              <a:t>配置服务消费者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lvl="1" eaLnBrk="1" hangingPunct="1"/>
            <a:endParaRPr lang="zh-CN" altLang="en-US" sz="1800" smtClean="0"/>
          </a:p>
          <a:p>
            <a:pPr lvl="1" eaLnBrk="1" hangingPunct="1">
              <a:buFont typeface="Webdings" pitchFamily="18" charset="2"/>
              <a:buNone/>
            </a:pPr>
            <a:endParaRPr lang="en-US" altLang="zh-CN" sz="1800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000250"/>
            <a:ext cx="9048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914525"/>
            <a:ext cx="90487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ch">
  <a:themeElements>
    <a:clrScheme name="Beach 1">
      <a:dk1>
        <a:srgbClr val="000000"/>
      </a:dk1>
      <a:lt1>
        <a:srgbClr val="EADEA6"/>
      </a:lt1>
      <a:dk2>
        <a:srgbClr val="000000"/>
      </a:dk2>
      <a:lt2>
        <a:srgbClr val="808080"/>
      </a:lt2>
      <a:accent1>
        <a:srgbClr val="20CD02"/>
      </a:accent1>
      <a:accent2>
        <a:srgbClr val="EBEF13"/>
      </a:accent2>
      <a:accent3>
        <a:srgbClr val="F3ECD0"/>
      </a:accent3>
      <a:accent4>
        <a:srgbClr val="000000"/>
      </a:accent4>
      <a:accent5>
        <a:srgbClr val="ABE3AA"/>
      </a:accent5>
      <a:accent6>
        <a:srgbClr val="D5D910"/>
      </a:accent6>
      <a:hlink>
        <a:srgbClr val="FF0000"/>
      </a:hlink>
      <a:folHlink>
        <a:srgbClr val="0E18F3"/>
      </a:folHlink>
    </a:clrScheme>
    <a:fontScheme name="Beach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ch 1">
        <a:dk1>
          <a:srgbClr val="000000"/>
        </a:dk1>
        <a:lt1>
          <a:srgbClr val="EADEA6"/>
        </a:lt1>
        <a:dk2>
          <a:srgbClr val="000000"/>
        </a:dk2>
        <a:lt2>
          <a:srgbClr val="808080"/>
        </a:lt2>
        <a:accent1>
          <a:srgbClr val="20CD02"/>
        </a:accent1>
        <a:accent2>
          <a:srgbClr val="EBEF13"/>
        </a:accent2>
        <a:accent3>
          <a:srgbClr val="F3ECD0"/>
        </a:accent3>
        <a:accent4>
          <a:srgbClr val="000000"/>
        </a:accent4>
        <a:accent5>
          <a:srgbClr val="ABE3AA"/>
        </a:accent5>
        <a:accent6>
          <a:srgbClr val="D5D910"/>
        </a:accent6>
        <a:hlink>
          <a:srgbClr val="FF0000"/>
        </a:hlink>
        <a:folHlink>
          <a:srgbClr val="0E18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ch">
  <a:themeElements>
    <a:clrScheme name="1_Beach 1">
      <a:dk1>
        <a:srgbClr val="000000"/>
      </a:dk1>
      <a:lt1>
        <a:srgbClr val="EADEA6"/>
      </a:lt1>
      <a:dk2>
        <a:srgbClr val="000000"/>
      </a:dk2>
      <a:lt2>
        <a:srgbClr val="808080"/>
      </a:lt2>
      <a:accent1>
        <a:srgbClr val="20CD02"/>
      </a:accent1>
      <a:accent2>
        <a:srgbClr val="EBEF13"/>
      </a:accent2>
      <a:accent3>
        <a:srgbClr val="F3ECD0"/>
      </a:accent3>
      <a:accent4>
        <a:srgbClr val="000000"/>
      </a:accent4>
      <a:accent5>
        <a:srgbClr val="ABE3AA"/>
      </a:accent5>
      <a:accent6>
        <a:srgbClr val="D5D910"/>
      </a:accent6>
      <a:hlink>
        <a:srgbClr val="FF0000"/>
      </a:hlink>
      <a:folHlink>
        <a:srgbClr val="0E18F3"/>
      </a:folHlink>
    </a:clrScheme>
    <a:fontScheme name="1_Beach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each 1">
        <a:dk1>
          <a:srgbClr val="000000"/>
        </a:dk1>
        <a:lt1>
          <a:srgbClr val="EADEA6"/>
        </a:lt1>
        <a:dk2>
          <a:srgbClr val="000000"/>
        </a:dk2>
        <a:lt2>
          <a:srgbClr val="808080"/>
        </a:lt2>
        <a:accent1>
          <a:srgbClr val="20CD02"/>
        </a:accent1>
        <a:accent2>
          <a:srgbClr val="EBEF13"/>
        </a:accent2>
        <a:accent3>
          <a:srgbClr val="F3ECD0"/>
        </a:accent3>
        <a:accent4>
          <a:srgbClr val="000000"/>
        </a:accent4>
        <a:accent5>
          <a:srgbClr val="ABE3AA"/>
        </a:accent5>
        <a:accent6>
          <a:srgbClr val="D5D910"/>
        </a:accent6>
        <a:hlink>
          <a:srgbClr val="FF0000"/>
        </a:hlink>
        <a:folHlink>
          <a:srgbClr val="0E18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1723</Words>
  <Application>Microsoft Office PowerPoint</Application>
  <PresentationFormat>全屏显示(4:3)</PresentationFormat>
  <Paragraphs>195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Beach</vt:lpstr>
      <vt:lpstr>1_Beach</vt:lpstr>
      <vt:lpstr>深入浅出Dubbo</vt:lpstr>
      <vt:lpstr>Agenda</vt:lpstr>
      <vt:lpstr>Dubbo简介</vt:lpstr>
      <vt:lpstr>为什么要使用Dubbo？</vt:lpstr>
      <vt:lpstr>为什么要使用Dubbo？</vt:lpstr>
      <vt:lpstr>Dubbo Quick Start</vt:lpstr>
      <vt:lpstr>Dubbo Quick Start（第一步）</vt:lpstr>
      <vt:lpstr>Dubbo Quick Start（第二步）</vt:lpstr>
      <vt:lpstr>Dubbo Quick Start（第三步）</vt:lpstr>
      <vt:lpstr>Dubbo架构浅析</vt:lpstr>
      <vt:lpstr>Dubbo架构Overview</vt:lpstr>
      <vt:lpstr>Dubbo常用配置介绍（Overview）</vt:lpstr>
      <vt:lpstr>Dubbo常用配置介绍（配置优先级）</vt:lpstr>
      <vt:lpstr>Dubbo常用配置介绍（服务提供者）</vt:lpstr>
      <vt:lpstr>Dubbo常用配置介绍（服务提供者）</vt:lpstr>
      <vt:lpstr>Dubbo常用配置介绍（服务提供者）</vt:lpstr>
      <vt:lpstr>Dubbo常用配置介绍（服务消费者）</vt:lpstr>
      <vt:lpstr>Any Question?</vt:lpstr>
    </vt:vector>
  </TitlesOfParts>
  <Company>carefx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xwu</dc:creator>
  <cp:lastModifiedBy>Windows 用户</cp:lastModifiedBy>
  <cp:revision>712</cp:revision>
  <dcterms:created xsi:type="dcterms:W3CDTF">2011-05-13T15:22:26Z</dcterms:created>
  <dcterms:modified xsi:type="dcterms:W3CDTF">2016-12-21T07:52:13Z</dcterms:modified>
</cp:coreProperties>
</file>