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0" r:id="rId2"/>
    <p:sldId id="268" r:id="rId3"/>
    <p:sldId id="257" r:id="rId4"/>
    <p:sldId id="282" r:id="rId5"/>
    <p:sldId id="295" r:id="rId6"/>
    <p:sldId id="290" r:id="rId7"/>
    <p:sldId id="302" r:id="rId8"/>
    <p:sldId id="308" r:id="rId9"/>
    <p:sldId id="309" r:id="rId10"/>
    <p:sldId id="296" r:id="rId11"/>
    <p:sldId id="288" r:id="rId12"/>
    <p:sldId id="297" r:id="rId13"/>
    <p:sldId id="269" r:id="rId14"/>
    <p:sldId id="306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3795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EA"/>
    <a:srgbClr val="4F867D"/>
    <a:srgbClr val="98BF37"/>
    <a:srgbClr val="2B4F3F"/>
    <a:srgbClr val="AED99B"/>
    <a:srgbClr val="B6D46A"/>
    <a:srgbClr val="197519"/>
    <a:srgbClr val="5AA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140" autoAdjust="0"/>
  </p:normalViewPr>
  <p:slideViewPr>
    <p:cSldViewPr snapToGrid="0">
      <p:cViewPr varScale="1">
        <p:scale>
          <a:sx n="71" d="100"/>
          <a:sy n="71" d="100"/>
        </p:scale>
        <p:origin x="-708" y="-96"/>
      </p:cViewPr>
      <p:guideLst>
        <p:guide orient="horz" pos="2251"/>
        <p:guide orient="horz" pos="3203"/>
        <p:guide orient="horz" pos="1185"/>
        <p:guide orient="horz" pos="1661"/>
        <p:guide orient="horz" pos="2069"/>
        <p:guide orient="horz" pos="2931"/>
        <p:guide orient="horz" pos="1502"/>
        <p:guide pos="3795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2017/1/13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4473A-8CFA-4753-A279-55231BB8101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7519">
            <a:alpha val="4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350544" y="2141877"/>
            <a:ext cx="3771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bg1"/>
                </a:solidFill>
              </a:rPr>
              <a:t>RabbitMQ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280694" y="2955599"/>
            <a:ext cx="384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学习分享（一）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6521" y="3604853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zh-CN" altLang="en-US" sz="1360" noProof="1">
                <a:solidFill>
                  <a:schemeClr val="bg1"/>
                </a:solidFill>
                <a:latin typeface="+mn-lt"/>
                <a:ea typeface="+mn-ea"/>
              </a:rPr>
              <a:t>不</a:t>
            </a:r>
            <a:r>
              <a:rPr lang="zh-CN" altLang="en-US" sz="1360" noProof="1" smtClean="0">
                <a:solidFill>
                  <a:schemeClr val="bg1"/>
                </a:solidFill>
                <a:latin typeface="+mn-lt"/>
                <a:ea typeface="+mn-ea"/>
              </a:rPr>
              <a:t>能即配不上自己的野心，也辜负了经历的苦难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319558" y="3604853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127625" y="4651375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</a:rPr>
              <a:t>：王雷鸣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4" grpId="0"/>
      <p:bldP spid="4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65250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03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197519"/>
                </a:solidFill>
              </a:rPr>
              <a:t>持久</a:t>
            </a:r>
            <a:r>
              <a:rPr lang="zh-CN" altLang="en-US" sz="3200" b="1" dirty="0" smtClean="0">
                <a:solidFill>
                  <a:srgbClr val="197519"/>
                </a:solidFill>
              </a:rPr>
              <a:t>化实现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33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197519"/>
                </a:solidFill>
              </a:rPr>
              <a:t>Part Three</a:t>
            </a:r>
            <a:endParaRPr lang="zh-CN" altLang="en-US" sz="3200" b="1" i="1" dirty="0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5368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5369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5370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5371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5372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3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4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>
            <a:spLocks noChangeArrowheads="1"/>
          </p:cNvSpPr>
          <p:nvPr/>
        </p:nvSpPr>
        <p:spPr bwMode="auto">
          <a:xfrm rot="9233090">
            <a:off x="1114425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-6030424">
            <a:off x="1090374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2" name="等腰三角形 31"/>
          <p:cNvSpPr>
            <a:spLocks noChangeArrowheads="1"/>
          </p:cNvSpPr>
          <p:nvPr/>
        </p:nvSpPr>
        <p:spPr bwMode="auto">
          <a:xfrm rot="-228606">
            <a:off x="11358563" y="6643688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3" name="等腰三角形 32"/>
          <p:cNvSpPr>
            <a:spLocks noChangeArrowheads="1"/>
          </p:cNvSpPr>
          <p:nvPr/>
        </p:nvSpPr>
        <p:spPr bwMode="auto">
          <a:xfrm rot="-3389783">
            <a:off x="1109821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8" name="等腰三角形 37"/>
          <p:cNvSpPr>
            <a:spLocks noChangeArrowheads="1"/>
          </p:cNvSpPr>
          <p:nvPr/>
        </p:nvSpPr>
        <p:spPr bwMode="auto">
          <a:xfrm rot="8748521">
            <a:off x="1128712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543050" y="1793875"/>
            <a:ext cx="2552700" cy="4033838"/>
          </a:xfrm>
          <a:custGeom>
            <a:avLst/>
            <a:gdLst>
              <a:gd name="connsiteX0" fmla="*/ 0 w 2081770"/>
              <a:gd name="connsiteY0" fmla="*/ 0 h 3444647"/>
              <a:gd name="connsiteX1" fmla="*/ 2081770 w 2081770"/>
              <a:gd name="connsiteY1" fmla="*/ 0 h 3444647"/>
              <a:gd name="connsiteX2" fmla="*/ 2081770 w 2081770"/>
              <a:gd name="connsiteY2" fmla="*/ 3020507 h 3444647"/>
              <a:gd name="connsiteX3" fmla="*/ 2081769 w 2081770"/>
              <a:gd name="connsiteY3" fmla="*/ 3020507 h 3444647"/>
              <a:gd name="connsiteX4" fmla="*/ 1040904 w 2081770"/>
              <a:gd name="connsiteY4" fmla="*/ 3444647 h 3444647"/>
              <a:gd name="connsiteX5" fmla="*/ 38 w 2081770"/>
              <a:gd name="connsiteY5" fmla="*/ 3020507 h 3444647"/>
              <a:gd name="connsiteX6" fmla="*/ 0 w 2081770"/>
              <a:gd name="connsiteY6" fmla="*/ 3020507 h 34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1770" h="3444647">
                <a:moveTo>
                  <a:pt x="0" y="0"/>
                </a:moveTo>
                <a:lnTo>
                  <a:pt x="2081770" y="0"/>
                </a:lnTo>
                <a:lnTo>
                  <a:pt x="2081770" y="3020507"/>
                </a:lnTo>
                <a:lnTo>
                  <a:pt x="2081769" y="3020507"/>
                </a:lnTo>
                <a:lnTo>
                  <a:pt x="1040904" y="3444647"/>
                </a:lnTo>
                <a:lnTo>
                  <a:pt x="38" y="3020507"/>
                </a:lnTo>
                <a:lnTo>
                  <a:pt x="0" y="302050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6" name="任意多边形 35"/>
          <p:cNvSpPr/>
          <p:nvPr/>
        </p:nvSpPr>
        <p:spPr>
          <a:xfrm>
            <a:off x="4816475" y="1793875"/>
            <a:ext cx="2555875" cy="4035425"/>
          </a:xfrm>
          <a:custGeom>
            <a:avLst/>
            <a:gdLst>
              <a:gd name="connsiteX0" fmla="*/ 3574 w 2556274"/>
              <a:gd name="connsiteY0" fmla="*/ 0 h 4035448"/>
              <a:gd name="connsiteX1" fmla="*/ 2556274 w 2556274"/>
              <a:gd name="connsiteY1" fmla="*/ 0 h 4035448"/>
              <a:gd name="connsiteX2" fmla="*/ 2556274 w 2556274"/>
              <a:gd name="connsiteY2" fmla="*/ 3537962 h 4035448"/>
              <a:gd name="connsiteX3" fmla="*/ 2550778 w 2556274"/>
              <a:gd name="connsiteY3" fmla="*/ 3537962 h 4035448"/>
              <a:gd name="connsiteX4" fmla="*/ 2550194 w 2556274"/>
              <a:gd name="connsiteY4" fmla="*/ 3538647 h 4035448"/>
              <a:gd name="connsiteX5" fmla="*/ 2556250 w 2556274"/>
              <a:gd name="connsiteY5" fmla="*/ 3538647 h 4035448"/>
              <a:gd name="connsiteX6" fmla="*/ 1279924 w 2556274"/>
              <a:gd name="connsiteY6" fmla="*/ 4035448 h 4035448"/>
              <a:gd name="connsiteX7" fmla="*/ 31869 w 2556274"/>
              <a:gd name="connsiteY7" fmla="*/ 3549651 h 4035448"/>
              <a:gd name="connsiteX8" fmla="*/ 28247 w 2556274"/>
              <a:gd name="connsiteY8" fmla="*/ 3549073 h 4035448"/>
              <a:gd name="connsiteX9" fmla="*/ 7579 w 2556274"/>
              <a:gd name="connsiteY9" fmla="*/ 3541806 h 4035448"/>
              <a:gd name="connsiteX10" fmla="*/ 5528 w 2556274"/>
              <a:gd name="connsiteY10" fmla="*/ 3539398 h 4035448"/>
              <a:gd name="connsiteX11" fmla="*/ 3598 w 2556274"/>
              <a:gd name="connsiteY11" fmla="*/ 3538647 h 4035448"/>
              <a:gd name="connsiteX12" fmla="*/ 4888 w 2556274"/>
              <a:gd name="connsiteY12" fmla="*/ 3538647 h 4035448"/>
              <a:gd name="connsiteX13" fmla="*/ 4305 w 2556274"/>
              <a:gd name="connsiteY13" fmla="*/ 3537962 h 4035448"/>
              <a:gd name="connsiteX14" fmla="*/ 3574 w 2556274"/>
              <a:gd name="connsiteY14" fmla="*/ 3537962 h 4035448"/>
              <a:gd name="connsiteX15" fmla="*/ 3574 w 2556274"/>
              <a:gd name="connsiteY15" fmla="*/ 3537104 h 4035448"/>
              <a:gd name="connsiteX16" fmla="*/ 0 w 2556274"/>
              <a:gd name="connsiteY16" fmla="*/ 3532908 h 4035448"/>
              <a:gd name="connsiteX17" fmla="*/ 3574 w 2556274"/>
              <a:gd name="connsiteY17" fmla="*/ 3528712 h 403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56274" h="4035448">
                <a:moveTo>
                  <a:pt x="3574" y="0"/>
                </a:moveTo>
                <a:lnTo>
                  <a:pt x="2556274" y="0"/>
                </a:lnTo>
                <a:lnTo>
                  <a:pt x="2556274" y="3537962"/>
                </a:lnTo>
                <a:lnTo>
                  <a:pt x="2550778" y="3537962"/>
                </a:lnTo>
                <a:lnTo>
                  <a:pt x="2550194" y="3538647"/>
                </a:lnTo>
                <a:lnTo>
                  <a:pt x="2556250" y="3538647"/>
                </a:lnTo>
                <a:lnTo>
                  <a:pt x="1279924" y="4035448"/>
                </a:lnTo>
                <a:lnTo>
                  <a:pt x="31869" y="3549651"/>
                </a:lnTo>
                <a:lnTo>
                  <a:pt x="28247" y="3549073"/>
                </a:lnTo>
                <a:cubicBezTo>
                  <a:pt x="19521" y="3547004"/>
                  <a:pt x="12459" y="3544541"/>
                  <a:pt x="7579" y="3541806"/>
                </a:cubicBezTo>
                <a:lnTo>
                  <a:pt x="5528" y="3539398"/>
                </a:lnTo>
                <a:lnTo>
                  <a:pt x="3598" y="3538647"/>
                </a:lnTo>
                <a:lnTo>
                  <a:pt x="4888" y="3538647"/>
                </a:lnTo>
                <a:lnTo>
                  <a:pt x="4305" y="3537962"/>
                </a:lnTo>
                <a:lnTo>
                  <a:pt x="3574" y="3537962"/>
                </a:lnTo>
                <a:lnTo>
                  <a:pt x="3574" y="3537104"/>
                </a:lnTo>
                <a:lnTo>
                  <a:pt x="0" y="3532908"/>
                </a:lnTo>
                <a:lnTo>
                  <a:pt x="3574" y="35287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3" name="任意多边形 42"/>
          <p:cNvSpPr/>
          <p:nvPr/>
        </p:nvSpPr>
        <p:spPr>
          <a:xfrm>
            <a:off x="8096250" y="1793875"/>
            <a:ext cx="2552700" cy="4033838"/>
          </a:xfrm>
          <a:custGeom>
            <a:avLst/>
            <a:gdLst>
              <a:gd name="connsiteX0" fmla="*/ 0 w 2081770"/>
              <a:gd name="connsiteY0" fmla="*/ 0 h 3444647"/>
              <a:gd name="connsiteX1" fmla="*/ 2081770 w 2081770"/>
              <a:gd name="connsiteY1" fmla="*/ 0 h 3444647"/>
              <a:gd name="connsiteX2" fmla="*/ 2081770 w 2081770"/>
              <a:gd name="connsiteY2" fmla="*/ 3020507 h 3444647"/>
              <a:gd name="connsiteX3" fmla="*/ 2081731 w 2081770"/>
              <a:gd name="connsiteY3" fmla="*/ 3020507 h 3444647"/>
              <a:gd name="connsiteX4" fmla="*/ 1040866 w 2081770"/>
              <a:gd name="connsiteY4" fmla="*/ 3444647 h 3444647"/>
              <a:gd name="connsiteX5" fmla="*/ 0 w 2081770"/>
              <a:gd name="connsiteY5" fmla="*/ 3020507 h 34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1770" h="3444647">
                <a:moveTo>
                  <a:pt x="0" y="0"/>
                </a:moveTo>
                <a:lnTo>
                  <a:pt x="2081770" y="0"/>
                </a:lnTo>
                <a:lnTo>
                  <a:pt x="2081770" y="3020507"/>
                </a:lnTo>
                <a:lnTo>
                  <a:pt x="2081731" y="3020507"/>
                </a:lnTo>
                <a:lnTo>
                  <a:pt x="1040866" y="3444647"/>
                </a:lnTo>
                <a:lnTo>
                  <a:pt x="0" y="3020507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4" name="Freeform 13"/>
          <p:cNvSpPr>
            <a:spLocks noEditPoints="1" noChangeArrowheads="1"/>
          </p:cNvSpPr>
          <p:nvPr/>
        </p:nvSpPr>
        <p:spPr bwMode="auto">
          <a:xfrm>
            <a:off x="5854700" y="2166938"/>
            <a:ext cx="482600" cy="388937"/>
          </a:xfrm>
          <a:custGeom>
            <a:avLst/>
            <a:gdLst>
              <a:gd name="T0" fmla="*/ 55 w 77"/>
              <a:gd name="T1" fmla="*/ 14 h 59"/>
              <a:gd name="T2" fmla="*/ 4 w 77"/>
              <a:gd name="T3" fmla="*/ 18 h 59"/>
              <a:gd name="T4" fmla="*/ 65 w 77"/>
              <a:gd name="T5" fmla="*/ 55 h 59"/>
              <a:gd name="T6" fmla="*/ 67 w 77"/>
              <a:gd name="T7" fmla="*/ 34 h 59"/>
              <a:gd name="T8" fmla="*/ 68 w 77"/>
              <a:gd name="T9" fmla="*/ 32 h 59"/>
              <a:gd name="T10" fmla="*/ 68 w 77"/>
              <a:gd name="T11" fmla="*/ 31 h 59"/>
              <a:gd name="T12" fmla="*/ 68 w 77"/>
              <a:gd name="T13" fmla="*/ 59 h 59"/>
              <a:gd name="T14" fmla="*/ 2 w 77"/>
              <a:gd name="T15" fmla="*/ 59 h 59"/>
              <a:gd name="T16" fmla="*/ 0 w 77"/>
              <a:gd name="T17" fmla="*/ 57 h 59"/>
              <a:gd name="T18" fmla="*/ 0 w 77"/>
              <a:gd name="T19" fmla="*/ 14 h 59"/>
              <a:gd name="T20" fmla="*/ 10 w 77"/>
              <a:gd name="T21" fmla="*/ 38 h 59"/>
              <a:gd name="T22" fmla="*/ 29 w 77"/>
              <a:gd name="T23" fmla="*/ 41 h 59"/>
              <a:gd name="T24" fmla="*/ 10 w 77"/>
              <a:gd name="T25" fmla="*/ 38 h 59"/>
              <a:gd name="T26" fmla="*/ 10 w 77"/>
              <a:gd name="T27" fmla="*/ 33 h 59"/>
              <a:gd name="T28" fmla="*/ 43 w 77"/>
              <a:gd name="T29" fmla="*/ 30 h 59"/>
              <a:gd name="T30" fmla="*/ 10 w 77"/>
              <a:gd name="T31" fmla="*/ 22 h 59"/>
              <a:gd name="T32" fmla="*/ 43 w 77"/>
              <a:gd name="T33" fmla="*/ 25 h 59"/>
              <a:gd name="T34" fmla="*/ 10 w 77"/>
              <a:gd name="T35" fmla="*/ 22 h 59"/>
              <a:gd name="T36" fmla="*/ 71 w 77"/>
              <a:gd name="T37" fmla="*/ 9 h 59"/>
              <a:gd name="T38" fmla="*/ 67 w 77"/>
              <a:gd name="T39" fmla="*/ 25 h 59"/>
              <a:gd name="T40" fmla="*/ 70 w 77"/>
              <a:gd name="T41" fmla="*/ 24 h 59"/>
              <a:gd name="T42" fmla="*/ 76 w 77"/>
              <a:gd name="T43" fmla="*/ 10 h 59"/>
              <a:gd name="T44" fmla="*/ 75 w 77"/>
              <a:gd name="T45" fmla="*/ 8 h 59"/>
              <a:gd name="T46" fmla="*/ 61 w 77"/>
              <a:gd name="T47" fmla="*/ 9 h 59"/>
              <a:gd name="T48" fmla="*/ 65 w 77"/>
              <a:gd name="T49" fmla="*/ 29 h 59"/>
              <a:gd name="T50" fmla="*/ 52 w 77"/>
              <a:gd name="T51" fmla="*/ 40 h 59"/>
              <a:gd name="T52" fmla="*/ 50 w 77"/>
              <a:gd name="T53" fmla="*/ 49 h 59"/>
              <a:gd name="T54" fmla="*/ 53 w 77"/>
              <a:gd name="T55" fmla="*/ 45 h 59"/>
              <a:gd name="T56" fmla="*/ 54 w 77"/>
              <a:gd name="T57" fmla="*/ 43 h 59"/>
              <a:gd name="T58" fmla="*/ 54 w 77"/>
              <a:gd name="T59" fmla="*/ 46 h 59"/>
              <a:gd name="T60" fmla="*/ 53 w 77"/>
              <a:gd name="T61" fmla="*/ 50 h 59"/>
              <a:gd name="T62" fmla="*/ 59 w 77"/>
              <a:gd name="T63" fmla="*/ 42 h 59"/>
              <a:gd name="T64" fmla="*/ 64 w 77"/>
              <a:gd name="T65" fmla="*/ 30 h 59"/>
              <a:gd name="T66" fmla="*/ 51 w 77"/>
              <a:gd name="T67" fmla="*/ 38 h 59"/>
              <a:gd name="T68" fmla="*/ 64 w 77"/>
              <a:gd name="T69" fmla="*/ 30 h 59"/>
              <a:gd name="T70" fmla="*/ 24 w 77"/>
              <a:gd name="T71" fmla="*/ 52 h 59"/>
              <a:gd name="T72" fmla="*/ 29 w 77"/>
              <a:gd name="T73" fmla="*/ 48 h 59"/>
              <a:gd name="T74" fmla="*/ 30 w 77"/>
              <a:gd name="T75" fmla="*/ 52 h 59"/>
              <a:gd name="T76" fmla="*/ 37 w 77"/>
              <a:gd name="T77" fmla="*/ 50 h 59"/>
              <a:gd name="T78" fmla="*/ 40 w 77"/>
              <a:gd name="T79" fmla="*/ 51 h 59"/>
              <a:gd name="T80" fmla="*/ 40 w 77"/>
              <a:gd name="T81" fmla="*/ 51 h 59"/>
              <a:gd name="T82" fmla="*/ 40 w 77"/>
              <a:gd name="T83" fmla="*/ 54 h 59"/>
              <a:gd name="T84" fmla="*/ 46 w 77"/>
              <a:gd name="T85" fmla="*/ 55 h 59"/>
              <a:gd name="T86" fmla="*/ 43 w 77"/>
              <a:gd name="T87" fmla="*/ 52 h 59"/>
              <a:gd name="T88" fmla="*/ 43 w 77"/>
              <a:gd name="T89" fmla="*/ 52 h 59"/>
              <a:gd name="T90" fmla="*/ 42 w 77"/>
              <a:gd name="T91" fmla="*/ 48 h 59"/>
              <a:gd name="T92" fmla="*/ 39 w 77"/>
              <a:gd name="T93" fmla="*/ 49 h 59"/>
              <a:gd name="T94" fmla="*/ 31 w 77"/>
              <a:gd name="T95" fmla="*/ 49 h 59"/>
              <a:gd name="T96" fmla="*/ 23 w 77"/>
              <a:gd name="T97" fmla="*/ 5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1"/>
          <p:cNvSpPr>
            <a:spLocks noEditPoints="1" noChangeArrowheads="1"/>
          </p:cNvSpPr>
          <p:nvPr/>
        </p:nvSpPr>
        <p:spPr bwMode="auto">
          <a:xfrm>
            <a:off x="9131300" y="2220913"/>
            <a:ext cx="482600" cy="388937"/>
          </a:xfrm>
          <a:custGeom>
            <a:avLst/>
            <a:gdLst>
              <a:gd name="T0" fmla="*/ 212 w 228"/>
              <a:gd name="T1" fmla="*/ 150 h 202"/>
              <a:gd name="T2" fmla="*/ 142 w 228"/>
              <a:gd name="T3" fmla="*/ 150 h 202"/>
              <a:gd name="T4" fmla="*/ 0 w 228"/>
              <a:gd name="T5" fmla="*/ 0 h 202"/>
              <a:gd name="T6" fmla="*/ 173 w 228"/>
              <a:gd name="T7" fmla="*/ 95 h 202"/>
              <a:gd name="T8" fmla="*/ 166 w 228"/>
              <a:gd name="T9" fmla="*/ 103 h 202"/>
              <a:gd name="T10" fmla="*/ 156 w 228"/>
              <a:gd name="T11" fmla="*/ 107 h 202"/>
              <a:gd name="T12" fmla="*/ 154 w 228"/>
              <a:gd name="T13" fmla="*/ 117 h 202"/>
              <a:gd name="T14" fmla="*/ 148 w 228"/>
              <a:gd name="T15" fmla="*/ 126 h 202"/>
              <a:gd name="T16" fmla="*/ 153 w 228"/>
              <a:gd name="T17" fmla="*/ 135 h 202"/>
              <a:gd name="T18" fmla="*/ 153 w 228"/>
              <a:gd name="T19" fmla="*/ 146 h 202"/>
              <a:gd name="T20" fmla="*/ 163 w 228"/>
              <a:gd name="T21" fmla="*/ 150 h 202"/>
              <a:gd name="T22" fmla="*/ 169 w 228"/>
              <a:gd name="T23" fmla="*/ 159 h 202"/>
              <a:gd name="T24" fmla="*/ 180 w 228"/>
              <a:gd name="T25" fmla="*/ 157 h 202"/>
              <a:gd name="T26" fmla="*/ 190 w 228"/>
              <a:gd name="T27" fmla="*/ 160 h 202"/>
              <a:gd name="T28" fmla="*/ 197 w 228"/>
              <a:gd name="T29" fmla="*/ 153 h 202"/>
              <a:gd name="T30" fmla="*/ 207 w 228"/>
              <a:gd name="T31" fmla="*/ 149 h 202"/>
              <a:gd name="T32" fmla="*/ 209 w 228"/>
              <a:gd name="T33" fmla="*/ 139 h 202"/>
              <a:gd name="T34" fmla="*/ 215 w 228"/>
              <a:gd name="T35" fmla="*/ 130 h 202"/>
              <a:gd name="T36" fmla="*/ 210 w 228"/>
              <a:gd name="T37" fmla="*/ 121 h 202"/>
              <a:gd name="T38" fmla="*/ 210 w 228"/>
              <a:gd name="T39" fmla="*/ 110 h 202"/>
              <a:gd name="T40" fmla="*/ 200 w 228"/>
              <a:gd name="T41" fmla="*/ 105 h 202"/>
              <a:gd name="T42" fmla="*/ 194 w 228"/>
              <a:gd name="T43" fmla="*/ 97 h 202"/>
              <a:gd name="T44" fmla="*/ 183 w 228"/>
              <a:gd name="T45" fmla="*/ 99 h 202"/>
              <a:gd name="T46" fmla="*/ 143 w 228"/>
              <a:gd name="T47" fmla="*/ 192 h 202"/>
              <a:gd name="T48" fmla="*/ 171 w 228"/>
              <a:gd name="T49" fmla="*/ 187 h 202"/>
              <a:gd name="T50" fmla="*/ 175 w 228"/>
              <a:gd name="T51" fmla="*/ 161 h 202"/>
              <a:gd name="T52" fmla="*/ 163 w 228"/>
              <a:gd name="T53" fmla="*/ 162 h 202"/>
              <a:gd name="T54" fmla="*/ 157 w 228"/>
              <a:gd name="T55" fmla="*/ 152 h 202"/>
              <a:gd name="T56" fmla="*/ 146 w 228"/>
              <a:gd name="T57" fmla="*/ 183 h 202"/>
              <a:gd name="T58" fmla="*/ 204 w 228"/>
              <a:gd name="T59" fmla="*/ 152 h 202"/>
              <a:gd name="T60" fmla="*/ 199 w 228"/>
              <a:gd name="T61" fmla="*/ 162 h 202"/>
              <a:gd name="T62" fmla="*/ 188 w 228"/>
              <a:gd name="T63" fmla="*/ 163 h 202"/>
              <a:gd name="T64" fmla="*/ 209 w 228"/>
              <a:gd name="T65" fmla="*/ 188 h 202"/>
              <a:gd name="T66" fmla="*/ 157 w 228"/>
              <a:gd name="T67" fmla="*/ 128 h 202"/>
              <a:gd name="T68" fmla="*/ 199 w 228"/>
              <a:gd name="T69" fmla="*/ 110 h 202"/>
              <a:gd name="T70" fmla="*/ 158 w 228"/>
              <a:gd name="T71" fmla="*/ 128 h 202"/>
              <a:gd name="T72" fmla="*/ 198 w 228"/>
              <a:gd name="T73" fmla="*/ 111 h 202"/>
              <a:gd name="T74" fmla="*/ 145 w 228"/>
              <a:gd name="T75" fmla="*/ 135 h 202"/>
              <a:gd name="T76" fmla="*/ 149 w 228"/>
              <a:gd name="T77" fmla="*/ 124 h 202"/>
              <a:gd name="T78" fmla="*/ 148 w 228"/>
              <a:gd name="T79" fmla="*/ 112 h 202"/>
              <a:gd name="T80" fmla="*/ 158 w 228"/>
              <a:gd name="T81" fmla="*/ 106 h 202"/>
              <a:gd name="T82" fmla="*/ 164 w 228"/>
              <a:gd name="T83" fmla="*/ 95 h 202"/>
              <a:gd name="T84" fmla="*/ 175 w 228"/>
              <a:gd name="T85" fmla="*/ 96 h 202"/>
              <a:gd name="T86" fmla="*/ 186 w 228"/>
              <a:gd name="T87" fmla="*/ 91 h 202"/>
              <a:gd name="T88" fmla="*/ 195 w 228"/>
              <a:gd name="T89" fmla="*/ 98 h 202"/>
              <a:gd name="T90" fmla="*/ 207 w 228"/>
              <a:gd name="T91" fmla="*/ 101 h 202"/>
              <a:gd name="T92" fmla="*/ 34 w 228"/>
              <a:gd name="T93" fmla="*/ 126 h 202"/>
              <a:gd name="T94" fmla="*/ 90 w 228"/>
              <a:gd name="T95" fmla="*/ 126 h 202"/>
              <a:gd name="T96" fmla="*/ 45 w 228"/>
              <a:gd name="T97" fmla="*/ 55 h 202"/>
              <a:gd name="T98" fmla="*/ 45 w 228"/>
              <a:gd name="T99" fmla="*/ 44 h 202"/>
              <a:gd name="T100" fmla="*/ 45 w 228"/>
              <a:gd name="T101" fmla="*/ 64 h 202"/>
              <a:gd name="T102" fmla="*/ 45 w 228"/>
              <a:gd name="T103" fmla="*/ 84 h 202"/>
              <a:gd name="T104" fmla="*/ 45 w 228"/>
              <a:gd name="T105" fmla="*/ 7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" h="202">
                <a:moveTo>
                  <a:pt x="0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15" y="160"/>
                  <a:pt x="215" y="160"/>
                  <a:pt x="215" y="160"/>
                </a:cubicBezTo>
                <a:cubicBezTo>
                  <a:pt x="212" y="150"/>
                  <a:pt x="212" y="150"/>
                  <a:pt x="212" y="150"/>
                </a:cubicBezTo>
                <a:cubicBezTo>
                  <a:pt x="219" y="150"/>
                  <a:pt x="219" y="150"/>
                  <a:pt x="219" y="150"/>
                </a:cubicBezTo>
                <a:cubicBezTo>
                  <a:pt x="219" y="11"/>
                  <a:pt x="219" y="11"/>
                  <a:pt x="219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50"/>
                  <a:pt x="11" y="150"/>
                  <a:pt x="11" y="150"/>
                </a:cubicBezTo>
                <a:cubicBezTo>
                  <a:pt x="142" y="150"/>
                  <a:pt x="142" y="150"/>
                  <a:pt x="142" y="150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81" y="94"/>
                </a:moveTo>
                <a:cubicBezTo>
                  <a:pt x="180" y="99"/>
                  <a:pt x="180" y="99"/>
                  <a:pt x="180" y="99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69" y="97"/>
                  <a:pt x="169" y="97"/>
                  <a:pt x="169" y="97"/>
                </a:cubicBezTo>
                <a:cubicBezTo>
                  <a:pt x="169" y="101"/>
                  <a:pt x="169" y="101"/>
                  <a:pt x="169" y="101"/>
                </a:cubicBezTo>
                <a:cubicBezTo>
                  <a:pt x="165" y="99"/>
                  <a:pt x="165" y="99"/>
                  <a:pt x="165" y="99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60" y="108"/>
                  <a:pt x="160" y="108"/>
                  <a:pt x="160" y="108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8" y="111"/>
                  <a:pt x="158" y="111"/>
                  <a:pt x="158" y="111"/>
                </a:cubicBezTo>
                <a:cubicBezTo>
                  <a:pt x="153" y="110"/>
                  <a:pt x="153" y="110"/>
                  <a:pt x="153" y="110"/>
                </a:cubicBezTo>
                <a:cubicBezTo>
                  <a:pt x="156" y="114"/>
                  <a:pt x="156" y="114"/>
                  <a:pt x="156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150" y="117"/>
                  <a:pt x="150" y="117"/>
                  <a:pt x="150" y="117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49" y="122"/>
                  <a:pt x="149" y="122"/>
                  <a:pt x="149" y="122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49" y="134"/>
                  <a:pt x="149" y="134"/>
                  <a:pt x="149" y="134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54" y="139"/>
                  <a:pt x="154" y="139"/>
                  <a:pt x="154" y="139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42"/>
                  <a:pt x="156" y="142"/>
                  <a:pt x="156" y="142"/>
                </a:cubicBezTo>
                <a:cubicBezTo>
                  <a:pt x="153" y="146"/>
                  <a:pt x="153" y="146"/>
                  <a:pt x="153" y="146"/>
                </a:cubicBezTo>
                <a:cubicBezTo>
                  <a:pt x="158" y="145"/>
                  <a:pt x="158" y="145"/>
                  <a:pt x="158" y="145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63" y="150"/>
                  <a:pt x="163" y="150"/>
                  <a:pt x="163" y="150"/>
                </a:cubicBezTo>
                <a:cubicBezTo>
                  <a:pt x="162" y="155"/>
                  <a:pt x="162" y="155"/>
                  <a:pt x="162" y="155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69" y="154"/>
                  <a:pt x="169" y="154"/>
                  <a:pt x="169" y="154"/>
                </a:cubicBezTo>
                <a:cubicBezTo>
                  <a:pt x="169" y="159"/>
                  <a:pt x="169" y="159"/>
                  <a:pt x="169" y="159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73" y="160"/>
                  <a:pt x="173" y="160"/>
                  <a:pt x="173" y="160"/>
                </a:cubicBezTo>
                <a:cubicBezTo>
                  <a:pt x="176" y="157"/>
                  <a:pt x="176" y="157"/>
                  <a:pt x="176" y="157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80" y="157"/>
                  <a:pt x="180" y="157"/>
                  <a:pt x="180" y="157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83" y="157"/>
                  <a:pt x="183" y="157"/>
                  <a:pt x="183" y="157"/>
                </a:cubicBezTo>
                <a:cubicBezTo>
                  <a:pt x="186" y="161"/>
                  <a:pt x="186" y="161"/>
                  <a:pt x="186" y="161"/>
                </a:cubicBezTo>
                <a:cubicBezTo>
                  <a:pt x="187" y="157"/>
                  <a:pt x="187" y="157"/>
                  <a:pt x="187" y="157"/>
                </a:cubicBezTo>
                <a:cubicBezTo>
                  <a:pt x="190" y="160"/>
                  <a:pt x="190" y="160"/>
                  <a:pt x="190" y="160"/>
                </a:cubicBezTo>
                <a:cubicBezTo>
                  <a:pt x="190" y="156"/>
                  <a:pt x="190" y="156"/>
                  <a:pt x="190" y="156"/>
                </a:cubicBezTo>
                <a:cubicBezTo>
                  <a:pt x="194" y="159"/>
                  <a:pt x="194" y="159"/>
                  <a:pt x="194" y="159"/>
                </a:cubicBezTo>
                <a:cubicBezTo>
                  <a:pt x="194" y="154"/>
                  <a:pt x="194" y="154"/>
                  <a:pt x="194" y="154"/>
                </a:cubicBezTo>
                <a:cubicBezTo>
                  <a:pt x="197" y="157"/>
                  <a:pt x="197" y="157"/>
                  <a:pt x="197" y="157"/>
                </a:cubicBezTo>
                <a:cubicBezTo>
                  <a:pt x="197" y="153"/>
                  <a:pt x="197" y="153"/>
                  <a:pt x="197" y="153"/>
                </a:cubicBezTo>
                <a:cubicBezTo>
                  <a:pt x="201" y="155"/>
                  <a:pt x="201" y="155"/>
                  <a:pt x="201" y="155"/>
                </a:cubicBezTo>
                <a:cubicBezTo>
                  <a:pt x="200" y="150"/>
                  <a:pt x="200" y="150"/>
                  <a:pt x="200" y="150"/>
                </a:cubicBezTo>
                <a:cubicBezTo>
                  <a:pt x="204" y="152"/>
                  <a:pt x="204" y="152"/>
                  <a:pt x="204" y="152"/>
                </a:cubicBezTo>
                <a:cubicBezTo>
                  <a:pt x="203" y="148"/>
                  <a:pt x="203" y="148"/>
                  <a:pt x="203" y="148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05" y="145"/>
                  <a:pt x="205" y="145"/>
                  <a:pt x="205" y="145"/>
                </a:cubicBezTo>
                <a:cubicBezTo>
                  <a:pt x="210" y="146"/>
                  <a:pt x="210" y="146"/>
                  <a:pt x="210" y="146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12" y="142"/>
                  <a:pt x="212" y="142"/>
                  <a:pt x="212" y="142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210" y="135"/>
                  <a:pt x="210" y="135"/>
                  <a:pt x="210" y="135"/>
                </a:cubicBezTo>
                <a:cubicBezTo>
                  <a:pt x="214" y="134"/>
                  <a:pt x="214" y="134"/>
                  <a:pt x="214" y="13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5" y="130"/>
                  <a:pt x="215" y="130"/>
                  <a:pt x="215" y="130"/>
                </a:cubicBezTo>
                <a:cubicBezTo>
                  <a:pt x="211" y="128"/>
                  <a:pt x="211" y="128"/>
                  <a:pt x="211" y="128"/>
                </a:cubicBezTo>
                <a:cubicBezTo>
                  <a:pt x="215" y="126"/>
                  <a:pt x="215" y="126"/>
                  <a:pt x="215" y="126"/>
                </a:cubicBezTo>
                <a:cubicBezTo>
                  <a:pt x="211" y="124"/>
                  <a:pt x="211" y="124"/>
                  <a:pt x="211" y="124"/>
                </a:cubicBezTo>
                <a:cubicBezTo>
                  <a:pt x="214" y="122"/>
                  <a:pt x="214" y="122"/>
                  <a:pt x="214" y="122"/>
                </a:cubicBezTo>
                <a:cubicBezTo>
                  <a:pt x="210" y="121"/>
                  <a:pt x="210" y="121"/>
                  <a:pt x="210" y="121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12" y="114"/>
                  <a:pt x="212" y="114"/>
                  <a:pt x="212" y="114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10" y="110"/>
                  <a:pt x="210" y="110"/>
                  <a:pt x="210" y="110"/>
                </a:cubicBezTo>
                <a:cubicBezTo>
                  <a:pt x="205" y="111"/>
                  <a:pt x="205" y="111"/>
                  <a:pt x="205" y="111"/>
                </a:cubicBezTo>
                <a:cubicBezTo>
                  <a:pt x="207" y="107"/>
                  <a:pt x="207" y="107"/>
                  <a:pt x="207" y="107"/>
                </a:cubicBezTo>
                <a:cubicBezTo>
                  <a:pt x="203" y="108"/>
                  <a:pt x="203" y="108"/>
                  <a:pt x="203" y="108"/>
                </a:cubicBezTo>
                <a:cubicBezTo>
                  <a:pt x="204" y="103"/>
                  <a:pt x="204" y="103"/>
                  <a:pt x="204" y="103"/>
                </a:cubicBezTo>
                <a:cubicBezTo>
                  <a:pt x="200" y="105"/>
                  <a:pt x="200" y="105"/>
                  <a:pt x="200" y="105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197" y="103"/>
                  <a:pt x="197" y="103"/>
                  <a:pt x="197" y="103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194" y="101"/>
                  <a:pt x="194" y="101"/>
                  <a:pt x="194" y="101"/>
                </a:cubicBezTo>
                <a:cubicBezTo>
                  <a:pt x="194" y="97"/>
                  <a:pt x="194" y="97"/>
                  <a:pt x="194" y="97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90" y="95"/>
                  <a:pt x="190" y="95"/>
                  <a:pt x="190" y="95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86" y="95"/>
                  <a:pt x="186" y="95"/>
                  <a:pt x="186" y="95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1" y="94"/>
                  <a:pt x="181" y="94"/>
                  <a:pt x="181" y="94"/>
                </a:cubicBezTo>
                <a:close/>
                <a:moveTo>
                  <a:pt x="146" y="183"/>
                </a:moveTo>
                <a:cubicBezTo>
                  <a:pt x="145" y="183"/>
                  <a:pt x="145" y="184"/>
                  <a:pt x="145" y="184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143" y="192"/>
                  <a:pt x="143" y="192"/>
                  <a:pt x="143" y="192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6" y="202"/>
                  <a:pt x="166" y="202"/>
                  <a:pt x="166" y="202"/>
                </a:cubicBezTo>
                <a:cubicBezTo>
                  <a:pt x="171" y="188"/>
                  <a:pt x="171" y="188"/>
                  <a:pt x="171" y="188"/>
                </a:cubicBezTo>
                <a:cubicBezTo>
                  <a:pt x="171" y="188"/>
                  <a:pt x="171" y="188"/>
                  <a:pt x="171" y="188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9" y="163"/>
                  <a:pt x="179" y="163"/>
                  <a:pt x="179" y="163"/>
                </a:cubicBezTo>
                <a:cubicBezTo>
                  <a:pt x="179" y="162"/>
                  <a:pt x="179" y="162"/>
                  <a:pt x="179" y="162"/>
                </a:cubicBezTo>
                <a:cubicBezTo>
                  <a:pt x="176" y="166"/>
                  <a:pt x="176" y="166"/>
                  <a:pt x="176" y="166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0"/>
                  <a:pt x="171" y="160"/>
                  <a:pt x="171" y="160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3" y="162"/>
                  <a:pt x="163" y="162"/>
                  <a:pt x="163" y="162"/>
                </a:cubicBezTo>
                <a:cubicBezTo>
                  <a:pt x="163" y="157"/>
                  <a:pt x="163" y="157"/>
                  <a:pt x="163" y="157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60" y="154"/>
                  <a:pt x="160" y="154"/>
                  <a:pt x="160" y="154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48" y="177"/>
                  <a:pt x="148" y="177"/>
                  <a:pt x="148" y="177"/>
                </a:cubicBezTo>
                <a:cubicBezTo>
                  <a:pt x="148" y="177"/>
                  <a:pt x="148" y="177"/>
                  <a:pt x="148" y="178"/>
                </a:cubicBezTo>
                <a:cubicBezTo>
                  <a:pt x="148" y="178"/>
                  <a:pt x="148" y="178"/>
                  <a:pt x="148" y="178"/>
                </a:cubicBezTo>
                <a:cubicBezTo>
                  <a:pt x="146" y="183"/>
                  <a:pt x="146" y="183"/>
                  <a:pt x="146" y="183"/>
                </a:cubicBezTo>
                <a:cubicBezTo>
                  <a:pt x="146" y="183"/>
                  <a:pt x="146" y="183"/>
                  <a:pt x="146" y="183"/>
                </a:cubicBezTo>
                <a:close/>
                <a:moveTo>
                  <a:pt x="210" y="149"/>
                </a:moveTo>
                <a:cubicBezTo>
                  <a:pt x="207" y="148"/>
                  <a:pt x="207" y="148"/>
                  <a:pt x="207" y="148"/>
                </a:cubicBezTo>
                <a:cubicBezTo>
                  <a:pt x="209" y="153"/>
                  <a:pt x="209" y="153"/>
                  <a:pt x="209" y="153"/>
                </a:cubicBezTo>
                <a:cubicBezTo>
                  <a:pt x="204" y="152"/>
                  <a:pt x="204" y="152"/>
                  <a:pt x="204" y="152"/>
                </a:cubicBezTo>
                <a:cubicBezTo>
                  <a:pt x="206" y="156"/>
                  <a:pt x="206" y="156"/>
                  <a:pt x="206" y="156"/>
                </a:cubicBezTo>
                <a:cubicBezTo>
                  <a:pt x="201" y="154"/>
                  <a:pt x="201" y="154"/>
                  <a:pt x="201" y="154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198" y="157"/>
                  <a:pt x="198" y="157"/>
                  <a:pt x="198" y="157"/>
                </a:cubicBezTo>
                <a:cubicBezTo>
                  <a:pt x="199" y="162"/>
                  <a:pt x="199" y="162"/>
                  <a:pt x="199" y="162"/>
                </a:cubicBezTo>
                <a:cubicBezTo>
                  <a:pt x="195" y="159"/>
                  <a:pt x="195" y="159"/>
                  <a:pt x="195" y="159"/>
                </a:cubicBezTo>
                <a:cubicBezTo>
                  <a:pt x="194" y="164"/>
                  <a:pt x="194" y="164"/>
                  <a:pt x="194" y="164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0" y="165"/>
                  <a:pt x="190" y="165"/>
                  <a:pt x="190" y="165"/>
                </a:cubicBezTo>
                <a:cubicBezTo>
                  <a:pt x="188" y="163"/>
                  <a:pt x="188" y="163"/>
                  <a:pt x="188" y="16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6" y="184"/>
                  <a:pt x="196" y="184"/>
                  <a:pt x="196" y="184"/>
                </a:cubicBezTo>
                <a:cubicBezTo>
                  <a:pt x="201" y="200"/>
                  <a:pt x="201" y="200"/>
                  <a:pt x="201" y="200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24" y="190"/>
                  <a:pt x="224" y="190"/>
                  <a:pt x="224" y="190"/>
                </a:cubicBezTo>
                <a:cubicBezTo>
                  <a:pt x="210" y="149"/>
                  <a:pt x="210" y="149"/>
                  <a:pt x="210" y="149"/>
                </a:cubicBezTo>
                <a:close/>
                <a:moveTo>
                  <a:pt x="181" y="103"/>
                </a:moveTo>
                <a:cubicBezTo>
                  <a:pt x="175" y="103"/>
                  <a:pt x="168" y="106"/>
                  <a:pt x="164" y="110"/>
                </a:cubicBezTo>
                <a:cubicBezTo>
                  <a:pt x="159" y="115"/>
                  <a:pt x="157" y="121"/>
                  <a:pt x="157" y="128"/>
                </a:cubicBezTo>
                <a:cubicBezTo>
                  <a:pt x="157" y="135"/>
                  <a:pt x="159" y="141"/>
                  <a:pt x="164" y="145"/>
                </a:cubicBezTo>
                <a:cubicBezTo>
                  <a:pt x="168" y="150"/>
                  <a:pt x="175" y="153"/>
                  <a:pt x="181" y="153"/>
                </a:cubicBezTo>
                <a:cubicBezTo>
                  <a:pt x="188" y="153"/>
                  <a:pt x="194" y="150"/>
                  <a:pt x="199" y="145"/>
                </a:cubicBezTo>
                <a:cubicBezTo>
                  <a:pt x="203" y="141"/>
                  <a:pt x="206" y="135"/>
                  <a:pt x="206" y="128"/>
                </a:cubicBezTo>
                <a:cubicBezTo>
                  <a:pt x="206" y="121"/>
                  <a:pt x="203" y="115"/>
                  <a:pt x="199" y="110"/>
                </a:cubicBezTo>
                <a:cubicBezTo>
                  <a:pt x="194" y="106"/>
                  <a:pt x="188" y="103"/>
                  <a:pt x="181" y="103"/>
                </a:cubicBezTo>
                <a:close/>
                <a:moveTo>
                  <a:pt x="198" y="111"/>
                </a:moveTo>
                <a:cubicBezTo>
                  <a:pt x="194" y="107"/>
                  <a:pt x="188" y="104"/>
                  <a:pt x="181" y="104"/>
                </a:cubicBezTo>
                <a:cubicBezTo>
                  <a:pt x="175" y="104"/>
                  <a:pt x="169" y="107"/>
                  <a:pt x="165" y="111"/>
                </a:cubicBezTo>
                <a:cubicBezTo>
                  <a:pt x="161" y="115"/>
                  <a:pt x="158" y="121"/>
                  <a:pt x="158" y="128"/>
                </a:cubicBezTo>
                <a:cubicBezTo>
                  <a:pt x="158" y="134"/>
                  <a:pt x="161" y="140"/>
                  <a:pt x="165" y="144"/>
                </a:cubicBezTo>
                <a:cubicBezTo>
                  <a:pt x="169" y="149"/>
                  <a:pt x="175" y="151"/>
                  <a:pt x="181" y="151"/>
                </a:cubicBezTo>
                <a:cubicBezTo>
                  <a:pt x="188" y="151"/>
                  <a:pt x="194" y="149"/>
                  <a:pt x="198" y="144"/>
                </a:cubicBezTo>
                <a:cubicBezTo>
                  <a:pt x="202" y="140"/>
                  <a:pt x="205" y="134"/>
                  <a:pt x="205" y="128"/>
                </a:cubicBezTo>
                <a:cubicBezTo>
                  <a:pt x="205" y="121"/>
                  <a:pt x="202" y="115"/>
                  <a:pt x="198" y="111"/>
                </a:cubicBezTo>
                <a:close/>
                <a:moveTo>
                  <a:pt x="23" y="23"/>
                </a:moveTo>
                <a:cubicBezTo>
                  <a:pt x="23" y="138"/>
                  <a:pt x="23" y="138"/>
                  <a:pt x="23" y="138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9" y="128"/>
                  <a:pt x="149" y="128"/>
                  <a:pt x="149" y="128"/>
                </a:cubicBezTo>
                <a:cubicBezTo>
                  <a:pt x="145" y="125"/>
                  <a:pt x="145" y="125"/>
                  <a:pt x="145" y="125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51" y="116"/>
                  <a:pt x="151" y="116"/>
                  <a:pt x="151" y="116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8" y="106"/>
                  <a:pt x="158" y="106"/>
                  <a:pt x="158" y="106"/>
                </a:cubicBezTo>
                <a:cubicBezTo>
                  <a:pt x="156" y="101"/>
                  <a:pt x="156" y="101"/>
                  <a:pt x="156" y="101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4" y="100"/>
                  <a:pt x="164" y="100"/>
                  <a:pt x="164" y="100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71" y="97"/>
                  <a:pt x="171" y="97"/>
                  <a:pt x="171" y="97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7" y="91"/>
                  <a:pt x="177" y="91"/>
                  <a:pt x="177" y="91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81" y="91"/>
                  <a:pt x="181" y="91"/>
                  <a:pt x="181" y="91"/>
                </a:cubicBezTo>
                <a:cubicBezTo>
                  <a:pt x="183" y="95"/>
                  <a:pt x="183" y="95"/>
                  <a:pt x="183" y="95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5" y="93"/>
                  <a:pt x="195" y="93"/>
                  <a:pt x="195" y="93"/>
                </a:cubicBezTo>
                <a:cubicBezTo>
                  <a:pt x="195" y="98"/>
                  <a:pt x="195" y="98"/>
                  <a:pt x="195" y="98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202" y="103"/>
                  <a:pt x="202" y="103"/>
                  <a:pt x="202" y="103"/>
                </a:cubicBezTo>
                <a:cubicBezTo>
                  <a:pt x="207" y="101"/>
                  <a:pt x="207" y="101"/>
                  <a:pt x="207" y="101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7" y="105"/>
                  <a:pt x="207" y="105"/>
                  <a:pt x="207" y="105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3" y="23"/>
                  <a:pt x="23" y="23"/>
                  <a:pt x="23" y="23"/>
                </a:cubicBezTo>
                <a:close/>
                <a:moveTo>
                  <a:pt x="34" y="126"/>
                </a:moveTo>
                <a:cubicBezTo>
                  <a:pt x="34" y="130"/>
                  <a:pt x="34" y="130"/>
                  <a:pt x="34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34" y="126"/>
                  <a:pt x="34" y="126"/>
                  <a:pt x="34" y="126"/>
                </a:cubicBezTo>
                <a:close/>
                <a:moveTo>
                  <a:pt x="90" y="126"/>
                </a:moveTo>
                <a:cubicBezTo>
                  <a:pt x="90" y="130"/>
                  <a:pt x="90" y="130"/>
                  <a:pt x="90" y="130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90" y="126"/>
                  <a:pt x="90" y="126"/>
                  <a:pt x="90" y="126"/>
                </a:cubicBezTo>
                <a:close/>
                <a:moveTo>
                  <a:pt x="45" y="55"/>
                </a:moveTo>
                <a:cubicBezTo>
                  <a:pt x="45" y="58"/>
                  <a:pt x="45" y="58"/>
                  <a:pt x="45" y="58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5"/>
                  <a:pt x="185" y="55"/>
                  <a:pt x="185" y="55"/>
                </a:cubicBezTo>
                <a:cubicBezTo>
                  <a:pt x="45" y="55"/>
                  <a:pt x="45" y="55"/>
                  <a:pt x="45" y="55"/>
                </a:cubicBezTo>
                <a:close/>
                <a:moveTo>
                  <a:pt x="45" y="44"/>
                </a:moveTo>
                <a:cubicBezTo>
                  <a:pt x="45" y="48"/>
                  <a:pt x="45" y="48"/>
                  <a:pt x="45" y="48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5" y="44"/>
                  <a:pt x="185" y="44"/>
                  <a:pt x="185" y="44"/>
                </a:cubicBezTo>
                <a:cubicBezTo>
                  <a:pt x="45" y="44"/>
                  <a:pt x="45" y="44"/>
                  <a:pt x="45" y="44"/>
                </a:cubicBezTo>
                <a:close/>
                <a:moveTo>
                  <a:pt x="45" y="64"/>
                </a:moveTo>
                <a:cubicBezTo>
                  <a:pt x="45" y="68"/>
                  <a:pt x="45" y="68"/>
                  <a:pt x="45" y="68"/>
                </a:cubicBezTo>
                <a:cubicBezTo>
                  <a:pt x="185" y="68"/>
                  <a:pt x="185" y="68"/>
                  <a:pt x="185" y="68"/>
                </a:cubicBezTo>
                <a:cubicBezTo>
                  <a:pt x="185" y="64"/>
                  <a:pt x="185" y="64"/>
                  <a:pt x="185" y="64"/>
                </a:cubicBezTo>
                <a:cubicBezTo>
                  <a:pt x="45" y="64"/>
                  <a:pt x="45" y="64"/>
                  <a:pt x="45" y="64"/>
                </a:cubicBezTo>
                <a:close/>
                <a:moveTo>
                  <a:pt x="45" y="84"/>
                </a:moveTo>
                <a:cubicBezTo>
                  <a:pt x="45" y="88"/>
                  <a:pt x="45" y="88"/>
                  <a:pt x="45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45" y="84"/>
                  <a:pt x="45" y="84"/>
                  <a:pt x="45" y="84"/>
                </a:cubicBezTo>
                <a:close/>
                <a:moveTo>
                  <a:pt x="45" y="74"/>
                </a:moveTo>
                <a:cubicBezTo>
                  <a:pt x="45" y="78"/>
                  <a:pt x="45" y="78"/>
                  <a:pt x="45" y="78"/>
                </a:cubicBezTo>
                <a:cubicBezTo>
                  <a:pt x="156" y="78"/>
                  <a:pt x="156" y="78"/>
                  <a:pt x="156" y="78"/>
                </a:cubicBezTo>
                <a:cubicBezTo>
                  <a:pt x="156" y="74"/>
                  <a:pt x="156" y="74"/>
                  <a:pt x="156" y="74"/>
                </a:cubicBezTo>
                <a:lnTo>
                  <a:pt x="45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5"/>
          <p:cNvSpPr>
            <a:spLocks noEditPoints="1" noChangeArrowheads="1"/>
          </p:cNvSpPr>
          <p:nvPr/>
        </p:nvSpPr>
        <p:spPr bwMode="auto">
          <a:xfrm>
            <a:off x="2578100" y="2182813"/>
            <a:ext cx="482600" cy="388937"/>
          </a:xfrm>
          <a:custGeom>
            <a:avLst/>
            <a:gdLst>
              <a:gd name="T0" fmla="*/ 17 w 71"/>
              <a:gd name="T1" fmla="*/ 2 h 57"/>
              <a:gd name="T2" fmla="*/ 49 w 71"/>
              <a:gd name="T3" fmla="*/ 2 h 57"/>
              <a:gd name="T4" fmla="*/ 66 w 71"/>
              <a:gd name="T5" fmla="*/ 5 h 57"/>
              <a:gd name="T6" fmla="*/ 61 w 71"/>
              <a:gd name="T7" fmla="*/ 21 h 57"/>
              <a:gd name="T8" fmla="*/ 48 w 71"/>
              <a:gd name="T9" fmla="*/ 6 h 57"/>
              <a:gd name="T10" fmla="*/ 35 w 71"/>
              <a:gd name="T11" fmla="*/ 44 h 57"/>
              <a:gd name="T12" fmla="*/ 40 w 71"/>
              <a:gd name="T13" fmla="*/ 47 h 57"/>
              <a:gd name="T14" fmla="*/ 41 w 71"/>
              <a:gd name="T15" fmla="*/ 48 h 57"/>
              <a:gd name="T16" fmla="*/ 33 w 71"/>
              <a:gd name="T17" fmla="*/ 49 h 57"/>
              <a:gd name="T18" fmla="*/ 18 w 71"/>
              <a:gd name="T19" fmla="*/ 49 h 57"/>
              <a:gd name="T20" fmla="*/ 0 w 71"/>
              <a:gd name="T21" fmla="*/ 47 h 57"/>
              <a:gd name="T22" fmla="*/ 2 w 71"/>
              <a:gd name="T23" fmla="*/ 2 h 57"/>
              <a:gd name="T24" fmla="*/ 49 w 71"/>
              <a:gd name="T25" fmla="*/ 30 h 57"/>
              <a:gd name="T26" fmla="*/ 47 w 71"/>
              <a:gd name="T27" fmla="*/ 42 h 57"/>
              <a:gd name="T28" fmla="*/ 59 w 71"/>
              <a:gd name="T29" fmla="*/ 43 h 57"/>
              <a:gd name="T30" fmla="*/ 60 w 71"/>
              <a:gd name="T31" fmla="*/ 31 h 57"/>
              <a:gd name="T32" fmla="*/ 46 w 71"/>
              <a:gd name="T33" fmla="*/ 27 h 57"/>
              <a:gd name="T34" fmla="*/ 44 w 71"/>
              <a:gd name="T35" fmla="*/ 44 h 57"/>
              <a:gd name="T36" fmla="*/ 60 w 71"/>
              <a:gd name="T37" fmla="*/ 48 h 57"/>
              <a:gd name="T38" fmla="*/ 65 w 71"/>
              <a:gd name="T39" fmla="*/ 55 h 57"/>
              <a:gd name="T40" fmla="*/ 69 w 71"/>
              <a:gd name="T41" fmla="*/ 56 h 57"/>
              <a:gd name="T42" fmla="*/ 65 w 71"/>
              <a:gd name="T43" fmla="*/ 46 h 57"/>
              <a:gd name="T44" fmla="*/ 66 w 71"/>
              <a:gd name="T45" fmla="*/ 38 h 57"/>
              <a:gd name="T46" fmla="*/ 55 w 71"/>
              <a:gd name="T47" fmla="*/ 24 h 57"/>
              <a:gd name="T48" fmla="*/ 48 w 71"/>
              <a:gd name="T49" fmla="*/ 37 h 57"/>
              <a:gd name="T50" fmla="*/ 48 w 71"/>
              <a:gd name="T51" fmla="*/ 37 h 57"/>
              <a:gd name="T52" fmla="*/ 38 w 71"/>
              <a:gd name="T53" fmla="*/ 15 h 57"/>
              <a:gd name="T54" fmla="*/ 58 w 71"/>
              <a:gd name="T55" fmla="*/ 19 h 57"/>
              <a:gd name="T56" fmla="*/ 58 w 71"/>
              <a:gd name="T57" fmla="*/ 12 h 57"/>
              <a:gd name="T58" fmla="*/ 38 w 71"/>
              <a:gd name="T59" fmla="*/ 12 h 57"/>
              <a:gd name="T60" fmla="*/ 58 w 71"/>
              <a:gd name="T61" fmla="*/ 12 h 57"/>
              <a:gd name="T62" fmla="*/ 8 w 71"/>
              <a:gd name="T63" fmla="*/ 41 h 57"/>
              <a:gd name="T64" fmla="*/ 28 w 71"/>
              <a:gd name="T65" fmla="*/ 38 h 57"/>
              <a:gd name="T66" fmla="*/ 8 w 71"/>
              <a:gd name="T67" fmla="*/ 34 h 57"/>
              <a:gd name="T68" fmla="*/ 28 w 71"/>
              <a:gd name="T69" fmla="*/ 33 h 57"/>
              <a:gd name="T70" fmla="*/ 8 w 71"/>
              <a:gd name="T71" fmla="*/ 34 h 57"/>
              <a:gd name="T72" fmla="*/ 8 w 71"/>
              <a:gd name="T73" fmla="*/ 30 h 57"/>
              <a:gd name="T74" fmla="*/ 28 w 71"/>
              <a:gd name="T75" fmla="*/ 26 h 57"/>
              <a:gd name="T76" fmla="*/ 18 w 71"/>
              <a:gd name="T77" fmla="*/ 21 h 57"/>
              <a:gd name="T78" fmla="*/ 28 w 71"/>
              <a:gd name="T79" fmla="*/ 22 h 57"/>
              <a:gd name="T80" fmla="*/ 18 w 71"/>
              <a:gd name="T81" fmla="*/ 21 h 57"/>
              <a:gd name="T82" fmla="*/ 18 w 71"/>
              <a:gd name="T83" fmla="*/ 17 h 57"/>
              <a:gd name="T84" fmla="*/ 28 w 71"/>
              <a:gd name="T85" fmla="*/ 15 h 57"/>
              <a:gd name="T86" fmla="*/ 18 w 71"/>
              <a:gd name="T87" fmla="*/ 11 h 57"/>
              <a:gd name="T88" fmla="*/ 28 w 71"/>
              <a:gd name="T89" fmla="*/ 12 h 57"/>
              <a:gd name="T90" fmla="*/ 18 w 71"/>
              <a:gd name="T91" fmla="*/ 11 h 57"/>
              <a:gd name="T92" fmla="*/ 8 w 71"/>
              <a:gd name="T93" fmla="*/ 25 h 57"/>
              <a:gd name="T94" fmla="*/ 16 w 71"/>
              <a:gd name="T95" fmla="*/ 11 h 57"/>
              <a:gd name="T96" fmla="*/ 17 w 71"/>
              <a:gd name="T97" fmla="*/ 6 h 57"/>
              <a:gd name="T98" fmla="*/ 4 w 71"/>
              <a:gd name="T99" fmla="*/ 45 h 57"/>
              <a:gd name="T100" fmla="*/ 30 w 71"/>
              <a:gd name="T101" fmla="*/ 44 h 57"/>
              <a:gd name="T102" fmla="*/ 17 w 71"/>
              <a:gd name="T103" fmla="*/ 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57">
                <a:moveTo>
                  <a:pt x="2" y="2"/>
                </a:moveTo>
                <a:cubicBezTo>
                  <a:pt x="7" y="3"/>
                  <a:pt x="12" y="2"/>
                  <a:pt x="17" y="2"/>
                </a:cubicBezTo>
                <a:cubicBezTo>
                  <a:pt x="23" y="1"/>
                  <a:pt x="29" y="0"/>
                  <a:pt x="33" y="2"/>
                </a:cubicBezTo>
                <a:cubicBezTo>
                  <a:pt x="37" y="0"/>
                  <a:pt x="43" y="1"/>
                  <a:pt x="49" y="2"/>
                </a:cubicBezTo>
                <a:cubicBezTo>
                  <a:pt x="54" y="2"/>
                  <a:pt x="59" y="3"/>
                  <a:pt x="63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24"/>
                  <a:pt x="66" y="24"/>
                  <a:pt x="66" y="24"/>
                </a:cubicBezTo>
                <a:cubicBezTo>
                  <a:pt x="64" y="23"/>
                  <a:pt x="63" y="22"/>
                  <a:pt x="61" y="21"/>
                </a:cubicBezTo>
                <a:cubicBezTo>
                  <a:pt x="61" y="7"/>
                  <a:pt x="61" y="7"/>
                  <a:pt x="61" y="7"/>
                </a:cubicBezTo>
                <a:cubicBezTo>
                  <a:pt x="57" y="7"/>
                  <a:pt x="52" y="7"/>
                  <a:pt x="48" y="6"/>
                </a:cubicBezTo>
                <a:cubicBezTo>
                  <a:pt x="43" y="6"/>
                  <a:pt x="38" y="5"/>
                  <a:pt x="35" y="6"/>
                </a:cubicBezTo>
                <a:cubicBezTo>
                  <a:pt x="35" y="44"/>
                  <a:pt x="35" y="44"/>
                  <a:pt x="35" y="44"/>
                </a:cubicBezTo>
                <a:cubicBezTo>
                  <a:pt x="36" y="44"/>
                  <a:pt x="37" y="44"/>
                  <a:pt x="38" y="44"/>
                </a:cubicBezTo>
                <a:cubicBezTo>
                  <a:pt x="39" y="45"/>
                  <a:pt x="40" y="46"/>
                  <a:pt x="40" y="47"/>
                </a:cubicBezTo>
                <a:cubicBezTo>
                  <a:pt x="41" y="48"/>
                  <a:pt x="41" y="48"/>
                  <a:pt x="42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38" y="48"/>
                  <a:pt x="35" y="48"/>
                  <a:pt x="34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29" y="48"/>
                  <a:pt x="24" y="48"/>
                  <a:pt x="18" y="49"/>
                </a:cubicBezTo>
                <a:cubicBezTo>
                  <a:pt x="13" y="50"/>
                  <a:pt x="7" y="50"/>
                  <a:pt x="2" y="5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"/>
                  <a:pt x="0" y="5"/>
                  <a:pt x="0" y="5"/>
                </a:cubicBezTo>
                <a:cubicBezTo>
                  <a:pt x="2" y="2"/>
                  <a:pt x="2" y="2"/>
                  <a:pt x="2" y="2"/>
                </a:cubicBezTo>
                <a:close/>
                <a:moveTo>
                  <a:pt x="55" y="28"/>
                </a:moveTo>
                <a:cubicBezTo>
                  <a:pt x="53" y="28"/>
                  <a:pt x="50" y="28"/>
                  <a:pt x="49" y="30"/>
                </a:cubicBezTo>
                <a:cubicBezTo>
                  <a:pt x="47" y="31"/>
                  <a:pt x="46" y="33"/>
                  <a:pt x="45" y="36"/>
                </a:cubicBezTo>
                <a:cubicBezTo>
                  <a:pt x="45" y="38"/>
                  <a:pt x="46" y="40"/>
                  <a:pt x="47" y="42"/>
                </a:cubicBezTo>
                <a:cubicBezTo>
                  <a:pt x="49" y="44"/>
                  <a:pt x="51" y="45"/>
                  <a:pt x="53" y="45"/>
                </a:cubicBezTo>
                <a:cubicBezTo>
                  <a:pt x="55" y="45"/>
                  <a:pt x="57" y="45"/>
                  <a:pt x="59" y="43"/>
                </a:cubicBezTo>
                <a:cubicBezTo>
                  <a:pt x="61" y="42"/>
                  <a:pt x="62" y="40"/>
                  <a:pt x="62" y="38"/>
                </a:cubicBezTo>
                <a:cubicBezTo>
                  <a:pt x="62" y="35"/>
                  <a:pt x="62" y="33"/>
                  <a:pt x="60" y="31"/>
                </a:cubicBezTo>
                <a:cubicBezTo>
                  <a:pt x="59" y="30"/>
                  <a:pt x="57" y="28"/>
                  <a:pt x="55" y="28"/>
                </a:cubicBezTo>
                <a:close/>
                <a:moveTo>
                  <a:pt x="46" y="27"/>
                </a:moveTo>
                <a:cubicBezTo>
                  <a:pt x="43" y="29"/>
                  <a:pt x="41" y="32"/>
                  <a:pt x="41" y="35"/>
                </a:cubicBezTo>
                <a:cubicBezTo>
                  <a:pt x="41" y="38"/>
                  <a:pt x="42" y="42"/>
                  <a:pt x="44" y="44"/>
                </a:cubicBezTo>
                <a:cubicBezTo>
                  <a:pt x="46" y="47"/>
                  <a:pt x="49" y="49"/>
                  <a:pt x="52" y="49"/>
                </a:cubicBezTo>
                <a:cubicBezTo>
                  <a:pt x="55" y="50"/>
                  <a:pt x="57" y="49"/>
                  <a:pt x="60" y="48"/>
                </a:cubicBezTo>
                <a:cubicBezTo>
                  <a:pt x="60" y="49"/>
                  <a:pt x="60" y="49"/>
                  <a:pt x="61" y="50"/>
                </a:cubicBezTo>
                <a:cubicBezTo>
                  <a:pt x="65" y="55"/>
                  <a:pt x="65" y="55"/>
                  <a:pt x="65" y="55"/>
                </a:cubicBezTo>
                <a:cubicBezTo>
                  <a:pt x="66" y="57"/>
                  <a:pt x="68" y="57"/>
                  <a:pt x="6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70" y="55"/>
                  <a:pt x="71" y="53"/>
                  <a:pt x="70" y="52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64" y="45"/>
                  <a:pt x="63" y="45"/>
                </a:cubicBezTo>
                <a:cubicBezTo>
                  <a:pt x="65" y="43"/>
                  <a:pt x="66" y="41"/>
                  <a:pt x="66" y="38"/>
                </a:cubicBezTo>
                <a:cubicBezTo>
                  <a:pt x="67" y="35"/>
                  <a:pt x="66" y="32"/>
                  <a:pt x="64" y="29"/>
                </a:cubicBezTo>
                <a:cubicBezTo>
                  <a:pt x="62" y="26"/>
                  <a:pt x="59" y="24"/>
                  <a:pt x="55" y="24"/>
                </a:cubicBezTo>
                <a:cubicBezTo>
                  <a:pt x="52" y="24"/>
                  <a:pt x="49" y="24"/>
                  <a:pt x="46" y="27"/>
                </a:cubicBezTo>
                <a:close/>
                <a:moveTo>
                  <a:pt x="48" y="37"/>
                </a:moveTo>
                <a:cubicBezTo>
                  <a:pt x="49" y="34"/>
                  <a:pt x="53" y="32"/>
                  <a:pt x="57" y="31"/>
                </a:cubicBezTo>
                <a:cubicBezTo>
                  <a:pt x="53" y="28"/>
                  <a:pt x="47" y="32"/>
                  <a:pt x="48" y="37"/>
                </a:cubicBezTo>
                <a:close/>
                <a:moveTo>
                  <a:pt x="58" y="17"/>
                </a:moveTo>
                <a:cubicBezTo>
                  <a:pt x="54" y="17"/>
                  <a:pt x="42" y="15"/>
                  <a:pt x="38" y="15"/>
                </a:cubicBezTo>
                <a:cubicBezTo>
                  <a:pt x="38" y="16"/>
                  <a:pt x="38" y="17"/>
                  <a:pt x="38" y="17"/>
                </a:cubicBezTo>
                <a:cubicBezTo>
                  <a:pt x="42" y="17"/>
                  <a:pt x="55" y="19"/>
                  <a:pt x="58" y="19"/>
                </a:cubicBezTo>
                <a:cubicBezTo>
                  <a:pt x="58" y="19"/>
                  <a:pt x="58" y="18"/>
                  <a:pt x="58" y="17"/>
                </a:cubicBezTo>
                <a:close/>
                <a:moveTo>
                  <a:pt x="58" y="12"/>
                </a:moveTo>
                <a:cubicBezTo>
                  <a:pt x="54" y="12"/>
                  <a:pt x="42" y="10"/>
                  <a:pt x="38" y="10"/>
                </a:cubicBezTo>
                <a:cubicBezTo>
                  <a:pt x="38" y="11"/>
                  <a:pt x="38" y="11"/>
                  <a:pt x="38" y="12"/>
                </a:cubicBezTo>
                <a:cubicBezTo>
                  <a:pt x="42" y="12"/>
                  <a:pt x="55" y="14"/>
                  <a:pt x="58" y="14"/>
                </a:cubicBezTo>
                <a:cubicBezTo>
                  <a:pt x="58" y="13"/>
                  <a:pt x="58" y="12"/>
                  <a:pt x="58" y="12"/>
                </a:cubicBezTo>
                <a:close/>
                <a:moveTo>
                  <a:pt x="8" y="40"/>
                </a:moveTo>
                <a:cubicBezTo>
                  <a:pt x="8" y="40"/>
                  <a:pt x="8" y="41"/>
                  <a:pt x="8" y="41"/>
                </a:cubicBezTo>
                <a:cubicBezTo>
                  <a:pt x="12" y="42"/>
                  <a:pt x="24" y="39"/>
                  <a:pt x="28" y="39"/>
                </a:cubicBezTo>
                <a:cubicBezTo>
                  <a:pt x="28" y="39"/>
                  <a:pt x="28" y="38"/>
                  <a:pt x="28" y="38"/>
                </a:cubicBezTo>
                <a:cubicBezTo>
                  <a:pt x="25" y="37"/>
                  <a:pt x="13" y="40"/>
                  <a:pt x="8" y="40"/>
                </a:cubicBezTo>
                <a:close/>
                <a:moveTo>
                  <a:pt x="8" y="34"/>
                </a:moveTo>
                <a:cubicBezTo>
                  <a:pt x="8" y="34"/>
                  <a:pt x="8" y="35"/>
                  <a:pt x="8" y="35"/>
                </a:cubicBezTo>
                <a:cubicBezTo>
                  <a:pt x="12" y="36"/>
                  <a:pt x="24" y="33"/>
                  <a:pt x="28" y="33"/>
                </a:cubicBezTo>
                <a:cubicBezTo>
                  <a:pt x="28" y="33"/>
                  <a:pt x="28" y="32"/>
                  <a:pt x="28" y="32"/>
                </a:cubicBezTo>
                <a:cubicBezTo>
                  <a:pt x="25" y="31"/>
                  <a:pt x="13" y="34"/>
                  <a:pt x="8" y="34"/>
                </a:cubicBezTo>
                <a:close/>
                <a:moveTo>
                  <a:pt x="8" y="28"/>
                </a:moveTo>
                <a:cubicBezTo>
                  <a:pt x="8" y="29"/>
                  <a:pt x="8" y="29"/>
                  <a:pt x="8" y="30"/>
                </a:cubicBezTo>
                <a:cubicBezTo>
                  <a:pt x="12" y="30"/>
                  <a:pt x="24" y="28"/>
                  <a:pt x="28" y="28"/>
                </a:cubicBezTo>
                <a:cubicBezTo>
                  <a:pt x="28" y="27"/>
                  <a:pt x="28" y="27"/>
                  <a:pt x="28" y="26"/>
                </a:cubicBezTo>
                <a:cubicBezTo>
                  <a:pt x="25" y="26"/>
                  <a:pt x="13" y="28"/>
                  <a:pt x="8" y="28"/>
                </a:cubicBezTo>
                <a:close/>
                <a:moveTo>
                  <a:pt x="18" y="21"/>
                </a:moveTo>
                <a:cubicBezTo>
                  <a:pt x="18" y="21"/>
                  <a:pt x="18" y="22"/>
                  <a:pt x="18" y="22"/>
                </a:cubicBezTo>
                <a:cubicBezTo>
                  <a:pt x="20" y="22"/>
                  <a:pt x="24" y="21"/>
                  <a:pt x="28" y="22"/>
                </a:cubicBezTo>
                <a:cubicBezTo>
                  <a:pt x="28" y="21"/>
                  <a:pt x="28" y="20"/>
                  <a:pt x="28" y="20"/>
                </a:cubicBezTo>
                <a:cubicBezTo>
                  <a:pt x="25" y="20"/>
                  <a:pt x="21" y="20"/>
                  <a:pt x="18" y="21"/>
                </a:cubicBezTo>
                <a:close/>
                <a:moveTo>
                  <a:pt x="18" y="16"/>
                </a:moveTo>
                <a:cubicBezTo>
                  <a:pt x="18" y="16"/>
                  <a:pt x="18" y="17"/>
                  <a:pt x="18" y="17"/>
                </a:cubicBezTo>
                <a:cubicBezTo>
                  <a:pt x="20" y="17"/>
                  <a:pt x="24" y="16"/>
                  <a:pt x="28" y="16"/>
                </a:cubicBezTo>
                <a:cubicBezTo>
                  <a:pt x="28" y="16"/>
                  <a:pt x="28" y="15"/>
                  <a:pt x="28" y="15"/>
                </a:cubicBezTo>
                <a:cubicBezTo>
                  <a:pt x="25" y="14"/>
                  <a:pt x="21" y="15"/>
                  <a:pt x="18" y="16"/>
                </a:cubicBezTo>
                <a:close/>
                <a:moveTo>
                  <a:pt x="18" y="11"/>
                </a:moveTo>
                <a:cubicBezTo>
                  <a:pt x="18" y="12"/>
                  <a:pt x="18" y="13"/>
                  <a:pt x="18" y="13"/>
                </a:cubicBezTo>
                <a:cubicBezTo>
                  <a:pt x="20" y="13"/>
                  <a:pt x="24" y="12"/>
                  <a:pt x="28" y="12"/>
                </a:cubicBezTo>
                <a:cubicBezTo>
                  <a:pt x="28" y="12"/>
                  <a:pt x="28" y="11"/>
                  <a:pt x="28" y="10"/>
                </a:cubicBezTo>
                <a:cubicBezTo>
                  <a:pt x="25" y="10"/>
                  <a:pt x="21" y="11"/>
                  <a:pt x="18" y="11"/>
                </a:cubicBezTo>
                <a:close/>
                <a:moveTo>
                  <a:pt x="8" y="11"/>
                </a:moveTo>
                <a:cubicBezTo>
                  <a:pt x="8" y="25"/>
                  <a:pt x="8" y="25"/>
                  <a:pt x="8" y="25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1"/>
                  <a:pt x="16" y="11"/>
                  <a:pt x="16" y="11"/>
                </a:cubicBezTo>
                <a:cubicBezTo>
                  <a:pt x="8" y="11"/>
                  <a:pt x="8" y="11"/>
                  <a:pt x="8" y="11"/>
                </a:cubicBezTo>
                <a:close/>
                <a:moveTo>
                  <a:pt x="17" y="6"/>
                </a:moveTo>
                <a:cubicBezTo>
                  <a:pt x="13" y="7"/>
                  <a:pt x="9" y="7"/>
                  <a:pt x="4" y="7"/>
                </a:cubicBezTo>
                <a:cubicBezTo>
                  <a:pt x="4" y="45"/>
                  <a:pt x="4" y="45"/>
                  <a:pt x="4" y="45"/>
                </a:cubicBezTo>
                <a:cubicBezTo>
                  <a:pt x="9" y="45"/>
                  <a:pt x="13" y="45"/>
                  <a:pt x="17" y="44"/>
                </a:cubicBezTo>
                <a:cubicBezTo>
                  <a:pt x="22" y="44"/>
                  <a:pt x="27" y="43"/>
                  <a:pt x="30" y="44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5"/>
                  <a:pt x="23" y="6"/>
                  <a:pt x="17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695450" y="3114675"/>
            <a:ext cx="22479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队</a:t>
            </a:r>
            <a:r>
              <a:rPr lang="zh-CN" altLang="en-US" dirty="0">
                <a:solidFill>
                  <a:schemeClr val="bg1"/>
                </a:solidFill>
              </a:rPr>
              <a:t>列和交换机有一个创建时候指定的标志</a:t>
            </a:r>
            <a:r>
              <a:rPr lang="en-US" altLang="zh-CN" dirty="0">
                <a:solidFill>
                  <a:schemeClr val="bg1"/>
                </a:solidFill>
              </a:rPr>
              <a:t>durable</a:t>
            </a:r>
            <a:r>
              <a:rPr lang="zh-CN" altLang="en-US" dirty="0" smtClean="0">
                <a:solidFill>
                  <a:schemeClr val="bg1"/>
                </a:solidFill>
              </a:rPr>
              <a:t>。其唯</a:t>
            </a:r>
            <a:r>
              <a:rPr lang="zh-CN" altLang="en-US" dirty="0">
                <a:solidFill>
                  <a:schemeClr val="bg1"/>
                </a:solidFill>
              </a:rPr>
              <a:t>一含义就是具有这个标志的队列和交换机会在重启之后重新建立</a:t>
            </a:r>
            <a:r>
              <a:rPr lang="zh-CN" altLang="en-US" dirty="0" smtClean="0">
                <a:solidFill>
                  <a:schemeClr val="bg1"/>
                </a:solidFill>
              </a:rPr>
              <a:t>，不</a:t>
            </a:r>
            <a:r>
              <a:rPr lang="zh-CN" altLang="en-US" dirty="0">
                <a:solidFill>
                  <a:schemeClr val="bg1"/>
                </a:solidFill>
              </a:rPr>
              <a:t>表</a:t>
            </a:r>
            <a:r>
              <a:rPr lang="zh-CN" altLang="en-US" dirty="0" smtClean="0">
                <a:solidFill>
                  <a:schemeClr val="bg1"/>
                </a:solidFill>
              </a:rPr>
              <a:t>示在</a:t>
            </a:r>
            <a:r>
              <a:rPr lang="zh-CN" altLang="en-US" dirty="0">
                <a:solidFill>
                  <a:schemeClr val="bg1"/>
                </a:solidFill>
              </a:rPr>
              <a:t>队列当中的消息会在重启后恢复。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63738" y="2687638"/>
            <a:ext cx="171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持</a:t>
            </a:r>
            <a:r>
              <a:rPr lang="zh-CN" altLang="en-US" sz="2000" b="1" dirty="0">
                <a:solidFill>
                  <a:schemeClr val="bg1"/>
                </a:solidFill>
              </a:rPr>
              <a:t>久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化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970463" y="3114675"/>
            <a:ext cx="22479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此处指明</a:t>
            </a:r>
            <a:r>
              <a:rPr lang="en-US" altLang="zh-CN" dirty="0">
                <a:solidFill>
                  <a:schemeClr val="bg1"/>
                </a:solidFill>
              </a:rPr>
              <a:t>message</a:t>
            </a:r>
            <a:r>
              <a:rPr lang="zh-CN" altLang="en-US" dirty="0">
                <a:solidFill>
                  <a:schemeClr val="bg1"/>
                </a:solidFill>
              </a:rPr>
              <a:t>为持久的 是指</a:t>
            </a:r>
            <a:r>
              <a:rPr lang="en-US" altLang="zh-CN" dirty="0" err="1">
                <a:solidFill>
                  <a:schemeClr val="bg1"/>
                </a:solidFill>
              </a:rPr>
              <a:t>RabbitMQ</a:t>
            </a:r>
            <a:r>
              <a:rPr lang="zh-CN" altLang="en-US" dirty="0">
                <a:solidFill>
                  <a:schemeClr val="bg1"/>
                </a:solidFill>
              </a:rPr>
              <a:t>崩溃重启后</a:t>
            </a:r>
            <a:r>
              <a:rPr lang="en-US" altLang="zh-CN" dirty="0">
                <a:solidFill>
                  <a:schemeClr val="bg1"/>
                </a:solidFill>
              </a:rPr>
              <a:t>queue</a:t>
            </a:r>
            <a:r>
              <a:rPr lang="zh-CN" altLang="en-US" dirty="0">
                <a:solidFill>
                  <a:schemeClr val="bg1"/>
                </a:solidFill>
              </a:rPr>
              <a:t>仍然存在，同时其中的</a:t>
            </a:r>
            <a:r>
              <a:rPr lang="en-US" altLang="zh-CN" dirty="0">
                <a:solidFill>
                  <a:schemeClr val="bg1"/>
                </a:solidFill>
              </a:rPr>
              <a:t>message</a:t>
            </a:r>
            <a:r>
              <a:rPr lang="zh-CN" altLang="en-US" dirty="0">
                <a:solidFill>
                  <a:schemeClr val="bg1"/>
                </a:solidFill>
              </a:rPr>
              <a:t>也仍然存在 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238750" y="2687638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消</a:t>
            </a:r>
            <a:r>
              <a:rPr lang="zh-CN" altLang="en-US" sz="2000" b="1" dirty="0">
                <a:solidFill>
                  <a:schemeClr val="bg1"/>
                </a:solidFill>
              </a:rPr>
              <a:t>息持久化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8172450" y="3114675"/>
            <a:ext cx="2400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设交</a:t>
            </a:r>
            <a:r>
              <a:rPr lang="zh-CN" altLang="en-US" dirty="0">
                <a:solidFill>
                  <a:schemeClr val="bg1"/>
                </a:solidFill>
              </a:rPr>
              <a:t>换</a:t>
            </a:r>
            <a:r>
              <a:rPr lang="zh-CN" altLang="en-US" dirty="0" smtClean="0">
                <a:solidFill>
                  <a:schemeClr val="bg1"/>
                </a:solidFill>
              </a:rPr>
              <a:t>机为 </a:t>
            </a:r>
            <a:r>
              <a:rPr lang="en-US" altLang="zh-CN" dirty="0">
                <a:solidFill>
                  <a:schemeClr val="bg1"/>
                </a:solidFill>
              </a:rPr>
              <a:t>durable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zh-CN" altLang="en-US" dirty="0">
                <a:solidFill>
                  <a:schemeClr val="bg1"/>
                </a:solidFill>
              </a:rPr>
              <a:t>队列设成 </a:t>
            </a:r>
            <a:r>
              <a:rPr lang="en-US" altLang="zh-CN" dirty="0">
                <a:solidFill>
                  <a:schemeClr val="bg1"/>
                </a:solidFill>
              </a:rPr>
              <a:t>durable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zh-CN" altLang="en-US" dirty="0">
                <a:solidFill>
                  <a:schemeClr val="bg1"/>
                </a:solidFill>
              </a:rPr>
              <a:t>消息的 </a:t>
            </a:r>
            <a:r>
              <a:rPr lang="en-US" altLang="zh-CN" dirty="0">
                <a:solidFill>
                  <a:schemeClr val="bg1"/>
                </a:solidFill>
              </a:rPr>
              <a:t>Delivery Mode </a:t>
            </a:r>
            <a:r>
              <a:rPr lang="zh-CN" altLang="en-US" dirty="0">
                <a:solidFill>
                  <a:schemeClr val="bg1"/>
                </a:solidFill>
              </a:rPr>
              <a:t>设置成</a:t>
            </a:r>
            <a:r>
              <a:rPr lang="en-US" altLang="zh-CN" dirty="0">
                <a:solidFill>
                  <a:schemeClr val="bg1"/>
                </a:solidFill>
              </a:rPr>
              <a:t>2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364538" y="2687638"/>
            <a:ext cx="2132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消息持久化流程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10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395302" y="5794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持久</a:t>
            </a:r>
            <a:r>
              <a:rPr lang="zh-CN" altLang="en-US" sz="2000" dirty="0" smtClean="0">
                <a:solidFill>
                  <a:srgbClr val="197519"/>
                </a:solidFill>
              </a:rPr>
              <a:t>化概念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等腰三角形 4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等腰三角形 4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8" grpId="0" animBg="1"/>
      <p:bldP spid="38" grpId="1" animBg="1"/>
      <p:bldP spid="41" grpId="0" animBg="1"/>
      <p:bldP spid="36" grpId="0" animBg="1"/>
      <p:bldP spid="43" grpId="0" animBg="1"/>
      <p:bldP spid="44" grpId="0" animBg="1"/>
      <p:bldP spid="52" grpId="0" animBg="1"/>
      <p:bldP spid="11" grpId="0" animBg="1"/>
      <p:bldP spid="55" grpId="0"/>
      <p:bldP spid="2" grpId="0"/>
      <p:bldP spid="21" grpId="0"/>
      <p:bldP spid="22" grpId="0"/>
      <p:bldP spid="24" grpId="0"/>
      <p:bldP spid="27" grpId="0"/>
      <p:bldP spid="29" grpId="0"/>
      <p:bldP spid="40" grpId="0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795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04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197519"/>
                </a:solidFill>
              </a:rPr>
              <a:t>RMQ</a:t>
            </a:r>
            <a:r>
              <a:rPr lang="zh-CN" altLang="en-US" sz="3200" b="1" dirty="0" smtClean="0">
                <a:solidFill>
                  <a:srgbClr val="197519"/>
                </a:solidFill>
              </a:rPr>
              <a:t>安利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09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Four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21512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21513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21514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21515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21516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7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21518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>
            <a:spLocks noChangeArrowheads="1"/>
          </p:cNvSpPr>
          <p:nvPr/>
        </p:nvSpPr>
        <p:spPr bwMode="auto">
          <a:xfrm rot="9233090">
            <a:off x="11149013" y="6661150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-6030424">
            <a:off x="10908506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228606">
            <a:off x="11363325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3389783">
            <a:off x="11102975" y="6572251"/>
            <a:ext cx="58737" cy="4921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8748521">
            <a:off x="11291888" y="6657975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Freeform 5"/>
          <p:cNvSpPr>
            <a:spLocks noEditPoints="1" noChangeArrowheads="1"/>
          </p:cNvSpPr>
          <p:nvPr/>
        </p:nvSpPr>
        <p:spPr bwMode="auto">
          <a:xfrm>
            <a:off x="1054347" y="2647016"/>
            <a:ext cx="2281238" cy="2592388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711388" y="2300289"/>
            <a:ext cx="1101348" cy="581024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82977" y="3782266"/>
            <a:ext cx="1265273" cy="350871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rgbClr val="197519">
                    <a:alpha val="85000"/>
                  </a:srgbClr>
                </a:gs>
                <a:gs pos="100000">
                  <a:srgbClr val="19751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358654" y="3782266"/>
            <a:ext cx="742950" cy="742950"/>
            <a:chOff x="5519224" y="2881313"/>
            <a:chExt cx="742950" cy="742950"/>
          </a:xfrm>
        </p:grpSpPr>
        <p:sp>
          <p:nvSpPr>
            <p:cNvPr id="1434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48250" y="1609725"/>
            <a:ext cx="742950" cy="742950"/>
            <a:chOff x="5047737" y="1609725"/>
            <a:chExt cx="742950" cy="742950"/>
          </a:xfrm>
        </p:grpSpPr>
        <p:sp>
          <p:nvSpPr>
            <p:cNvPr id="1435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149975" y="1633538"/>
            <a:ext cx="46291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将开发者对消息中间件的应用拉回关注消息本身，抛开复杂的路由模式，降低学习成本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369843" y="3938691"/>
            <a:ext cx="4629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持续迭代，持续服务，品质可靠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11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494690" y="579438"/>
            <a:ext cx="1268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197519"/>
                </a:solidFill>
              </a:rPr>
              <a:t>Rmq</a:t>
            </a:r>
            <a:r>
              <a:rPr lang="zh-CN" altLang="en-US" sz="2000" dirty="0" smtClean="0">
                <a:solidFill>
                  <a:srgbClr val="197519"/>
                </a:solidFill>
              </a:rPr>
              <a:t>介绍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等腰三角形 43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等腰三角形 44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5" grpId="0" animBg="1"/>
      <p:bldP spid="5" grpId="1" animBg="1"/>
      <p:bldP spid="30" grpId="0"/>
      <p:bldP spid="31" grpId="0"/>
      <p:bldP spid="27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316413" y="1712913"/>
            <a:ext cx="37719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</a:rPr>
              <a:t>2017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2689413" y="3490913"/>
            <a:ext cx="6526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C000"/>
                </a:solidFill>
              </a:rPr>
              <a:t>下期</a:t>
            </a:r>
            <a:r>
              <a:rPr lang="zh-CN" altLang="en-US" sz="3600" dirty="0" smtClean="0">
                <a:solidFill>
                  <a:srgbClr val="FFC000"/>
                </a:solidFill>
              </a:rPr>
              <a:t>预告</a:t>
            </a:r>
            <a:r>
              <a:rPr lang="en-US" altLang="zh-CN" sz="3600" dirty="0" smtClean="0">
                <a:solidFill>
                  <a:srgbClr val="FFC000"/>
                </a:solidFill>
              </a:rPr>
              <a:t>:</a:t>
            </a:r>
            <a:r>
              <a:rPr lang="en-US" altLang="zh-CN" sz="3600" dirty="0" err="1" smtClean="0">
                <a:solidFill>
                  <a:srgbClr val="FFC000"/>
                </a:solidFill>
              </a:rPr>
              <a:t>RabbitMQ</a:t>
            </a:r>
            <a:r>
              <a:rPr lang="en-US" altLang="zh-CN" sz="3600" dirty="0" smtClean="0">
                <a:solidFill>
                  <a:srgbClr val="FFC000"/>
                </a:solidFill>
              </a:rPr>
              <a:t> </a:t>
            </a:r>
            <a:r>
              <a:rPr lang="zh-CN" altLang="en-US" sz="3600" dirty="0" smtClean="0">
                <a:solidFill>
                  <a:srgbClr val="FFC000"/>
                </a:solidFill>
              </a:rPr>
              <a:t>集群搭建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37013" y="4083050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en-US" altLang="zh-CN" sz="1360" noProof="1">
                <a:solidFill>
                  <a:schemeClr val="bg1"/>
                </a:solidFill>
                <a:latin typeface="+mn-lt"/>
                <a:ea typeface="+mn-ea"/>
              </a:rPr>
              <a:t>THANK YOU FOR YOUR LISTENING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616450" y="4100513"/>
            <a:ext cx="2959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127625" y="4651375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</a:rPr>
              <a:t>：王雷鸣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4" grpId="0"/>
      <p:bldP spid="4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11380788" y="984250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rot="-6030424">
            <a:off x="11028362" y="1658938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-228606">
            <a:off x="10896600" y="334963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-3389783">
            <a:off x="10487819" y="692944"/>
            <a:ext cx="127000" cy="10953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8748521">
            <a:off x="10845800" y="844550"/>
            <a:ext cx="128588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908800" y="1635125"/>
            <a:ext cx="4567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smtClean="0">
                <a:solidFill>
                  <a:srgbClr val="197519"/>
                </a:solidFill>
              </a:rPr>
              <a:t>消息消费两</a:t>
            </a:r>
            <a:r>
              <a:rPr lang="zh-CN" altLang="en-US" sz="2800" dirty="0" smtClean="0">
                <a:solidFill>
                  <a:srgbClr val="197519"/>
                </a:solidFill>
              </a:rPr>
              <a:t>种方式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724525" y="1444625"/>
            <a:ext cx="855663" cy="781050"/>
            <a:chOff x="5338742" y="1329558"/>
            <a:chExt cx="855357" cy="780606"/>
          </a:xfrm>
        </p:grpSpPr>
        <p:grpSp>
          <p:nvGrpSpPr>
            <p:cNvPr id="5128" name="组合 7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29" name="等腰三角形 29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30" name="组合 4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31" name="等腰三角形 2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2" name="椭圆 30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3" name="椭圆 31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4" name="椭圆 32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35" name="文本框 41"/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154738" y="2744788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路</a:t>
            </a:r>
            <a:r>
              <a:rPr lang="zh-CN" altLang="en-US" sz="2800" dirty="0" smtClean="0">
                <a:solidFill>
                  <a:srgbClr val="197519"/>
                </a:solidFill>
              </a:rPr>
              <a:t>由三种模式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 rot="655813">
            <a:off x="5106988" y="2554288"/>
            <a:ext cx="855662" cy="781050"/>
            <a:chOff x="5338742" y="1329558"/>
            <a:chExt cx="855357" cy="780606"/>
          </a:xfrm>
        </p:grpSpPr>
        <p:grpSp>
          <p:nvGrpSpPr>
            <p:cNvPr id="5138" name="组合 44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39" name="等腰三角形 46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40" name="组合 47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41" name="等腰三角形 4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2" name="椭圆 49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3" name="椭圆 50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4" name="椭圆 51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45" name="文本框 45"/>
            <p:cNvSpPr txBox="1">
              <a:spLocks noChangeArrowheads="1"/>
            </p:cNvSpPr>
            <p:nvPr/>
          </p:nvSpPr>
          <p:spPr bwMode="auto">
            <a:xfrm rot="-655813">
              <a:off x="5614772" y="150245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221288" y="3854450"/>
            <a:ext cx="4567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97519"/>
                </a:solidFill>
              </a:rPr>
              <a:t>持久化实现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 rot="1311626">
            <a:off x="4237038" y="3663950"/>
            <a:ext cx="855662" cy="779463"/>
            <a:chOff x="5338742" y="1329558"/>
            <a:chExt cx="855357" cy="780606"/>
          </a:xfrm>
        </p:grpSpPr>
        <p:grpSp>
          <p:nvGrpSpPr>
            <p:cNvPr id="5148" name="组合 53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49" name="等腰三角形 55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50" name="组合 56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51" name="等腰三角形 57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2" name="椭圆 58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3" name="椭圆 59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4" name="椭圆 60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55" name="文本框 54"/>
            <p:cNvSpPr txBox="1">
              <a:spLocks noChangeArrowheads="1"/>
            </p:cNvSpPr>
            <p:nvPr/>
          </p:nvSpPr>
          <p:spPr bwMode="auto">
            <a:xfrm rot="-1530250">
              <a:off x="5620692" y="1522805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157663" y="4983163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197519"/>
                </a:solidFill>
              </a:rPr>
              <a:t>RMQ</a:t>
            </a:r>
            <a:r>
              <a:rPr lang="zh-CN" altLang="en-US" sz="2800" dirty="0" smtClean="0">
                <a:solidFill>
                  <a:srgbClr val="197519"/>
                </a:solidFill>
              </a:rPr>
              <a:t>广告</a:t>
            </a:r>
            <a:endParaRPr lang="zh-CN" altLang="en-US" sz="2800" dirty="0">
              <a:solidFill>
                <a:srgbClr val="197519"/>
              </a:solidFill>
            </a:endParaRP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 rot="2091577">
            <a:off x="3130550" y="4773613"/>
            <a:ext cx="854075" cy="779462"/>
            <a:chOff x="5338742" y="1329558"/>
            <a:chExt cx="855357" cy="780606"/>
          </a:xfrm>
        </p:grpSpPr>
        <p:grpSp>
          <p:nvGrpSpPr>
            <p:cNvPr id="5158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59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60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61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2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65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0" y="0"/>
            <a:ext cx="5453063" cy="5597525"/>
            <a:chOff x="1" y="0"/>
            <a:chExt cx="5453336" cy="5596974"/>
          </a:xfrm>
        </p:grpSpPr>
        <p:sp>
          <p:nvSpPr>
            <p:cNvPr id="41" name="任意多边形 40"/>
            <p:cNvSpPr/>
            <p:nvPr/>
          </p:nvSpPr>
          <p:spPr>
            <a:xfrm>
              <a:off x="1" y="0"/>
              <a:ext cx="5453336" cy="5596974"/>
            </a:xfrm>
            <a:custGeom>
              <a:avLst/>
              <a:gdLst>
                <a:gd name="connsiteX0" fmla="*/ 0 w 5453336"/>
                <a:gd name="connsiteY0" fmla="*/ 0 h 5596974"/>
                <a:gd name="connsiteX1" fmla="*/ 5453336 w 5453336"/>
                <a:gd name="connsiteY1" fmla="*/ 0 h 5596974"/>
                <a:gd name="connsiteX2" fmla="*/ 140848 w 5453336"/>
                <a:gd name="connsiteY2" fmla="*/ 5593412 h 5596974"/>
                <a:gd name="connsiteX3" fmla="*/ 0 w 5453336"/>
                <a:gd name="connsiteY3" fmla="*/ 5596974 h 559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3336" h="5596974">
                  <a:moveTo>
                    <a:pt x="0" y="0"/>
                  </a:moveTo>
                  <a:lnTo>
                    <a:pt x="5453336" y="0"/>
                  </a:lnTo>
                  <a:cubicBezTo>
                    <a:pt x="5453336" y="2996519"/>
                    <a:pt x="3100088" y="5443408"/>
                    <a:pt x="140848" y="5593412"/>
                  </a:cubicBezTo>
                  <a:lnTo>
                    <a:pt x="0" y="5596974"/>
                  </a:ln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grpSp>
          <p:nvGrpSpPr>
            <p:cNvPr id="5168" name="组合 78"/>
            <p:cNvGrpSpPr>
              <a:grpSpLocks/>
            </p:cNvGrpSpPr>
            <p:nvPr/>
          </p:nvGrpSpPr>
          <p:grpSpPr bwMode="auto">
            <a:xfrm>
              <a:off x="654256" y="1461442"/>
              <a:ext cx="3084134" cy="1759691"/>
              <a:chOff x="654256" y="1618167"/>
              <a:chExt cx="3084134" cy="1759691"/>
            </a:xfrm>
          </p:grpSpPr>
          <p:sp>
            <p:nvSpPr>
              <p:cNvPr id="5169" name="文本框 75"/>
              <p:cNvSpPr txBox="1">
                <a:spLocks noChangeArrowheads="1"/>
              </p:cNvSpPr>
              <p:nvPr/>
            </p:nvSpPr>
            <p:spPr bwMode="auto">
              <a:xfrm>
                <a:off x="1139021" y="1618167"/>
                <a:ext cx="189928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</a:rPr>
                  <a:t>目录</a:t>
                </a:r>
              </a:p>
            </p:txBody>
          </p:sp>
          <p:sp>
            <p:nvSpPr>
              <p:cNvPr id="5170" name="文本框 77"/>
              <p:cNvSpPr txBox="1">
                <a:spLocks noChangeArrowheads="1"/>
              </p:cNvSpPr>
              <p:nvPr/>
            </p:nvSpPr>
            <p:spPr bwMode="auto">
              <a:xfrm>
                <a:off x="654256" y="2669972"/>
                <a:ext cx="30841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en-US" altLang="zh-CN" sz="40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461375" y="3087688"/>
            <a:ext cx="3730625" cy="3770312"/>
            <a:chOff x="8461714" y="3087044"/>
            <a:chExt cx="3730286" cy="3770956"/>
          </a:xfrm>
        </p:grpSpPr>
        <p:sp>
          <p:nvSpPr>
            <p:cNvPr id="75" name="任意多边形 74"/>
            <p:cNvSpPr/>
            <p:nvPr/>
          </p:nvSpPr>
          <p:spPr>
            <a:xfrm>
              <a:off x="8461714" y="3087044"/>
              <a:ext cx="3730286" cy="3770956"/>
            </a:xfrm>
            <a:custGeom>
              <a:avLst/>
              <a:gdLst>
                <a:gd name="connsiteX0" fmla="*/ 3598693 w 3730286"/>
                <a:gd name="connsiteY0" fmla="*/ 0 h 3770956"/>
                <a:gd name="connsiteX1" fmla="*/ 3730286 w 3730286"/>
                <a:gd name="connsiteY1" fmla="*/ 3091 h 3770956"/>
                <a:gd name="connsiteX2" fmla="*/ 3730286 w 3730286"/>
                <a:gd name="connsiteY2" fmla="*/ 3770956 h 3770956"/>
                <a:gd name="connsiteX3" fmla="*/ 32770 w 3730286"/>
                <a:gd name="connsiteY3" fmla="*/ 3770956 h 3770956"/>
                <a:gd name="connsiteX4" fmla="*/ 18580 w 3730286"/>
                <a:gd name="connsiteY4" fmla="*/ 3684585 h 3770956"/>
                <a:gd name="connsiteX5" fmla="*/ 0 w 3730286"/>
                <a:gd name="connsiteY5" fmla="*/ 3342803 h 3770956"/>
                <a:gd name="connsiteX6" fmla="*/ 3598693 w 3730286"/>
                <a:gd name="connsiteY6" fmla="*/ 0 h 377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286" h="3770956">
                  <a:moveTo>
                    <a:pt x="3598693" y="0"/>
                  </a:moveTo>
                  <a:lnTo>
                    <a:pt x="3730286" y="3091"/>
                  </a:lnTo>
                  <a:lnTo>
                    <a:pt x="3730286" y="3770956"/>
                  </a:lnTo>
                  <a:lnTo>
                    <a:pt x="32770" y="3770956"/>
                  </a:lnTo>
                  <a:lnTo>
                    <a:pt x="18580" y="3684585"/>
                  </a:lnTo>
                  <a:cubicBezTo>
                    <a:pt x="6294" y="3572210"/>
                    <a:pt x="0" y="3458189"/>
                    <a:pt x="0" y="3342803"/>
                  </a:cubicBezTo>
                  <a:cubicBezTo>
                    <a:pt x="0" y="1496624"/>
                    <a:pt x="1611190" y="0"/>
                    <a:pt x="3598693" y="0"/>
                  </a:cubicBez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73" name="Freeform 5"/>
            <p:cNvSpPr>
              <a:spLocks noEditPoints="1" noChangeArrowheads="1"/>
            </p:cNvSpPr>
            <p:nvPr/>
          </p:nvSpPr>
          <p:spPr bwMode="auto">
            <a:xfrm>
              <a:off x="9784709" y="4787634"/>
              <a:ext cx="1758950" cy="1637450"/>
            </a:xfrm>
            <a:custGeom>
              <a:avLst/>
              <a:gdLst>
                <a:gd name="T0" fmla="*/ 118 w 126"/>
                <a:gd name="T1" fmla="*/ 0 h 117"/>
                <a:gd name="T2" fmla="*/ 126 w 126"/>
                <a:gd name="T3" fmla="*/ 78 h 117"/>
                <a:gd name="T4" fmla="*/ 113 w 126"/>
                <a:gd name="T5" fmla="*/ 86 h 117"/>
                <a:gd name="T6" fmla="*/ 116 w 126"/>
                <a:gd name="T7" fmla="*/ 77 h 117"/>
                <a:gd name="T8" fmla="*/ 10 w 126"/>
                <a:gd name="T9" fmla="*/ 8 h 117"/>
                <a:gd name="T10" fmla="*/ 48 w 126"/>
                <a:gd name="T11" fmla="*/ 77 h 117"/>
                <a:gd name="T12" fmla="*/ 55 w 126"/>
                <a:gd name="T13" fmla="*/ 86 h 117"/>
                <a:gd name="T14" fmla="*/ 0 w 126"/>
                <a:gd name="T15" fmla="*/ 78 h 117"/>
                <a:gd name="T16" fmla="*/ 8 w 126"/>
                <a:gd name="T17" fmla="*/ 0 h 117"/>
                <a:gd name="T18" fmla="*/ 86 w 126"/>
                <a:gd name="T19" fmla="*/ 48 h 117"/>
                <a:gd name="T20" fmla="*/ 111 w 126"/>
                <a:gd name="T21" fmla="*/ 46 h 117"/>
                <a:gd name="T22" fmla="*/ 86 w 126"/>
                <a:gd name="T23" fmla="*/ 39 h 117"/>
                <a:gd name="T24" fmla="*/ 111 w 126"/>
                <a:gd name="T25" fmla="*/ 41 h 117"/>
                <a:gd name="T26" fmla="*/ 86 w 126"/>
                <a:gd name="T27" fmla="*/ 39 h 117"/>
                <a:gd name="T28" fmla="*/ 99 w 126"/>
                <a:gd name="T29" fmla="*/ 32 h 117"/>
                <a:gd name="T30" fmla="*/ 111 w 126"/>
                <a:gd name="T31" fmla="*/ 30 h 117"/>
                <a:gd name="T32" fmla="*/ 99 w 126"/>
                <a:gd name="T33" fmla="*/ 23 h 117"/>
                <a:gd name="T34" fmla="*/ 111 w 126"/>
                <a:gd name="T35" fmla="*/ 25 h 117"/>
                <a:gd name="T36" fmla="*/ 99 w 126"/>
                <a:gd name="T37" fmla="*/ 23 h 117"/>
                <a:gd name="T38" fmla="*/ 99 w 126"/>
                <a:gd name="T39" fmla="*/ 18 h 117"/>
                <a:gd name="T40" fmla="*/ 111 w 126"/>
                <a:gd name="T41" fmla="*/ 16 h 117"/>
                <a:gd name="T42" fmla="*/ 73 w 126"/>
                <a:gd name="T43" fmla="*/ 16 h 117"/>
                <a:gd name="T44" fmla="*/ 95 w 126"/>
                <a:gd name="T45" fmla="*/ 34 h 117"/>
                <a:gd name="T46" fmla="*/ 73 w 126"/>
                <a:gd name="T47" fmla="*/ 16 h 117"/>
                <a:gd name="T48" fmla="*/ 37 w 126"/>
                <a:gd name="T49" fmla="*/ 57 h 117"/>
                <a:gd name="T50" fmla="*/ 31 w 126"/>
                <a:gd name="T51" fmla="*/ 40 h 117"/>
                <a:gd name="T52" fmla="*/ 17 w 126"/>
                <a:gd name="T53" fmla="*/ 39 h 117"/>
                <a:gd name="T54" fmla="*/ 31 w 126"/>
                <a:gd name="T55" fmla="*/ 34 h 117"/>
                <a:gd name="T56" fmla="*/ 42 w 126"/>
                <a:gd name="T57" fmla="*/ 38 h 117"/>
                <a:gd name="T58" fmla="*/ 43 w 126"/>
                <a:gd name="T59" fmla="*/ 39 h 117"/>
                <a:gd name="T60" fmla="*/ 51 w 126"/>
                <a:gd name="T61" fmla="*/ 42 h 117"/>
                <a:gd name="T62" fmla="*/ 53 w 126"/>
                <a:gd name="T63" fmla="*/ 28 h 117"/>
                <a:gd name="T64" fmla="*/ 58 w 126"/>
                <a:gd name="T65" fmla="*/ 31 h 117"/>
                <a:gd name="T66" fmla="*/ 67 w 126"/>
                <a:gd name="T67" fmla="*/ 22 h 117"/>
                <a:gd name="T68" fmla="*/ 55 w 126"/>
                <a:gd name="T69" fmla="*/ 19 h 117"/>
                <a:gd name="T70" fmla="*/ 50 w 126"/>
                <a:gd name="T71" fmla="*/ 24 h 117"/>
                <a:gd name="T72" fmla="*/ 49 w 126"/>
                <a:gd name="T73" fmla="*/ 26 h 117"/>
                <a:gd name="T74" fmla="*/ 45 w 126"/>
                <a:gd name="T75" fmla="*/ 35 h 117"/>
                <a:gd name="T76" fmla="*/ 41 w 126"/>
                <a:gd name="T77" fmla="*/ 31 h 117"/>
                <a:gd name="T78" fmla="*/ 31 w 126"/>
                <a:gd name="T79" fmla="*/ 29 h 117"/>
                <a:gd name="T80" fmla="*/ 22 w 126"/>
                <a:gd name="T81" fmla="*/ 57 h 117"/>
                <a:gd name="T82" fmla="*/ 28 w 126"/>
                <a:gd name="T83" fmla="*/ 44 h 117"/>
                <a:gd name="T84" fmla="*/ 22 w 126"/>
                <a:gd name="T85" fmla="*/ 57 h 117"/>
                <a:gd name="T86" fmla="*/ 63 w 126"/>
                <a:gd name="T87" fmla="*/ 57 h 117"/>
                <a:gd name="T88" fmla="*/ 57 w 126"/>
                <a:gd name="T89" fmla="*/ 32 h 117"/>
                <a:gd name="T90" fmla="*/ 48 w 126"/>
                <a:gd name="T91" fmla="*/ 57 h 117"/>
                <a:gd name="T92" fmla="*/ 54 w 126"/>
                <a:gd name="T93" fmla="*/ 46 h 117"/>
                <a:gd name="T94" fmla="*/ 48 w 126"/>
                <a:gd name="T95" fmla="*/ 57 h 117"/>
                <a:gd name="T96" fmla="*/ 45 w 126"/>
                <a:gd name="T97" fmla="*/ 57 h 117"/>
                <a:gd name="T98" fmla="*/ 39 w 126"/>
                <a:gd name="T99" fmla="*/ 43 h 117"/>
                <a:gd name="T100" fmla="*/ 82 w 126"/>
                <a:gd name="T101" fmla="*/ 67 h 117"/>
                <a:gd name="T102" fmla="*/ 73 w 126"/>
                <a:gd name="T103" fmla="*/ 41 h 117"/>
                <a:gd name="T104" fmla="*/ 61 w 126"/>
                <a:gd name="T105" fmla="*/ 71 h 117"/>
                <a:gd name="T106" fmla="*/ 66 w 126"/>
                <a:gd name="T107" fmla="*/ 93 h 117"/>
                <a:gd name="T108" fmla="*/ 73 w 126"/>
                <a:gd name="T109" fmla="*/ 117 h 117"/>
                <a:gd name="T110" fmla="*/ 101 w 126"/>
                <a:gd name="T111" fmla="*/ 110 h 117"/>
                <a:gd name="T112" fmla="*/ 98 w 126"/>
                <a:gd name="T113" fmla="*/ 66 h 117"/>
                <a:gd name="T114" fmla="*/ 97 w 126"/>
                <a:gd name="T115" fmla="*/ 61 h 117"/>
                <a:gd name="T116" fmla="*/ 89 w 126"/>
                <a:gd name="T117" fmla="*/ 63 h 117"/>
                <a:gd name="T118" fmla="*/ 83 w 126"/>
                <a:gd name="T119" fmla="*/ 58 h 117"/>
                <a:gd name="T120" fmla="*/ 3 w 126"/>
                <a:gd name="T121" fmla="*/ 31 h 117"/>
                <a:gd name="T122" fmla="*/ 6 w 126"/>
                <a:gd name="T123" fmla="*/ 53 h 117"/>
                <a:gd name="T124" fmla="*/ 3 w 126"/>
                <a:gd name="T125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7">
                  <a:moveTo>
                    <a:pt x="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4"/>
                    <a:pt x="126" y="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82"/>
                    <a:pt x="123" y="86"/>
                    <a:pt x="118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3"/>
                    <a:pt x="114" y="80"/>
                    <a:pt x="114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2" y="82"/>
                    <a:pt x="54" y="84"/>
                    <a:pt x="55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3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86" y="46"/>
                  </a:moveTo>
                  <a:cubicBezTo>
                    <a:pt x="86" y="48"/>
                    <a:pt x="86" y="48"/>
                    <a:pt x="86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86" y="46"/>
                    <a:pt x="86" y="46"/>
                    <a:pt x="86" y="46"/>
                  </a:cubicBezTo>
                  <a:close/>
                  <a:moveTo>
                    <a:pt x="86" y="39"/>
                  </a:moveTo>
                  <a:cubicBezTo>
                    <a:pt x="86" y="41"/>
                    <a:pt x="86" y="41"/>
                    <a:pt x="86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86" y="39"/>
                    <a:pt x="86" y="39"/>
                    <a:pt x="86" y="39"/>
                  </a:cubicBezTo>
                  <a:close/>
                  <a:moveTo>
                    <a:pt x="99" y="30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99" y="30"/>
                    <a:pt x="99" y="30"/>
                    <a:pt x="99" y="30"/>
                  </a:cubicBezTo>
                  <a:close/>
                  <a:moveTo>
                    <a:pt x="99" y="23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99" y="23"/>
                    <a:pt x="99" y="23"/>
                    <a:pt x="99" y="23"/>
                  </a:cubicBezTo>
                  <a:close/>
                  <a:moveTo>
                    <a:pt x="99" y="16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99" y="16"/>
                    <a:pt x="99" y="16"/>
                    <a:pt x="99" y="16"/>
                  </a:cubicBezTo>
                  <a:close/>
                  <a:moveTo>
                    <a:pt x="73" y="16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73" y="16"/>
                    <a:pt x="73" y="16"/>
                    <a:pt x="73" y="16"/>
                  </a:cubicBezTo>
                  <a:close/>
                  <a:moveTo>
                    <a:pt x="31" y="57"/>
                  </a:moveTo>
                  <a:cubicBezTo>
                    <a:pt x="37" y="57"/>
                    <a:pt x="37" y="57"/>
                    <a:pt x="37" y="5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17" y="39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17" y="39"/>
                    <a:pt x="17" y="39"/>
                    <a:pt x="17" y="39"/>
                  </a:cubicBezTo>
                  <a:close/>
                  <a:moveTo>
                    <a:pt x="22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7"/>
                    <a:pt x="22" y="57"/>
                    <a:pt x="22" y="57"/>
                  </a:cubicBezTo>
                  <a:close/>
                  <a:moveTo>
                    <a:pt x="57" y="57"/>
                  </a:moveTo>
                  <a:cubicBezTo>
                    <a:pt x="63" y="57"/>
                    <a:pt x="63" y="57"/>
                    <a:pt x="63" y="57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57"/>
                    <a:pt x="57" y="57"/>
                    <a:pt x="57" y="57"/>
                  </a:cubicBezTo>
                  <a:close/>
                  <a:moveTo>
                    <a:pt x="48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57"/>
                    <a:pt x="48" y="57"/>
                    <a:pt x="48" y="57"/>
                  </a:cubicBezTo>
                  <a:close/>
                  <a:moveTo>
                    <a:pt x="39" y="57"/>
                  </a:moveTo>
                  <a:cubicBezTo>
                    <a:pt x="45" y="57"/>
                    <a:pt x="45" y="57"/>
                    <a:pt x="45" y="5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57"/>
                    <a:pt x="39" y="57"/>
                    <a:pt x="39" y="57"/>
                  </a:cubicBezTo>
                  <a:close/>
                  <a:moveTo>
                    <a:pt x="82" y="67"/>
                  </a:moveTo>
                  <a:cubicBezTo>
                    <a:pt x="82" y="59"/>
                    <a:pt x="81" y="50"/>
                    <a:pt x="80" y="42"/>
                  </a:cubicBezTo>
                  <a:cubicBezTo>
                    <a:pt x="78" y="41"/>
                    <a:pt x="75" y="41"/>
                    <a:pt x="73" y="41"/>
                  </a:cubicBezTo>
                  <a:cubicBezTo>
                    <a:pt x="72" y="55"/>
                    <a:pt x="73" y="68"/>
                    <a:pt x="72" y="82"/>
                  </a:cubicBezTo>
                  <a:cubicBezTo>
                    <a:pt x="70" y="77"/>
                    <a:pt x="68" y="73"/>
                    <a:pt x="61" y="71"/>
                  </a:cubicBezTo>
                  <a:cubicBezTo>
                    <a:pt x="60" y="73"/>
                    <a:pt x="59" y="73"/>
                    <a:pt x="58" y="75"/>
                  </a:cubicBezTo>
                  <a:cubicBezTo>
                    <a:pt x="62" y="80"/>
                    <a:pt x="65" y="87"/>
                    <a:pt x="66" y="9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10"/>
                    <a:pt x="71" y="114"/>
                    <a:pt x="73" y="117"/>
                  </a:cubicBezTo>
                  <a:cubicBezTo>
                    <a:pt x="82" y="116"/>
                    <a:pt x="89" y="116"/>
                    <a:pt x="99" y="116"/>
                  </a:cubicBezTo>
                  <a:cubicBezTo>
                    <a:pt x="99" y="114"/>
                    <a:pt x="100" y="112"/>
                    <a:pt x="101" y="110"/>
                  </a:cubicBezTo>
                  <a:cubicBezTo>
                    <a:pt x="103" y="99"/>
                    <a:pt x="105" y="78"/>
                    <a:pt x="105" y="67"/>
                  </a:cubicBezTo>
                  <a:cubicBezTo>
                    <a:pt x="102" y="67"/>
                    <a:pt x="101" y="66"/>
                    <a:pt x="98" y="66"/>
                  </a:cubicBezTo>
                  <a:cubicBezTo>
                    <a:pt x="98" y="67"/>
                    <a:pt x="97" y="72"/>
                    <a:pt x="97" y="73"/>
                  </a:cubicBezTo>
                  <a:cubicBezTo>
                    <a:pt x="97" y="69"/>
                    <a:pt x="97" y="65"/>
                    <a:pt x="97" y="61"/>
                  </a:cubicBezTo>
                  <a:cubicBezTo>
                    <a:pt x="94" y="61"/>
                    <a:pt x="92" y="61"/>
                    <a:pt x="90" y="60"/>
                  </a:cubicBezTo>
                  <a:cubicBezTo>
                    <a:pt x="90" y="61"/>
                    <a:pt x="90" y="62"/>
                    <a:pt x="89" y="63"/>
                  </a:cubicBezTo>
                  <a:cubicBezTo>
                    <a:pt x="89" y="62"/>
                    <a:pt x="89" y="60"/>
                    <a:pt x="89" y="58"/>
                  </a:cubicBezTo>
                  <a:cubicBezTo>
                    <a:pt x="87" y="58"/>
                    <a:pt x="85" y="58"/>
                    <a:pt x="83" y="58"/>
                  </a:cubicBezTo>
                  <a:cubicBezTo>
                    <a:pt x="83" y="61"/>
                    <a:pt x="83" y="64"/>
                    <a:pt x="82" y="67"/>
                  </a:cubicBezTo>
                  <a:close/>
                  <a:moveTo>
                    <a:pt x="3" y="31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31"/>
                    <a:pt x="6" y="31"/>
                    <a:pt x="6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0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4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6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12" grpId="0"/>
      <p:bldP spid="16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01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197519"/>
                </a:solidFill>
              </a:rPr>
              <a:t>消息订阅两种方式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1598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197519"/>
                </a:solidFill>
              </a:rPr>
              <a:t>Part One</a:t>
            </a:r>
            <a:endParaRPr lang="zh-CN" altLang="en-US" sz="3200" b="1" i="1" dirty="0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690563" y="2574925"/>
            <a:ext cx="1127125" cy="931863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9564688" y="2922588"/>
            <a:ext cx="1127125" cy="931862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7677944" y="2467769"/>
            <a:ext cx="3746500" cy="2773362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rgbClr val="4C49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auto"/>
            <a:endParaRPr lang="zh-CN" altLang="en-US" noProof="1"/>
          </a:p>
        </p:txBody>
      </p:sp>
      <p:grpSp>
        <p:nvGrpSpPr>
          <p:cNvPr id="4100" name="组合 4099"/>
          <p:cNvGrpSpPr>
            <a:grpSpLocks/>
          </p:cNvGrpSpPr>
          <p:nvPr/>
        </p:nvGrpSpPr>
        <p:grpSpPr bwMode="auto">
          <a:xfrm>
            <a:off x="5003800" y="1835150"/>
            <a:ext cx="2184400" cy="3797300"/>
            <a:chOff x="5003800" y="1834716"/>
            <a:chExt cx="2184400" cy="3798169"/>
          </a:xfrm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solidFill>
              <a:srgbClr val="219E2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9751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760413" y="2490788"/>
            <a:ext cx="3746500" cy="2773362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rgbClr val="19751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/>
            <a:endParaRPr lang="zh-CN" altLang="en-US" noProof="1"/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9233090">
            <a:off x="11153775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9" name="等腰三角形 28"/>
          <p:cNvSpPr>
            <a:spLocks noChangeArrowheads="1"/>
          </p:cNvSpPr>
          <p:nvPr/>
        </p:nvSpPr>
        <p:spPr bwMode="auto">
          <a:xfrm rot="-6030424">
            <a:off x="10913269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-228606">
            <a:off x="11368088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-3389783">
            <a:off x="11107738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2" name="等腰三角形 31"/>
          <p:cNvSpPr>
            <a:spLocks noChangeArrowheads="1"/>
          </p:cNvSpPr>
          <p:nvPr/>
        </p:nvSpPr>
        <p:spPr bwMode="auto">
          <a:xfrm rot="8748521">
            <a:off x="1129665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54124" y="2952438"/>
            <a:ext cx="3190875" cy="213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</a:rPr>
              <a:t>poll</a:t>
            </a:r>
            <a:r>
              <a:rPr lang="zh-CN" altLang="en-US" dirty="0">
                <a:solidFill>
                  <a:schemeClr val="bg1"/>
                </a:solidFill>
              </a:rPr>
              <a:t>方式，也称为轮循，是大家都比较熟悉的一种数据同步方式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这种方式比较简单，直接通过</a:t>
            </a:r>
            <a:r>
              <a:rPr lang="en-US" altLang="zh-CN" dirty="0">
                <a:solidFill>
                  <a:schemeClr val="bg1"/>
                </a:solidFill>
              </a:rPr>
              <a:t>RPC</a:t>
            </a:r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MQ Server</a:t>
            </a:r>
            <a:r>
              <a:rPr lang="zh-CN" altLang="en-US" dirty="0">
                <a:solidFill>
                  <a:schemeClr val="bg1"/>
                </a:solidFill>
              </a:rPr>
              <a:t>端获取队列中的消</a:t>
            </a:r>
            <a:r>
              <a:rPr lang="zh-CN" altLang="en-US" dirty="0" smtClean="0">
                <a:solidFill>
                  <a:schemeClr val="bg1"/>
                </a:solidFill>
              </a:rPr>
              <a:t>息。</a:t>
            </a:r>
            <a:endParaRPr lang="zh-CN" altLang="en-US" dirty="0">
              <a:solidFill>
                <a:schemeClr val="bg1"/>
              </a:solidFill>
            </a:endParaRPr>
          </a:p>
          <a:p>
            <a:pPr algn="r"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774678" y="2922588"/>
            <a:ext cx="31908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订阅方式其实是向</a:t>
            </a:r>
            <a:r>
              <a:rPr lang="en-US" altLang="zh-CN" dirty="0">
                <a:solidFill>
                  <a:schemeClr val="bg1"/>
                </a:solidFill>
              </a:rPr>
              <a:t>queue</a:t>
            </a:r>
            <a:r>
              <a:rPr lang="zh-CN" altLang="en-US" dirty="0">
                <a:solidFill>
                  <a:schemeClr val="bg1"/>
                </a:solidFill>
              </a:rPr>
              <a:t>注册</a:t>
            </a:r>
            <a:r>
              <a:rPr lang="en-US" altLang="zh-CN" dirty="0">
                <a:solidFill>
                  <a:schemeClr val="bg1"/>
                </a:solidFill>
              </a:rPr>
              <a:t>consumer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rabbitMQ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在收</a:t>
            </a:r>
            <a:r>
              <a:rPr lang="zh-CN" altLang="en-US" dirty="0" smtClean="0">
                <a:solidFill>
                  <a:schemeClr val="bg1"/>
                </a:solidFill>
              </a:rPr>
              <a:t>到新消</a:t>
            </a:r>
            <a:r>
              <a:rPr lang="zh-CN" altLang="en-US" dirty="0">
                <a:solidFill>
                  <a:schemeClr val="bg1"/>
                </a:solidFill>
              </a:rPr>
              <a:t>息后，根据消息的内容类型判断这是一个订阅消息</a:t>
            </a:r>
            <a:r>
              <a:rPr lang="zh-CN" altLang="en-US" dirty="0" smtClean="0">
                <a:solidFill>
                  <a:schemeClr val="bg1"/>
                </a:solidFill>
              </a:rPr>
              <a:t>，这</a:t>
            </a:r>
            <a:r>
              <a:rPr lang="zh-CN" altLang="en-US" dirty="0">
                <a:solidFill>
                  <a:schemeClr val="bg1"/>
                </a:solidFill>
              </a:rPr>
              <a:t>样当</a:t>
            </a:r>
            <a:r>
              <a:rPr lang="en-US" altLang="zh-CN" dirty="0">
                <a:solidFill>
                  <a:schemeClr val="bg1"/>
                </a:solidFill>
              </a:rPr>
              <a:t>MQ 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>
                <a:solidFill>
                  <a:schemeClr val="bg1"/>
                </a:solidFill>
              </a:rPr>
              <a:t>queue</a:t>
            </a:r>
            <a:r>
              <a:rPr lang="zh-CN" altLang="en-US" dirty="0">
                <a:solidFill>
                  <a:schemeClr val="bg1"/>
                </a:solidFill>
              </a:rPr>
              <a:t>有消息时，会自动把消息通过该</a:t>
            </a:r>
            <a:r>
              <a:rPr lang="en-US" altLang="zh-CN" dirty="0">
                <a:solidFill>
                  <a:schemeClr val="bg1"/>
                </a:solidFill>
              </a:rPr>
              <a:t>socket(</a:t>
            </a:r>
            <a:r>
              <a:rPr lang="zh-CN" altLang="en-US" dirty="0">
                <a:solidFill>
                  <a:schemeClr val="bg1"/>
                </a:solidFill>
              </a:rPr>
              <a:t>长连接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通道发送出去。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086936" y="2561012"/>
            <a:ext cx="1358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POLL</a:t>
            </a:r>
            <a:r>
              <a:rPr lang="zh-CN" altLang="en-US" sz="2000" b="1" dirty="0">
                <a:solidFill>
                  <a:schemeClr val="bg1"/>
                </a:solidFill>
              </a:rPr>
              <a:t>方式</a:t>
            </a:r>
            <a:endParaRPr lang="zh-CN" altLang="en-US" sz="2000" b="1" dirty="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772400" y="2561012"/>
            <a:ext cx="14285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PUSH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方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式</a:t>
            </a:r>
            <a:endParaRPr lang="zh-CN" altLang="en-US" sz="2000" b="1" dirty="0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12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010581" y="579438"/>
            <a:ext cx="2236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消息订阅两种方式</a:t>
            </a: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animBg="1"/>
      <p:bldP spid="130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22" grpId="0"/>
      <p:bldP spid="23" grpId="0"/>
      <p:bldP spid="3" grpId="0"/>
      <p:bldP spid="24" grpId="0"/>
      <p:bldP spid="25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93825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02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197519"/>
                </a:solidFill>
              </a:rPr>
              <a:t>路由三种模式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011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Two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229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229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229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229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230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>
            <a:spLocks noChangeArrowheads="1"/>
          </p:cNvSpPr>
          <p:nvPr/>
        </p:nvSpPr>
        <p:spPr bwMode="auto">
          <a:xfrm rot="9233090">
            <a:off x="11147425" y="6661150"/>
            <a:ext cx="120650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0" name="等腰三角形 39"/>
          <p:cNvSpPr>
            <a:spLocks noChangeArrowheads="1"/>
          </p:cNvSpPr>
          <p:nvPr/>
        </p:nvSpPr>
        <p:spPr bwMode="auto">
          <a:xfrm rot="-6030424">
            <a:off x="10905331" y="6634957"/>
            <a:ext cx="180975" cy="157162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1" name="等腰三角形 40"/>
          <p:cNvSpPr>
            <a:spLocks noChangeArrowheads="1"/>
          </p:cNvSpPr>
          <p:nvPr/>
        </p:nvSpPr>
        <p:spPr bwMode="auto">
          <a:xfrm rot="-228606">
            <a:off x="11360150" y="6643688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2" name="等腰三角形 41"/>
          <p:cNvSpPr>
            <a:spLocks noChangeArrowheads="1"/>
          </p:cNvSpPr>
          <p:nvPr/>
        </p:nvSpPr>
        <p:spPr bwMode="auto">
          <a:xfrm rot="-3389783">
            <a:off x="11100594" y="6571457"/>
            <a:ext cx="58737" cy="50800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3" name="等腰三角形 42"/>
          <p:cNvSpPr>
            <a:spLocks noChangeArrowheads="1"/>
          </p:cNvSpPr>
          <p:nvPr/>
        </p:nvSpPr>
        <p:spPr bwMode="auto">
          <a:xfrm rot="8748521">
            <a:off x="11290300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749300" y="1665288"/>
            <a:ext cx="4248150" cy="4602162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0" name="Arc 3_1"/>
          <p:cNvSpPr/>
          <p:nvPr/>
        </p:nvSpPr>
        <p:spPr>
          <a:xfrm flipH="1">
            <a:off x="95250" y="1665288"/>
            <a:ext cx="4248150" cy="4602162"/>
          </a:xfrm>
          <a:prstGeom prst="arc">
            <a:avLst>
              <a:gd name="adj1" fmla="val 17337751"/>
              <a:gd name="adj2" fmla="val 4126310"/>
            </a:avLst>
          </a:prstGeom>
          <a:ln w="666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756275" y="2051050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生产者在将消息发送给</a:t>
            </a:r>
            <a:r>
              <a:rPr lang="en-US" altLang="zh-CN" sz="2000" dirty="0">
                <a:solidFill>
                  <a:srgbClr val="404040"/>
                </a:solidFill>
              </a:rPr>
              <a:t>Exchange</a:t>
            </a:r>
            <a:r>
              <a:rPr lang="zh-CN" altLang="en-US" sz="2000" dirty="0">
                <a:solidFill>
                  <a:srgbClr val="404040"/>
                </a:solidFill>
              </a:rPr>
              <a:t>的时候，一般会指定一个</a:t>
            </a:r>
            <a:r>
              <a:rPr lang="en-US" altLang="zh-CN" sz="2000" dirty="0">
                <a:solidFill>
                  <a:srgbClr val="404040"/>
                </a:solidFill>
              </a:rPr>
              <a:t>routing key</a:t>
            </a:r>
            <a:r>
              <a:rPr lang="zh-CN" altLang="en-US" sz="2000" dirty="0">
                <a:solidFill>
                  <a:srgbClr val="404040"/>
                </a:solidFill>
              </a:rPr>
              <a:t>，通过指定</a:t>
            </a:r>
            <a:r>
              <a:rPr lang="en-US" altLang="zh-CN" sz="2000" dirty="0">
                <a:solidFill>
                  <a:srgbClr val="404040"/>
                </a:solidFill>
              </a:rPr>
              <a:t>routing key</a:t>
            </a:r>
            <a:r>
              <a:rPr lang="zh-CN" altLang="en-US" sz="2000" dirty="0">
                <a:solidFill>
                  <a:srgbClr val="404040"/>
                </a:solidFill>
              </a:rPr>
              <a:t>来决定消息流向哪里。</a:t>
            </a:r>
            <a:r>
              <a:rPr lang="en-US" altLang="zh-CN" sz="2000" dirty="0" err="1">
                <a:solidFill>
                  <a:srgbClr val="404040"/>
                </a:solidFill>
              </a:rPr>
              <a:t>RabbitMQ</a:t>
            </a:r>
            <a:r>
              <a:rPr lang="zh-CN" altLang="en-US" sz="2000" dirty="0">
                <a:solidFill>
                  <a:srgbClr val="404040"/>
                </a:solidFill>
              </a:rPr>
              <a:t>为</a:t>
            </a:r>
            <a:r>
              <a:rPr lang="en-US" altLang="zh-CN" sz="2000" dirty="0">
                <a:solidFill>
                  <a:srgbClr val="404040"/>
                </a:solidFill>
              </a:rPr>
              <a:t>routing key</a:t>
            </a:r>
            <a:r>
              <a:rPr lang="zh-CN" altLang="en-US" sz="2000" dirty="0">
                <a:solidFill>
                  <a:srgbClr val="404040"/>
                </a:solidFill>
              </a:rPr>
              <a:t>设定的长度限制为</a:t>
            </a:r>
            <a:r>
              <a:rPr lang="en-US" altLang="zh-CN" sz="2000" dirty="0">
                <a:solidFill>
                  <a:srgbClr val="404040"/>
                </a:solidFill>
              </a:rPr>
              <a:t>255 bytes</a:t>
            </a:r>
            <a:r>
              <a:rPr lang="zh-CN" altLang="en-US" sz="2000" dirty="0">
                <a:solidFill>
                  <a:srgbClr val="404040"/>
                </a:solidFill>
              </a:rPr>
              <a:t>。</a:t>
            </a:r>
            <a:endParaRPr lang="en-US" altLang="zh-CN" sz="2000" dirty="0">
              <a:solidFill>
                <a:srgbClr val="404040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089650" y="3775075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在绑</a:t>
            </a:r>
            <a:r>
              <a:rPr lang="zh-CN" altLang="en-US" sz="2000" dirty="0" smtClean="0">
                <a:solidFill>
                  <a:srgbClr val="404040"/>
                </a:solidFill>
              </a:rPr>
              <a:t>定</a:t>
            </a:r>
            <a:r>
              <a:rPr lang="en-US" altLang="zh-CN" sz="2000" dirty="0" smtClean="0">
                <a:solidFill>
                  <a:srgbClr val="404040"/>
                </a:solidFill>
              </a:rPr>
              <a:t>Exchange</a:t>
            </a:r>
            <a:r>
              <a:rPr lang="zh-CN" altLang="en-US" sz="2000" dirty="0">
                <a:solidFill>
                  <a:srgbClr val="404040"/>
                </a:solidFill>
              </a:rPr>
              <a:t>与</a:t>
            </a:r>
            <a:r>
              <a:rPr lang="en-US" altLang="zh-CN" sz="2000" dirty="0">
                <a:solidFill>
                  <a:srgbClr val="404040"/>
                </a:solidFill>
              </a:rPr>
              <a:t>Queue</a:t>
            </a:r>
            <a:r>
              <a:rPr lang="zh-CN" altLang="en-US" sz="2000" dirty="0">
                <a:solidFill>
                  <a:srgbClr val="404040"/>
                </a:solidFill>
              </a:rPr>
              <a:t>的同时，一般会指定一个</a:t>
            </a:r>
            <a:r>
              <a:rPr lang="en-US" altLang="zh-CN" sz="2000" dirty="0">
                <a:solidFill>
                  <a:srgbClr val="404040"/>
                </a:solidFill>
              </a:rPr>
              <a:t>binding key</a:t>
            </a:r>
            <a:r>
              <a:rPr lang="zh-CN" altLang="en-US" sz="2000" dirty="0">
                <a:solidFill>
                  <a:srgbClr val="404040"/>
                </a:solidFill>
              </a:rPr>
              <a:t>；消费者将消息发送给</a:t>
            </a:r>
            <a:r>
              <a:rPr lang="en-US" altLang="zh-CN" sz="2000" dirty="0">
                <a:solidFill>
                  <a:srgbClr val="404040"/>
                </a:solidFill>
              </a:rPr>
              <a:t>Exchange</a:t>
            </a:r>
            <a:r>
              <a:rPr lang="zh-CN" altLang="en-US" sz="2000" dirty="0">
                <a:solidFill>
                  <a:srgbClr val="404040"/>
                </a:solidFill>
              </a:rPr>
              <a:t>时，一般会指定一个</a:t>
            </a:r>
            <a:r>
              <a:rPr lang="en-US" altLang="zh-CN" sz="2000" dirty="0">
                <a:solidFill>
                  <a:srgbClr val="404040"/>
                </a:solidFill>
              </a:rPr>
              <a:t>routing key</a:t>
            </a:r>
            <a:r>
              <a:rPr lang="zh-CN" altLang="en-US" sz="2000" dirty="0">
                <a:solidFill>
                  <a:srgbClr val="404040"/>
                </a:solidFill>
              </a:rPr>
              <a:t>；</a:t>
            </a:r>
            <a:r>
              <a:rPr lang="zh-CN" altLang="en-US" sz="2000" dirty="0" smtClean="0">
                <a:solidFill>
                  <a:srgbClr val="404040"/>
                </a:solidFill>
              </a:rPr>
              <a:t>当两者相</a:t>
            </a:r>
            <a:r>
              <a:rPr lang="zh-CN" altLang="en-US" sz="2000" dirty="0">
                <a:solidFill>
                  <a:srgbClr val="404040"/>
                </a:solidFill>
              </a:rPr>
              <a:t>匹配时，消息将会被路由到对应的</a:t>
            </a:r>
            <a:r>
              <a:rPr lang="en-US" altLang="zh-CN" sz="2000" dirty="0">
                <a:solidFill>
                  <a:srgbClr val="404040"/>
                </a:solidFill>
              </a:rPr>
              <a:t>Queue</a:t>
            </a:r>
            <a:r>
              <a:rPr lang="zh-CN" altLang="en-US" sz="2000" dirty="0">
                <a:solidFill>
                  <a:srgbClr val="404040"/>
                </a:solidFill>
              </a:rPr>
              <a:t>中。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765800" y="5484813"/>
            <a:ext cx="60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err="1"/>
              <a:t>R</a:t>
            </a:r>
            <a:r>
              <a:rPr lang="en-US" altLang="zh-CN" sz="2000" dirty="0" err="1">
                <a:solidFill>
                  <a:srgbClr val="404040"/>
                </a:solidFill>
              </a:rPr>
              <a:t>abbitMQ</a:t>
            </a:r>
            <a:r>
              <a:rPr lang="zh-CN" altLang="en-US" sz="2000" dirty="0">
                <a:solidFill>
                  <a:srgbClr val="404040"/>
                </a:solidFill>
              </a:rPr>
              <a:t>常用的</a:t>
            </a:r>
            <a:r>
              <a:rPr lang="en-US" altLang="zh-CN" sz="2000" dirty="0">
                <a:solidFill>
                  <a:srgbClr val="404040"/>
                </a:solidFill>
              </a:rPr>
              <a:t>Exchange Type</a:t>
            </a:r>
            <a:r>
              <a:rPr lang="zh-CN" altLang="en-US" sz="2000" dirty="0">
                <a:solidFill>
                  <a:srgbClr val="404040"/>
                </a:solidFill>
              </a:rPr>
              <a:t>有</a:t>
            </a:r>
            <a:r>
              <a:rPr lang="en-US" altLang="zh-CN" sz="2000" dirty="0" err="1">
                <a:solidFill>
                  <a:srgbClr val="404040"/>
                </a:solidFill>
              </a:rPr>
              <a:t>fanout</a:t>
            </a:r>
            <a:r>
              <a:rPr lang="zh-CN" altLang="en-US" sz="2000" dirty="0">
                <a:solidFill>
                  <a:srgbClr val="404040"/>
                </a:solidFill>
              </a:rPr>
              <a:t>、</a:t>
            </a:r>
            <a:r>
              <a:rPr lang="en-US" altLang="zh-CN" sz="2000" dirty="0">
                <a:solidFill>
                  <a:srgbClr val="404040"/>
                </a:solidFill>
              </a:rPr>
              <a:t>direct</a:t>
            </a:r>
            <a:r>
              <a:rPr lang="zh-CN" altLang="en-US" sz="2000" dirty="0">
                <a:solidFill>
                  <a:srgbClr val="404040"/>
                </a:solidFill>
              </a:rPr>
              <a:t>、</a:t>
            </a:r>
            <a:r>
              <a:rPr lang="en-US" altLang="zh-CN" sz="2000" dirty="0">
                <a:solidFill>
                  <a:srgbClr val="404040"/>
                </a:solidFill>
              </a:rPr>
              <a:t>topic</a:t>
            </a:r>
            <a:r>
              <a:rPr lang="zh-CN" altLang="en-US" sz="2000" dirty="0">
                <a:solidFill>
                  <a:srgbClr val="404040"/>
                </a:solidFill>
              </a:rPr>
              <a:t>、</a:t>
            </a:r>
            <a:r>
              <a:rPr lang="en-US" altLang="zh-CN" sz="2000" dirty="0">
                <a:solidFill>
                  <a:srgbClr val="404040"/>
                </a:solidFill>
              </a:rPr>
              <a:t>headers</a:t>
            </a:r>
            <a:r>
              <a:rPr lang="zh-CN" altLang="en-US" sz="2000" dirty="0">
                <a:solidFill>
                  <a:srgbClr val="404040"/>
                </a:solidFill>
              </a:rPr>
              <a:t>这四</a:t>
            </a:r>
            <a:r>
              <a:rPr lang="zh-CN" altLang="en-US" sz="2000" dirty="0" smtClean="0">
                <a:solidFill>
                  <a:srgbClr val="404040"/>
                </a:solidFill>
              </a:rPr>
              <a:t>种。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385763" y="1803400"/>
            <a:ext cx="4297362" cy="4298950"/>
          </a:xfrm>
          <a:prstGeom prst="ellipse">
            <a:avLst/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4" name="Freeform 5"/>
          <p:cNvSpPr>
            <a:spLocks noEditPoints="1" noChangeArrowheads="1"/>
          </p:cNvSpPr>
          <p:nvPr/>
        </p:nvSpPr>
        <p:spPr bwMode="auto">
          <a:xfrm>
            <a:off x="1716088" y="2905125"/>
            <a:ext cx="1636712" cy="1395413"/>
          </a:xfrm>
          <a:custGeom>
            <a:avLst/>
            <a:gdLst>
              <a:gd name="T0" fmla="*/ 20 w 86"/>
              <a:gd name="T1" fmla="*/ 2 h 70"/>
              <a:gd name="T2" fmla="*/ 60 w 86"/>
              <a:gd name="T3" fmla="*/ 2 h 70"/>
              <a:gd name="T4" fmla="*/ 80 w 86"/>
              <a:gd name="T5" fmla="*/ 6 h 70"/>
              <a:gd name="T6" fmla="*/ 74 w 86"/>
              <a:gd name="T7" fmla="*/ 26 h 70"/>
              <a:gd name="T8" fmla="*/ 59 w 86"/>
              <a:gd name="T9" fmla="*/ 8 h 70"/>
              <a:gd name="T10" fmla="*/ 43 w 86"/>
              <a:gd name="T11" fmla="*/ 54 h 70"/>
              <a:gd name="T12" fmla="*/ 49 w 86"/>
              <a:gd name="T13" fmla="*/ 58 h 70"/>
              <a:gd name="T14" fmla="*/ 50 w 86"/>
              <a:gd name="T15" fmla="*/ 59 h 70"/>
              <a:gd name="T16" fmla="*/ 40 w 86"/>
              <a:gd name="T17" fmla="*/ 60 h 70"/>
              <a:gd name="T18" fmla="*/ 22 w 86"/>
              <a:gd name="T19" fmla="*/ 60 h 70"/>
              <a:gd name="T20" fmla="*/ 0 w 86"/>
              <a:gd name="T21" fmla="*/ 58 h 70"/>
              <a:gd name="T22" fmla="*/ 3 w 86"/>
              <a:gd name="T23" fmla="*/ 3 h 70"/>
              <a:gd name="T24" fmla="*/ 59 w 86"/>
              <a:gd name="T25" fmla="*/ 37 h 70"/>
              <a:gd name="T26" fmla="*/ 57 w 86"/>
              <a:gd name="T27" fmla="*/ 51 h 70"/>
              <a:gd name="T28" fmla="*/ 72 w 86"/>
              <a:gd name="T29" fmla="*/ 53 h 70"/>
              <a:gd name="T30" fmla="*/ 74 w 86"/>
              <a:gd name="T31" fmla="*/ 39 h 70"/>
              <a:gd name="T32" fmla="*/ 56 w 86"/>
              <a:gd name="T33" fmla="*/ 33 h 70"/>
              <a:gd name="T34" fmla="*/ 53 w 86"/>
              <a:gd name="T35" fmla="*/ 55 h 70"/>
              <a:gd name="T36" fmla="*/ 73 w 86"/>
              <a:gd name="T37" fmla="*/ 59 h 70"/>
              <a:gd name="T38" fmla="*/ 79 w 86"/>
              <a:gd name="T39" fmla="*/ 68 h 70"/>
              <a:gd name="T40" fmla="*/ 84 w 86"/>
              <a:gd name="T41" fmla="*/ 69 h 70"/>
              <a:gd name="T42" fmla="*/ 80 w 86"/>
              <a:gd name="T43" fmla="*/ 57 h 70"/>
              <a:gd name="T44" fmla="*/ 81 w 86"/>
              <a:gd name="T45" fmla="*/ 47 h 70"/>
              <a:gd name="T46" fmla="*/ 67 w 86"/>
              <a:gd name="T47" fmla="*/ 29 h 70"/>
              <a:gd name="T48" fmla="*/ 58 w 86"/>
              <a:gd name="T49" fmla="*/ 46 h 70"/>
              <a:gd name="T50" fmla="*/ 58 w 86"/>
              <a:gd name="T51" fmla="*/ 46 h 70"/>
              <a:gd name="T52" fmla="*/ 47 w 86"/>
              <a:gd name="T53" fmla="*/ 19 h 70"/>
              <a:gd name="T54" fmla="*/ 71 w 86"/>
              <a:gd name="T55" fmla="*/ 24 h 70"/>
              <a:gd name="T56" fmla="*/ 71 w 86"/>
              <a:gd name="T57" fmla="*/ 15 h 70"/>
              <a:gd name="T58" fmla="*/ 47 w 86"/>
              <a:gd name="T59" fmla="*/ 14 h 70"/>
              <a:gd name="T60" fmla="*/ 71 w 86"/>
              <a:gd name="T61" fmla="*/ 15 h 70"/>
              <a:gd name="T62" fmla="*/ 10 w 86"/>
              <a:gd name="T63" fmla="*/ 51 h 70"/>
              <a:gd name="T64" fmla="*/ 34 w 86"/>
              <a:gd name="T65" fmla="*/ 46 h 70"/>
              <a:gd name="T66" fmla="*/ 10 w 86"/>
              <a:gd name="T67" fmla="*/ 41 h 70"/>
              <a:gd name="T68" fmla="*/ 34 w 86"/>
              <a:gd name="T69" fmla="*/ 41 h 70"/>
              <a:gd name="T70" fmla="*/ 10 w 86"/>
              <a:gd name="T71" fmla="*/ 41 h 70"/>
              <a:gd name="T72" fmla="*/ 10 w 86"/>
              <a:gd name="T73" fmla="*/ 37 h 70"/>
              <a:gd name="T74" fmla="*/ 34 w 86"/>
              <a:gd name="T75" fmla="*/ 32 h 70"/>
              <a:gd name="T76" fmla="*/ 22 w 86"/>
              <a:gd name="T77" fmla="*/ 25 h 70"/>
              <a:gd name="T78" fmla="*/ 34 w 86"/>
              <a:gd name="T79" fmla="*/ 27 h 70"/>
              <a:gd name="T80" fmla="*/ 22 w 86"/>
              <a:gd name="T81" fmla="*/ 25 h 70"/>
              <a:gd name="T82" fmla="*/ 22 w 86"/>
              <a:gd name="T83" fmla="*/ 21 h 70"/>
              <a:gd name="T84" fmla="*/ 34 w 86"/>
              <a:gd name="T85" fmla="*/ 18 h 70"/>
              <a:gd name="T86" fmla="*/ 22 w 86"/>
              <a:gd name="T87" fmla="*/ 14 h 70"/>
              <a:gd name="T88" fmla="*/ 34 w 86"/>
              <a:gd name="T89" fmla="*/ 15 h 70"/>
              <a:gd name="T90" fmla="*/ 22 w 86"/>
              <a:gd name="T91" fmla="*/ 14 h 70"/>
              <a:gd name="T92" fmla="*/ 9 w 86"/>
              <a:gd name="T93" fmla="*/ 31 h 70"/>
              <a:gd name="T94" fmla="*/ 19 w 86"/>
              <a:gd name="T95" fmla="*/ 13 h 70"/>
              <a:gd name="T96" fmla="*/ 21 w 86"/>
              <a:gd name="T97" fmla="*/ 8 h 70"/>
              <a:gd name="T98" fmla="*/ 5 w 86"/>
              <a:gd name="T99" fmla="*/ 56 h 70"/>
              <a:gd name="T100" fmla="*/ 37 w 86"/>
              <a:gd name="T101" fmla="*/ 54 h 70"/>
              <a:gd name="T102" fmla="*/ 21 w 86"/>
              <a:gd name="T103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" h="70">
                <a:moveTo>
                  <a:pt x="3" y="3"/>
                </a:moveTo>
                <a:cubicBezTo>
                  <a:pt x="8" y="4"/>
                  <a:pt x="14" y="3"/>
                  <a:pt x="20" y="2"/>
                </a:cubicBezTo>
                <a:cubicBezTo>
                  <a:pt x="28" y="1"/>
                  <a:pt x="35" y="0"/>
                  <a:pt x="40" y="3"/>
                </a:cubicBezTo>
                <a:cubicBezTo>
                  <a:pt x="45" y="0"/>
                  <a:pt x="52" y="1"/>
                  <a:pt x="60" y="2"/>
                </a:cubicBezTo>
                <a:cubicBezTo>
                  <a:pt x="65" y="3"/>
                  <a:pt x="72" y="4"/>
                  <a:pt x="77" y="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30"/>
                  <a:pt x="80" y="30"/>
                  <a:pt x="80" y="30"/>
                </a:cubicBezTo>
                <a:cubicBezTo>
                  <a:pt x="78" y="28"/>
                  <a:pt x="76" y="27"/>
                  <a:pt x="74" y="26"/>
                </a:cubicBezTo>
                <a:cubicBezTo>
                  <a:pt x="74" y="9"/>
                  <a:pt x="74" y="9"/>
                  <a:pt x="74" y="9"/>
                </a:cubicBezTo>
                <a:cubicBezTo>
                  <a:pt x="69" y="9"/>
                  <a:pt x="64" y="8"/>
                  <a:pt x="59" y="8"/>
                </a:cubicBezTo>
                <a:cubicBezTo>
                  <a:pt x="52" y="7"/>
                  <a:pt x="46" y="6"/>
                  <a:pt x="43" y="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5" y="54"/>
                  <a:pt x="47" y="54"/>
                </a:cubicBezTo>
                <a:cubicBezTo>
                  <a:pt x="47" y="55"/>
                  <a:pt x="48" y="56"/>
                  <a:pt x="49" y="58"/>
                </a:cubicBezTo>
                <a:cubicBezTo>
                  <a:pt x="50" y="58"/>
                  <a:pt x="50" y="59"/>
                  <a:pt x="51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46" y="59"/>
                  <a:pt x="43" y="59"/>
                  <a:pt x="41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6" y="59"/>
                  <a:pt x="29" y="59"/>
                  <a:pt x="22" y="60"/>
                </a:cubicBezTo>
                <a:cubicBezTo>
                  <a:pt x="15" y="61"/>
                  <a:pt x="8" y="62"/>
                  <a:pt x="2" y="6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"/>
                  <a:pt x="0" y="6"/>
                  <a:pt x="0" y="6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67" y="35"/>
                </a:moveTo>
                <a:cubicBezTo>
                  <a:pt x="64" y="34"/>
                  <a:pt x="61" y="35"/>
                  <a:pt x="59" y="37"/>
                </a:cubicBezTo>
                <a:cubicBezTo>
                  <a:pt x="57" y="39"/>
                  <a:pt x="56" y="41"/>
                  <a:pt x="55" y="44"/>
                </a:cubicBezTo>
                <a:cubicBezTo>
                  <a:pt x="55" y="46"/>
                  <a:pt x="56" y="49"/>
                  <a:pt x="57" y="51"/>
                </a:cubicBezTo>
                <a:cubicBezTo>
                  <a:pt x="59" y="54"/>
                  <a:pt x="62" y="55"/>
                  <a:pt x="64" y="55"/>
                </a:cubicBezTo>
                <a:cubicBezTo>
                  <a:pt x="67" y="56"/>
                  <a:pt x="70" y="55"/>
                  <a:pt x="72" y="53"/>
                </a:cubicBezTo>
                <a:cubicBezTo>
                  <a:pt x="74" y="51"/>
                  <a:pt x="76" y="49"/>
                  <a:pt x="76" y="46"/>
                </a:cubicBezTo>
                <a:cubicBezTo>
                  <a:pt x="76" y="44"/>
                  <a:pt x="75" y="41"/>
                  <a:pt x="74" y="39"/>
                </a:cubicBezTo>
                <a:cubicBezTo>
                  <a:pt x="72" y="36"/>
                  <a:pt x="69" y="35"/>
                  <a:pt x="67" y="35"/>
                </a:cubicBezTo>
                <a:close/>
                <a:moveTo>
                  <a:pt x="56" y="33"/>
                </a:moveTo>
                <a:cubicBezTo>
                  <a:pt x="52" y="35"/>
                  <a:pt x="50" y="39"/>
                  <a:pt x="50" y="43"/>
                </a:cubicBezTo>
                <a:cubicBezTo>
                  <a:pt x="50" y="47"/>
                  <a:pt x="51" y="51"/>
                  <a:pt x="53" y="55"/>
                </a:cubicBezTo>
                <a:cubicBezTo>
                  <a:pt x="56" y="58"/>
                  <a:pt x="60" y="60"/>
                  <a:pt x="64" y="60"/>
                </a:cubicBezTo>
                <a:cubicBezTo>
                  <a:pt x="67" y="61"/>
                  <a:pt x="70" y="60"/>
                  <a:pt x="73" y="59"/>
                </a:cubicBezTo>
                <a:cubicBezTo>
                  <a:pt x="73" y="60"/>
                  <a:pt x="73" y="61"/>
                  <a:pt x="74" y="61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70"/>
                  <a:pt x="83" y="70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7"/>
                  <a:pt x="86" y="65"/>
                  <a:pt x="85" y="63"/>
                </a:cubicBezTo>
                <a:cubicBezTo>
                  <a:pt x="80" y="57"/>
                  <a:pt x="80" y="57"/>
                  <a:pt x="80" y="57"/>
                </a:cubicBezTo>
                <a:cubicBezTo>
                  <a:pt x="79" y="56"/>
                  <a:pt x="78" y="55"/>
                  <a:pt x="77" y="55"/>
                </a:cubicBezTo>
                <a:cubicBezTo>
                  <a:pt x="79" y="53"/>
                  <a:pt x="81" y="50"/>
                  <a:pt x="81" y="47"/>
                </a:cubicBezTo>
                <a:cubicBezTo>
                  <a:pt x="82" y="43"/>
                  <a:pt x="81" y="39"/>
                  <a:pt x="78" y="35"/>
                </a:cubicBezTo>
                <a:cubicBezTo>
                  <a:pt x="75" y="32"/>
                  <a:pt x="71" y="30"/>
                  <a:pt x="67" y="29"/>
                </a:cubicBezTo>
                <a:cubicBezTo>
                  <a:pt x="63" y="29"/>
                  <a:pt x="59" y="30"/>
                  <a:pt x="56" y="33"/>
                </a:cubicBezTo>
                <a:close/>
                <a:moveTo>
                  <a:pt x="58" y="46"/>
                </a:moveTo>
                <a:cubicBezTo>
                  <a:pt x="60" y="41"/>
                  <a:pt x="64" y="39"/>
                  <a:pt x="70" y="38"/>
                </a:cubicBezTo>
                <a:cubicBezTo>
                  <a:pt x="64" y="34"/>
                  <a:pt x="57" y="40"/>
                  <a:pt x="58" y="46"/>
                </a:cubicBezTo>
                <a:close/>
                <a:moveTo>
                  <a:pt x="71" y="21"/>
                </a:moveTo>
                <a:cubicBezTo>
                  <a:pt x="65" y="21"/>
                  <a:pt x="51" y="19"/>
                  <a:pt x="47" y="19"/>
                </a:cubicBezTo>
                <a:cubicBezTo>
                  <a:pt x="47" y="20"/>
                  <a:pt x="47" y="21"/>
                  <a:pt x="47" y="21"/>
                </a:cubicBezTo>
                <a:cubicBezTo>
                  <a:pt x="51" y="21"/>
                  <a:pt x="67" y="24"/>
                  <a:pt x="71" y="24"/>
                </a:cubicBezTo>
                <a:cubicBezTo>
                  <a:pt x="71" y="23"/>
                  <a:pt x="71" y="22"/>
                  <a:pt x="71" y="21"/>
                </a:cubicBezTo>
                <a:close/>
                <a:moveTo>
                  <a:pt x="71" y="15"/>
                </a:moveTo>
                <a:cubicBezTo>
                  <a:pt x="65" y="15"/>
                  <a:pt x="51" y="12"/>
                  <a:pt x="47" y="12"/>
                </a:cubicBezTo>
                <a:cubicBezTo>
                  <a:pt x="47" y="13"/>
                  <a:pt x="47" y="14"/>
                  <a:pt x="47" y="14"/>
                </a:cubicBezTo>
                <a:cubicBezTo>
                  <a:pt x="51" y="14"/>
                  <a:pt x="67" y="17"/>
                  <a:pt x="71" y="17"/>
                </a:cubicBezTo>
                <a:cubicBezTo>
                  <a:pt x="71" y="16"/>
                  <a:pt x="71" y="15"/>
                  <a:pt x="71" y="15"/>
                </a:cubicBezTo>
                <a:close/>
                <a:moveTo>
                  <a:pt x="10" y="49"/>
                </a:moveTo>
                <a:cubicBezTo>
                  <a:pt x="10" y="49"/>
                  <a:pt x="10" y="50"/>
                  <a:pt x="10" y="51"/>
                </a:cubicBezTo>
                <a:cubicBezTo>
                  <a:pt x="14" y="51"/>
                  <a:pt x="29" y="48"/>
                  <a:pt x="34" y="48"/>
                </a:cubicBezTo>
                <a:cubicBezTo>
                  <a:pt x="34" y="48"/>
                  <a:pt x="34" y="47"/>
                  <a:pt x="34" y="46"/>
                </a:cubicBezTo>
                <a:cubicBezTo>
                  <a:pt x="30" y="46"/>
                  <a:pt x="15" y="49"/>
                  <a:pt x="10" y="49"/>
                </a:cubicBezTo>
                <a:close/>
                <a:moveTo>
                  <a:pt x="10" y="41"/>
                </a:moveTo>
                <a:cubicBezTo>
                  <a:pt x="10" y="42"/>
                  <a:pt x="10" y="43"/>
                  <a:pt x="10" y="43"/>
                </a:cubicBezTo>
                <a:cubicBezTo>
                  <a:pt x="14" y="44"/>
                  <a:pt x="29" y="41"/>
                  <a:pt x="34" y="41"/>
                </a:cubicBezTo>
                <a:cubicBezTo>
                  <a:pt x="34" y="40"/>
                  <a:pt x="34" y="40"/>
                  <a:pt x="34" y="39"/>
                </a:cubicBezTo>
                <a:cubicBezTo>
                  <a:pt x="30" y="39"/>
                  <a:pt x="15" y="41"/>
                  <a:pt x="10" y="41"/>
                </a:cubicBezTo>
                <a:close/>
                <a:moveTo>
                  <a:pt x="10" y="34"/>
                </a:moveTo>
                <a:cubicBezTo>
                  <a:pt x="10" y="35"/>
                  <a:pt x="10" y="36"/>
                  <a:pt x="10" y="37"/>
                </a:cubicBezTo>
                <a:cubicBezTo>
                  <a:pt x="14" y="37"/>
                  <a:pt x="29" y="34"/>
                  <a:pt x="34" y="34"/>
                </a:cubicBezTo>
                <a:cubicBezTo>
                  <a:pt x="34" y="33"/>
                  <a:pt x="34" y="33"/>
                  <a:pt x="34" y="32"/>
                </a:cubicBezTo>
                <a:cubicBezTo>
                  <a:pt x="30" y="32"/>
                  <a:pt x="15" y="34"/>
                  <a:pt x="10" y="34"/>
                </a:cubicBezTo>
                <a:close/>
                <a:moveTo>
                  <a:pt x="22" y="25"/>
                </a:moveTo>
                <a:cubicBezTo>
                  <a:pt x="22" y="26"/>
                  <a:pt x="22" y="27"/>
                  <a:pt x="22" y="28"/>
                </a:cubicBezTo>
                <a:cubicBezTo>
                  <a:pt x="25" y="28"/>
                  <a:pt x="29" y="26"/>
                  <a:pt x="34" y="27"/>
                </a:cubicBezTo>
                <a:cubicBezTo>
                  <a:pt x="34" y="26"/>
                  <a:pt x="34" y="25"/>
                  <a:pt x="34" y="24"/>
                </a:cubicBezTo>
                <a:cubicBezTo>
                  <a:pt x="30" y="24"/>
                  <a:pt x="26" y="25"/>
                  <a:pt x="22" y="25"/>
                </a:cubicBezTo>
                <a:close/>
                <a:moveTo>
                  <a:pt x="22" y="19"/>
                </a:moveTo>
                <a:cubicBezTo>
                  <a:pt x="22" y="20"/>
                  <a:pt x="22" y="21"/>
                  <a:pt x="22" y="21"/>
                </a:cubicBezTo>
                <a:cubicBezTo>
                  <a:pt x="25" y="21"/>
                  <a:pt x="29" y="20"/>
                  <a:pt x="34" y="20"/>
                </a:cubicBezTo>
                <a:cubicBezTo>
                  <a:pt x="34" y="20"/>
                  <a:pt x="34" y="19"/>
                  <a:pt x="34" y="18"/>
                </a:cubicBezTo>
                <a:cubicBezTo>
                  <a:pt x="30" y="18"/>
                  <a:pt x="26" y="19"/>
                  <a:pt x="22" y="19"/>
                </a:cubicBezTo>
                <a:close/>
                <a:moveTo>
                  <a:pt x="22" y="14"/>
                </a:moveTo>
                <a:cubicBezTo>
                  <a:pt x="22" y="15"/>
                  <a:pt x="22" y="15"/>
                  <a:pt x="22" y="16"/>
                </a:cubicBezTo>
                <a:cubicBezTo>
                  <a:pt x="25" y="16"/>
                  <a:pt x="29" y="15"/>
                  <a:pt x="34" y="15"/>
                </a:cubicBezTo>
                <a:cubicBezTo>
                  <a:pt x="34" y="14"/>
                  <a:pt x="34" y="14"/>
                  <a:pt x="34" y="13"/>
                </a:cubicBezTo>
                <a:cubicBezTo>
                  <a:pt x="30" y="13"/>
                  <a:pt x="26" y="13"/>
                  <a:pt x="22" y="14"/>
                </a:cubicBezTo>
                <a:close/>
                <a:moveTo>
                  <a:pt x="9" y="14"/>
                </a:moveTo>
                <a:cubicBezTo>
                  <a:pt x="9" y="31"/>
                  <a:pt x="9" y="31"/>
                  <a:pt x="9" y="31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13"/>
                  <a:pt x="19" y="13"/>
                  <a:pt x="19" y="13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21" y="8"/>
                </a:moveTo>
                <a:cubicBezTo>
                  <a:pt x="16" y="8"/>
                  <a:pt x="10" y="9"/>
                  <a:pt x="5" y="9"/>
                </a:cubicBezTo>
                <a:cubicBezTo>
                  <a:pt x="5" y="56"/>
                  <a:pt x="5" y="56"/>
                  <a:pt x="5" y="56"/>
                </a:cubicBezTo>
                <a:cubicBezTo>
                  <a:pt x="10" y="56"/>
                  <a:pt x="16" y="55"/>
                  <a:pt x="21" y="55"/>
                </a:cubicBezTo>
                <a:cubicBezTo>
                  <a:pt x="27" y="54"/>
                  <a:pt x="33" y="53"/>
                  <a:pt x="37" y="54"/>
                </a:cubicBezTo>
                <a:cubicBezTo>
                  <a:pt x="37" y="8"/>
                  <a:pt x="37" y="8"/>
                  <a:pt x="37" y="8"/>
                </a:cubicBezTo>
                <a:cubicBezTo>
                  <a:pt x="34" y="6"/>
                  <a:pt x="27" y="7"/>
                  <a:pt x="21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998538" y="4414838"/>
            <a:ext cx="3073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知识回顾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4688" y="1687513"/>
            <a:ext cx="24480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b="1" dirty="0">
                <a:solidFill>
                  <a:srgbClr val="197519"/>
                </a:solidFill>
              </a:rPr>
              <a:t>R</a:t>
            </a:r>
            <a:r>
              <a:rPr lang="en-US" altLang="zh-CN" sz="2100" b="1" dirty="0" smtClean="0">
                <a:solidFill>
                  <a:srgbClr val="197519"/>
                </a:solidFill>
              </a:rPr>
              <a:t>outing </a:t>
            </a:r>
            <a:r>
              <a:rPr lang="en-US" altLang="zh-CN" sz="2100" b="1" dirty="0">
                <a:solidFill>
                  <a:srgbClr val="197519"/>
                </a:solidFill>
              </a:rPr>
              <a:t>key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097587" y="3402013"/>
            <a:ext cx="19840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b="1" dirty="0" smtClean="0">
                <a:solidFill>
                  <a:srgbClr val="197519"/>
                </a:solidFill>
              </a:rPr>
              <a:t>Binding </a:t>
            </a:r>
            <a:r>
              <a:rPr lang="en-US" altLang="zh-CN" sz="2100" b="1" dirty="0">
                <a:solidFill>
                  <a:srgbClr val="197519"/>
                </a:solidFill>
              </a:rPr>
              <a:t>key</a:t>
            </a:r>
          </a:p>
          <a:p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783263" y="5159375"/>
            <a:ext cx="36969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b="1" dirty="0" smtClean="0">
                <a:solidFill>
                  <a:srgbClr val="197519"/>
                </a:solidFill>
              </a:rPr>
              <a:t>Exchange </a:t>
            </a:r>
            <a:r>
              <a:rPr lang="en-US" altLang="zh-CN" sz="2100" b="1" dirty="0">
                <a:solidFill>
                  <a:srgbClr val="197519"/>
                </a:solidFill>
              </a:rPr>
              <a:t>Types</a:t>
            </a:r>
          </a:p>
          <a:p>
            <a:endParaRPr lang="zh-CN" altLang="en-US" sz="2100" b="1" dirty="0"/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05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857625" y="1804988"/>
            <a:ext cx="1733550" cy="1263650"/>
            <a:chOff x="3856882" y="1805041"/>
            <a:chExt cx="1734682" cy="1262903"/>
          </a:xfrm>
        </p:grpSpPr>
        <p:grpSp>
          <p:nvGrpSpPr>
            <p:cNvPr id="10259" name="组合 8"/>
            <p:cNvGrpSpPr>
              <a:grpSpLocks/>
            </p:cNvGrpSpPr>
            <p:nvPr/>
          </p:nvGrpSpPr>
          <p:grpSpPr bwMode="auto">
            <a:xfrm>
              <a:off x="4635110" y="1805041"/>
              <a:ext cx="956454" cy="907419"/>
              <a:chOff x="4635110" y="1805041"/>
              <a:chExt cx="956454" cy="907419"/>
            </a:xfrm>
          </p:grpSpPr>
          <p:sp>
            <p:nvSpPr>
              <p:cNvPr id="10260" name="等腰三角形 4"/>
              <p:cNvSpPr>
                <a:spLocks noChangeArrowheads="1"/>
              </p:cNvSpPr>
              <p:nvPr/>
            </p:nvSpPr>
            <p:spPr bwMode="auto">
              <a:xfrm>
                <a:off x="4635110" y="1805041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文本框 27"/>
              <p:cNvSpPr txBox="1">
                <a:spLocks noChangeArrowheads="1"/>
              </p:cNvSpPr>
              <p:nvPr/>
            </p:nvSpPr>
            <p:spPr bwMode="auto">
              <a:xfrm>
                <a:off x="4676256" y="2066129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01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19804025">
              <a:off x="3856882" y="2198508"/>
              <a:ext cx="1580594" cy="869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279900" y="3368675"/>
            <a:ext cx="1855788" cy="962025"/>
            <a:chOff x="4279404" y="3368896"/>
            <a:chExt cx="1855551" cy="962445"/>
          </a:xfrm>
        </p:grpSpPr>
        <p:grpSp>
          <p:nvGrpSpPr>
            <p:cNvPr id="10264" name="组合 9"/>
            <p:cNvGrpSpPr>
              <a:grpSpLocks/>
            </p:cNvGrpSpPr>
            <p:nvPr/>
          </p:nvGrpSpPr>
          <p:grpSpPr bwMode="auto">
            <a:xfrm>
              <a:off x="5103518" y="3368896"/>
              <a:ext cx="1031437" cy="856513"/>
              <a:chOff x="5103518" y="3368896"/>
              <a:chExt cx="1031437" cy="856513"/>
            </a:xfrm>
          </p:grpSpPr>
          <p:sp>
            <p:nvSpPr>
              <p:cNvPr id="10265" name="等腰三角形 21"/>
              <p:cNvSpPr>
                <a:spLocks noChangeArrowheads="1"/>
              </p:cNvSpPr>
              <p:nvPr/>
            </p:nvSpPr>
            <p:spPr bwMode="auto">
              <a:xfrm rot="1800000">
                <a:off x="5178501" y="3368896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文本框 29"/>
              <p:cNvSpPr txBox="1">
                <a:spLocks noChangeArrowheads="1"/>
              </p:cNvSpPr>
              <p:nvPr/>
            </p:nvSpPr>
            <p:spPr bwMode="auto">
              <a:xfrm>
                <a:off x="5103518" y="3579078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02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279404" y="3462600"/>
              <a:ext cx="1580948" cy="868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976688" y="4762500"/>
            <a:ext cx="1763712" cy="1112838"/>
            <a:chOff x="3976330" y="4762614"/>
            <a:chExt cx="1764377" cy="1113179"/>
          </a:xfrm>
        </p:grpSpPr>
        <p:grpSp>
          <p:nvGrpSpPr>
            <p:cNvPr id="10269" name="组合 11"/>
            <p:cNvGrpSpPr>
              <a:grpSpLocks/>
            </p:cNvGrpSpPr>
            <p:nvPr/>
          </p:nvGrpSpPr>
          <p:grpSpPr bwMode="auto">
            <a:xfrm>
              <a:off x="4735934" y="4919339"/>
              <a:ext cx="1004773" cy="956454"/>
              <a:chOff x="4735934" y="4919339"/>
              <a:chExt cx="1004773" cy="956454"/>
            </a:xfrm>
          </p:grpSpPr>
          <p:sp>
            <p:nvSpPr>
              <p:cNvPr id="10270" name="等腰三角形 22"/>
              <p:cNvSpPr>
                <a:spLocks noChangeArrowheads="1"/>
              </p:cNvSpPr>
              <p:nvPr/>
            </p:nvSpPr>
            <p:spPr bwMode="auto">
              <a:xfrm rot="3600000">
                <a:off x="4850216" y="4985302"/>
                <a:ext cx="956454" cy="824528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文本框 28"/>
              <p:cNvSpPr txBox="1">
                <a:spLocks noChangeArrowheads="1"/>
              </p:cNvSpPr>
              <p:nvPr/>
            </p:nvSpPr>
            <p:spPr bwMode="auto">
              <a:xfrm>
                <a:off x="4735934" y="5120141"/>
                <a:ext cx="91530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schemeClr val="bg1"/>
                    </a:solidFill>
                  </a:rPr>
                  <a:t>03</a:t>
                </a:r>
                <a:endParaRPr lang="zh-CN" altLang="en-US" sz="3600">
                  <a:solidFill>
                    <a:schemeClr val="bg1"/>
                  </a:solidFill>
                  <a:ea typeface="方正粗倩简体" pitchFamily="65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 rot="1795975" flipH="1">
              <a:off x="3976330" y="4762614"/>
              <a:ext cx="1581746" cy="870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267061" y="57943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197519"/>
                </a:solidFill>
              </a:rPr>
              <a:t>路</a:t>
            </a:r>
            <a:r>
              <a:rPr lang="zh-CN" altLang="en-US" sz="2000" dirty="0" smtClean="0">
                <a:solidFill>
                  <a:srgbClr val="197519"/>
                </a:solidFill>
              </a:rPr>
              <a:t>由三种模式</a:t>
            </a:r>
            <a:endParaRPr lang="zh-CN" altLang="en-US" sz="2000" dirty="0">
              <a:solidFill>
                <a:srgbClr val="197519"/>
              </a:solidFill>
            </a:endParaRPr>
          </a:p>
        </p:txBody>
      </p:sp>
      <p:sp>
        <p:nvSpPr>
          <p:cNvPr id="54" name="等腰三角形 5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等腰三角形 5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1" presetClass="entr" presetSubtype="0" fill="hold" grpId="0" nodeType="withEffect">
                                  <p:stCondLst>
                                    <p:cond delay="4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1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" grpId="0" animBg="1"/>
      <p:bldP spid="4" grpId="1" animBg="1"/>
      <p:bldP spid="4" grpId="2" animBg="1"/>
      <p:bldP spid="50" grpId="0" animBg="1"/>
      <p:bldP spid="50" grpId="1" animBg="1"/>
      <p:bldP spid="6" grpId="0"/>
      <p:bldP spid="31" grpId="0"/>
      <p:bldP spid="32" grpId="0"/>
      <p:bldP spid="2" grpId="0" animBg="1"/>
      <p:bldP spid="34" grpId="0" animBg="1"/>
      <p:bldP spid="35" grpId="0"/>
      <p:bldP spid="7" grpId="0"/>
      <p:bldP spid="27" grpId="0"/>
      <p:bldP spid="33" grpId="0"/>
      <p:bldP spid="44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1163300" y="6661150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-6030424">
            <a:off x="10922794" y="6634956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-228606">
            <a:off x="11377613" y="6643688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-3389783">
            <a:off x="11117263" y="6572250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1306175" y="6657975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930231" y="1346992"/>
            <a:ext cx="0" cy="288925"/>
          </a:xfrm>
          <a:prstGeom prst="line">
            <a:avLst/>
          </a:prstGeom>
          <a:ln w="539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49281" y="3151395"/>
            <a:ext cx="0" cy="287337"/>
          </a:xfrm>
          <a:prstGeom prst="line">
            <a:avLst/>
          </a:prstGeom>
          <a:ln w="53975">
            <a:solidFill>
              <a:srgbClr val="4F8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7025481" y="1261267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197519"/>
                </a:solidFill>
              </a:rPr>
              <a:t>Fanout</a:t>
            </a:r>
            <a:r>
              <a:rPr lang="zh-CN" altLang="en-US" sz="2400" dirty="0">
                <a:solidFill>
                  <a:srgbClr val="197519"/>
                </a:solidFill>
              </a:rPr>
              <a:t>类型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44531" y="3064082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4F867D"/>
                </a:solidFill>
              </a:rPr>
              <a:t>示例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006431" y="1677192"/>
            <a:ext cx="46291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100" dirty="0" err="1">
                <a:solidFill>
                  <a:srgbClr val="404040"/>
                </a:solidFill>
              </a:rPr>
              <a:t>fanout</a:t>
            </a:r>
            <a:r>
              <a:rPr lang="zh-CN" altLang="en-US" sz="2100" dirty="0">
                <a:solidFill>
                  <a:srgbClr val="404040"/>
                </a:solidFill>
              </a:rPr>
              <a:t>类型的</a:t>
            </a:r>
            <a:r>
              <a:rPr lang="en-US" altLang="zh-CN" sz="2100" dirty="0" smtClean="0">
                <a:solidFill>
                  <a:srgbClr val="404040"/>
                </a:solidFill>
              </a:rPr>
              <a:t>Exchange</a:t>
            </a:r>
            <a:r>
              <a:rPr lang="zh-CN" altLang="en-US" sz="2100" dirty="0" smtClean="0">
                <a:solidFill>
                  <a:srgbClr val="404040"/>
                </a:solidFill>
              </a:rPr>
              <a:t>会</a:t>
            </a:r>
            <a:r>
              <a:rPr lang="zh-CN" altLang="en-US" sz="2100" dirty="0">
                <a:solidFill>
                  <a:srgbClr val="404040"/>
                </a:solidFill>
              </a:rPr>
              <a:t>把所有发送</a:t>
            </a:r>
            <a:r>
              <a:rPr lang="zh-CN" altLang="en-US" sz="2100" dirty="0" smtClean="0">
                <a:solidFill>
                  <a:srgbClr val="404040"/>
                </a:solidFill>
              </a:rPr>
              <a:t>到</a:t>
            </a:r>
            <a:r>
              <a:rPr lang="en-US" altLang="zh-CN" sz="2100" dirty="0" smtClean="0">
                <a:solidFill>
                  <a:srgbClr val="404040"/>
                </a:solidFill>
              </a:rPr>
              <a:t>Exchange</a:t>
            </a:r>
            <a:r>
              <a:rPr lang="zh-CN" altLang="en-US" sz="2100" dirty="0">
                <a:solidFill>
                  <a:srgbClr val="404040"/>
                </a:solidFill>
              </a:rPr>
              <a:t>的消息路由到所有与它绑定的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中。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7025481" y="3483182"/>
            <a:ext cx="46291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 smtClean="0">
                <a:solidFill>
                  <a:srgbClr val="404040"/>
                </a:solidFill>
              </a:rPr>
              <a:t>左图</a:t>
            </a:r>
            <a:r>
              <a:rPr lang="zh-CN" altLang="en-US" sz="2100" dirty="0">
                <a:solidFill>
                  <a:srgbClr val="404040"/>
                </a:solidFill>
              </a:rPr>
              <a:t>中，生产者（</a:t>
            </a:r>
            <a:r>
              <a:rPr lang="en-US" altLang="zh-CN" sz="2100" dirty="0">
                <a:solidFill>
                  <a:srgbClr val="404040"/>
                </a:solidFill>
              </a:rPr>
              <a:t>P</a:t>
            </a:r>
            <a:r>
              <a:rPr lang="zh-CN" altLang="en-US" sz="2100" dirty="0">
                <a:solidFill>
                  <a:srgbClr val="404040"/>
                </a:solidFill>
              </a:rPr>
              <a:t>）发送到</a:t>
            </a:r>
            <a:r>
              <a:rPr lang="en-US" altLang="zh-CN" sz="2100" dirty="0">
                <a:solidFill>
                  <a:srgbClr val="404040"/>
                </a:solidFill>
              </a:rPr>
              <a:t>Exchange</a:t>
            </a:r>
            <a:r>
              <a:rPr lang="zh-CN" altLang="en-US" sz="2100" dirty="0">
                <a:solidFill>
                  <a:srgbClr val="404040"/>
                </a:solidFill>
              </a:rPr>
              <a:t>（</a:t>
            </a:r>
            <a:r>
              <a:rPr lang="en-US" altLang="zh-CN" sz="2100" dirty="0">
                <a:solidFill>
                  <a:srgbClr val="404040"/>
                </a:solidFill>
              </a:rPr>
              <a:t>X</a:t>
            </a:r>
            <a:r>
              <a:rPr lang="zh-CN" altLang="en-US" sz="2100" dirty="0">
                <a:solidFill>
                  <a:srgbClr val="404040"/>
                </a:solidFill>
              </a:rPr>
              <a:t>）的所有消息都会路由到图中的两个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，并最终被两个消费者（</a:t>
            </a:r>
            <a:r>
              <a:rPr lang="en-US" altLang="zh-CN" sz="2100" dirty="0">
                <a:solidFill>
                  <a:srgbClr val="404040"/>
                </a:solidFill>
              </a:rPr>
              <a:t>C1</a:t>
            </a:r>
            <a:r>
              <a:rPr lang="zh-CN" altLang="en-US" sz="2100" dirty="0">
                <a:solidFill>
                  <a:srgbClr val="404040"/>
                </a:solidFill>
              </a:rPr>
              <a:t>与</a:t>
            </a:r>
            <a:r>
              <a:rPr lang="en-US" altLang="zh-CN" sz="2100" dirty="0">
                <a:solidFill>
                  <a:srgbClr val="404040"/>
                </a:solidFill>
              </a:rPr>
              <a:t>C2</a:t>
            </a:r>
            <a:r>
              <a:rPr lang="zh-CN" altLang="en-US" sz="2100" dirty="0">
                <a:solidFill>
                  <a:srgbClr val="404040"/>
                </a:solidFill>
              </a:rPr>
              <a:t>）消费。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364913" y="6524625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>
                <a:solidFill>
                  <a:srgbClr val="197519"/>
                </a:solidFill>
                <a:ea typeface="方正粗倩简体" pitchFamily="65" charset="-122"/>
              </a:rPr>
              <a:t>06</a:t>
            </a:r>
            <a:endParaRPr lang="zh-CN" altLang="en-US" sz="150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011238" y="579438"/>
            <a:ext cx="9909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197519"/>
                </a:solidFill>
              </a:rPr>
              <a:t>fanout</a:t>
            </a:r>
            <a:endParaRPr lang="en-US" altLang="zh-CN" sz="20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97" name="Picture 33" descr="C:\Users\01426061\AppData\Local\YNote\data\lemens@163.com\84c164ab6830450a9a1bb63db3a2da9c\2-21-9-54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425821"/>
            <a:ext cx="5757358" cy="2799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1" grpId="0"/>
      <p:bldP spid="22" grpId="0"/>
      <p:bldP spid="24" grpId="0"/>
      <p:bldP spid="25" grpId="0"/>
      <p:bldP spid="27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1032191" y="6553153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-6030424">
            <a:off x="10794541" y="6499972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-228606">
            <a:off x="11246504" y="6535691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-3389783">
            <a:off x="10986154" y="6464253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1175066" y="6549978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39978" y="1281143"/>
            <a:ext cx="0" cy="288925"/>
          </a:xfrm>
          <a:prstGeom prst="line">
            <a:avLst/>
          </a:prstGeom>
          <a:ln w="539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6518" y="4082950"/>
            <a:ext cx="0" cy="287337"/>
          </a:xfrm>
          <a:prstGeom prst="line">
            <a:avLst/>
          </a:prstGeom>
          <a:ln w="53975">
            <a:solidFill>
              <a:srgbClr val="4F8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5935228" y="1195418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197519"/>
                </a:solidFill>
              </a:rPr>
              <a:t>Direct</a:t>
            </a:r>
            <a:r>
              <a:rPr lang="zh-CN" altLang="en-US" sz="2400" dirty="0" smtClean="0">
                <a:solidFill>
                  <a:srgbClr val="197519"/>
                </a:solidFill>
              </a:rPr>
              <a:t>类</a:t>
            </a:r>
            <a:r>
              <a:rPr lang="zh-CN" altLang="en-US" sz="2400" dirty="0">
                <a:solidFill>
                  <a:srgbClr val="197519"/>
                </a:solidFill>
              </a:rPr>
              <a:t>型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76518" y="3995636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4F867D"/>
                </a:solidFill>
              </a:rPr>
              <a:t>示例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916178" y="1611343"/>
            <a:ext cx="49688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404040"/>
                </a:solidFill>
              </a:rPr>
              <a:t>direct</a:t>
            </a:r>
            <a:r>
              <a:rPr lang="zh-CN" altLang="en-US" sz="2100" dirty="0">
                <a:solidFill>
                  <a:srgbClr val="404040"/>
                </a:solidFill>
              </a:rPr>
              <a:t>类型的</a:t>
            </a:r>
            <a:r>
              <a:rPr lang="en-US" altLang="zh-CN" sz="2100" dirty="0" smtClean="0">
                <a:solidFill>
                  <a:srgbClr val="404040"/>
                </a:solidFill>
              </a:rPr>
              <a:t>Exchange</a:t>
            </a:r>
            <a:r>
              <a:rPr lang="zh-CN" altLang="en-US" sz="2100" dirty="0" smtClean="0">
                <a:solidFill>
                  <a:srgbClr val="404040"/>
                </a:solidFill>
              </a:rPr>
              <a:t>会</a:t>
            </a:r>
            <a:r>
              <a:rPr lang="zh-CN" altLang="en-US" sz="2100" dirty="0">
                <a:solidFill>
                  <a:srgbClr val="404040"/>
                </a:solidFill>
              </a:rPr>
              <a:t>把消息路由到那些</a:t>
            </a:r>
            <a:r>
              <a:rPr lang="en-US" altLang="zh-CN" sz="2100" dirty="0">
                <a:solidFill>
                  <a:srgbClr val="404040"/>
                </a:solidFill>
              </a:rPr>
              <a:t>binding key</a:t>
            </a:r>
            <a:r>
              <a:rPr lang="zh-CN" altLang="en-US" sz="2100" dirty="0">
                <a:solidFill>
                  <a:srgbClr val="404040"/>
                </a:solidFill>
              </a:rPr>
              <a:t>与</a:t>
            </a:r>
            <a:r>
              <a:rPr lang="en-US" altLang="zh-CN" sz="2100" dirty="0">
                <a:solidFill>
                  <a:srgbClr val="404040"/>
                </a:solidFill>
              </a:rPr>
              <a:t>routing key</a:t>
            </a:r>
            <a:r>
              <a:rPr lang="zh-CN" altLang="en-US" sz="2100" dirty="0">
                <a:solidFill>
                  <a:srgbClr val="404040"/>
                </a:solidFill>
              </a:rPr>
              <a:t>完全匹配的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中。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76518" y="4513351"/>
            <a:ext cx="1099557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04040"/>
                </a:solidFill>
              </a:rPr>
              <a:t>以上图的配置为例，我们以</a:t>
            </a:r>
            <a:r>
              <a:rPr lang="en-US" altLang="zh-CN" sz="2100" dirty="0" err="1">
                <a:solidFill>
                  <a:srgbClr val="404040"/>
                </a:solidFill>
              </a:rPr>
              <a:t>routingKey</a:t>
            </a:r>
            <a:r>
              <a:rPr lang="en-US" altLang="zh-CN" sz="2100" dirty="0">
                <a:solidFill>
                  <a:srgbClr val="404040"/>
                </a:solidFill>
              </a:rPr>
              <a:t>=”error”</a:t>
            </a:r>
            <a:r>
              <a:rPr lang="zh-CN" altLang="en-US" sz="2100" dirty="0">
                <a:solidFill>
                  <a:srgbClr val="404040"/>
                </a:solidFill>
              </a:rPr>
              <a:t>发送消息到</a:t>
            </a:r>
            <a:r>
              <a:rPr lang="en-US" altLang="zh-CN" sz="2100" dirty="0">
                <a:solidFill>
                  <a:srgbClr val="404040"/>
                </a:solidFill>
              </a:rPr>
              <a:t>Exchange</a:t>
            </a:r>
            <a:r>
              <a:rPr lang="zh-CN" altLang="en-US" sz="2100" dirty="0">
                <a:solidFill>
                  <a:srgbClr val="404040"/>
                </a:solidFill>
              </a:rPr>
              <a:t>，则消息会路由到</a:t>
            </a:r>
            <a:r>
              <a:rPr lang="en-US" altLang="zh-CN" sz="2100" dirty="0">
                <a:solidFill>
                  <a:srgbClr val="404040"/>
                </a:solidFill>
              </a:rPr>
              <a:t>Queue1</a:t>
            </a:r>
            <a:r>
              <a:rPr lang="zh-CN" altLang="en-US" sz="2100" dirty="0">
                <a:solidFill>
                  <a:srgbClr val="404040"/>
                </a:solidFill>
              </a:rPr>
              <a:t>（</a:t>
            </a:r>
            <a:r>
              <a:rPr lang="en-US" altLang="zh-CN" sz="2100" dirty="0">
                <a:solidFill>
                  <a:srgbClr val="404040"/>
                </a:solidFill>
              </a:rPr>
              <a:t>amqp.gen-S9b…</a:t>
            </a:r>
            <a:r>
              <a:rPr lang="zh-CN" altLang="en-US" sz="2100" dirty="0">
                <a:solidFill>
                  <a:srgbClr val="404040"/>
                </a:solidFill>
              </a:rPr>
              <a:t>，这是由</a:t>
            </a:r>
            <a:r>
              <a:rPr lang="en-US" altLang="zh-CN" sz="2100" dirty="0" err="1">
                <a:solidFill>
                  <a:srgbClr val="404040"/>
                </a:solidFill>
              </a:rPr>
              <a:t>RabbitMQ</a:t>
            </a:r>
            <a:r>
              <a:rPr lang="zh-CN" altLang="en-US" sz="2100" dirty="0">
                <a:solidFill>
                  <a:srgbClr val="404040"/>
                </a:solidFill>
              </a:rPr>
              <a:t>自动生成的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名称）和</a:t>
            </a:r>
            <a:r>
              <a:rPr lang="en-US" altLang="zh-CN" sz="2100" dirty="0">
                <a:solidFill>
                  <a:srgbClr val="404040"/>
                </a:solidFill>
              </a:rPr>
              <a:t>Queue2</a:t>
            </a:r>
            <a:r>
              <a:rPr lang="zh-CN" altLang="en-US" sz="2100" dirty="0">
                <a:solidFill>
                  <a:srgbClr val="404040"/>
                </a:solidFill>
              </a:rPr>
              <a:t>（</a:t>
            </a:r>
            <a:r>
              <a:rPr lang="en-US" altLang="zh-CN" sz="2100" dirty="0" err="1">
                <a:solidFill>
                  <a:srgbClr val="404040"/>
                </a:solidFill>
              </a:rPr>
              <a:t>amqp.gen-Agl</a:t>
            </a:r>
            <a:r>
              <a:rPr lang="en-US" altLang="zh-CN" sz="2100" dirty="0">
                <a:solidFill>
                  <a:srgbClr val="404040"/>
                </a:solidFill>
              </a:rPr>
              <a:t>…</a:t>
            </a:r>
            <a:r>
              <a:rPr lang="zh-CN" altLang="en-US" sz="2100" dirty="0">
                <a:solidFill>
                  <a:srgbClr val="404040"/>
                </a:solidFill>
              </a:rPr>
              <a:t>）；如果我们以</a:t>
            </a:r>
            <a:r>
              <a:rPr lang="en-US" altLang="zh-CN" sz="2100" dirty="0" err="1">
                <a:solidFill>
                  <a:srgbClr val="404040"/>
                </a:solidFill>
              </a:rPr>
              <a:t>routingKey</a:t>
            </a:r>
            <a:r>
              <a:rPr lang="en-US" altLang="zh-CN" sz="2100" dirty="0">
                <a:solidFill>
                  <a:srgbClr val="404040"/>
                </a:solidFill>
              </a:rPr>
              <a:t>=”info”</a:t>
            </a:r>
            <a:r>
              <a:rPr lang="zh-CN" altLang="en-US" sz="2100" dirty="0">
                <a:solidFill>
                  <a:srgbClr val="404040"/>
                </a:solidFill>
              </a:rPr>
              <a:t>或</a:t>
            </a:r>
            <a:r>
              <a:rPr lang="en-US" altLang="zh-CN" sz="2100" dirty="0" err="1">
                <a:solidFill>
                  <a:srgbClr val="404040"/>
                </a:solidFill>
              </a:rPr>
              <a:t>routingKey</a:t>
            </a:r>
            <a:r>
              <a:rPr lang="en-US" altLang="zh-CN" sz="2100" dirty="0">
                <a:solidFill>
                  <a:srgbClr val="404040"/>
                </a:solidFill>
              </a:rPr>
              <a:t>=”warning”</a:t>
            </a:r>
            <a:r>
              <a:rPr lang="zh-CN" altLang="en-US" sz="2100" dirty="0">
                <a:solidFill>
                  <a:srgbClr val="404040"/>
                </a:solidFill>
              </a:rPr>
              <a:t>来发送消息，则消息只会路由到</a:t>
            </a:r>
            <a:r>
              <a:rPr lang="en-US" altLang="zh-CN" sz="2100" dirty="0">
                <a:solidFill>
                  <a:srgbClr val="404040"/>
                </a:solidFill>
              </a:rPr>
              <a:t>Queue2</a:t>
            </a:r>
            <a:r>
              <a:rPr lang="zh-CN" altLang="en-US" sz="2100" dirty="0">
                <a:solidFill>
                  <a:srgbClr val="404040"/>
                </a:solidFill>
              </a:rPr>
              <a:t>。如果我们以其他</a:t>
            </a:r>
            <a:r>
              <a:rPr lang="en-US" altLang="zh-CN" sz="2100" dirty="0" err="1">
                <a:solidFill>
                  <a:srgbClr val="404040"/>
                </a:solidFill>
              </a:rPr>
              <a:t>routingKey</a:t>
            </a:r>
            <a:r>
              <a:rPr lang="zh-CN" altLang="en-US" sz="2100" dirty="0">
                <a:solidFill>
                  <a:srgbClr val="404040"/>
                </a:solidFill>
              </a:rPr>
              <a:t>发送消息，则消息不会路由到这两个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中。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233804" y="6416628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07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011238" y="579438"/>
            <a:ext cx="881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197519"/>
                </a:solidFill>
              </a:rPr>
              <a:t>direct</a:t>
            </a:r>
            <a:endParaRPr lang="en-US" altLang="zh-CN" sz="20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3" name="Picture 1" descr="C:\Users\01426061\AppData\Local\YNote\data\lemens@163.com\b46690a3f3f24522bbe417571bfae7ac\2-21-9-55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" y="1195418"/>
            <a:ext cx="4941140" cy="2406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92551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1" grpId="0"/>
      <p:bldP spid="22" grpId="0"/>
      <p:bldP spid="24" grpId="0"/>
      <p:bldP spid="25" grpId="0"/>
      <p:bldP spid="27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rrowheads="1"/>
          </p:cNvSpPr>
          <p:nvPr/>
        </p:nvSpPr>
        <p:spPr bwMode="auto">
          <a:xfrm rot="9233090">
            <a:off x="10684047" y="6339026"/>
            <a:ext cx="122238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4" name="等腰三角形 3"/>
          <p:cNvSpPr>
            <a:spLocks noChangeArrowheads="1"/>
          </p:cNvSpPr>
          <p:nvPr/>
        </p:nvSpPr>
        <p:spPr bwMode="auto">
          <a:xfrm rot="-6030424">
            <a:off x="10406195" y="6278430"/>
            <a:ext cx="180975" cy="15716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5" name="等腰三角形 4"/>
          <p:cNvSpPr>
            <a:spLocks noChangeArrowheads="1"/>
          </p:cNvSpPr>
          <p:nvPr/>
        </p:nvSpPr>
        <p:spPr bwMode="auto">
          <a:xfrm rot="-228606">
            <a:off x="10898360" y="6321564"/>
            <a:ext cx="122237" cy="104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6" name="等腰三角形 5"/>
          <p:cNvSpPr>
            <a:spLocks noChangeArrowheads="1"/>
          </p:cNvSpPr>
          <p:nvPr/>
        </p:nvSpPr>
        <p:spPr bwMode="auto">
          <a:xfrm rot="-3389783">
            <a:off x="10638010" y="6250126"/>
            <a:ext cx="58737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 rot="8748521">
            <a:off x="10826922" y="6335851"/>
            <a:ext cx="58738" cy="49213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197519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79986" y="1446956"/>
            <a:ext cx="0" cy="288925"/>
          </a:xfrm>
          <a:prstGeom prst="line">
            <a:avLst/>
          </a:prstGeom>
          <a:ln w="53975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8698" y="3954924"/>
            <a:ext cx="0" cy="287337"/>
          </a:xfrm>
          <a:prstGeom prst="line">
            <a:avLst/>
          </a:prstGeom>
          <a:ln w="53975">
            <a:solidFill>
              <a:srgbClr val="4F8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5775235" y="1361231"/>
            <a:ext cx="541919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97519"/>
                </a:solidFill>
              </a:rPr>
              <a:t>Topic</a:t>
            </a:r>
            <a:r>
              <a:rPr lang="zh-CN" altLang="en-US" sz="2400" dirty="0" smtClean="0">
                <a:solidFill>
                  <a:srgbClr val="197519"/>
                </a:solidFill>
              </a:rPr>
              <a:t>类</a:t>
            </a:r>
            <a:r>
              <a:rPr lang="zh-CN" altLang="en-US" sz="2400" dirty="0">
                <a:solidFill>
                  <a:srgbClr val="197519"/>
                </a:solidFill>
              </a:rPr>
              <a:t>型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78631" y="3855149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4F867D"/>
                </a:solidFill>
              </a:rPr>
              <a:t>匹</a:t>
            </a:r>
            <a:r>
              <a:rPr lang="zh-CN" altLang="en-US" sz="2400" dirty="0">
                <a:solidFill>
                  <a:srgbClr val="4F867D"/>
                </a:solidFill>
              </a:rPr>
              <a:t>配规则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756186" y="1777156"/>
            <a:ext cx="543824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404040"/>
                </a:solidFill>
              </a:rPr>
              <a:t>topic</a:t>
            </a:r>
            <a:r>
              <a:rPr lang="zh-CN" altLang="en-US" sz="2100" dirty="0">
                <a:solidFill>
                  <a:srgbClr val="404040"/>
                </a:solidFill>
              </a:rPr>
              <a:t>类型的</a:t>
            </a:r>
            <a:r>
              <a:rPr lang="en-US" altLang="zh-CN" sz="2100" dirty="0">
                <a:solidFill>
                  <a:srgbClr val="404040"/>
                </a:solidFill>
              </a:rPr>
              <a:t>Exchange</a:t>
            </a:r>
            <a:r>
              <a:rPr lang="zh-CN" altLang="en-US" sz="2100" dirty="0">
                <a:solidFill>
                  <a:srgbClr val="404040"/>
                </a:solidFill>
              </a:rPr>
              <a:t>在匹配规则上进行了扩展，它与</a:t>
            </a:r>
            <a:r>
              <a:rPr lang="en-US" altLang="zh-CN" sz="2100" dirty="0">
                <a:solidFill>
                  <a:srgbClr val="404040"/>
                </a:solidFill>
              </a:rPr>
              <a:t>direct</a:t>
            </a:r>
            <a:r>
              <a:rPr lang="zh-CN" altLang="en-US" sz="2100" dirty="0">
                <a:solidFill>
                  <a:srgbClr val="404040"/>
                </a:solidFill>
              </a:rPr>
              <a:t>类型的</a:t>
            </a:r>
            <a:r>
              <a:rPr lang="en-US" altLang="zh-CN" sz="2100" dirty="0" err="1">
                <a:solidFill>
                  <a:srgbClr val="404040"/>
                </a:solidFill>
              </a:rPr>
              <a:t>Exchage</a:t>
            </a:r>
            <a:r>
              <a:rPr lang="zh-CN" altLang="en-US" sz="2100" dirty="0">
                <a:solidFill>
                  <a:srgbClr val="404040"/>
                </a:solidFill>
              </a:rPr>
              <a:t>相似，也是将消息路由到</a:t>
            </a:r>
            <a:r>
              <a:rPr lang="en-US" altLang="zh-CN" sz="2100" dirty="0">
                <a:solidFill>
                  <a:srgbClr val="404040"/>
                </a:solidFill>
              </a:rPr>
              <a:t>binding key</a:t>
            </a:r>
            <a:r>
              <a:rPr lang="zh-CN" altLang="en-US" sz="2100" dirty="0">
                <a:solidFill>
                  <a:srgbClr val="404040"/>
                </a:solidFill>
              </a:rPr>
              <a:t>与</a:t>
            </a:r>
            <a:r>
              <a:rPr lang="en-US" altLang="zh-CN" sz="2100" dirty="0">
                <a:solidFill>
                  <a:srgbClr val="404040"/>
                </a:solidFill>
              </a:rPr>
              <a:t>routing key</a:t>
            </a:r>
            <a:r>
              <a:rPr lang="zh-CN" altLang="en-US" sz="2100" dirty="0">
                <a:solidFill>
                  <a:srgbClr val="404040"/>
                </a:solidFill>
              </a:rPr>
              <a:t>相匹配的</a:t>
            </a:r>
            <a:r>
              <a:rPr lang="en-US" altLang="zh-CN" sz="2100" dirty="0">
                <a:solidFill>
                  <a:srgbClr val="404040"/>
                </a:solidFill>
              </a:rPr>
              <a:t>Queue</a:t>
            </a:r>
            <a:r>
              <a:rPr lang="zh-CN" altLang="en-US" sz="2100" dirty="0">
                <a:solidFill>
                  <a:srgbClr val="404040"/>
                </a:solidFill>
              </a:rPr>
              <a:t>中，但这里的匹配规则有些不</a:t>
            </a:r>
            <a:r>
              <a:rPr lang="zh-CN" altLang="en-US" sz="2100" dirty="0" smtClean="0">
                <a:solidFill>
                  <a:srgbClr val="404040"/>
                </a:solidFill>
              </a:rPr>
              <a:t>同。</a:t>
            </a:r>
            <a:endParaRPr lang="zh-CN" altLang="en-US" sz="2100" dirty="0">
              <a:solidFill>
                <a:srgbClr val="404040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478631" y="4242261"/>
            <a:ext cx="1084379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 smtClean="0">
                <a:solidFill>
                  <a:srgbClr val="404040"/>
                </a:solidFill>
              </a:rPr>
              <a:t>1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routing </a:t>
            </a:r>
            <a:r>
              <a:rPr lang="en-US" altLang="zh-CN" sz="2100" dirty="0">
                <a:solidFill>
                  <a:srgbClr val="404040"/>
                </a:solidFill>
              </a:rPr>
              <a:t>key</a:t>
            </a:r>
            <a:r>
              <a:rPr lang="zh-CN" altLang="en-US" sz="2100" dirty="0">
                <a:solidFill>
                  <a:srgbClr val="404040"/>
                </a:solidFill>
              </a:rPr>
              <a:t>为一个句点号“</a:t>
            </a:r>
            <a:r>
              <a:rPr lang="en-US" altLang="zh-CN" sz="2100" dirty="0">
                <a:solidFill>
                  <a:srgbClr val="404040"/>
                </a:solidFill>
              </a:rPr>
              <a:t>. ”</a:t>
            </a:r>
            <a:r>
              <a:rPr lang="zh-CN" altLang="en-US" sz="2100" dirty="0">
                <a:solidFill>
                  <a:srgbClr val="404040"/>
                </a:solidFill>
              </a:rPr>
              <a:t>分隔的字符串</a:t>
            </a:r>
            <a:r>
              <a:rPr lang="zh-CN" altLang="en-US" sz="2100" dirty="0" smtClean="0">
                <a:solidFill>
                  <a:srgbClr val="404040"/>
                </a:solidFill>
              </a:rPr>
              <a:t>（被</a:t>
            </a:r>
            <a:r>
              <a:rPr lang="zh-CN" altLang="en-US" sz="2100" dirty="0">
                <a:solidFill>
                  <a:srgbClr val="404040"/>
                </a:solidFill>
              </a:rPr>
              <a:t>句点号“</a:t>
            </a:r>
            <a:r>
              <a:rPr lang="en-US" altLang="zh-CN" sz="2100" dirty="0">
                <a:solidFill>
                  <a:srgbClr val="404040"/>
                </a:solidFill>
              </a:rPr>
              <a:t>. ”</a:t>
            </a:r>
            <a:r>
              <a:rPr lang="zh-CN" altLang="en-US" sz="2100" dirty="0">
                <a:solidFill>
                  <a:srgbClr val="404040"/>
                </a:solidFill>
              </a:rPr>
              <a:t>分隔开的每一段独立的字符串称为一个单词），如“</a:t>
            </a:r>
            <a:r>
              <a:rPr lang="en-US" altLang="zh-CN" sz="2100" dirty="0" err="1">
                <a:solidFill>
                  <a:srgbClr val="404040"/>
                </a:solidFill>
              </a:rPr>
              <a:t>stock.usd.nyse</a:t>
            </a:r>
            <a:r>
              <a:rPr lang="en-US" altLang="zh-CN" sz="2100" dirty="0">
                <a:solidFill>
                  <a:srgbClr val="404040"/>
                </a:solidFill>
              </a:rPr>
              <a:t>”</a:t>
            </a:r>
            <a:r>
              <a:rPr lang="zh-CN" altLang="en-US" sz="2100" dirty="0">
                <a:solidFill>
                  <a:srgbClr val="404040"/>
                </a:solidFill>
              </a:rPr>
              <a:t>、“</a:t>
            </a:r>
            <a:r>
              <a:rPr lang="en-US" altLang="zh-CN" sz="2100" dirty="0" err="1">
                <a:solidFill>
                  <a:srgbClr val="404040"/>
                </a:solidFill>
              </a:rPr>
              <a:t>nyse.vmw</a:t>
            </a:r>
            <a:r>
              <a:rPr lang="en-US" altLang="zh-CN" sz="2100" dirty="0">
                <a:solidFill>
                  <a:srgbClr val="404040"/>
                </a:solidFill>
              </a:rPr>
              <a:t>”</a:t>
            </a:r>
            <a:r>
              <a:rPr lang="zh-CN" altLang="en-US" sz="2100" dirty="0">
                <a:solidFill>
                  <a:srgbClr val="404040"/>
                </a:solidFill>
              </a:rPr>
              <a:t>、“</a:t>
            </a:r>
            <a:r>
              <a:rPr lang="en-US" altLang="zh-CN" sz="2100" dirty="0" err="1">
                <a:solidFill>
                  <a:srgbClr val="404040"/>
                </a:solidFill>
              </a:rPr>
              <a:t>quick.orange.rabbit</a:t>
            </a:r>
            <a:r>
              <a:rPr lang="en-US" altLang="zh-CN" sz="2100" dirty="0">
                <a:solidFill>
                  <a:srgbClr val="404040"/>
                </a:solidFill>
              </a:rPr>
              <a:t>”</a:t>
            </a:r>
            <a:endParaRPr lang="zh-CN" altLang="en-US" sz="2100" dirty="0">
              <a:solidFill>
                <a:srgbClr val="404040"/>
              </a:solidFill>
            </a:endParaRPr>
          </a:p>
          <a:p>
            <a:r>
              <a:rPr lang="en-US" altLang="zh-CN" sz="2100" dirty="0" smtClean="0">
                <a:solidFill>
                  <a:srgbClr val="404040"/>
                </a:solidFill>
              </a:rPr>
              <a:t>2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binding </a:t>
            </a:r>
            <a:r>
              <a:rPr lang="en-US" altLang="zh-CN" sz="2100" dirty="0">
                <a:solidFill>
                  <a:srgbClr val="404040"/>
                </a:solidFill>
              </a:rPr>
              <a:t>key</a:t>
            </a:r>
            <a:r>
              <a:rPr lang="zh-CN" altLang="en-US" sz="2100" dirty="0">
                <a:solidFill>
                  <a:srgbClr val="404040"/>
                </a:solidFill>
              </a:rPr>
              <a:t>与</a:t>
            </a:r>
            <a:r>
              <a:rPr lang="en-US" altLang="zh-CN" sz="2100" dirty="0">
                <a:solidFill>
                  <a:srgbClr val="404040"/>
                </a:solidFill>
              </a:rPr>
              <a:t>routing key</a:t>
            </a:r>
            <a:r>
              <a:rPr lang="zh-CN" altLang="en-US" sz="2100" dirty="0">
                <a:solidFill>
                  <a:srgbClr val="404040"/>
                </a:solidFill>
              </a:rPr>
              <a:t>一样也是句点号“</a:t>
            </a:r>
            <a:r>
              <a:rPr lang="en-US" altLang="zh-CN" sz="2100" dirty="0">
                <a:solidFill>
                  <a:srgbClr val="404040"/>
                </a:solidFill>
              </a:rPr>
              <a:t>. ”</a:t>
            </a:r>
            <a:r>
              <a:rPr lang="zh-CN" altLang="en-US" sz="2100" dirty="0">
                <a:solidFill>
                  <a:srgbClr val="404040"/>
                </a:solidFill>
              </a:rPr>
              <a:t>分隔的字符串</a:t>
            </a:r>
          </a:p>
          <a:p>
            <a:r>
              <a:rPr lang="en-US" altLang="zh-CN" sz="2100" dirty="0" smtClean="0">
                <a:solidFill>
                  <a:srgbClr val="404040"/>
                </a:solidFill>
              </a:rPr>
              <a:t>3</a:t>
            </a:r>
            <a:r>
              <a:rPr lang="zh-CN" altLang="en-US" sz="2100" dirty="0" smtClean="0">
                <a:solidFill>
                  <a:srgbClr val="404040"/>
                </a:solidFill>
              </a:rPr>
              <a:t>、</a:t>
            </a:r>
            <a:r>
              <a:rPr lang="en-US" altLang="zh-CN" sz="2100" dirty="0" smtClean="0">
                <a:solidFill>
                  <a:srgbClr val="404040"/>
                </a:solidFill>
              </a:rPr>
              <a:t>binding </a:t>
            </a:r>
            <a:r>
              <a:rPr lang="en-US" altLang="zh-CN" sz="2100" dirty="0">
                <a:solidFill>
                  <a:srgbClr val="404040"/>
                </a:solidFill>
              </a:rPr>
              <a:t>key</a:t>
            </a:r>
            <a:r>
              <a:rPr lang="zh-CN" altLang="en-US" sz="2100" dirty="0">
                <a:solidFill>
                  <a:srgbClr val="404040"/>
                </a:solidFill>
              </a:rPr>
              <a:t>中可以存在两种特殊字符“*”与“</a:t>
            </a:r>
            <a:r>
              <a:rPr lang="en-US" altLang="zh-CN" sz="2100" dirty="0">
                <a:solidFill>
                  <a:srgbClr val="404040"/>
                </a:solidFill>
              </a:rPr>
              <a:t>#”</a:t>
            </a:r>
            <a:r>
              <a:rPr lang="zh-CN" altLang="en-US" sz="2100" dirty="0">
                <a:solidFill>
                  <a:srgbClr val="404040"/>
                </a:solidFill>
              </a:rPr>
              <a:t>，用于做模糊匹配，其中“*”用于匹配一个单词，“</a:t>
            </a:r>
            <a:r>
              <a:rPr lang="en-US" altLang="zh-CN" sz="2100" dirty="0">
                <a:solidFill>
                  <a:srgbClr val="404040"/>
                </a:solidFill>
              </a:rPr>
              <a:t>#”</a:t>
            </a:r>
            <a:r>
              <a:rPr lang="zh-CN" altLang="en-US" sz="2100" dirty="0">
                <a:solidFill>
                  <a:srgbClr val="404040"/>
                </a:solidFill>
              </a:rPr>
              <a:t>用于匹配多个单词（可以是零个）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0885660" y="6202501"/>
            <a:ext cx="617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197519"/>
                </a:solidFill>
                <a:ea typeface="方正粗倩简体" pitchFamily="65" charset="-122"/>
              </a:rPr>
              <a:t>08</a:t>
            </a:r>
            <a:endParaRPr lang="zh-CN" altLang="en-US" sz="1500" dirty="0">
              <a:solidFill>
                <a:srgbClr val="197519"/>
              </a:solidFill>
              <a:ea typeface="方正粗倩简体" pitchFamily="65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011238" y="579438"/>
            <a:ext cx="802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97519"/>
                </a:solidFill>
              </a:rPr>
              <a:t>topic</a:t>
            </a: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89" name="Picture 1" descr="C:\Users\01426061\AppData\Local\YNote\data\lemens@163.com\9012eff357674a49a64698625a04573c\2-21-9-57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8" y="1346245"/>
            <a:ext cx="4644698" cy="2234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39724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1" grpId="0"/>
      <p:bldP spid="22" grpId="0"/>
      <p:bldP spid="24" grpId="0"/>
      <p:bldP spid="25" grpId="0"/>
      <p:bldP spid="27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Pages>0</Pages>
  <Words>1048</Words>
  <Characters>0</Characters>
  <Application>Microsoft Office PowerPoint</Application>
  <DocSecurity>0</DocSecurity>
  <PresentationFormat>自定义</PresentationFormat>
  <Lines>0</Lines>
  <Paragraphs>83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王雷鸣</dc:creator>
  <cp:lastModifiedBy>Windows 用户</cp:lastModifiedBy>
  <cp:revision>244</cp:revision>
  <dcterms:created xsi:type="dcterms:W3CDTF">2015-05-05T12:29:00Z</dcterms:created>
  <dcterms:modified xsi:type="dcterms:W3CDTF">2017-01-14T05:54:12Z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