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0" r:id="rId2"/>
    <p:sldId id="465" r:id="rId3"/>
    <p:sldId id="466" r:id="rId4"/>
    <p:sldId id="467" r:id="rId5"/>
    <p:sldId id="468" r:id="rId6"/>
    <p:sldId id="469" r:id="rId7"/>
    <p:sldId id="470" r:id="rId8"/>
    <p:sldId id="472" r:id="rId9"/>
    <p:sldId id="473" r:id="rId10"/>
    <p:sldId id="474" r:id="rId11"/>
    <p:sldId id="475" r:id="rId12"/>
    <p:sldId id="476" r:id="rId13"/>
    <p:sldId id="477"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7F7F7F"/>
    <a:srgbClr val="696969"/>
    <a:srgbClr val="404040"/>
    <a:srgbClr val="D9D9D9"/>
    <a:srgbClr val="BFBFBF"/>
    <a:srgbClr val="F7F7F7"/>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p:scale>
          <a:sx n="125" d="100"/>
          <a:sy n="125" d="100"/>
        </p:scale>
        <p:origin x="72"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extLst>
      <p:ext uri="{BB962C8B-B14F-4D97-AF65-F5344CB8AC3E}">
        <p14:creationId xmlns:p14="http://schemas.microsoft.com/office/powerpoint/2010/main" val="326262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extLst>
      <p:ext uri="{BB962C8B-B14F-4D97-AF65-F5344CB8AC3E}">
        <p14:creationId xmlns:p14="http://schemas.microsoft.com/office/powerpoint/2010/main" val="2169948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71695-6510-1E00-37B6-57CAC5EA626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87307D-7824-40DF-A373-EB51F12545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27CDAC-BA7A-A539-9844-A19DE172C13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D3EF071-E763-BF1A-14A5-49F48AF1D5E2}"/>
              </a:ext>
            </a:extLst>
          </p:cNvPr>
          <p:cNvSpPr>
            <a:spLocks noGrp="1"/>
          </p:cNvSpPr>
          <p:nvPr>
            <p:ph type="sldNum" sz="quarter" idx="10"/>
          </p:nvPr>
        </p:nvSpPr>
        <p:spPr/>
        <p:txBody>
          <a:bodyPr/>
          <a:lstStyle/>
          <a:p>
            <a:fld id="{4F576198-4CF3-446F-B204-6B1848582D61}" type="slidenum">
              <a:rPr lang="zh-CN" altLang="en-US" smtClean="0"/>
              <a:t>10</a:t>
            </a:fld>
            <a:endParaRPr lang="zh-CN" altLang="en-US"/>
          </a:p>
        </p:txBody>
      </p:sp>
    </p:spTree>
    <p:extLst>
      <p:ext uri="{BB962C8B-B14F-4D97-AF65-F5344CB8AC3E}">
        <p14:creationId xmlns:p14="http://schemas.microsoft.com/office/powerpoint/2010/main" val="41590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36C00-78C9-597F-9245-2E1464DECD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1CF40C-374E-50FC-34E0-190D10F292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0CFD0EE-9B5E-D010-FB48-F75876D5FDA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C674D5D-0603-82C2-9306-F7D34707E26F}"/>
              </a:ext>
            </a:extLst>
          </p:cNvPr>
          <p:cNvSpPr>
            <a:spLocks noGrp="1"/>
          </p:cNvSpPr>
          <p:nvPr>
            <p:ph type="sldNum" sz="quarter" idx="10"/>
          </p:nvPr>
        </p:nvSpPr>
        <p:spPr/>
        <p:txBody>
          <a:bodyPr/>
          <a:lstStyle/>
          <a:p>
            <a:fld id="{4F576198-4CF3-446F-B204-6B1848582D61}" type="slidenum">
              <a:rPr lang="zh-CN" altLang="en-US" smtClean="0"/>
              <a:t>11</a:t>
            </a:fld>
            <a:endParaRPr lang="zh-CN" altLang="en-US"/>
          </a:p>
        </p:txBody>
      </p:sp>
    </p:spTree>
    <p:extLst>
      <p:ext uri="{BB962C8B-B14F-4D97-AF65-F5344CB8AC3E}">
        <p14:creationId xmlns:p14="http://schemas.microsoft.com/office/powerpoint/2010/main" val="3962246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05C4E-DF31-57DB-C91B-B0AEDA1A8E9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A586B6-8F7A-299A-7FDE-F1BCD9EBB3E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55B820F-6A88-6A05-DF51-8814AC4D791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8F18639-C472-F27C-0BCB-26B76C1DAEA4}"/>
              </a:ext>
            </a:extLst>
          </p:cNvPr>
          <p:cNvSpPr>
            <a:spLocks noGrp="1"/>
          </p:cNvSpPr>
          <p:nvPr>
            <p:ph type="sldNum" sz="quarter" idx="10"/>
          </p:nvPr>
        </p:nvSpPr>
        <p:spPr/>
        <p:txBody>
          <a:bodyPr/>
          <a:lstStyle/>
          <a:p>
            <a:fld id="{4F576198-4CF3-446F-B204-6B1848582D61}" type="slidenum">
              <a:rPr lang="zh-CN" altLang="en-US" smtClean="0"/>
              <a:t>12</a:t>
            </a:fld>
            <a:endParaRPr lang="zh-CN" altLang="en-US"/>
          </a:p>
        </p:txBody>
      </p:sp>
    </p:spTree>
    <p:extLst>
      <p:ext uri="{BB962C8B-B14F-4D97-AF65-F5344CB8AC3E}">
        <p14:creationId xmlns:p14="http://schemas.microsoft.com/office/powerpoint/2010/main" val="199776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10EC6-23C6-909B-9FFF-FC49130AA5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6979DD-7D44-4162-C31B-BFAE725CC5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45FE50-9B04-7C42-BF5D-FBA16B8ACC0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51E7B05-DB64-E315-A1BA-D87EB664CA2E}"/>
              </a:ext>
            </a:extLst>
          </p:cNvPr>
          <p:cNvSpPr>
            <a:spLocks noGrp="1"/>
          </p:cNvSpPr>
          <p:nvPr>
            <p:ph type="sldNum" sz="quarter" idx="10"/>
          </p:nvPr>
        </p:nvSpPr>
        <p:spPr/>
        <p:txBody>
          <a:bodyPr/>
          <a:lstStyle/>
          <a:p>
            <a:fld id="{4F576198-4CF3-446F-B204-6B1848582D61}" type="slidenum">
              <a:rPr lang="zh-CN" altLang="en-US" smtClean="0"/>
              <a:t>13</a:t>
            </a:fld>
            <a:endParaRPr lang="zh-CN" altLang="en-US"/>
          </a:p>
        </p:txBody>
      </p:sp>
    </p:spTree>
    <p:extLst>
      <p:ext uri="{BB962C8B-B14F-4D97-AF65-F5344CB8AC3E}">
        <p14:creationId xmlns:p14="http://schemas.microsoft.com/office/powerpoint/2010/main" val="382751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3060-774A-8E4D-AF1C-6F18B1E2F0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742340-E33D-AC5F-0B3C-9636633521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9E9245-9F14-9A0C-6549-566470F66EC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3AEFE8D-AEF5-8A1F-9A6B-6112EB4BCC89}"/>
              </a:ext>
            </a:extLst>
          </p:cNvPr>
          <p:cNvSpPr>
            <a:spLocks noGrp="1"/>
          </p:cNvSpPr>
          <p:nvPr>
            <p:ph type="sldNum" sz="quarter" idx="10"/>
          </p:nvPr>
        </p:nvSpPr>
        <p:spPr/>
        <p:txBody>
          <a:bodyPr/>
          <a:lstStyle/>
          <a:p>
            <a:fld id="{4F576198-4CF3-446F-B204-6B1848582D61}" type="slidenum">
              <a:rPr lang="zh-CN" altLang="en-US" smtClean="0"/>
              <a:t>2</a:t>
            </a:fld>
            <a:endParaRPr lang="zh-CN" altLang="en-US"/>
          </a:p>
        </p:txBody>
      </p:sp>
    </p:spTree>
    <p:extLst>
      <p:ext uri="{BB962C8B-B14F-4D97-AF65-F5344CB8AC3E}">
        <p14:creationId xmlns:p14="http://schemas.microsoft.com/office/powerpoint/2010/main" val="281418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292D0-0B94-4225-C3B9-AB6B441812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88CABA-8B9D-70BE-DA5B-F53F30BF90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38D1322-BA16-9167-D10F-F942F8FA034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FE6916E-443B-EB64-1C86-797A0187B6A3}"/>
              </a:ext>
            </a:extLst>
          </p:cNvPr>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24918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5F7E-4AB1-496C-F26C-612A7DEA27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6190F0A-8773-EEE3-A1A7-A7B0E75BFF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6763DD-21BD-88A9-F626-82A83904DC0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46B3702-8B94-9C8E-2812-70B5F6EB86EC}"/>
              </a:ext>
            </a:extLst>
          </p:cNvPr>
          <p:cNvSpPr>
            <a:spLocks noGrp="1"/>
          </p:cNvSpPr>
          <p:nvPr>
            <p:ph type="sldNum" sz="quarter" idx="10"/>
          </p:nvPr>
        </p:nvSpPr>
        <p:spPr/>
        <p:txBody>
          <a:bodyPr/>
          <a:lstStyle/>
          <a:p>
            <a:fld id="{4F576198-4CF3-446F-B204-6B1848582D61}" type="slidenum">
              <a:rPr lang="zh-CN" altLang="en-US" smtClean="0"/>
              <a:t>4</a:t>
            </a:fld>
            <a:endParaRPr lang="zh-CN" altLang="en-US"/>
          </a:p>
        </p:txBody>
      </p:sp>
    </p:spTree>
    <p:extLst>
      <p:ext uri="{BB962C8B-B14F-4D97-AF65-F5344CB8AC3E}">
        <p14:creationId xmlns:p14="http://schemas.microsoft.com/office/powerpoint/2010/main" val="1751667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DFF25-C026-B22B-081E-80FD9458BB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6EE181-66B1-2653-1771-25DC1687B6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285D895-7141-5E63-0331-623FDE7828B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86DADF1-3307-8432-F009-8777AE612B0E}"/>
              </a:ext>
            </a:extLst>
          </p:cNvPr>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4231424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3D72F-16C7-A311-76AE-A28606B2AA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78BB83-A9C9-26C1-6C4E-10EA68B22CF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1BD087-31A1-B703-C3FA-258F5F3B55E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4DAE412-BD0F-24EB-36D6-3D1615036A29}"/>
              </a:ext>
            </a:extLst>
          </p:cNvPr>
          <p:cNvSpPr>
            <a:spLocks noGrp="1"/>
          </p:cNvSpPr>
          <p:nvPr>
            <p:ph type="sldNum" sz="quarter" idx="10"/>
          </p:nvPr>
        </p:nvSpPr>
        <p:spPr/>
        <p:txBody>
          <a:bodyPr/>
          <a:lstStyle/>
          <a:p>
            <a:fld id="{4F576198-4CF3-446F-B204-6B1848582D61}" type="slidenum">
              <a:rPr lang="zh-CN" altLang="en-US" smtClean="0"/>
              <a:t>6</a:t>
            </a:fld>
            <a:endParaRPr lang="zh-CN" altLang="en-US"/>
          </a:p>
        </p:txBody>
      </p:sp>
    </p:spTree>
    <p:extLst>
      <p:ext uri="{BB962C8B-B14F-4D97-AF65-F5344CB8AC3E}">
        <p14:creationId xmlns:p14="http://schemas.microsoft.com/office/powerpoint/2010/main" val="21099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01361-DB3E-6E62-18EC-6D4A7532C54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961A832-7CBB-0E2A-B90D-1E8DED3D63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0F378D-74AD-FC5E-9B6A-B561E6B4B0A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E5C3644-6FA9-29BC-F22B-B3071DC8873A}"/>
              </a:ext>
            </a:extLst>
          </p:cNvPr>
          <p:cNvSpPr>
            <a:spLocks noGrp="1"/>
          </p:cNvSpPr>
          <p:nvPr>
            <p:ph type="sldNum" sz="quarter" idx="10"/>
          </p:nvPr>
        </p:nvSpPr>
        <p:spPr/>
        <p:txBody>
          <a:bodyPr/>
          <a:lstStyle/>
          <a:p>
            <a:fld id="{4F576198-4CF3-446F-B204-6B1848582D61}" type="slidenum">
              <a:rPr lang="zh-CN" altLang="en-US" smtClean="0"/>
              <a:t>7</a:t>
            </a:fld>
            <a:endParaRPr lang="zh-CN" altLang="en-US"/>
          </a:p>
        </p:txBody>
      </p:sp>
    </p:spTree>
    <p:extLst>
      <p:ext uri="{BB962C8B-B14F-4D97-AF65-F5344CB8AC3E}">
        <p14:creationId xmlns:p14="http://schemas.microsoft.com/office/powerpoint/2010/main" val="238617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946FD-86F1-4AB4-4590-C688E38459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E0E5779-4FBA-1A65-A967-4BC4E898649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6AA735-33E0-8723-BC12-F1535D1785D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4DA6D87-8E04-DECB-CDED-6926E864CE17}"/>
              </a:ext>
            </a:extLst>
          </p:cNvPr>
          <p:cNvSpPr>
            <a:spLocks noGrp="1"/>
          </p:cNvSpPr>
          <p:nvPr>
            <p:ph type="sldNum" sz="quarter" idx="10"/>
          </p:nvPr>
        </p:nvSpPr>
        <p:spPr/>
        <p:txBody>
          <a:bodyPr/>
          <a:lstStyle/>
          <a:p>
            <a:fld id="{4F576198-4CF3-446F-B204-6B1848582D61}" type="slidenum">
              <a:rPr lang="zh-CN" altLang="en-US" smtClean="0"/>
              <a:t>8</a:t>
            </a:fld>
            <a:endParaRPr lang="zh-CN" altLang="en-US"/>
          </a:p>
        </p:txBody>
      </p:sp>
    </p:spTree>
    <p:extLst>
      <p:ext uri="{BB962C8B-B14F-4D97-AF65-F5344CB8AC3E}">
        <p14:creationId xmlns:p14="http://schemas.microsoft.com/office/powerpoint/2010/main" val="39314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33E24-5E27-CBEC-D338-659FB6B20D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569509-E419-D2D1-2C02-66223F1AF9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AC9A29D-A738-708D-AA3E-CBE7AE798C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1B32486-517A-2290-DE8A-7DCB0DCD9BC6}"/>
              </a:ext>
            </a:extLst>
          </p:cNvPr>
          <p:cNvSpPr>
            <a:spLocks noGrp="1"/>
          </p:cNvSpPr>
          <p:nvPr>
            <p:ph type="sldNum" sz="quarter" idx="10"/>
          </p:nvPr>
        </p:nvSpPr>
        <p:spPr/>
        <p:txBody>
          <a:bodyPr/>
          <a:lstStyle/>
          <a:p>
            <a:fld id="{4F576198-4CF3-446F-B204-6B1848582D61}" type="slidenum">
              <a:rPr lang="zh-CN" altLang="en-US" smtClean="0"/>
              <a:t>9</a:t>
            </a:fld>
            <a:endParaRPr lang="zh-CN" altLang="en-US"/>
          </a:p>
        </p:txBody>
      </p:sp>
    </p:spTree>
    <p:extLst>
      <p:ext uri="{BB962C8B-B14F-4D97-AF65-F5344CB8AC3E}">
        <p14:creationId xmlns:p14="http://schemas.microsoft.com/office/powerpoint/2010/main" val="335705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491011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3241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471641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extLst>
      <p:ext uri="{BB962C8B-B14F-4D97-AF65-F5344CB8AC3E}">
        <p14:creationId xmlns:p14="http://schemas.microsoft.com/office/powerpoint/2010/main" val="179456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pic>
        <p:nvPicPr>
          <p:cNvPr id="30" name="pasted-image.pdf"/>
          <p:cNvPicPr>
            <a:picLocks noChangeAspect="1"/>
          </p:cNvPicPr>
          <p:nvPr userDrawn="1"/>
        </p:nvPicPr>
        <p:blipFill>
          <a:blip r:embed="rId2" cstate="screen">
            <a:extLst>
              <a:ext uri="{28A0092B-C50C-407E-A947-70E740481C1C}">
                <a14:useLocalDpi xmlns:a14="http://schemas.microsoft.com/office/drawing/2010/main"/>
              </a:ext>
            </a:extLst>
          </a:blip>
          <a:srcRect l="15193" t="6006" r="15193" b="3060"/>
          <a:stretch>
            <a:fillRect/>
          </a:stretch>
        </p:blipFill>
        <p:spPr>
          <a:xfrm>
            <a:off x="0" y="0"/>
            <a:ext cx="5080001" cy="6858000"/>
          </a:xfrm>
          <a:prstGeom prst="rect">
            <a:avLst/>
          </a:prstGeom>
          <a:ln w="12700">
            <a:miter lim="400000"/>
          </a:ln>
        </p:spPr>
      </p:pic>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446516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
        <p:nvSpPr>
          <p:cNvPr id="6" name="Picture Placeholder 3"/>
          <p:cNvSpPr txBox="1">
            <a:spLocks/>
          </p:cNvSpPr>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46" marR="0" indent="-366346" algn="ctr" defTabSz="825500" latinLnBrk="0">
              <a:lnSpc>
                <a:spcPct val="120000"/>
              </a:lnSpc>
              <a:spcBef>
                <a:spcPts val="5200"/>
              </a:spcBef>
              <a:spcAft>
                <a:spcPts val="0"/>
              </a:spcAft>
              <a:buClrTx/>
              <a:buSzPct val="75000"/>
              <a:buFontTx/>
              <a:buChar char="•"/>
              <a:tabLst/>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46" marR="0" indent="-366346"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383" marR="0" indent="-10990383" algn="l" defTabSz="825500" latinLnBrk="0">
              <a:lnSpc>
                <a:spcPct val="120000"/>
              </a:lnSpc>
              <a:spcBef>
                <a:spcPts val="5200"/>
              </a:spcBef>
              <a:spcAft>
                <a:spcPts val="0"/>
              </a:spcAft>
              <a:buClrTx/>
              <a:buSzPct val="75000"/>
              <a:buFontTx/>
              <a:buChar char="•"/>
              <a:tabLst/>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078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effectLst>
                  <a:glow>
                    <a:schemeClr val="accent1">
                      <a:alpha val="40000"/>
                    </a:schemeClr>
                  </a:glow>
                </a:effect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5699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19248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301431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3240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16414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2845362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715644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33557313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10393311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9451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extLst>
      <p:ext uri="{BB962C8B-B14F-4D97-AF65-F5344CB8AC3E}">
        <p14:creationId xmlns:p14="http://schemas.microsoft.com/office/powerpoint/2010/main" val="2949086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spAutoFit/>
          </a:bodyPr>
          <a:lstStyle/>
          <a:p>
            <a:pPr>
              <a:spcBef>
                <a:spcPts val="2250"/>
              </a:spcBef>
              <a:defRPr sz="2800">
                <a:solidFill>
                  <a:srgbClr val="797979"/>
                </a:solidFill>
              </a:defRPr>
            </a:pPr>
            <a:fld id="{86CB4B4D-7CA3-9044-876B-883B54F8677D}" type="slidenum">
              <a:rPr sz="1400"/>
              <a:pPr>
                <a:spcBef>
                  <a:spcPts val="2250"/>
                </a:spcBef>
                <a:defRPr sz="2800">
                  <a:solidFill>
                    <a:srgbClr val="797979"/>
                  </a:solidFill>
                </a:defRPr>
              </a:pPr>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3173" marR="0" indent="-183173" algn="l" defTabSz="412750" eaLnBrk="1" fontAlgn="auto" latinLnBrk="0" hangingPunct="1">
              <a:lnSpc>
                <a:spcPct val="120000"/>
              </a:lnSpc>
              <a:spcBef>
                <a:spcPts val="2600"/>
              </a:spcBef>
              <a:spcAft>
                <a:spcPts val="0"/>
              </a:spcAft>
              <a:buClrTx/>
              <a:buSzPct val="75000"/>
              <a:buFontTx/>
              <a:buChar char="•"/>
              <a:tabLst/>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06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1915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18559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12580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567982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29468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138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2372719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2024/11/1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extLst>
      <p:ext uri="{BB962C8B-B14F-4D97-AF65-F5344CB8AC3E}">
        <p14:creationId xmlns:p14="http://schemas.microsoft.com/office/powerpoint/2010/main" val="318054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9" r:id="rId16"/>
    <p:sldLayoutId id="2147483670" r:id="rId17"/>
    <p:sldLayoutId id="2147483683" r:id="rId18"/>
    <p:sldLayoutId id="2147483707" r:id="rId19"/>
    <p:sldLayoutId id="2147483722" r:id="rId20"/>
    <p:sldLayoutId id="2147483723" r:id="rId21"/>
    <p:sldLayoutId id="2147483724" r:id="rId22"/>
    <p:sldLayoutId id="2147483725" r:id="rId23"/>
    <p:sldLayoutId id="2147483739" r:id="rId24"/>
    <p:sldLayoutId id="2147483740"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145/3586049" TargetMode="External"/><Relationship Id="rId3" Type="http://schemas.openxmlformats.org/officeDocument/2006/relationships/hyperlink" Target="https://doi.org/10.1109/32.988498" TargetMode="External"/><Relationship Id="rId7" Type="http://schemas.openxmlformats.org/officeDocument/2006/relationships/hyperlink" Target="https://doi.org/10.1145/3338906.3338956" TargetMode="External"/><Relationship Id="rId12" Type="http://schemas.openxmlformats.org/officeDocument/2006/relationships/hyperlink" Target="https://doi.org/10.1145/369063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i.org/10.1145/3180155.3180236" TargetMode="External"/><Relationship Id="rId11" Type="http://schemas.openxmlformats.org/officeDocument/2006/relationships/hyperlink" Target="https://doi.org/10.1145/3650212.3652126" TargetMode="External"/><Relationship Id="rId5" Type="http://schemas.openxmlformats.org/officeDocument/2006/relationships/hyperlink" Target="https://doi.org/10.1145/2345156.2254104" TargetMode="External"/><Relationship Id="rId10" Type="http://schemas.openxmlformats.org/officeDocument/2006/relationships/hyperlink" Target="https://doi.org/10.1145/3611643.3616275" TargetMode="External"/><Relationship Id="rId4" Type="http://schemas.openxmlformats.org/officeDocument/2006/relationships/hyperlink" Target="https://doi.org/10.1145/1134285.1134307" TargetMode="External"/><Relationship Id="rId9" Type="http://schemas.openxmlformats.org/officeDocument/2006/relationships/hyperlink" Target="https://doi.org/10.1145/361717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2023C5A-002A-4D55-B6D9-BA77213D77D2}"/>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a:solidFill>
                  <a:schemeClr val="tx1">
                    <a:lumMod val="50000"/>
                    <a:lumOff val="50000"/>
                  </a:schemeClr>
                </a:solidFill>
                <a:latin typeface="Agency FB" panose="020B0503020202020204" pitchFamily="34" charset="0"/>
              </a:rPr>
              <a:t>2024.11.2</a:t>
            </a:r>
            <a:endParaRPr lang="zh-CN" altLang="en-US" sz="6000" spc="300" dirty="0">
              <a:solidFill>
                <a:schemeClr val="tx1">
                  <a:lumMod val="50000"/>
                  <a:lumOff val="50000"/>
                </a:schemeClr>
              </a:solidFill>
              <a:latin typeface="Agency FB" panose="020B0503020202020204" pitchFamily="34" charset="0"/>
            </a:endParaRPr>
          </a:p>
        </p:txBody>
      </p:sp>
      <p:sp>
        <p:nvSpPr>
          <p:cNvPr id="157" name="文本框 156"/>
          <p:cNvSpPr txBox="1"/>
          <p:nvPr/>
        </p:nvSpPr>
        <p:spPr>
          <a:xfrm>
            <a:off x="1374405" y="3170123"/>
            <a:ext cx="3449642" cy="769441"/>
          </a:xfrm>
          <a:prstGeom prst="rect">
            <a:avLst/>
          </a:prstGeom>
          <a:noFill/>
        </p:spPr>
        <p:txBody>
          <a:bodyPr wrap="square" rtlCol="0">
            <a:spAutoFit/>
          </a:bodyPr>
          <a:lstStyle/>
          <a:p>
            <a:pPr algn="dist"/>
            <a:r>
              <a:rPr lang="zh-CN" altLang="en-US" sz="4400" b="1">
                <a:solidFill>
                  <a:schemeClr val="bg2">
                    <a:lumMod val="25000"/>
                  </a:schemeClr>
                </a:solidFill>
                <a:latin typeface="方正细谭黑简体" panose="02000000000000000000" pitchFamily="2" charset="-122"/>
                <a:ea typeface="方正细谭黑简体" panose="02000000000000000000" pitchFamily="2" charset="-122"/>
              </a:rPr>
              <a:t>程序缩减</a:t>
            </a:r>
            <a:endParaRPr lang="zh-CN" altLang="en-US" sz="4400" b="1" dirty="0">
              <a:solidFill>
                <a:schemeClr val="bg2">
                  <a:lumMod val="25000"/>
                </a:schemeClr>
              </a:solidFill>
              <a:latin typeface="方正细谭黑简体" panose="02000000000000000000" pitchFamily="2" charset="-122"/>
              <a:ea typeface="方正细谭黑简体" panose="02000000000000000000" pitchFamily="2" charset="-122"/>
            </a:endParaRPr>
          </a:p>
        </p:txBody>
      </p:sp>
      <p:grpSp>
        <p:nvGrpSpPr>
          <p:cNvPr id="4" name="组合 3">
            <a:extLst>
              <a:ext uri="{FF2B5EF4-FFF2-40B4-BE49-F238E27FC236}">
                <a16:creationId xmlns:a16="http://schemas.microsoft.com/office/drawing/2014/main" id="{6492F762-B648-4C6A-BCCD-DE814C95A84A}"/>
              </a:ext>
            </a:extLst>
          </p:cNvPr>
          <p:cNvGrpSpPr/>
          <p:nvPr/>
        </p:nvGrpSpPr>
        <p:grpSpPr>
          <a:xfrm rot="14816016">
            <a:off x="3388101" y="2056639"/>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B3B54D5C-DF23-4320-80C7-D5FDCC31C73E}"/>
              </a:ext>
            </a:extLst>
          </p:cNvPr>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ABA7B7BC-2EA9-4B48-9EC2-D10CCCF9364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3EA6A347-BDFB-419C-B6F7-63BF6CC4CAF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6A700B99-6065-4865-8C68-803D5763C6AA}"/>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ABA46D93-D6CE-4DB2-82E1-0C7504266082}"/>
              </a:ext>
            </a:extLst>
          </p:cNvPr>
          <p:cNvSpPr txBox="1"/>
          <p:nvPr/>
        </p:nvSpPr>
        <p:spPr>
          <a:xfrm>
            <a:off x="1380426" y="4005118"/>
            <a:ext cx="6575928" cy="1162113"/>
          </a:xfrm>
          <a:prstGeom prst="rect">
            <a:avLst/>
          </a:prstGeom>
          <a:noFill/>
        </p:spPr>
        <p:txBody>
          <a:bodyPr wrap="square" rtlCol="0">
            <a:spAutoFit/>
          </a:bodyPr>
          <a:lstStyle/>
          <a:p>
            <a:pPr>
              <a:lnSpc>
                <a:spcPct val="150000"/>
              </a:lnSpc>
            </a:pPr>
            <a:r>
              <a:rPr lang="en-US" altLang="zh-CN" sz="1600">
                <a:solidFill>
                  <a:schemeClr val="bg1">
                    <a:lumMod val="50000"/>
                  </a:schemeClr>
                </a:solidFill>
                <a:latin typeface="Calibri" panose="020F0502020204030204" pitchFamily="34" charset="0"/>
                <a:cs typeface="Calibri" panose="020F0502020204030204" pitchFamily="34" charset="0"/>
              </a:rPr>
              <a:t>Program Reduction</a:t>
            </a:r>
          </a:p>
          <a:p>
            <a:pPr>
              <a:lnSpc>
                <a:spcPct val="150000"/>
              </a:lnSpc>
            </a:pPr>
            <a:r>
              <a:rPr lang="zh-CN" altLang="en-US" sz="1600">
                <a:solidFill>
                  <a:schemeClr val="bg1">
                    <a:lumMod val="50000"/>
                  </a:schemeClr>
                </a:solidFill>
                <a:latin typeface="Calibri" panose="020F0502020204030204" pitchFamily="34" charset="0"/>
                <a:cs typeface="Calibri" panose="020F0502020204030204" pitchFamily="34" charset="0"/>
              </a:rPr>
              <a:t>梁世德</a:t>
            </a:r>
            <a:endParaRPr lang="en-US" altLang="zh-CN" sz="1600">
              <a:solidFill>
                <a:schemeClr val="bg1">
                  <a:lumMod val="50000"/>
                </a:schemeClr>
              </a:solidFill>
              <a:latin typeface="Calibri" panose="020F0502020204030204" pitchFamily="34" charset="0"/>
              <a:cs typeface="Calibri" panose="020F0502020204030204" pitchFamily="34" charset="0"/>
            </a:endParaRPr>
          </a:p>
          <a:p>
            <a:pPr>
              <a:lnSpc>
                <a:spcPct val="150000"/>
              </a:lnSpc>
            </a:pPr>
            <a:endParaRPr lang="zh-CN" altLang="en-US" sz="1600">
              <a:solidFill>
                <a:schemeClr val="bg1">
                  <a:lumMod val="6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051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44C1D-CFDC-784F-DB84-DFFE91944655}"/>
            </a:ext>
          </a:extLst>
        </p:cNvPr>
        <p:cNvGrpSpPr/>
        <p:nvPr/>
      </p:nvGrpSpPr>
      <p:grpSpPr>
        <a:xfrm>
          <a:off x="0" y="0"/>
          <a:ext cx="0" cy="0"/>
          <a:chOff x="0" y="0"/>
          <a:chExt cx="0" cy="0"/>
        </a:xfrm>
      </p:grpSpPr>
      <p:cxnSp>
        <p:nvCxnSpPr>
          <p:cNvPr id="137" name="直接连接符 136">
            <a:extLst>
              <a:ext uri="{FF2B5EF4-FFF2-40B4-BE49-F238E27FC236}">
                <a16:creationId xmlns:a16="http://schemas.microsoft.com/office/drawing/2014/main" id="{4DCF7FEA-5610-D67F-1A06-0FAC476867DB}"/>
              </a:ext>
            </a:extLst>
          </p:cNvPr>
          <p:cNvCxnSpPr>
            <a:cxnSpLocks/>
          </p:cNvCxnSpPr>
          <p:nvPr/>
        </p:nvCxnSpPr>
        <p:spPr>
          <a:xfrm>
            <a:off x="6367857" y="2039444"/>
            <a:ext cx="0" cy="3700956"/>
          </a:xfrm>
          <a:prstGeom prst="line">
            <a:avLst/>
          </a:prstGeom>
          <a:ln w="158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5EB6F787-A7DF-F7AA-95E3-CF3D898145E5}"/>
              </a:ext>
            </a:extLst>
          </p:cNvPr>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8AEAA6B1-2BD9-66BC-39CA-924C248D6D2B}"/>
              </a:ext>
            </a:extLst>
          </p:cNvPr>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8CC286A6-8DAE-1516-8555-DB715C9B0460}"/>
              </a:ext>
            </a:extLst>
          </p:cNvPr>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01946CEB-194C-9B89-57FA-838EDBBF8194}"/>
              </a:ext>
            </a:extLst>
          </p:cNvPr>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a:extLst>
              <a:ext uri="{FF2B5EF4-FFF2-40B4-BE49-F238E27FC236}">
                <a16:creationId xmlns:a16="http://schemas.microsoft.com/office/drawing/2014/main" id="{B0768925-BDDD-3D37-83E4-588CBDE1DF4B}"/>
              </a:ext>
            </a:extLst>
          </p:cNvPr>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00A5E888-A656-45A1-8CCE-87F8956B47F8}"/>
              </a:ext>
            </a:extLst>
          </p:cNvPr>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id="{F8595678-0636-B54E-388A-82BEE9895E0C}"/>
              </a:ext>
            </a:extLst>
          </p:cNvPr>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01B0A716-7C34-9F59-9D7C-914FA1994206}"/>
              </a:ext>
            </a:extLst>
          </p:cNvPr>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F5268F84-869A-3A6F-C26C-E99259BE26A6}"/>
              </a:ext>
            </a:extLst>
          </p:cNvPr>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5A9E40B2-6A09-115F-F90C-C755A3B85552}"/>
              </a:ext>
            </a:extLst>
          </p:cNvPr>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3776C3A7-E3F1-5388-9581-846A8429DD8E}"/>
              </a:ext>
            </a:extLst>
          </p:cNvPr>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48FDC3EE-09D4-EF76-48B1-A53D21B724E6}"/>
              </a:ext>
            </a:extLst>
          </p:cNvPr>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543110E8-6862-DFD3-B575-999B4E5696E4}"/>
              </a:ext>
            </a:extLst>
          </p:cNvPr>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5EAD6F4B-39FD-4CF8-BDAD-18188E8732E8}"/>
              </a:ext>
            </a:extLst>
          </p:cNvPr>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3DE63E4D-3A67-8E31-7104-2D54DA980DEE}"/>
              </a:ext>
            </a:extLst>
          </p:cNvPr>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C4799258-5927-CE6C-CC01-8F2B6868AF11}"/>
              </a:ext>
            </a:extLst>
          </p:cNvPr>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4A383FD9-9F72-2F0B-5D81-EFD25E5FE5F0}"/>
              </a:ext>
            </a:extLst>
          </p:cNvPr>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7B954D09-C352-0A8C-72A0-B1DFCE6F3353}"/>
              </a:ext>
            </a:extLst>
          </p:cNvPr>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a:extLst>
              <a:ext uri="{FF2B5EF4-FFF2-40B4-BE49-F238E27FC236}">
                <a16:creationId xmlns:a16="http://schemas.microsoft.com/office/drawing/2014/main" id="{FD119E9E-10A2-D9AB-868F-1A16C477CBD4}"/>
              </a:ext>
            </a:extLst>
          </p:cNvPr>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58CF966B-E7CF-B331-0228-987B92CA1CB8}"/>
              </a:ext>
            </a:extLst>
          </p:cNvPr>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47217276-4883-CB57-150C-752299B1A97F}"/>
              </a:ext>
            </a:extLst>
          </p:cNvPr>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F6783645-4737-61E6-35B4-B832FCD2323A}"/>
              </a:ext>
            </a:extLst>
          </p:cNvPr>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2C3F50FB-7072-B560-0D97-A64D8221399B}"/>
              </a:ext>
            </a:extLst>
          </p:cNvPr>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297A57E2-0EFB-CD43-05D2-26F20C94CC03}"/>
              </a:ext>
            </a:extLst>
          </p:cNvPr>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1D12CA73-2554-5D1C-763C-0571E23771CF}"/>
              </a:ext>
            </a:extLst>
          </p:cNvPr>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DCA46D17-2003-1107-67E1-BF94503DDCED}"/>
              </a:ext>
            </a:extLst>
          </p:cNvPr>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0245BB94-20DF-3078-DA4C-9FD14070845C}"/>
              </a:ext>
            </a:extLst>
          </p:cNvPr>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2BAE3131-C38B-1E5C-FC28-37044F3954E1}"/>
              </a:ext>
            </a:extLst>
          </p:cNvPr>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CCEA7A0D-C2EE-38E6-8AC6-59F2FBC00690}"/>
              </a:ext>
            </a:extLst>
          </p:cNvPr>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1542AAD9-80AE-0D2A-18CA-902EF23119F3}"/>
              </a:ext>
            </a:extLst>
          </p:cNvPr>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02C40F37-55E2-268E-71CE-484B85F29060}"/>
              </a:ext>
            </a:extLst>
          </p:cNvPr>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4C2050DA-1645-3F74-C77B-2647051692DC}"/>
              </a:ext>
            </a:extLst>
          </p:cNvPr>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64D6C7AE-FFCE-7600-E210-CC048CC30FB7}"/>
              </a:ext>
            </a:extLst>
          </p:cNvPr>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449B34C0-063B-4637-4010-EF2D0B88C6BB}"/>
              </a:ext>
            </a:extLst>
          </p:cNvPr>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867FF211-B95A-C53E-8A9D-91D78E2D3F71}"/>
              </a:ext>
            </a:extLst>
          </p:cNvPr>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71CE28FA-4FD4-3D81-0597-0313834156E8}"/>
              </a:ext>
            </a:extLst>
          </p:cNvPr>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02E90C10-8D2B-A482-A96B-3E614F765A9A}"/>
              </a:ext>
            </a:extLst>
          </p:cNvPr>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7816E242-6FEC-B508-64E0-7459453332E2}"/>
              </a:ext>
            </a:extLst>
          </p:cNvPr>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611A5075-4E19-9FC4-2FC0-FA1833C8D812}"/>
              </a:ext>
            </a:extLst>
          </p:cNvPr>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111C9671-823C-C6FE-1140-BD67EC65BB59}"/>
              </a:ext>
            </a:extLst>
          </p:cNvPr>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45C9AADE-A9C0-AF26-E7DE-90FC4506FAE0}"/>
              </a:ext>
            </a:extLst>
          </p:cNvPr>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B1FBEE1E-3D6F-BC16-8A98-BCE0B86BCC26}"/>
              </a:ext>
            </a:extLst>
          </p:cNvPr>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9939C5BC-C396-3D0C-90A9-830DCBE5BD77}"/>
              </a:ext>
            </a:extLst>
          </p:cNvPr>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1F8BAC03-9D8C-22C0-F20C-8010E65377FF}"/>
              </a:ext>
            </a:extLst>
          </p:cNvPr>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B021271A-AE49-46F6-37E3-C9E8EA000E54}"/>
              </a:ext>
            </a:extLst>
          </p:cNvPr>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A5C051F6-5CF7-1438-1B30-D3E47B0F4A6A}"/>
              </a:ext>
            </a:extLst>
          </p:cNvPr>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EDA41F8F-6668-3920-D222-5975682A54EF}"/>
              </a:ext>
            </a:extLst>
          </p:cNvPr>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5D133A77-99B6-5EB4-0F5B-B4D4EA4E8267}"/>
              </a:ext>
            </a:extLst>
          </p:cNvPr>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FD6FFCBF-41DD-DCA7-191C-F04C6D953142}"/>
              </a:ext>
            </a:extLst>
          </p:cNvPr>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16962FE0-7A84-B601-FCFD-1D07CABF67E4}"/>
              </a:ext>
            </a:extLst>
          </p:cNvPr>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4A0B730C-C57C-C1E6-4DE6-68B95129A8AD}"/>
              </a:ext>
            </a:extLst>
          </p:cNvPr>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1FB45FEC-59E2-3A3D-1206-D6D9E6A2388C}"/>
              </a:ext>
            </a:extLst>
          </p:cNvPr>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93223D81-5F88-0B4B-C48B-BEE53BBAFE83}"/>
              </a:ext>
            </a:extLst>
          </p:cNvPr>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F97D0255-9F7B-EF40-6092-86794513B3B3}"/>
              </a:ext>
            </a:extLst>
          </p:cNvPr>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2F57F272-2CE4-A9ED-226E-9CD9829AD578}"/>
              </a:ext>
            </a:extLst>
          </p:cNvPr>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77E03D9A-C5CB-CEDA-A875-7CD74E5D2383}"/>
              </a:ext>
            </a:extLst>
          </p:cNvPr>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412FF319-D29E-E233-A475-916E582F51C5}"/>
              </a:ext>
            </a:extLst>
          </p:cNvPr>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595101F7-6037-639F-F30A-65AED0FA5141}"/>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id="{79D33C86-6C16-38B9-2721-24559059ED01}"/>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a:latin typeface="微软雅黑"/>
                </a:rPr>
                <a:t>J</a:t>
              </a:r>
              <a:r>
                <a:rPr kumimoji="0" lang="en-US" altLang="zh-CN" sz="2000" b="1" i="0" u="none" strike="noStrike" kern="0" cap="none" spc="0" normalizeH="0" baseline="0" noProof="0">
                  <a:ln>
                    <a:noFill/>
                  </a:ln>
                  <a:effectLst/>
                  <a:uLnTx/>
                  <a:uFillTx/>
                  <a:latin typeface="微软雅黑"/>
                </a:rPr>
                <a:t>-Reduce</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id="{61F8C2F4-46CE-DEA4-64F1-C0BF23DCEBF4}"/>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Binary Reduction</a:t>
              </a:r>
              <a:r>
                <a:rPr lang="zh-CN" altLang="en-US" sz="1050" kern="0">
                  <a:solidFill>
                    <a:prstClr val="white">
                      <a:lumMod val="50000"/>
                    </a:prstClr>
                  </a:solidFill>
                  <a:latin typeface="微软雅黑"/>
                </a:rPr>
                <a:t>算法</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07" name="矩形: 圆角 106">
              <a:extLst>
                <a:ext uri="{FF2B5EF4-FFF2-40B4-BE49-F238E27FC236}">
                  <a16:creationId xmlns:a16="http://schemas.microsoft.com/office/drawing/2014/main" id="{4D0E45B4-BE62-74CF-3EC0-1B531C5F7BC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10" name="TextBox 34">
            <a:extLst>
              <a:ext uri="{FF2B5EF4-FFF2-40B4-BE49-F238E27FC236}">
                <a16:creationId xmlns:a16="http://schemas.microsoft.com/office/drawing/2014/main" id="{1089C548-0A90-F5FE-8C46-05AB82E12405}"/>
              </a:ext>
            </a:extLst>
          </p:cNvPr>
          <p:cNvSpPr txBox="1"/>
          <p:nvPr/>
        </p:nvSpPr>
        <p:spPr>
          <a:xfrm>
            <a:off x="767558" y="2708772"/>
            <a:ext cx="4274948" cy="260161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marL="171450" indent="-171450" algn="just" defTabSz="685749">
              <a:lnSpc>
                <a:spcPct val="150000"/>
              </a:lnSpc>
              <a:buFont typeface="Arial" panose="020B0604020202020204" pitchFamily="34" charset="0"/>
              <a:buChar char="•"/>
              <a:defRPr/>
            </a:pPr>
            <a:r>
              <a:rPr lang="zh-CN" altLang="en-US" sz="1100">
                <a:solidFill>
                  <a:schemeClr val="bg2">
                    <a:lumMod val="25000"/>
                  </a:schemeClr>
                </a:solidFill>
                <a:latin typeface="微软雅黑"/>
                <a:ea typeface="微软雅黑"/>
              </a:rPr>
              <a:t>维护两个列表</a:t>
            </a:r>
            <a:r>
              <a:rPr lang="en-US" altLang="zh-CN" sz="1100">
                <a:solidFill>
                  <a:schemeClr val="bg2">
                    <a:lumMod val="25000"/>
                  </a:schemeClr>
                </a:solidFill>
                <a:latin typeface="微软雅黑"/>
                <a:ea typeface="微软雅黑"/>
              </a:rPr>
              <a:t>S</a:t>
            </a:r>
            <a:r>
              <a:rPr lang="zh-CN" altLang="en-US" sz="1100">
                <a:solidFill>
                  <a:schemeClr val="bg2">
                    <a:lumMod val="25000"/>
                  </a:schemeClr>
                </a:solidFill>
                <a:latin typeface="微软雅黑"/>
                <a:ea typeface="微软雅黑"/>
              </a:rPr>
              <a:t>和</a:t>
            </a:r>
            <a:r>
              <a:rPr lang="en-US" altLang="zh-CN" sz="1100">
                <a:solidFill>
                  <a:schemeClr val="bg2">
                    <a:lumMod val="25000"/>
                  </a:schemeClr>
                </a:solidFill>
                <a:latin typeface="微软雅黑"/>
                <a:ea typeface="微软雅黑"/>
              </a:rPr>
              <a:t>D</a:t>
            </a:r>
            <a:r>
              <a:rPr lang="zh-CN" altLang="en-US" sz="1100">
                <a:solidFill>
                  <a:schemeClr val="bg2">
                    <a:lumMod val="25000"/>
                  </a:schemeClr>
                </a:solidFill>
                <a:latin typeface="微软雅黑"/>
                <a:ea typeface="微软雅黑"/>
              </a:rPr>
              <a:t>，</a:t>
            </a:r>
            <a:r>
              <a:rPr lang="en-US" altLang="zh-CN" sz="1100">
                <a:solidFill>
                  <a:schemeClr val="bg2">
                    <a:lumMod val="25000"/>
                  </a:schemeClr>
                </a:solidFill>
                <a:latin typeface="微软雅黑"/>
                <a:ea typeface="微软雅黑"/>
              </a:rPr>
              <a:t>S</a:t>
            </a:r>
            <a:r>
              <a:rPr lang="zh-CN" altLang="en-US" sz="1100">
                <a:solidFill>
                  <a:schemeClr val="bg2">
                    <a:lumMod val="25000"/>
                  </a:schemeClr>
                </a:solidFill>
                <a:latin typeface="微软雅黑"/>
                <a:ea typeface="微软雅黑"/>
              </a:rPr>
              <a:t>保存确定为必须的元素（闭包），</a:t>
            </a:r>
            <a:r>
              <a:rPr lang="en-US" altLang="zh-CN" sz="1100">
                <a:solidFill>
                  <a:schemeClr val="bg2">
                    <a:lumMod val="25000"/>
                  </a:schemeClr>
                </a:solidFill>
                <a:latin typeface="微软雅黑"/>
                <a:ea typeface="微软雅黑"/>
              </a:rPr>
              <a:t>D</a:t>
            </a:r>
            <a:r>
              <a:rPr lang="zh-CN" altLang="en-US" sz="1100">
                <a:solidFill>
                  <a:schemeClr val="bg2">
                    <a:lumMod val="25000"/>
                  </a:schemeClr>
                </a:solidFill>
                <a:latin typeface="微软雅黑"/>
                <a:ea typeface="微软雅黑"/>
              </a:rPr>
              <a:t>保存</a:t>
            </a:r>
            <a:r>
              <a:rPr lang="zh-CN" altLang="en-US" sz="1100" b="0" i="0">
                <a:solidFill>
                  <a:srgbClr val="000000"/>
                </a:solidFill>
                <a:effectLst/>
                <a:latin typeface="微软雅黑" panose="020B0503020204020204" pitchFamily="34" charset="-122"/>
                <a:ea typeface="微软雅黑" panose="020B0503020204020204" pitchFamily="34" charset="-122"/>
              </a:rPr>
              <a:t>仍待搜索的已排序元素</a:t>
            </a:r>
            <a:endParaRPr lang="en-US" altLang="zh-CN" sz="1100" b="0" i="0">
              <a:solidFill>
                <a:srgbClr val="000000"/>
              </a:solidFill>
              <a:effectLst/>
              <a:latin typeface="微软雅黑" panose="020B0503020204020204" pitchFamily="34" charset="-122"/>
              <a:ea typeface="微软雅黑" panose="020B0503020204020204" pitchFamily="34" charset="-122"/>
            </a:endParaRPr>
          </a:p>
          <a:p>
            <a:pPr marL="171450" indent="-171450" algn="just" defTabSz="685749">
              <a:lnSpc>
                <a:spcPct val="150000"/>
              </a:lnSpc>
              <a:buFont typeface="Arial" panose="020B0604020202020204" pitchFamily="34" charset="0"/>
              <a:buChar char="•"/>
              <a:defRPr/>
            </a:pPr>
            <a:r>
              <a:rPr lang="en-US" altLang="zh-CN" sz="1100" b="0" i="0">
                <a:solidFill>
                  <a:srgbClr val="000000"/>
                </a:solidFill>
                <a:effectLst/>
                <a:latin typeface="微软雅黑" panose="020B0503020204020204" pitchFamily="34" charset="-122"/>
                <a:ea typeface="微软雅黑" panose="020B0503020204020204" pitchFamily="34" charset="-122"/>
              </a:rPr>
              <a:t>S</a:t>
            </a:r>
            <a:r>
              <a:rPr lang="zh-CN" altLang="en-US" sz="1100" b="0" i="0">
                <a:solidFill>
                  <a:srgbClr val="000000"/>
                </a:solidFill>
                <a:effectLst/>
                <a:latin typeface="微软雅黑" panose="020B0503020204020204" pitchFamily="34" charset="-122"/>
                <a:ea typeface="微软雅黑" panose="020B0503020204020204" pitchFamily="34" charset="-122"/>
              </a:rPr>
              <a:t>初始为空，</a:t>
            </a:r>
            <a:r>
              <a:rPr lang="en-US" altLang="zh-CN" sz="1100" b="0" i="0">
                <a:solidFill>
                  <a:srgbClr val="000000"/>
                </a:solidFill>
                <a:effectLst/>
                <a:latin typeface="微软雅黑" panose="020B0503020204020204" pitchFamily="34" charset="-122"/>
                <a:ea typeface="微软雅黑" panose="020B0503020204020204" pitchFamily="34" charset="-122"/>
              </a:rPr>
              <a:t>D</a:t>
            </a:r>
            <a:r>
              <a:rPr lang="zh-CN" altLang="en-US" sz="1100" b="0" i="0">
                <a:solidFill>
                  <a:srgbClr val="000000"/>
                </a:solidFill>
                <a:effectLst/>
                <a:latin typeface="微软雅黑" panose="020B0503020204020204" pitchFamily="34" charset="-122"/>
                <a:ea typeface="微软雅黑" panose="020B0503020204020204" pitchFamily="34" charset="-122"/>
              </a:rPr>
              <a:t>初始包含所有元素，按照执行每个闭包所需的成本升序排序</a:t>
            </a:r>
            <a:endParaRPr lang="en-US" altLang="zh-CN" sz="1100" b="0" i="0">
              <a:solidFill>
                <a:srgbClr val="000000"/>
              </a:solidFill>
              <a:effectLst/>
              <a:latin typeface="微软雅黑" panose="020B0503020204020204" pitchFamily="34" charset="-122"/>
              <a:ea typeface="微软雅黑" panose="020B0503020204020204" pitchFamily="34" charset="-122"/>
            </a:endParaRPr>
          </a:p>
          <a:p>
            <a:pPr marL="171450" indent="-171450" algn="just" defTabSz="685749">
              <a:lnSpc>
                <a:spcPct val="150000"/>
              </a:lnSpc>
              <a:buFont typeface="Arial" panose="020B0604020202020204" pitchFamily="34" charset="0"/>
              <a:buChar char="•"/>
              <a:defRPr/>
            </a:pPr>
            <a:r>
              <a:rPr lang="zh-CN" altLang="en-US" sz="1100" b="0" i="0">
                <a:solidFill>
                  <a:srgbClr val="000000"/>
                </a:solidFill>
                <a:effectLst/>
                <a:latin typeface="微软雅黑" panose="020B0503020204020204" pitchFamily="34" charset="-122"/>
                <a:ea typeface="微软雅黑" panose="020B0503020204020204" pitchFamily="34" charset="-122"/>
              </a:rPr>
              <a:t>使用二分查找寻找 </a:t>
            </a:r>
            <a:r>
              <a:rPr lang="en-US" altLang="zh-CN" sz="1100" b="0" i="0">
                <a:solidFill>
                  <a:srgbClr val="000000"/>
                </a:solidFill>
                <a:effectLst/>
                <a:latin typeface="微软雅黑" panose="020B0503020204020204" pitchFamily="34" charset="-122"/>
                <a:ea typeface="微软雅黑" panose="020B0503020204020204" pitchFamily="34" charset="-122"/>
              </a:rPr>
              <a:t>D </a:t>
            </a:r>
            <a:r>
              <a:rPr lang="zh-CN" altLang="en-US" sz="1100" b="0" i="0">
                <a:solidFill>
                  <a:srgbClr val="000000"/>
                </a:solidFill>
                <a:effectLst/>
                <a:latin typeface="微软雅黑" panose="020B0503020204020204" pitchFamily="34" charset="-122"/>
                <a:ea typeface="微软雅黑" panose="020B0503020204020204" pitchFamily="34" charset="-122"/>
              </a:rPr>
              <a:t>的排序列表中的最小前缀，即使程序满足性质的前</a:t>
            </a:r>
            <a:r>
              <a:rPr lang="en-US" altLang="zh-CN" sz="1100" b="0" i="0">
                <a:solidFill>
                  <a:srgbClr val="000000"/>
                </a:solidFill>
                <a:effectLst/>
                <a:latin typeface="微软雅黑" panose="020B0503020204020204" pitchFamily="34" charset="-122"/>
                <a:ea typeface="微软雅黑" panose="020B0503020204020204" pitchFamily="34" charset="-122"/>
              </a:rPr>
              <a:t>n</a:t>
            </a:r>
            <a:r>
              <a:rPr lang="zh-CN" altLang="en-US" sz="1100" b="0" i="0">
                <a:solidFill>
                  <a:srgbClr val="000000"/>
                </a:solidFill>
                <a:effectLst/>
                <a:latin typeface="微软雅黑" panose="020B0503020204020204" pitchFamily="34" charset="-122"/>
                <a:ea typeface="微软雅黑" panose="020B0503020204020204" pitchFamily="34" charset="-122"/>
              </a:rPr>
              <a:t>个闭包，将最小前缀的最后一项移入</a:t>
            </a:r>
            <a:r>
              <a:rPr lang="en-US" altLang="zh-CN" sz="1100" b="0" i="0">
                <a:solidFill>
                  <a:srgbClr val="000000"/>
                </a:solidFill>
                <a:effectLst/>
                <a:latin typeface="微软雅黑" panose="020B0503020204020204" pitchFamily="34" charset="-122"/>
                <a:ea typeface="微软雅黑" panose="020B0503020204020204" pitchFamily="34" charset="-122"/>
              </a:rPr>
              <a:t>S</a:t>
            </a:r>
            <a:r>
              <a:rPr lang="zh-CN" altLang="en-US" sz="1100" b="0" i="0">
                <a:solidFill>
                  <a:srgbClr val="000000"/>
                </a:solidFill>
                <a:effectLst/>
                <a:latin typeface="微软雅黑" panose="020B0503020204020204" pitchFamily="34" charset="-122"/>
                <a:ea typeface="微软雅黑" panose="020B0503020204020204" pitchFamily="34" charset="-122"/>
              </a:rPr>
              <a:t>，删去最小前缀以外的所有元素，如此循环，直到</a:t>
            </a:r>
            <a:r>
              <a:rPr lang="en-US" altLang="zh-CN" sz="1100" b="0" i="0">
                <a:solidFill>
                  <a:srgbClr val="000000"/>
                </a:solidFill>
                <a:effectLst/>
                <a:latin typeface="微软雅黑" panose="020B0503020204020204" pitchFamily="34" charset="-122"/>
                <a:ea typeface="微软雅黑" panose="020B0503020204020204" pitchFamily="34" charset="-122"/>
              </a:rPr>
              <a:t>D</a:t>
            </a:r>
            <a:r>
              <a:rPr lang="zh-CN" altLang="en-US" sz="1100" b="0" i="0">
                <a:solidFill>
                  <a:srgbClr val="000000"/>
                </a:solidFill>
                <a:effectLst/>
                <a:latin typeface="微软雅黑" panose="020B0503020204020204" pitchFamily="34" charset="-122"/>
                <a:ea typeface="微软雅黑" panose="020B0503020204020204" pitchFamily="34" charset="-122"/>
              </a:rPr>
              <a:t>为空，</a:t>
            </a:r>
            <a:r>
              <a:rPr lang="en-US" altLang="zh-CN" sz="1100" b="0" i="0">
                <a:solidFill>
                  <a:srgbClr val="000000"/>
                </a:solidFill>
                <a:effectLst/>
                <a:latin typeface="微软雅黑" panose="020B0503020204020204" pitchFamily="34" charset="-122"/>
                <a:ea typeface="微软雅黑" panose="020B0503020204020204" pitchFamily="34" charset="-122"/>
              </a:rPr>
              <a:t>S</a:t>
            </a:r>
            <a:r>
              <a:rPr lang="zh-CN" altLang="en-US" sz="1100" b="0" i="0">
                <a:solidFill>
                  <a:srgbClr val="000000"/>
                </a:solidFill>
                <a:effectLst/>
                <a:latin typeface="微软雅黑" panose="020B0503020204020204" pitchFamily="34" charset="-122"/>
                <a:ea typeface="微软雅黑" panose="020B0503020204020204" pitchFamily="34" charset="-122"/>
              </a:rPr>
              <a:t>为缩减后的结果</a:t>
            </a:r>
            <a:endParaRPr lang="en-US" altLang="zh-CN" sz="1100" b="0" i="0">
              <a:solidFill>
                <a:srgbClr val="000000"/>
              </a:solidFill>
              <a:effectLst/>
              <a:latin typeface="微软雅黑" panose="020B0503020204020204" pitchFamily="34" charset="-122"/>
              <a:ea typeface="微软雅黑" panose="020B0503020204020204" pitchFamily="34" charset="-122"/>
            </a:endParaRPr>
          </a:p>
          <a:p>
            <a:pPr marL="171450" indent="-171450" algn="just" defTabSz="685749">
              <a:lnSpc>
                <a:spcPct val="150000"/>
              </a:lnSpc>
              <a:buFont typeface="Arial" panose="020B0604020202020204" pitchFamily="34" charset="0"/>
              <a:buChar char="•"/>
              <a:defRPr/>
            </a:pPr>
            <a:endParaRPr lang="en-US" altLang="zh-CN" sz="1100">
              <a:solidFill>
                <a:srgbClr val="000000"/>
              </a:solidFill>
              <a:latin typeface="微软雅黑" panose="020B0503020204020204" pitchFamily="34" charset="-122"/>
              <a:ea typeface="微软雅黑" panose="020B0503020204020204" pitchFamily="34" charset="-122"/>
            </a:endParaRPr>
          </a:p>
          <a:p>
            <a:pPr marL="171450" indent="-171450" algn="just" defTabSz="685749">
              <a:lnSpc>
                <a:spcPct val="150000"/>
              </a:lnSpc>
              <a:buFont typeface="Arial" panose="020B0604020202020204" pitchFamily="34" charset="0"/>
              <a:buChar char="•"/>
              <a:defRPr/>
            </a:pPr>
            <a:r>
              <a:rPr lang="zh-CN" altLang="en-US" sz="1100" b="0" i="0">
                <a:solidFill>
                  <a:srgbClr val="000000"/>
                </a:solidFill>
                <a:effectLst/>
                <a:latin typeface="微软雅黑" panose="020B0503020204020204" pitchFamily="34" charset="-122"/>
                <a:ea typeface="微软雅黑" panose="020B0503020204020204" pitchFamily="34" charset="-122"/>
              </a:rPr>
              <a:t>该算法仍为</a:t>
            </a:r>
            <a:r>
              <a:rPr lang="en-US" altLang="zh-CN" sz="1100" b="0" i="0">
                <a:solidFill>
                  <a:srgbClr val="000000"/>
                </a:solidFill>
                <a:effectLst/>
                <a:latin typeface="微软雅黑" panose="020B0503020204020204" pitchFamily="34" charset="-122"/>
                <a:ea typeface="微软雅黑" panose="020B0503020204020204" pitchFamily="34" charset="-122"/>
              </a:rPr>
              <a:t>1-minimal</a:t>
            </a:r>
            <a:r>
              <a:rPr lang="zh-CN" altLang="en-US" sz="1100" b="0" i="0">
                <a:solidFill>
                  <a:srgbClr val="000000"/>
                </a:solidFill>
                <a:effectLst/>
                <a:latin typeface="微软雅黑" panose="020B0503020204020204" pitchFamily="34" charset="-122"/>
                <a:ea typeface="微软雅黑" panose="020B0503020204020204" pitchFamily="34" charset="-122"/>
              </a:rPr>
              <a:t>，但是速度比</a:t>
            </a:r>
            <a:r>
              <a:rPr lang="en-US" altLang="zh-CN" sz="1100" b="0" i="0">
                <a:solidFill>
                  <a:srgbClr val="000000"/>
                </a:solidFill>
                <a:effectLst/>
                <a:latin typeface="微软雅黑" panose="020B0503020204020204" pitchFamily="34" charset="-122"/>
                <a:ea typeface="微软雅黑" panose="020B0503020204020204" pitchFamily="34" charset="-122"/>
              </a:rPr>
              <a:t>Delta Debugging</a:t>
            </a:r>
            <a:r>
              <a:rPr lang="zh-CN" altLang="en-US" sz="1100" b="0" i="0">
                <a:solidFill>
                  <a:srgbClr val="000000"/>
                </a:solidFill>
                <a:effectLst/>
                <a:latin typeface="微软雅黑" panose="020B0503020204020204" pitchFamily="34" charset="-122"/>
                <a:ea typeface="微软雅黑" panose="020B0503020204020204" pitchFamily="34" charset="-122"/>
              </a:rPr>
              <a:t>更快</a:t>
            </a:r>
            <a:endParaRPr lang="en-US" altLang="zh-CN" sz="1100" b="0" i="0">
              <a:solidFill>
                <a:srgbClr val="000000"/>
              </a:solidFill>
              <a:effectLst/>
              <a:latin typeface="微软雅黑" panose="020B0503020204020204" pitchFamily="34" charset="-122"/>
              <a:ea typeface="微软雅黑" panose="020B0503020204020204" pitchFamily="34" charset="-122"/>
            </a:endParaRPr>
          </a:p>
          <a:p>
            <a:pPr marL="171450" indent="-171450" algn="just" defTabSz="685749">
              <a:lnSpc>
                <a:spcPct val="150000"/>
              </a:lnSpc>
              <a:buFont typeface="Arial" panose="020B0604020202020204" pitchFamily="34" charset="0"/>
              <a:buChar char="•"/>
              <a:defRPr/>
            </a:pPr>
            <a:endParaRPr lang="en-US" altLang="zh-CN" sz="1100">
              <a:solidFill>
                <a:schemeClr val="bg2">
                  <a:lumMod val="25000"/>
                </a:schemeClr>
              </a:solidFill>
              <a:latin typeface="微软雅黑"/>
              <a:ea typeface="微软雅黑"/>
            </a:endParaRPr>
          </a:p>
        </p:txBody>
      </p:sp>
      <p:sp>
        <p:nvSpPr>
          <p:cNvPr id="115" name="文本框 114">
            <a:extLst>
              <a:ext uri="{FF2B5EF4-FFF2-40B4-BE49-F238E27FC236}">
                <a16:creationId xmlns:a16="http://schemas.microsoft.com/office/drawing/2014/main" id="{D3D6B531-CDEE-462B-D894-0B7FF4C43154}"/>
              </a:ext>
            </a:extLst>
          </p:cNvPr>
          <p:cNvSpPr txBox="1"/>
          <p:nvPr/>
        </p:nvSpPr>
        <p:spPr>
          <a:xfrm>
            <a:off x="1010152" y="1874093"/>
            <a:ext cx="1816719" cy="707886"/>
          </a:xfrm>
          <a:prstGeom prst="rect">
            <a:avLst/>
          </a:prstGeom>
          <a:solidFill>
            <a:srgbClr val="595959"/>
          </a:solidFill>
        </p:spPr>
        <p:txBody>
          <a:bodyPr wrap="square" rtlCol="0">
            <a:spAutoFit/>
          </a:bodyPr>
          <a:lstStyle/>
          <a:p>
            <a:r>
              <a:rPr lang="en-US" altLang="zh-CN" sz="2000" b="1" spc="300">
                <a:solidFill>
                  <a:schemeClr val="bg1"/>
                </a:solidFill>
              </a:rPr>
              <a:t>Binary Reduction</a:t>
            </a:r>
            <a:endParaRPr lang="zh-CN" altLang="en-US" sz="2000" b="1" spc="300">
              <a:solidFill>
                <a:schemeClr val="bg1"/>
              </a:solidFill>
            </a:endParaRPr>
          </a:p>
        </p:txBody>
      </p:sp>
      <p:pic>
        <p:nvPicPr>
          <p:cNvPr id="4" name="图片 3">
            <a:extLst>
              <a:ext uri="{FF2B5EF4-FFF2-40B4-BE49-F238E27FC236}">
                <a16:creationId xmlns:a16="http://schemas.microsoft.com/office/drawing/2014/main" id="{C3CBBDC0-6C58-E95C-F780-D692BBEC6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500" y="2008415"/>
            <a:ext cx="4158512" cy="2849858"/>
          </a:xfrm>
          <a:prstGeom prst="rect">
            <a:avLst/>
          </a:prstGeom>
        </p:spPr>
      </p:pic>
    </p:spTree>
    <p:extLst>
      <p:ext uri="{BB962C8B-B14F-4D97-AF65-F5344CB8AC3E}">
        <p14:creationId xmlns:p14="http://schemas.microsoft.com/office/powerpoint/2010/main" val="116740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304DF-6C43-654B-0D3A-A3F138AF631F}"/>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E2C12C4C-55C8-6FC9-7E0B-C4E9A1097ECD}"/>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2A4907D6-88C2-D272-0454-4232135E80E5}"/>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034C2D95-88C2-F904-5FD6-4A5EA5B5F827}"/>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F493AF72-9489-33D5-6759-CAF544178F14}"/>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59796BBB-7691-F5EC-0BEE-B7AFDA93AFDB}"/>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8EBDC0BA-2518-DD3A-78CF-33B270D7E09C}"/>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E55DED45-FAD2-93F5-D087-FEAA2041D18C}"/>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8532DD6A-5BEF-63D2-B096-981BA0F29090}"/>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E9B81106-4452-752E-05B5-B2AA79939998}"/>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36896F74-17F3-142F-EA62-DF57125F3C03}"/>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ADB01256-20F1-AE22-5116-470F997A36C8}"/>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870929BD-E5C8-8944-2891-EAB04F64D5C0}"/>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D4A86786-99D2-A74A-4AD0-4ED78503398E}"/>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8040ADB2-8E1B-03F8-D956-877EF68DB6F4}"/>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F30A085F-2E51-F832-E91A-17BA38D1AB4B}"/>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B303439F-8475-A53E-45DF-B659299B3040}"/>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E8E9272D-929A-0D97-72A2-D69D801CB837}"/>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4F9077AD-EE2A-CB77-5CEC-59DEFF4FA1ED}"/>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61339671-BB4D-A0C3-3966-8AEEE60F7FF1}"/>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A1EFDACB-6E86-A3A4-5A46-6185FA2DA438}"/>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5E92A2BA-AF8E-FDAA-23F8-25DBCAC643A2}"/>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65E2BD8D-3415-C8A7-CFB5-3DA261294C3D}"/>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00CCBDB8-CD08-591E-C493-308D98B1CBDF}"/>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7EB6CCE6-35CB-05D7-80C3-C8EBE245720C}"/>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539EEFBC-15E1-5769-6E48-9345AE19ED2E}"/>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3466A223-A46B-25E7-56DE-C253144CCF8A}"/>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285DC891-E7A1-2C54-EBCB-FE232C67AE38}"/>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BABB2977-4252-A718-81EC-98A0805D9F9E}"/>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87DE4791-8324-95F0-793E-D097FC7B8D5D}"/>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AB6EE838-5179-B0C5-E432-425534CAC1A6}"/>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53480737-D61C-DEC4-BB9F-4109A760BA53}"/>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6B5EDC76-6904-63C1-7CB2-9F2AA6DDF5BE}"/>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CD0FE173-3C81-130A-E211-B51255715525}"/>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283720D5-1799-44C3-C106-F8D2B0E3787C}"/>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CC14B5DD-5D09-A2B6-264F-D1A8FB8D94FB}"/>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6AE27DDE-E109-F831-CF75-05249A207810}"/>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9" name="矩形 258">
            <a:extLst>
              <a:ext uri="{FF2B5EF4-FFF2-40B4-BE49-F238E27FC236}">
                <a16:creationId xmlns:a16="http://schemas.microsoft.com/office/drawing/2014/main" id="{7866B5F2-BFDB-49C8-954A-CF4BF6101D1A}"/>
              </a:ext>
            </a:extLst>
          </p:cNvPr>
          <p:cNvSpPr/>
          <p:nvPr/>
        </p:nvSpPr>
        <p:spPr>
          <a:xfrm>
            <a:off x="1387054" y="2588533"/>
            <a:ext cx="7202027" cy="300877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Vlucan</a:t>
            </a:r>
            <a:r>
              <a:rPr lang="zh-CN" altLang="en-US" sz="1600">
                <a:solidFill>
                  <a:schemeClr val="bg2">
                    <a:lumMod val="25000"/>
                  </a:schemeClr>
                </a:solidFill>
                <a:latin typeface="Calibri" panose="020F0502020204030204" pitchFamily="34" charset="0"/>
                <a:cs typeface="Calibri" panose="020F0502020204030204" pitchFamily="34" charset="0"/>
              </a:rPr>
              <a:t>：在主缩减器（</a:t>
            </a:r>
            <a:r>
              <a:rPr lang="en-US" altLang="zh-CN" sz="1600">
                <a:solidFill>
                  <a:schemeClr val="bg2">
                    <a:lumMod val="25000"/>
                  </a:schemeClr>
                </a:solidFill>
                <a:latin typeface="Calibri" panose="020F0502020204030204" pitchFamily="34" charset="0"/>
                <a:cs typeface="Calibri" panose="020F0502020204030204" pitchFamily="34" charset="0"/>
              </a:rPr>
              <a:t>Perse</a:t>
            </a:r>
            <a:r>
              <a:rPr lang="zh-CN" altLang="en-US" sz="1600">
                <a:solidFill>
                  <a:schemeClr val="bg2">
                    <a:lumMod val="25000"/>
                  </a:schemeClr>
                </a:solidFill>
                <a:latin typeface="Calibri" panose="020F0502020204030204" pitchFamily="34" charset="0"/>
                <a:cs typeface="Calibri" panose="020F0502020204030204" pitchFamily="34" charset="0"/>
              </a:rPr>
              <a:t>）达到局部最小之后，使用一个辅助的约减器执行一些启发式的变换（如随机替换子树）再进行约减</a:t>
            </a:r>
          </a:p>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RCC</a:t>
            </a:r>
            <a:r>
              <a:rPr lang="zh-CN" altLang="en-US" sz="1600">
                <a:solidFill>
                  <a:schemeClr val="bg2">
                    <a:lumMod val="25000"/>
                  </a:schemeClr>
                </a:solidFill>
                <a:latin typeface="Calibri" panose="020F0502020204030204" pitchFamily="34" charset="0"/>
                <a:cs typeface="Calibri" panose="020F0502020204030204" pitchFamily="34" charset="0"/>
              </a:rPr>
              <a:t>：使用保存删减中间程序运行情况的缓存来加速约减</a:t>
            </a:r>
          </a:p>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PPR</a:t>
            </a:r>
            <a:r>
              <a:rPr lang="zh-CN" altLang="en-US" sz="1600">
                <a:solidFill>
                  <a:schemeClr val="bg2">
                    <a:lumMod val="25000"/>
                  </a:schemeClr>
                </a:solidFill>
                <a:latin typeface="Calibri" panose="020F0502020204030204" pitchFamily="34" charset="0"/>
                <a:cs typeface="Calibri" panose="020F0502020204030204" pitchFamily="34" charset="0"/>
              </a:rPr>
              <a:t>：同时约减两个程序，先最小化两个程序的差异，再将差异保存为一种编辑，最小化两个程序相同的部分</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LPR</a:t>
            </a:r>
            <a:r>
              <a:rPr lang="zh-CN" altLang="en-US" sz="1600">
                <a:solidFill>
                  <a:schemeClr val="bg2">
                    <a:lumMod val="25000"/>
                  </a:schemeClr>
                </a:solidFill>
                <a:latin typeface="Calibri" panose="020F0502020204030204" pitchFamily="34" charset="0"/>
                <a:cs typeface="Calibri" panose="020F0502020204030204" pitchFamily="34" charset="0"/>
              </a:rPr>
              <a:t>：使用</a:t>
            </a:r>
            <a:r>
              <a:rPr lang="en-US" altLang="zh-CN" sz="1600">
                <a:solidFill>
                  <a:schemeClr val="bg2">
                    <a:lumMod val="25000"/>
                  </a:schemeClr>
                </a:solidFill>
                <a:latin typeface="Calibri" panose="020F0502020204030204" pitchFamily="34" charset="0"/>
                <a:cs typeface="Calibri" panose="020F0502020204030204" pitchFamily="34" charset="0"/>
              </a:rPr>
              <a:t>LLM</a:t>
            </a:r>
            <a:r>
              <a:rPr lang="zh-CN" altLang="en-US" sz="1600">
                <a:solidFill>
                  <a:schemeClr val="bg2">
                    <a:lumMod val="25000"/>
                  </a:schemeClr>
                </a:solidFill>
                <a:latin typeface="Calibri" panose="020F0502020204030204" pitchFamily="34" charset="0"/>
                <a:cs typeface="Calibri" panose="020F0502020204030204" pitchFamily="34" charset="0"/>
              </a:rPr>
              <a:t>在已缩减过的程序上执行变换，试图进一步缩减程序</a:t>
            </a:r>
          </a:p>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T-Rec</a:t>
            </a:r>
            <a:r>
              <a:rPr lang="zh-CN" altLang="en-US" sz="1600">
                <a:solidFill>
                  <a:schemeClr val="bg2">
                    <a:lumMod val="25000"/>
                  </a:schemeClr>
                </a:solidFill>
                <a:latin typeface="Calibri" panose="020F0502020204030204" pitchFamily="34" charset="0"/>
                <a:cs typeface="Calibri" panose="020F0502020204030204" pitchFamily="34" charset="0"/>
              </a:rPr>
              <a:t>：通过统一编辑</a:t>
            </a:r>
            <a:r>
              <a:rPr lang="en-US" altLang="zh-CN" sz="1600">
                <a:solidFill>
                  <a:schemeClr val="bg2">
                    <a:lumMod val="25000"/>
                  </a:schemeClr>
                </a:solidFill>
                <a:latin typeface="Calibri" panose="020F0502020204030204" pitchFamily="34" charset="0"/>
                <a:cs typeface="Calibri" panose="020F0502020204030204" pitchFamily="34" charset="0"/>
              </a:rPr>
              <a:t>token</a:t>
            </a:r>
            <a:r>
              <a:rPr lang="zh-CN" altLang="en-US" sz="1600">
                <a:solidFill>
                  <a:schemeClr val="bg2">
                    <a:lumMod val="25000"/>
                  </a:schemeClr>
                </a:solidFill>
                <a:latin typeface="Calibri" panose="020F0502020204030204" pitchFamily="34" charset="0"/>
                <a:cs typeface="Calibri" panose="020F0502020204030204" pitchFamily="34" charset="0"/>
              </a:rPr>
              <a:t>减小程序的尺寸，增加可读性</a:t>
            </a:r>
          </a:p>
          <a:p>
            <a:pPr marL="285750" indent="-285750">
              <a:lnSpc>
                <a:spcPct val="150000"/>
              </a:lnSpc>
              <a:buFont typeface="Arial" panose="020B0604020202020204" pitchFamily="34" charset="0"/>
              <a:buChar char="•"/>
            </a:pPr>
            <a:endParaRPr lang="zh-CN" altLang="en-US" sz="1600">
              <a:solidFill>
                <a:schemeClr val="bg2">
                  <a:lumMod val="25000"/>
                </a:schemeClr>
              </a:solidFill>
              <a:latin typeface="Calibri" panose="020F0502020204030204" pitchFamily="34" charset="0"/>
              <a:cs typeface="Calibri" panose="020F0502020204030204" pitchFamily="34" charset="0"/>
            </a:endParaRPr>
          </a:p>
        </p:txBody>
      </p:sp>
      <p:grpSp>
        <p:nvGrpSpPr>
          <p:cNvPr id="123" name="组合 122">
            <a:extLst>
              <a:ext uri="{FF2B5EF4-FFF2-40B4-BE49-F238E27FC236}">
                <a16:creationId xmlns:a16="http://schemas.microsoft.com/office/drawing/2014/main" id="{35920C09-144D-47E7-4E05-9A4B85FC212D}"/>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D34A7553-E5CD-704C-AF88-B1DE2D90DB82}"/>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effectLst/>
                  <a:uLnTx/>
                  <a:uFillTx/>
                  <a:latin typeface="微软雅黑"/>
                </a:rPr>
                <a:t>近期的其他程序缩减工作</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B6EF379A-BA00-0147-9925-832D012CAEB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CHENGNIAN SUN</a:t>
              </a:r>
              <a:r>
                <a:rPr lang="zh-CN" altLang="en-US" sz="1050" kern="0">
                  <a:solidFill>
                    <a:prstClr val="white">
                      <a:lumMod val="50000"/>
                    </a:prstClr>
                  </a:solidFill>
                  <a:latin typeface="微软雅黑"/>
                </a:rPr>
                <a:t>的近期工作</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FB01C786-C921-D526-5B09-502DC469E772}"/>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258084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23561-B86E-FF51-D777-31438822F9B8}"/>
            </a:ext>
          </a:extLst>
        </p:cNvPr>
        <p:cNvGrpSpPr/>
        <p:nvPr/>
      </p:nvGrpSpPr>
      <p:grpSpPr>
        <a:xfrm>
          <a:off x="0" y="0"/>
          <a:ext cx="0" cy="0"/>
          <a:chOff x="0" y="0"/>
          <a:chExt cx="0" cy="0"/>
        </a:xfrm>
      </p:grpSpPr>
      <p:cxnSp>
        <p:nvCxnSpPr>
          <p:cNvPr id="95" name="直接连接符 94">
            <a:extLst>
              <a:ext uri="{FF2B5EF4-FFF2-40B4-BE49-F238E27FC236}">
                <a16:creationId xmlns:a16="http://schemas.microsoft.com/office/drawing/2014/main" id="{499E9937-5C58-A9C0-EEE1-309033375935}"/>
              </a:ext>
            </a:extLst>
          </p:cNvPr>
          <p:cNvCxnSpPr>
            <a:stCxn id="107" idx="5"/>
            <a:endCxn id="99" idx="1"/>
          </p:cNvCxnSpPr>
          <p:nvPr/>
        </p:nvCxnSpPr>
        <p:spPr>
          <a:xfrm rot="1412507" flipH="1">
            <a:off x="12158839" y="643280"/>
            <a:ext cx="533393" cy="4963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FF029E9A-3170-3938-C52A-1DD475ADCBC0}"/>
              </a:ext>
            </a:extLst>
          </p:cNvPr>
          <p:cNvCxnSpPr>
            <a:cxnSpLocks/>
          </p:cNvCxnSpPr>
          <p:nvPr/>
        </p:nvCxnSpPr>
        <p:spPr>
          <a:xfrm rot="1412507">
            <a:off x="10817144" y="2086307"/>
            <a:ext cx="400201" cy="13226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D5A3DDC3-88C3-7B30-44A9-4E8E8B956029}"/>
              </a:ext>
            </a:extLst>
          </p:cNvPr>
          <p:cNvCxnSpPr>
            <a:stCxn id="101" idx="3"/>
            <a:endCxn id="99" idx="0"/>
          </p:cNvCxnSpPr>
          <p:nvPr/>
        </p:nvCxnSpPr>
        <p:spPr>
          <a:xfrm rot="1412507" flipH="1" flipV="1">
            <a:off x="11950819" y="1206657"/>
            <a:ext cx="611568" cy="5875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4EB05911-8B29-A85F-211C-47675D93C338}"/>
              </a:ext>
            </a:extLst>
          </p:cNvPr>
          <p:cNvCxnSpPr>
            <a:stCxn id="105" idx="2"/>
            <a:endCxn id="99" idx="6"/>
          </p:cNvCxnSpPr>
          <p:nvPr/>
        </p:nvCxnSpPr>
        <p:spPr>
          <a:xfrm rot="1412507" flipH="1" flipV="1">
            <a:off x="11615839" y="1189816"/>
            <a:ext cx="285787" cy="15492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椭圆 98">
            <a:extLst>
              <a:ext uri="{FF2B5EF4-FFF2-40B4-BE49-F238E27FC236}">
                <a16:creationId xmlns:a16="http://schemas.microsoft.com/office/drawing/2014/main" id="{35A54384-5D09-4D96-A824-A57081290C6D}"/>
              </a:ext>
            </a:extLst>
          </p:cNvPr>
          <p:cNvSpPr/>
          <p:nvPr/>
        </p:nvSpPr>
        <p:spPr>
          <a:xfrm rot="6335022">
            <a:off x="11844215" y="947810"/>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id="{034909BD-AF19-0703-906D-5EBE43B29609}"/>
              </a:ext>
            </a:extLst>
          </p:cNvPr>
          <p:cNvCxnSpPr>
            <a:cxnSpLocks/>
            <a:stCxn id="99" idx="5"/>
          </p:cNvCxnSpPr>
          <p:nvPr/>
        </p:nvCxnSpPr>
        <p:spPr>
          <a:xfrm flipH="1">
            <a:off x="11102375" y="1137242"/>
            <a:ext cx="758218" cy="9412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C5CBDB93-0998-4ED1-9159-FF36EEF4F544}"/>
              </a:ext>
            </a:extLst>
          </p:cNvPr>
          <p:cNvSpPr/>
          <p:nvPr/>
        </p:nvSpPr>
        <p:spPr>
          <a:xfrm rot="6335022">
            <a:off x="12363829" y="1877810"/>
            <a:ext cx="219153" cy="2191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4DCCAA4D-1949-6C8F-1D05-1D4F145FD9C4}"/>
              </a:ext>
            </a:extLst>
          </p:cNvPr>
          <p:cNvCxnSpPr>
            <a:stCxn id="101" idx="6"/>
            <a:endCxn id="105" idx="1"/>
          </p:cNvCxnSpPr>
          <p:nvPr/>
        </p:nvCxnSpPr>
        <p:spPr>
          <a:xfrm rot="1412507" flipH="1">
            <a:off x="11811755" y="1961194"/>
            <a:ext cx="461721" cy="9499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8E5DB4CF-973F-7084-05E8-82D3CBEABB7D}"/>
              </a:ext>
            </a:extLst>
          </p:cNvPr>
          <p:cNvCxnSpPr>
            <a:cxnSpLocks/>
            <a:endCxn id="105" idx="3"/>
          </p:cNvCxnSpPr>
          <p:nvPr/>
        </p:nvCxnSpPr>
        <p:spPr>
          <a:xfrm>
            <a:off x="11102375" y="2090712"/>
            <a:ext cx="401132" cy="6502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9C816D41-0C6B-9B3D-29D3-62B56DCD88ED}"/>
              </a:ext>
            </a:extLst>
          </p:cNvPr>
          <p:cNvCxnSpPr>
            <a:stCxn id="106" idx="1"/>
            <a:endCxn id="105" idx="5"/>
          </p:cNvCxnSpPr>
          <p:nvPr/>
        </p:nvCxnSpPr>
        <p:spPr>
          <a:xfrm rot="1412507" flipV="1">
            <a:off x="11141588" y="2811296"/>
            <a:ext cx="216551" cy="5806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椭圆 104">
            <a:extLst>
              <a:ext uri="{FF2B5EF4-FFF2-40B4-BE49-F238E27FC236}">
                <a16:creationId xmlns:a16="http://schemas.microsoft.com/office/drawing/2014/main" id="{8B0D5CD6-BC2F-580C-018E-43A8AB19E811}"/>
              </a:ext>
            </a:extLst>
          </p:cNvPr>
          <p:cNvSpPr/>
          <p:nvPr/>
        </p:nvSpPr>
        <p:spPr>
          <a:xfrm rot="6335022">
            <a:off x="11452049" y="272791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0A118D73-CD21-7455-9E82-9916536CEB64}"/>
              </a:ext>
            </a:extLst>
          </p:cNvPr>
          <p:cNvSpPr/>
          <p:nvPr/>
        </p:nvSpPr>
        <p:spPr>
          <a:xfrm rot="6335022">
            <a:off x="10796943" y="3259888"/>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77FA5ED5-087D-FF77-2247-78148553A5E5}"/>
              </a:ext>
            </a:extLst>
          </p:cNvPr>
          <p:cNvSpPr/>
          <p:nvPr/>
        </p:nvSpPr>
        <p:spPr>
          <a:xfrm rot="6335022">
            <a:off x="12746332" y="506431"/>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8" name="直接连接符 107">
            <a:extLst>
              <a:ext uri="{FF2B5EF4-FFF2-40B4-BE49-F238E27FC236}">
                <a16:creationId xmlns:a16="http://schemas.microsoft.com/office/drawing/2014/main" id="{9BED3BE4-B598-C9EA-98C1-C4569FEF668F}"/>
              </a:ext>
            </a:extLst>
          </p:cNvPr>
          <p:cNvCxnSpPr>
            <a:stCxn id="122" idx="5"/>
          </p:cNvCxnSpPr>
          <p:nvPr/>
        </p:nvCxnSpPr>
        <p:spPr>
          <a:xfrm rot="3126863">
            <a:off x="10564767" y="5572598"/>
            <a:ext cx="439371" cy="9954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AC00E6B7-E00D-6C9C-7B42-61E685A86799}"/>
              </a:ext>
            </a:extLst>
          </p:cNvPr>
          <p:cNvCxnSpPr>
            <a:stCxn id="122" idx="3"/>
            <a:endCxn id="113" idx="0"/>
          </p:cNvCxnSpPr>
          <p:nvPr/>
        </p:nvCxnSpPr>
        <p:spPr>
          <a:xfrm rot="1412507" flipH="1">
            <a:off x="9551345" y="5161787"/>
            <a:ext cx="1306726" cy="6427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CE710173-A4B8-C53B-793B-927D8E0D7FAA}"/>
              </a:ext>
            </a:extLst>
          </p:cNvPr>
          <p:cNvCxnSpPr>
            <a:stCxn id="112" idx="6"/>
          </p:cNvCxnSpPr>
          <p:nvPr/>
        </p:nvCxnSpPr>
        <p:spPr>
          <a:xfrm rot="1412507">
            <a:off x="10426141" y="4863191"/>
            <a:ext cx="802451" cy="3954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FA943D3A-A88B-2C7E-1ADB-92B7E381EEF8}"/>
              </a:ext>
            </a:extLst>
          </p:cNvPr>
          <p:cNvCxnSpPr>
            <a:stCxn id="112" idx="4"/>
            <a:endCxn id="113" idx="0"/>
          </p:cNvCxnSpPr>
          <p:nvPr/>
        </p:nvCxnSpPr>
        <p:spPr>
          <a:xfrm rot="1412507" flipH="1">
            <a:off x="9676630" y="4560556"/>
            <a:ext cx="414133" cy="10840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2" name="椭圆 111">
            <a:extLst>
              <a:ext uri="{FF2B5EF4-FFF2-40B4-BE49-F238E27FC236}">
                <a16:creationId xmlns:a16="http://schemas.microsoft.com/office/drawing/2014/main" id="{135A6B05-C567-3E3C-EAA2-136685E87510}"/>
              </a:ext>
            </a:extLst>
          </p:cNvPr>
          <p:cNvSpPr/>
          <p:nvPr/>
        </p:nvSpPr>
        <p:spPr>
          <a:xfrm rot="3126863">
            <a:off x="10252707" y="4402580"/>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8C9AD254-FDB0-4D79-EAFD-AFE6828B5847}"/>
              </a:ext>
            </a:extLst>
          </p:cNvPr>
          <p:cNvSpPr/>
          <p:nvPr/>
        </p:nvSpPr>
        <p:spPr>
          <a:xfrm rot="3126863">
            <a:off x="9296430" y="5477773"/>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a:extLst>
              <a:ext uri="{FF2B5EF4-FFF2-40B4-BE49-F238E27FC236}">
                <a16:creationId xmlns:a16="http://schemas.microsoft.com/office/drawing/2014/main" id="{199BD93C-27DC-B384-0F4A-D08719C4857F}"/>
              </a:ext>
            </a:extLst>
          </p:cNvPr>
          <p:cNvCxnSpPr>
            <a:cxnSpLocks/>
            <a:stCxn id="106" idx="6"/>
            <a:endCxn id="112" idx="0"/>
          </p:cNvCxnSpPr>
          <p:nvPr/>
        </p:nvCxnSpPr>
        <p:spPr>
          <a:xfrm flipH="1">
            <a:off x="10569517" y="3509292"/>
            <a:ext cx="320335" cy="9616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EC759AA0-5E28-1827-3435-9823B8E1D8C3}"/>
              </a:ext>
            </a:extLst>
          </p:cNvPr>
          <p:cNvCxnSpPr>
            <a:stCxn id="121" idx="2"/>
            <a:endCxn id="113" idx="6"/>
          </p:cNvCxnSpPr>
          <p:nvPr/>
        </p:nvCxnSpPr>
        <p:spPr>
          <a:xfrm rot="1412507" flipH="1" flipV="1">
            <a:off x="9345628" y="5900662"/>
            <a:ext cx="1275133" cy="305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BEF38146-972E-2591-5BEF-7BF53839473A}"/>
              </a:ext>
            </a:extLst>
          </p:cNvPr>
          <p:cNvCxnSpPr>
            <a:stCxn id="112" idx="0"/>
            <a:endCxn id="120" idx="3"/>
          </p:cNvCxnSpPr>
          <p:nvPr/>
        </p:nvCxnSpPr>
        <p:spPr>
          <a:xfrm rot="1412507" flipV="1">
            <a:off x="10714779" y="3773809"/>
            <a:ext cx="909952" cy="9169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CC42753E-8277-4602-4B30-C7621BBF4FD6}"/>
              </a:ext>
            </a:extLst>
          </p:cNvPr>
          <p:cNvCxnSpPr/>
          <p:nvPr/>
        </p:nvCxnSpPr>
        <p:spPr>
          <a:xfrm rot="3126863" flipH="1" flipV="1">
            <a:off x="11136749" y="3956124"/>
            <a:ext cx="686701" cy="1509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椭圆 119">
            <a:extLst>
              <a:ext uri="{FF2B5EF4-FFF2-40B4-BE49-F238E27FC236}">
                <a16:creationId xmlns:a16="http://schemas.microsoft.com/office/drawing/2014/main" id="{C0412353-857C-FD74-FCFB-372EF50C0837}"/>
              </a:ext>
            </a:extLst>
          </p:cNvPr>
          <p:cNvSpPr/>
          <p:nvPr/>
        </p:nvSpPr>
        <p:spPr>
          <a:xfrm rot="3126863">
            <a:off x="11769216" y="3905095"/>
            <a:ext cx="202251" cy="20225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156FC071-1EFA-E196-FE3B-8141F150DAA5}"/>
              </a:ext>
            </a:extLst>
          </p:cNvPr>
          <p:cNvSpPr/>
          <p:nvPr/>
        </p:nvSpPr>
        <p:spPr>
          <a:xfrm rot="3126863">
            <a:off x="10459046" y="6421828"/>
            <a:ext cx="247141" cy="2471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6D9A2A12-3D32-2F42-3CCC-FC2516201CB3}"/>
              </a:ext>
            </a:extLst>
          </p:cNvPr>
          <p:cNvSpPr/>
          <p:nvPr/>
        </p:nvSpPr>
        <p:spPr>
          <a:xfrm rot="3126863">
            <a:off x="10931070" y="5338196"/>
            <a:ext cx="254074" cy="25407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连接符 122">
            <a:extLst>
              <a:ext uri="{FF2B5EF4-FFF2-40B4-BE49-F238E27FC236}">
                <a16:creationId xmlns:a16="http://schemas.microsoft.com/office/drawing/2014/main" id="{7616A0B7-426A-A78D-D8CA-5A60245805BA}"/>
              </a:ext>
            </a:extLst>
          </p:cNvPr>
          <p:cNvCxnSpPr>
            <a:stCxn id="126" idx="2"/>
            <a:endCxn id="113" idx="5"/>
          </p:cNvCxnSpPr>
          <p:nvPr/>
        </p:nvCxnSpPr>
        <p:spPr>
          <a:xfrm rot="1412507" flipH="1" flipV="1">
            <a:off x="9103412" y="5777092"/>
            <a:ext cx="751170" cy="12536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5EA4F375-69F9-59CA-1278-F0B66FBFB1BD}"/>
              </a:ext>
            </a:extLst>
          </p:cNvPr>
          <p:cNvCxnSpPr>
            <a:stCxn id="126" idx="7"/>
            <a:endCxn id="121" idx="4"/>
          </p:cNvCxnSpPr>
          <p:nvPr/>
        </p:nvCxnSpPr>
        <p:spPr>
          <a:xfrm rot="1412507" flipV="1">
            <a:off x="10017112" y="6523763"/>
            <a:ext cx="308262" cy="863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椭圆 125">
            <a:extLst>
              <a:ext uri="{FF2B5EF4-FFF2-40B4-BE49-F238E27FC236}">
                <a16:creationId xmlns:a16="http://schemas.microsoft.com/office/drawing/2014/main" id="{81BFF096-CB4F-6C0F-5D13-877EE2899C55}"/>
              </a:ext>
            </a:extLst>
          </p:cNvPr>
          <p:cNvSpPr/>
          <p:nvPr/>
        </p:nvSpPr>
        <p:spPr>
          <a:xfrm rot="3126863">
            <a:off x="9504632" y="7091234"/>
            <a:ext cx="354128" cy="3541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7" name="直接连接符 126">
            <a:extLst>
              <a:ext uri="{FF2B5EF4-FFF2-40B4-BE49-F238E27FC236}">
                <a16:creationId xmlns:a16="http://schemas.microsoft.com/office/drawing/2014/main" id="{265249E4-8D6D-0A29-3233-6AE8D6537394}"/>
              </a:ext>
            </a:extLst>
          </p:cNvPr>
          <p:cNvCxnSpPr>
            <a:stCxn id="105" idx="7"/>
            <a:endCxn id="120" idx="1"/>
          </p:cNvCxnSpPr>
          <p:nvPr/>
        </p:nvCxnSpPr>
        <p:spPr>
          <a:xfrm rot="1412507">
            <a:off x="11417035" y="3014197"/>
            <a:ext cx="651640" cy="79460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D7403611-FAD5-69E3-3981-11B4C442A05C}"/>
              </a:ext>
            </a:extLst>
          </p:cNvPr>
          <p:cNvCxnSpPr>
            <a:stCxn id="120" idx="2"/>
            <a:endCxn id="106" idx="0"/>
          </p:cNvCxnSpPr>
          <p:nvPr/>
        </p:nvCxnSpPr>
        <p:spPr>
          <a:xfrm rot="1412507" flipH="1" flipV="1">
            <a:off x="10977130" y="3594241"/>
            <a:ext cx="900329" cy="158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5B509BE-F0BF-93A4-88A8-B515D7D17F09}"/>
              </a:ext>
            </a:extLst>
          </p:cNvPr>
          <p:cNvCxnSpPr/>
          <p:nvPr/>
        </p:nvCxnSpPr>
        <p:spPr>
          <a:xfrm rot="4922515" flipH="1" flipV="1">
            <a:off x="1500407" y="5692234"/>
            <a:ext cx="85116" cy="8109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0150392D-6DC7-440B-65C9-C9E67BDFCD40}"/>
              </a:ext>
            </a:extLst>
          </p:cNvPr>
          <p:cNvCxnSpPr>
            <a:endCxn id="135" idx="0"/>
          </p:cNvCxnSpPr>
          <p:nvPr/>
        </p:nvCxnSpPr>
        <p:spPr>
          <a:xfrm rot="4922515" flipH="1">
            <a:off x="2306271" y="5834503"/>
            <a:ext cx="601612" cy="8737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6631B1AF-2C89-EA50-DF40-3D626AEC974B}"/>
              </a:ext>
            </a:extLst>
          </p:cNvPr>
          <p:cNvCxnSpPr>
            <a:endCxn id="138" idx="7"/>
          </p:cNvCxnSpPr>
          <p:nvPr/>
        </p:nvCxnSpPr>
        <p:spPr>
          <a:xfrm flipH="1" flipV="1">
            <a:off x="1394107" y="7432813"/>
            <a:ext cx="1396993" cy="1834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699FDE0B-F8D2-5154-C5FA-F9F1949C6915}"/>
              </a:ext>
            </a:extLst>
          </p:cNvPr>
          <p:cNvCxnSpPr/>
          <p:nvPr/>
        </p:nvCxnSpPr>
        <p:spPr>
          <a:xfrm rot="4922515" flipH="1">
            <a:off x="1532902" y="6514567"/>
            <a:ext cx="1737014" cy="6690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287E571E-0597-69D5-8021-8F9AD4B63B9D}"/>
              </a:ext>
            </a:extLst>
          </p:cNvPr>
          <p:cNvCxnSpPr>
            <a:endCxn id="138" idx="1"/>
          </p:cNvCxnSpPr>
          <p:nvPr/>
        </p:nvCxnSpPr>
        <p:spPr>
          <a:xfrm flipH="1">
            <a:off x="1374997" y="6072907"/>
            <a:ext cx="652903" cy="1223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5" name="椭圆 134">
            <a:extLst>
              <a:ext uri="{FF2B5EF4-FFF2-40B4-BE49-F238E27FC236}">
                <a16:creationId xmlns:a16="http://schemas.microsoft.com/office/drawing/2014/main" id="{AAD96960-F8D3-463E-D4DE-D4AFA49658E2}"/>
              </a:ext>
            </a:extLst>
          </p:cNvPr>
          <p:cNvSpPr/>
          <p:nvPr/>
        </p:nvSpPr>
        <p:spPr>
          <a:xfrm rot="4922515">
            <a:off x="1907546" y="5936464"/>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657CFAF-D2E9-9DDB-3A78-A6C5F653A592}"/>
              </a:ext>
            </a:extLst>
          </p:cNvPr>
          <p:cNvSpPr/>
          <p:nvPr/>
        </p:nvSpPr>
        <p:spPr>
          <a:xfrm rot="4922515">
            <a:off x="2986029" y="6478252"/>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7" name="直接连接符 136">
            <a:extLst>
              <a:ext uri="{FF2B5EF4-FFF2-40B4-BE49-F238E27FC236}">
                <a16:creationId xmlns:a16="http://schemas.microsoft.com/office/drawing/2014/main" id="{BB3FC68B-DCD9-4100-B5FB-B3358A9E0BF2}"/>
              </a:ext>
            </a:extLst>
          </p:cNvPr>
          <p:cNvCxnSpPr>
            <a:stCxn id="136" idx="5"/>
          </p:cNvCxnSpPr>
          <p:nvPr/>
        </p:nvCxnSpPr>
        <p:spPr>
          <a:xfrm flipH="1">
            <a:off x="2889182" y="6640225"/>
            <a:ext cx="132661" cy="10694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8" name="椭圆 137">
            <a:extLst>
              <a:ext uri="{FF2B5EF4-FFF2-40B4-BE49-F238E27FC236}">
                <a16:creationId xmlns:a16="http://schemas.microsoft.com/office/drawing/2014/main" id="{D0D96FF5-DB71-040C-0A97-60E0E11BC8B0}"/>
              </a:ext>
            </a:extLst>
          </p:cNvPr>
          <p:cNvSpPr/>
          <p:nvPr/>
        </p:nvSpPr>
        <p:spPr>
          <a:xfrm rot="4922515">
            <a:off x="1218599" y="7276415"/>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a:extLst>
              <a:ext uri="{FF2B5EF4-FFF2-40B4-BE49-F238E27FC236}">
                <a16:creationId xmlns:a16="http://schemas.microsoft.com/office/drawing/2014/main" id="{17F86BC4-1C40-E7A2-C489-CADD1D0DFF87}"/>
              </a:ext>
            </a:extLst>
          </p:cNvPr>
          <p:cNvCxnSpPr/>
          <p:nvPr/>
        </p:nvCxnSpPr>
        <p:spPr>
          <a:xfrm rot="4922515" flipH="1">
            <a:off x="685815" y="6803177"/>
            <a:ext cx="1065825" cy="199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D94222E2-0F05-B3F6-C1C5-ED385BD6407A}"/>
              </a:ext>
            </a:extLst>
          </p:cNvPr>
          <p:cNvCxnSpPr>
            <a:stCxn id="142" idx="1"/>
          </p:cNvCxnSpPr>
          <p:nvPr/>
        </p:nvCxnSpPr>
        <p:spPr>
          <a:xfrm flipV="1">
            <a:off x="405219" y="6202671"/>
            <a:ext cx="694449" cy="4896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F487541A-E515-A7C0-A58E-2F2B68FB54FF}"/>
              </a:ext>
            </a:extLst>
          </p:cNvPr>
          <p:cNvCxnSpPr>
            <a:stCxn id="142" idx="6"/>
          </p:cNvCxnSpPr>
          <p:nvPr/>
        </p:nvCxnSpPr>
        <p:spPr>
          <a:xfrm>
            <a:off x="332047" y="6974453"/>
            <a:ext cx="953048" cy="4318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2" name="椭圆 141">
            <a:extLst>
              <a:ext uri="{FF2B5EF4-FFF2-40B4-BE49-F238E27FC236}">
                <a16:creationId xmlns:a16="http://schemas.microsoft.com/office/drawing/2014/main" id="{75D419A1-25E9-3DB7-E4B7-921291F434B1}"/>
              </a:ext>
            </a:extLst>
          </p:cNvPr>
          <p:cNvSpPr/>
          <p:nvPr/>
        </p:nvSpPr>
        <p:spPr>
          <a:xfrm rot="4922515">
            <a:off x="152497" y="66605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0426B9DC-9358-713B-74F6-0E5FBD2E20DC}"/>
              </a:ext>
            </a:extLst>
          </p:cNvPr>
          <p:cNvSpPr/>
          <p:nvPr/>
        </p:nvSpPr>
        <p:spPr>
          <a:xfrm rot="4922515">
            <a:off x="2668680" y="7539188"/>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0326E8D1-152A-7439-3874-9DE308A8B9D3}"/>
              </a:ext>
            </a:extLst>
          </p:cNvPr>
          <p:cNvSpPr/>
          <p:nvPr/>
        </p:nvSpPr>
        <p:spPr>
          <a:xfrm rot="4922515">
            <a:off x="921960" y="6039561"/>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155E875C-B618-87FE-609C-603D4400412F}"/>
              </a:ext>
            </a:extLst>
          </p:cNvPr>
          <p:cNvGrpSpPr/>
          <p:nvPr/>
        </p:nvGrpSpPr>
        <p:grpSpPr>
          <a:xfrm>
            <a:off x="767557" y="217775"/>
            <a:ext cx="4995076" cy="716067"/>
            <a:chOff x="767557" y="217775"/>
            <a:chExt cx="4995076" cy="716067"/>
          </a:xfrm>
        </p:grpSpPr>
        <p:sp>
          <p:nvSpPr>
            <p:cNvPr id="21" name="文本框 20">
              <a:extLst>
                <a:ext uri="{FF2B5EF4-FFF2-40B4-BE49-F238E27FC236}">
                  <a16:creationId xmlns:a16="http://schemas.microsoft.com/office/drawing/2014/main" id="{53C7104C-CEBA-A969-0E05-7328A2ACE926}"/>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lumMod val="75000"/>
                      <a:lumOff val="25000"/>
                    </a:prstClr>
                  </a:solidFill>
                  <a:effectLst/>
                  <a:uLnTx/>
                  <a:uFillTx/>
                  <a:latin typeface="微软雅黑"/>
                </a:rPr>
                <a:t>参考文献</a:t>
              </a:r>
              <a:endParaRPr lang="zh-CN" altLang="en-US" sz="2000" b="1" kern="0" dirty="0">
                <a:solidFill>
                  <a:schemeClr val="bg1">
                    <a:lumMod val="75000"/>
                  </a:schemeClr>
                </a:solidFill>
                <a:latin typeface="微软雅黑"/>
              </a:endParaRPr>
            </a:p>
          </p:txBody>
        </p:sp>
        <p:sp>
          <p:nvSpPr>
            <p:cNvPr id="22" name="文本框 21">
              <a:extLst>
                <a:ext uri="{FF2B5EF4-FFF2-40B4-BE49-F238E27FC236}">
                  <a16:creationId xmlns:a16="http://schemas.microsoft.com/office/drawing/2014/main" id="{811B3F7B-A91B-25B5-07C6-503D1F742A32}"/>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bibliographic reference</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23" name="矩形: 圆角 22">
              <a:extLst>
                <a:ext uri="{FF2B5EF4-FFF2-40B4-BE49-F238E27FC236}">
                  <a16:creationId xmlns:a16="http://schemas.microsoft.com/office/drawing/2014/main" id="{2661F66A-E655-B1D2-6BEF-3CED3D3E11F2}"/>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2" name="文本框 1">
            <a:extLst>
              <a:ext uri="{FF2B5EF4-FFF2-40B4-BE49-F238E27FC236}">
                <a16:creationId xmlns:a16="http://schemas.microsoft.com/office/drawing/2014/main" id="{CBFA9369-02D3-9BF0-2AFF-766BE1B56DE4}"/>
              </a:ext>
            </a:extLst>
          </p:cNvPr>
          <p:cNvSpPr txBox="1"/>
          <p:nvPr/>
        </p:nvSpPr>
        <p:spPr>
          <a:xfrm>
            <a:off x="843149" y="1356278"/>
            <a:ext cx="9216088" cy="4807278"/>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Andreas Zeller and Ralf Hildebrandt. 2002. Simplifying and Isolating Failure-Inducing Input. IEEE Trans. Softw. Eng. 28, 2 (February 2002), 183–200. </a:t>
            </a:r>
            <a:r>
              <a:rPr lang="en-US" altLang="zh-CN" sz="800" kern="0">
                <a:solidFill>
                  <a:prstClr val="white">
                    <a:lumMod val="50000"/>
                  </a:prstClr>
                </a:solidFill>
                <a:latin typeface="微软雅黑"/>
                <a:hlinkClick r:id="rId3"/>
              </a:rPr>
              <a:t>https://doi.org/10.1109/32.988498</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Ghassan Misherghi and Zhendong Su. 2006. HDD: hierarchical delta debugging. In Proceedings of the 28th international conference on Software engineering (ICSE '06). Association for Computing Machinery, New York, NY, USA, 142–151. </a:t>
            </a:r>
            <a:r>
              <a:rPr lang="en-US" altLang="zh-CN" sz="800" kern="0">
                <a:solidFill>
                  <a:prstClr val="white">
                    <a:lumMod val="50000"/>
                  </a:prstClr>
                </a:solidFill>
                <a:latin typeface="微软雅黑"/>
                <a:hlinkClick r:id="rId4"/>
              </a:rPr>
              <a:t>https://doi.org/10.1145/1134285.1134307</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John Regehr, Yang Chen, Pascal Cuoq, Eric Eide, Chucky Ellison, and Xuejun Yang. 2012. Test-case reduction for C compiler bugs. SIGPLAN Not. 47, 6 (June 2012), 335–346. </a:t>
            </a:r>
            <a:r>
              <a:rPr lang="en-US" altLang="zh-CN" sz="800" kern="0">
                <a:solidFill>
                  <a:prstClr val="white">
                    <a:lumMod val="50000"/>
                  </a:prstClr>
                </a:solidFill>
                <a:latin typeface="微软雅黑"/>
                <a:hlinkClick r:id="rId5"/>
              </a:rPr>
              <a:t>https://doi.org/10.1145/2345156.2254104</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Chengnian Sun, Yuanbo Li, Qirun Zhang, Tianxiao Gu, and Zhendong Su. 2018. Perses: syntax-guided program reduction. In Proceedings of the 40th International Conference on Software Engineering (ICSE '18). Association for Computing Machinery, New York, NY, USA, 361–371. </a:t>
            </a:r>
            <a:r>
              <a:rPr lang="en-US" altLang="zh-CN" sz="800" kern="0">
                <a:solidFill>
                  <a:prstClr val="white">
                    <a:lumMod val="50000"/>
                  </a:prstClr>
                </a:solidFill>
                <a:latin typeface="微软雅黑"/>
                <a:hlinkClick r:id="rId6"/>
              </a:rPr>
              <a:t>https://doi.org/10.1145/3180155.3180236</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Christian Gram Kalhauge and Jens Palsberg. 2019. Binary reduction of dependency graphs. In Proceedings of the 2019 27th ACM Joint Meeting on European Software Engineering Conference and Symposium on the Foundations of Software Engineering (ESEC/FSE 2019). Association for Computing Machinery, New York, NY, USA, 556–566. </a:t>
            </a:r>
            <a:r>
              <a:rPr lang="en-US" altLang="zh-CN" sz="800" kern="0">
                <a:solidFill>
                  <a:prstClr val="white">
                    <a:lumMod val="50000"/>
                  </a:prstClr>
                </a:solidFill>
                <a:latin typeface="微软雅黑"/>
                <a:hlinkClick r:id="rId7"/>
              </a:rPr>
              <a:t>https://doi.org/10.1145/3338906.3338956</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lang="en-US" altLang="zh-CN" sz="800" kern="0">
                <a:solidFill>
                  <a:prstClr val="white">
                    <a:lumMod val="50000"/>
                  </a:prstClr>
                </a:solidFill>
                <a:latin typeface="微软雅黑"/>
              </a:rPr>
              <a:t>Zhenyang Xu, Yongqiang Tian, Mengxiao Zhang, Gaosen Zhao, Yu Jiang, and Chengnian Sun. 2023. Pushing the Limit of 1-Minimality of Language-Agnostic Program Reduction. Proc. ACM Program. Lang. 7, OOPSLA1, Article 97 (April 2023), 29 pages. </a:t>
            </a:r>
            <a:r>
              <a:rPr lang="en-US" altLang="zh-CN" sz="800" kern="0">
                <a:solidFill>
                  <a:prstClr val="white">
                    <a:lumMod val="50000"/>
                  </a:prstClr>
                </a:solidFill>
                <a:latin typeface="微软雅黑"/>
                <a:hlinkClick r:id="rId8"/>
              </a:rPr>
              <a:t>https://doi.org/10.1145/3586049</a:t>
            </a: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white">
                    <a:lumMod val="50000"/>
                  </a:prstClr>
                </a:solidFill>
                <a:effectLst/>
                <a:uLnTx/>
                <a:uFillTx/>
                <a:latin typeface="微软雅黑"/>
              </a:rPr>
              <a:t>Yongqiang Tian, Xueyan Zhang, Yiwen Dong, Zhenyang Xu, Mengxiao Zhang, Yu Jiang, Shing-Chi Cheung, and Chengnian Sun. 2023. On the Caching Schemes to Speed Up Program Reduction. ACM Trans. Softw. Eng. Methodol. 33, 1, Article 17 (January 2024), 30 pages. </a:t>
            </a:r>
            <a:r>
              <a:rPr kumimoji="0" lang="en-US" altLang="zh-CN" sz="800" b="0" i="0" u="none" strike="noStrike" kern="0" cap="none" spc="0" normalizeH="0" baseline="0" noProof="0">
                <a:ln>
                  <a:noFill/>
                </a:ln>
                <a:solidFill>
                  <a:prstClr val="white">
                    <a:lumMod val="50000"/>
                  </a:prstClr>
                </a:solidFill>
                <a:effectLst/>
                <a:uLnTx/>
                <a:uFillTx/>
                <a:latin typeface="微软雅黑"/>
                <a:hlinkClick r:id="rId9"/>
              </a:rPr>
              <a:t>https://doi.org/10.1145/3617172</a:t>
            </a:r>
            <a:endParaRPr kumimoji="0" lang="en-US" altLang="zh-CN" sz="800" b="0" i="0" u="none" strike="noStrike" kern="0" cap="none" spc="0" normalizeH="0" baseline="0" noProof="0">
              <a:ln>
                <a:noFill/>
              </a:ln>
              <a:solidFill>
                <a:prstClr val="white">
                  <a:lumMod val="50000"/>
                </a:prstClr>
              </a:solidFill>
              <a:effectLst/>
              <a:uLnTx/>
              <a:uFillTx/>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white">
                    <a:lumMod val="50000"/>
                  </a:prstClr>
                </a:solidFill>
                <a:effectLst/>
                <a:uLnTx/>
                <a:uFillTx/>
                <a:latin typeface="微软雅黑"/>
              </a:rPr>
              <a:t>Mengxiao Zhang, Zhenyang Xu, Yongqiang Tian, Yu Jiang, and Chengnian Sun. 2023. PPR: Pairwise Program Reduction. In Proceedings of the 31st ACM Joint European Software Engineering Conference and Symposium on the Foundations of Software Engineering (ESEC/FSE 2023). Association for Computing Machinery, New York, NY, USA, 338–349. </a:t>
            </a:r>
            <a:r>
              <a:rPr kumimoji="0" lang="en-US" altLang="zh-CN" sz="800" b="0" i="0" u="none" strike="noStrike" kern="0" cap="none" spc="0" normalizeH="0" baseline="0" noProof="0">
                <a:ln>
                  <a:noFill/>
                </a:ln>
                <a:solidFill>
                  <a:prstClr val="white">
                    <a:lumMod val="50000"/>
                  </a:prstClr>
                </a:solidFill>
                <a:effectLst/>
                <a:uLnTx/>
                <a:uFillTx/>
                <a:latin typeface="微软雅黑"/>
                <a:hlinkClick r:id="rId10"/>
              </a:rPr>
              <a:t>https://doi.org/10.1145/3611643.3616275</a:t>
            </a:r>
            <a:endParaRPr kumimoji="0" lang="en-US" altLang="zh-CN" sz="800" b="0" i="0" u="none" strike="noStrike" kern="0" cap="none" spc="0" normalizeH="0" baseline="0" noProof="0">
              <a:ln>
                <a:noFill/>
              </a:ln>
              <a:solidFill>
                <a:prstClr val="white">
                  <a:lumMod val="50000"/>
                </a:prstClr>
              </a:solidFill>
              <a:effectLst/>
              <a:uLnTx/>
              <a:uFillTx/>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kumimoji="0" lang="en-US" altLang="zh-CN" sz="800" b="0" i="0" u="none" strike="noStrike" kern="0" cap="none" spc="0" normalizeH="0" baseline="0" noProof="0">
              <a:ln>
                <a:noFill/>
              </a:ln>
              <a:solidFill>
                <a:prstClr val="white">
                  <a:lumMod val="50000"/>
                </a:prstClr>
              </a:solidFill>
              <a:effectLst/>
              <a:uLnTx/>
              <a:uFillTx/>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white">
                    <a:lumMod val="50000"/>
                  </a:prstClr>
                </a:solidFill>
                <a:effectLst/>
                <a:uLnTx/>
                <a:uFillTx/>
                <a:latin typeface="微软雅黑"/>
              </a:rPr>
              <a:t>Mengxiao Zhang, Yongqiang Tian, Zhenyang Xu, Yiwen Dong, Shin Hwei Tan, and Chengnian Sun. 2024. LPR: Large Language Models-Aided Program Reduction. In Proceedings of the 33rd ACM SIGSOFT International Symposium on Software Testing and Analysis (ISSTA 2024). Association for Computing Machinery, New York, NY, USA, 261–273. </a:t>
            </a:r>
            <a:r>
              <a:rPr kumimoji="0" lang="en-US" altLang="zh-CN" sz="800" b="0" i="0" u="none" strike="noStrike" kern="0" cap="none" spc="0" normalizeH="0" baseline="0" noProof="0">
                <a:ln>
                  <a:noFill/>
                </a:ln>
                <a:solidFill>
                  <a:prstClr val="white">
                    <a:lumMod val="50000"/>
                  </a:prstClr>
                </a:solidFill>
                <a:effectLst/>
                <a:uLnTx/>
                <a:uFillTx/>
                <a:latin typeface="微软雅黑"/>
                <a:hlinkClick r:id="rId11"/>
              </a:rPr>
              <a:t>https://doi.org/10.1145/3650212.3652126</a:t>
            </a:r>
            <a:endParaRPr kumimoji="0" lang="en-US" altLang="zh-CN" sz="800" b="0" i="0" u="none" strike="noStrike" kern="0" cap="none" spc="0" normalizeH="0" baseline="0" noProof="0">
              <a:ln>
                <a:noFill/>
              </a:ln>
              <a:solidFill>
                <a:prstClr val="white">
                  <a:lumMod val="50000"/>
                </a:prstClr>
              </a:solidFill>
              <a:effectLst/>
              <a:uLnTx/>
              <a:uFillTx/>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lang="en-US" altLang="zh-CN" sz="800" kern="0">
              <a:solidFill>
                <a:prstClr val="white">
                  <a:lumMod val="50000"/>
                </a:prstClr>
              </a:solidFill>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white">
                    <a:lumMod val="50000"/>
                  </a:prstClr>
                </a:solidFill>
                <a:effectLst/>
                <a:uLnTx/>
                <a:uFillTx/>
                <a:latin typeface="微软雅黑"/>
              </a:rPr>
              <a:t>Zhenyang Xu, Yongqiang Tian, Mengxiao Zhang, Jiarui Zhang, Puzhuo Liu, Yu Jiang, and Chengnian Sun. 2024. T-Rec: Fine-Grained Language-Agnostic Program Reduction Guided by Lexical Syntax. ACM Trans. Softw. Eng. Methodol. Just Accepted (August 2024). </a:t>
            </a:r>
            <a:r>
              <a:rPr kumimoji="0" lang="en-US" altLang="zh-CN" sz="800" b="0" i="0" u="none" strike="noStrike" kern="0" cap="none" spc="0" normalizeH="0" baseline="0" noProof="0">
                <a:ln>
                  <a:noFill/>
                </a:ln>
                <a:solidFill>
                  <a:prstClr val="white">
                    <a:lumMod val="50000"/>
                  </a:prstClr>
                </a:solidFill>
                <a:effectLst/>
                <a:uLnTx/>
                <a:uFillTx/>
                <a:latin typeface="微软雅黑"/>
                <a:hlinkClick r:id="rId12"/>
              </a:rPr>
              <a:t>https://doi.org/10.1145/3690631</a:t>
            </a:r>
            <a:endParaRPr kumimoji="0" lang="en-US" altLang="zh-CN" sz="800" b="0" i="0" u="none" strike="noStrike" kern="0" cap="none" spc="0" normalizeH="0" baseline="0" noProof="0">
              <a:ln>
                <a:noFill/>
              </a:ln>
              <a:solidFill>
                <a:prstClr val="white">
                  <a:lumMod val="50000"/>
                </a:prstClr>
              </a:solidFill>
              <a:effectLst/>
              <a:uLnTx/>
              <a:uFillTx/>
              <a:latin typeface="微软雅黑"/>
            </a:endParaRPr>
          </a:p>
          <a:p>
            <a:pPr marL="0" marR="0" lvl="0" indent="0" defTabSz="914400" eaLnBrk="1" fontAlgn="auto" latinLnBrk="0" hangingPunct="1">
              <a:lnSpc>
                <a:spcPct val="120000"/>
              </a:lnSpc>
              <a:spcBef>
                <a:spcPts val="0"/>
              </a:spcBef>
              <a:spcAft>
                <a:spcPts val="0"/>
              </a:spcAft>
              <a:buClrTx/>
              <a:buSzTx/>
              <a:buFontTx/>
              <a:buNone/>
              <a:tabLst/>
              <a:defRPr/>
            </a:pPr>
            <a:endParaRPr kumimoji="0" lang="en-US" altLang="zh-CN" sz="800" b="0" i="0" u="none" strike="noStrike" kern="0" cap="none" spc="0" normalizeH="0" baseline="0" noProof="0" dirty="0">
              <a:ln>
                <a:noFill/>
              </a:ln>
              <a:solidFill>
                <a:prstClr val="white">
                  <a:lumMod val="50000"/>
                </a:prstClr>
              </a:solidFill>
              <a:effectLst/>
              <a:uLnTx/>
              <a:uFillTx/>
              <a:latin typeface="微软雅黑"/>
            </a:endParaRPr>
          </a:p>
        </p:txBody>
      </p:sp>
    </p:spTree>
    <p:extLst>
      <p:ext uri="{BB962C8B-B14F-4D97-AF65-F5344CB8AC3E}">
        <p14:creationId xmlns:p14="http://schemas.microsoft.com/office/powerpoint/2010/main" val="150332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9DFB1-65F3-8183-09C8-3A4897859ABC}"/>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27744271-2F29-C14E-7080-C676893B7399}"/>
              </a:ext>
            </a:extLst>
          </p:cNvPr>
          <p:cNvSpPr/>
          <p:nvPr/>
        </p:nvSpPr>
        <p:spPr>
          <a:xfrm>
            <a:off x="-134502" y="-320527"/>
            <a:ext cx="8365503" cy="7453192"/>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a:extLst>
              <a:ext uri="{FF2B5EF4-FFF2-40B4-BE49-F238E27FC236}">
                <a16:creationId xmlns:a16="http://schemas.microsoft.com/office/drawing/2014/main" id="{06604D0D-7316-DF59-8F72-F82AAE3ABA0B}"/>
              </a:ext>
            </a:extLst>
          </p:cNvPr>
          <p:cNvSpPr txBox="1"/>
          <p:nvPr/>
        </p:nvSpPr>
        <p:spPr>
          <a:xfrm>
            <a:off x="1374404" y="3164289"/>
            <a:ext cx="2549149" cy="646331"/>
          </a:xfrm>
          <a:prstGeom prst="rect">
            <a:avLst/>
          </a:prstGeom>
          <a:noFill/>
        </p:spPr>
        <p:txBody>
          <a:bodyPr wrap="square" rtlCol="0">
            <a:spAutoFit/>
          </a:bodyPr>
          <a:lstStyle/>
          <a:p>
            <a:pPr algn="dist"/>
            <a:r>
              <a:rPr lang="zh-CN" altLang="en-US" sz="3600">
                <a:solidFill>
                  <a:schemeClr val="bg1">
                    <a:lumMod val="50000"/>
                  </a:schemeClr>
                </a:solidFill>
                <a:latin typeface="微软雅黑" panose="020B0503020204020204" pitchFamily="34" charset="-122"/>
                <a:ea typeface="微软雅黑" panose="020B0503020204020204" pitchFamily="34" charset="-122"/>
              </a:rPr>
              <a:t>感谢观看</a:t>
            </a:r>
            <a:endParaRPr lang="zh-CN" altLang="en-US" sz="36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467C3F36-F024-B47F-E6C5-D07364C37BA2}"/>
              </a:ext>
            </a:extLst>
          </p:cNvPr>
          <p:cNvGrpSpPr/>
          <p:nvPr/>
        </p:nvGrpSpPr>
        <p:grpSpPr>
          <a:xfrm rot="9911845">
            <a:off x="916795" y="1933944"/>
            <a:ext cx="694476" cy="565057"/>
            <a:chOff x="189132" y="3432549"/>
            <a:chExt cx="990433" cy="805861"/>
          </a:xfrm>
        </p:grpSpPr>
        <p:cxnSp>
          <p:nvCxnSpPr>
            <p:cNvPr id="158" name="直接连接符 157">
              <a:extLst>
                <a:ext uri="{FF2B5EF4-FFF2-40B4-BE49-F238E27FC236}">
                  <a16:creationId xmlns:a16="http://schemas.microsoft.com/office/drawing/2014/main" id="{2CD5962E-2AE9-5504-091A-C1F2955E6724}"/>
                </a:ext>
              </a:extLst>
            </p:cNvPr>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9E5C6ECC-F326-5CE1-D800-FAFEC1DBEA3B}"/>
                </a:ext>
              </a:extLst>
            </p:cNvPr>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E9750916-64E6-4BD6-523D-92AB9C0D68A2}"/>
                </a:ext>
              </a:extLst>
            </p:cNvPr>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a:extLst>
                <a:ext uri="{FF2B5EF4-FFF2-40B4-BE49-F238E27FC236}">
                  <a16:creationId xmlns:a16="http://schemas.microsoft.com/office/drawing/2014/main" id="{E9012631-86E5-74AC-4B5E-4515AFF3758E}"/>
                </a:ext>
              </a:extLst>
            </p:cNvPr>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a:extLst>
                <a:ext uri="{FF2B5EF4-FFF2-40B4-BE49-F238E27FC236}">
                  <a16:creationId xmlns:a16="http://schemas.microsoft.com/office/drawing/2014/main" id="{BC06B001-7292-5CF9-2C73-E04239940ACA}"/>
                </a:ext>
              </a:extLst>
            </p:cNvPr>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a:extLst>
                <a:ext uri="{FF2B5EF4-FFF2-40B4-BE49-F238E27FC236}">
                  <a16:creationId xmlns:a16="http://schemas.microsoft.com/office/drawing/2014/main" id="{895FE8C1-C385-C857-7FED-8A188764DBBE}"/>
                </a:ext>
              </a:extLst>
            </p:cNvPr>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5EFF616F-1333-4F26-861D-007C8C5B053A}"/>
              </a:ext>
            </a:extLst>
          </p:cNvPr>
          <p:cNvGrpSpPr/>
          <p:nvPr/>
        </p:nvGrpSpPr>
        <p:grpSpPr>
          <a:xfrm rot="5669900">
            <a:off x="540212" y="4862505"/>
            <a:ext cx="376265" cy="418620"/>
            <a:chOff x="957640" y="2513007"/>
            <a:chExt cx="376265" cy="418620"/>
          </a:xfrm>
        </p:grpSpPr>
        <p:cxnSp>
          <p:nvCxnSpPr>
            <p:cNvPr id="164" name="直接连接符 163">
              <a:extLst>
                <a:ext uri="{FF2B5EF4-FFF2-40B4-BE49-F238E27FC236}">
                  <a16:creationId xmlns:a16="http://schemas.microsoft.com/office/drawing/2014/main" id="{2B79BA95-337D-FB9F-6ADB-48A02F9939D8}"/>
                </a:ext>
              </a:extLst>
            </p:cNvPr>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D7430607-73FB-B1E3-29BA-6039BE64471E}"/>
                </a:ext>
              </a:extLst>
            </p:cNvPr>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835F5677-1424-8454-347A-07AF97ECDAFD}"/>
                </a:ext>
              </a:extLst>
            </p:cNvPr>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a:extLst>
                <a:ext uri="{FF2B5EF4-FFF2-40B4-BE49-F238E27FC236}">
                  <a16:creationId xmlns:a16="http://schemas.microsoft.com/office/drawing/2014/main" id="{334F20C8-9A30-3500-D824-621D1F9C0EBF}"/>
                </a:ext>
              </a:extLst>
            </p:cNvPr>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922FA695-4CE7-E567-E37C-BDD43AEAF0BC}"/>
                </a:ext>
              </a:extLst>
            </p:cNvPr>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4314ECA2-9E37-B3C4-7FCA-39A1C969D6EF}"/>
                </a:ext>
              </a:extLst>
            </p:cNvPr>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图片包含 户外艺术系列&#10;&#10;已生成高可信度的说明">
            <a:extLst>
              <a:ext uri="{FF2B5EF4-FFF2-40B4-BE49-F238E27FC236}">
                <a16:creationId xmlns:a16="http://schemas.microsoft.com/office/drawing/2014/main" id="{76A0BFE2-3A1F-CCAF-A96C-D43587D6EB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2564080">
            <a:off x="9028495" y="2041232"/>
            <a:ext cx="4319990" cy="5083530"/>
          </a:xfrm>
          <a:prstGeom prst="rect">
            <a:avLst/>
          </a:prstGeom>
        </p:spPr>
      </p:pic>
      <p:pic>
        <p:nvPicPr>
          <p:cNvPr id="122" name="图片 121" descr="图片包含 户外艺术系列&#10;&#10;已生成高可信度的说明">
            <a:extLst>
              <a:ext uri="{FF2B5EF4-FFF2-40B4-BE49-F238E27FC236}">
                <a16:creationId xmlns:a16="http://schemas.microsoft.com/office/drawing/2014/main" id="{12F176DA-ACAA-465F-5475-F4CCAB4943A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4326105">
            <a:off x="8653712" y="-1552683"/>
            <a:ext cx="3388883" cy="4281584"/>
          </a:xfrm>
          <a:prstGeom prst="rect">
            <a:avLst/>
          </a:prstGeom>
        </p:spPr>
      </p:pic>
      <p:cxnSp>
        <p:nvCxnSpPr>
          <p:cNvPr id="7" name="直接连接符 6">
            <a:extLst>
              <a:ext uri="{FF2B5EF4-FFF2-40B4-BE49-F238E27FC236}">
                <a16:creationId xmlns:a16="http://schemas.microsoft.com/office/drawing/2014/main" id="{CF8B170C-8A7E-DF74-DB3B-F244573A3559}"/>
              </a:ext>
            </a:extLst>
          </p:cNvPr>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34EFC99-9C91-FCE2-A650-DB1E5C699F6D}"/>
              </a:ext>
            </a:extLst>
          </p:cNvPr>
          <p:cNvSpPr txBox="1"/>
          <p:nvPr/>
        </p:nvSpPr>
        <p:spPr>
          <a:xfrm>
            <a:off x="1380426" y="4005118"/>
            <a:ext cx="6575928" cy="423449"/>
          </a:xfrm>
          <a:prstGeom prst="rect">
            <a:avLst/>
          </a:prstGeom>
          <a:noFill/>
        </p:spPr>
        <p:txBody>
          <a:bodyPr wrap="square" rtlCol="0">
            <a:spAutoFit/>
          </a:bodyPr>
          <a:lstStyle/>
          <a:p>
            <a:pPr>
              <a:lnSpc>
                <a:spcPct val="150000"/>
              </a:lnSpc>
            </a:pPr>
            <a:r>
              <a:rPr lang="zh-CN" altLang="en-US" sz="1600">
                <a:solidFill>
                  <a:schemeClr val="bg1">
                    <a:lumMod val="65000"/>
                  </a:schemeClr>
                </a:solidFill>
                <a:latin typeface="Calibri" panose="020F0502020204030204" pitchFamily="34" charset="0"/>
                <a:cs typeface="Calibri" panose="020F0502020204030204" pitchFamily="34" charset="0"/>
              </a:rPr>
              <a:t>梁世德</a:t>
            </a:r>
          </a:p>
        </p:txBody>
      </p:sp>
    </p:spTree>
    <p:extLst>
      <p:ext uri="{BB962C8B-B14F-4D97-AF65-F5344CB8AC3E}">
        <p14:creationId xmlns:p14="http://schemas.microsoft.com/office/powerpoint/2010/main" val="82058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2F6C9-9D9E-5E82-4E80-C2E5FD329F01}"/>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8EAE1461-2431-A59F-CDF4-2BEB21293555}"/>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2AFAE64D-D744-1CB6-4B32-466A848AAD18}"/>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599E7915-EC9F-019A-3D33-06D72F63AC4D}"/>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4293E432-E5C1-AC65-3CF1-6E66243CB2B2}"/>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630035F-CCA2-3D5F-54BA-3296B588444B}"/>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D358917A-F1CE-1231-ED94-4E127F7B1732}"/>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C6F56BD8-E5A5-9FF1-E9F2-A1CAC2B7EBDA}"/>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0BBCE16F-4F28-179C-CF6E-CF30E2A0F97B}"/>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7C637A75-80B7-7954-BF53-D3BF51057DF6}"/>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57929606-2277-1EAF-D3AD-560E6015AF96}"/>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DB04ACB5-FDE8-DC2F-D680-101D4E4D9A84}"/>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4850440-F4B3-3B07-D2E7-5F1D2A3F1B83}"/>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1623364F-128E-D762-FD83-9D12CCE81CB8}"/>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134BBA39-3B68-287D-86A4-A7A025F84F43}"/>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2831EC36-FF3A-C1D6-99BD-23221ED9A78A}"/>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FC554531-BA74-523F-9980-2A12BADFED85}"/>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D501C80B-5E94-2234-EF0E-292AD6523EAC}"/>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29469357-AF87-532D-6CE1-ED9E8F9E78EC}"/>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71B8C6A7-81B6-FCC3-4A55-C7D2E9410D86}"/>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A06A0E32-EFA3-96C5-5C56-EBB7F91DBC27}"/>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CCAEE95A-64D0-4938-F7C7-D2609191B953}"/>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25918FFF-4A2C-B2ED-52FB-8585454249BA}"/>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4C2DE08B-1AEC-D5EB-0612-7502ECEED82D}"/>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ECAB61C1-AF4A-A86A-E165-E1FECFF45D68}"/>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8FA4D4A7-6F90-01E1-1846-8432BF25BC16}"/>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C723D81E-D044-1C9A-2850-E61ECF7BAD7E}"/>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1885EC26-6974-167D-6976-9E83A12A0927}"/>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3709C963-35E1-098A-2AD9-EC0C5CFB4278}"/>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038C7AC1-A67B-4CFF-FF10-823601D88119}"/>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B07D1451-7C0A-541D-9514-D4BD793F47E3}"/>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C3219EDD-7715-9645-C7EB-B2C114F92900}"/>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2EB5D2A3-7C1B-E756-DD96-427AF1396188}"/>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A71AEFD8-FED4-5E8E-40CF-CB9591919329}"/>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B0AD7D08-3265-5A64-3C60-4CFE1CBD42E0}"/>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5AEC7E79-1DE4-8A68-AB81-FBADD047575A}"/>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4224D16B-4519-A3E6-2360-F52F7964FE55}"/>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59" name="矩形 258">
                <a:extLst>
                  <a:ext uri="{FF2B5EF4-FFF2-40B4-BE49-F238E27FC236}">
                    <a16:creationId xmlns:a16="http://schemas.microsoft.com/office/drawing/2014/main" id="{C0A47F91-7EE6-F7BC-705F-98D0A023112D}"/>
                  </a:ext>
                </a:extLst>
              </p:cNvPr>
              <p:cNvSpPr/>
              <p:nvPr/>
            </p:nvSpPr>
            <p:spPr>
              <a:xfrm>
                <a:off x="1484101" y="2550316"/>
                <a:ext cx="7202027" cy="1933671"/>
              </a:xfrm>
              <a:prstGeom prst="rect">
                <a:avLst/>
              </a:prstGeom>
            </p:spPr>
            <p:txBody>
              <a:bodyPr wrap="square">
                <a:spAutoFit/>
              </a:bodyPr>
              <a:lstStyle/>
              <a:p>
                <a:pPr>
                  <a:lnSpc>
                    <a:spcPct val="150000"/>
                  </a:lnSpc>
                </a:pPr>
                <a:r>
                  <a:rPr lang="zh-CN" altLang="en-US" sz="1600">
                    <a:solidFill>
                      <a:schemeClr val="bg2">
                        <a:lumMod val="25000"/>
                      </a:schemeClr>
                    </a:solidFill>
                    <a:latin typeface="Calibri" panose="020F0502020204030204" pitchFamily="34" charset="0"/>
                    <a:cs typeface="Calibri" panose="020F0502020204030204" pitchFamily="34" charset="0"/>
                  </a:rPr>
                  <a:t>令</a:t>
                </a:r>
                <a14:m>
                  <m:oMath xmlns:m="http://schemas.openxmlformats.org/officeDocument/2006/math">
                    <m:sSub>
                      <m:sSubPr>
                        <m:ctrlPr>
                          <a:rPr lang="en-US" altLang="zh-CN" sz="1600" b="0" i="1" smtClean="0">
                            <a:solidFill>
                              <a:schemeClr val="bg2">
                                <a:lumMod val="25000"/>
                              </a:schemeClr>
                            </a:solidFill>
                            <a:latin typeface="Cambria Math" panose="02040503050406030204" pitchFamily="18" charset="0"/>
                            <a:cs typeface="Calibri" panose="020F0502020204030204" pitchFamily="34" charset="0"/>
                          </a:rPr>
                        </m:ctrlPr>
                      </m:sSubPr>
                      <m:e>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e>
                      <m:sub>
                        <m:r>
                          <a:rPr lang="en-US" altLang="zh-CN" sz="1600" b="0" i="1" smtClean="0">
                            <a:solidFill>
                              <a:schemeClr val="bg2">
                                <a:lumMod val="25000"/>
                              </a:schemeClr>
                            </a:solidFill>
                            <a:latin typeface="Cambria Math" panose="02040503050406030204" pitchFamily="18" charset="0"/>
                            <a:cs typeface="Calibri" panose="020F0502020204030204" pitchFamily="34" charset="0"/>
                          </a:rPr>
                          <m:t>0</m:t>
                        </m:r>
                      </m:sub>
                    </m:sSub>
                  </m:oMath>
                </a14:m>
                <a:r>
                  <a:rPr lang="zh-CN" altLang="en-US" sz="1600">
                    <a:solidFill>
                      <a:schemeClr val="bg2">
                        <a:lumMod val="25000"/>
                      </a:schemeClr>
                    </a:solidFill>
                    <a:latin typeface="Calibri" panose="020F0502020204030204" pitchFamily="34" charset="0"/>
                    <a:cs typeface="Calibri" panose="020F0502020204030204" pitchFamily="34" charset="0"/>
                  </a:rPr>
                  <a:t>为原程序，</a:t>
                </a:r>
                <a:r>
                  <a:rPr lang="en-US" altLang="zh-CN" sz="1600">
                    <a:solidFill>
                      <a:schemeClr val="bg2">
                        <a:lumMod val="25000"/>
                      </a:schemeClr>
                    </a:solidFill>
                    <a:latin typeface="Calibri" panose="020F0502020204030204" pitchFamily="34" charset="0"/>
                    <a:cs typeface="Calibri" panose="020F0502020204030204" pitchFamily="34" charset="0"/>
                  </a:rPr>
                  <a:t>P</a:t>
                </a:r>
                <a:r>
                  <a:rPr lang="zh-CN" altLang="en-US" sz="1600">
                    <a:solidFill>
                      <a:schemeClr val="bg2">
                        <a:lumMod val="25000"/>
                      </a:schemeClr>
                    </a:solidFill>
                    <a:latin typeface="Calibri" panose="020F0502020204030204" pitchFamily="34" charset="0"/>
                    <a:cs typeface="Calibri" panose="020F0502020204030204" pitchFamily="34" charset="0"/>
                  </a:rPr>
                  <a:t>为程序约简算法定义的程序搜索空间，定义程序的属性</a:t>
                </a:r>
                <a14:m>
                  <m:oMath xmlns:m="http://schemas.openxmlformats.org/officeDocument/2006/math">
                    <m:r>
                      <m:rPr>
                        <m:sty m:val="p"/>
                      </m:rPr>
                      <a:rPr lang="en-US" altLang="zh-CN" sz="1600" i="1">
                        <a:solidFill>
                          <a:schemeClr val="bg2">
                            <a:lumMod val="25000"/>
                          </a:schemeClr>
                        </a:solidFill>
                        <a:latin typeface="Cambria Math" panose="02040503050406030204" pitchFamily="18" charset="0"/>
                        <a:cs typeface="Calibri" panose="020F0502020204030204" pitchFamily="34" charset="0"/>
                      </a:rPr>
                      <m:t>ψ</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𝑃</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oMath>
                </a14:m>
                <a:r>
                  <a:rPr lang="zh-CN" altLang="en-US" sz="1600">
                    <a:solidFill>
                      <a:schemeClr val="bg2">
                        <a:lumMod val="25000"/>
                      </a:schemeClr>
                    </a:solidFill>
                    <a:latin typeface="Calibri" panose="020F0502020204030204" pitchFamily="34" charset="0"/>
                    <a:cs typeface="Calibri" panose="020F0502020204030204" pitchFamily="34" charset="0"/>
                  </a:rPr>
                  <a:t>，即程序执行的特定结果。程序缩减的目标是搜索一个最小化的程序</a:t>
                </a:r>
                <a14:m>
                  <m:oMath xmlns:m="http://schemas.openxmlformats.org/officeDocument/2006/math">
                    <m:r>
                      <m:rPr>
                        <m:sty m:val="p"/>
                      </m:rPr>
                      <a:rPr lang="en-US" altLang="zh-CN" sz="1600" i="1">
                        <a:solidFill>
                          <a:schemeClr val="bg2">
                            <a:lumMod val="25000"/>
                          </a:schemeClr>
                        </a:solidFill>
                        <a:latin typeface="Cambria Math" panose="02040503050406030204" pitchFamily="18" charset="0"/>
                        <a:cs typeface="Calibri" panose="020F0502020204030204" pitchFamily="34" charset="0"/>
                      </a:rPr>
                      <m:t>p</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𝑃</m:t>
                    </m:r>
                  </m:oMath>
                </a14:m>
                <a:r>
                  <a:rPr lang="zh-CN" altLang="en-US" sz="1600" dirty="0">
                    <a:solidFill>
                      <a:schemeClr val="bg2">
                        <a:lumMod val="25000"/>
                      </a:schemeClr>
                    </a:solidFill>
                    <a:latin typeface="Calibri" panose="020F0502020204030204" pitchFamily="34" charset="0"/>
                    <a:cs typeface="Calibri" panose="020F0502020204030204" pitchFamily="34" charset="0"/>
                  </a:rPr>
                  <a:t>，使得</a:t>
                </a:r>
                <a14:m>
                  <m:oMath xmlns:m="http://schemas.openxmlformats.org/officeDocument/2006/math">
                    <m:r>
                      <m:rPr>
                        <m:sty m:val="p"/>
                      </m:rPr>
                      <a:rPr lang="en-US" altLang="zh-CN" sz="1600" i="1">
                        <a:solidFill>
                          <a:schemeClr val="bg2">
                            <a:lumMod val="25000"/>
                          </a:schemeClr>
                        </a:solidFill>
                        <a:latin typeface="Cambria Math" panose="02040503050406030204" pitchFamily="18" charset="0"/>
                        <a:cs typeface="Calibri" panose="020F0502020204030204" pitchFamily="34" charset="0"/>
                      </a:rPr>
                      <m:t>ψ</m:t>
                    </m:r>
                    <m:d>
                      <m:dPr>
                        <m:ctrlPr>
                          <a:rPr lang="en-US" altLang="zh-CN" sz="1600" i="1">
                            <a:solidFill>
                              <a:schemeClr val="bg2">
                                <a:lumMod val="25000"/>
                              </a:schemeClr>
                            </a:solidFill>
                            <a:latin typeface="Cambria Math" panose="02040503050406030204" pitchFamily="18" charset="0"/>
                            <a:cs typeface="Calibri" panose="020F0502020204030204" pitchFamily="34" charset="0"/>
                          </a:rPr>
                        </m:ctrlPr>
                      </m:dPr>
                      <m:e>
                        <m:r>
                          <a:rPr lang="en-US" altLang="zh-CN" sz="1600" i="1">
                            <a:solidFill>
                              <a:schemeClr val="bg2">
                                <a:lumMod val="25000"/>
                              </a:schemeClr>
                            </a:solidFill>
                            <a:latin typeface="Cambria Math" panose="02040503050406030204" pitchFamily="18" charset="0"/>
                            <a:cs typeface="Calibri" panose="020F0502020204030204" pitchFamily="34" charset="0"/>
                          </a:rPr>
                          <m:t>𝑃</m:t>
                        </m:r>
                      </m:e>
                    </m:d>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d>
                      <m:dPr>
                        <m:begChr m:val="|"/>
                        <m:endChr m:val="|"/>
                        <m:ctrlPr>
                          <a:rPr lang="en-US" altLang="zh-CN" sz="1600" b="0" i="1" smtClean="0">
                            <a:solidFill>
                              <a:schemeClr val="bg2">
                                <a:lumMod val="25000"/>
                              </a:schemeClr>
                            </a:solidFill>
                            <a:latin typeface="Cambria Math" panose="02040503050406030204" pitchFamily="18" charset="0"/>
                            <a:cs typeface="Calibri" panose="020F0502020204030204" pitchFamily="34" charset="0"/>
                          </a:rPr>
                        </m:ctrlPr>
                      </m:dPr>
                      <m:e>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e>
                    </m:d>
                    <m:r>
                      <a:rPr lang="en-US" altLang="zh-CN" sz="1600" b="0" i="1" smtClean="0">
                        <a:solidFill>
                          <a:schemeClr val="bg2">
                            <a:lumMod val="25000"/>
                          </a:schemeClr>
                        </a:solidFill>
                        <a:latin typeface="Cambria Math" panose="02040503050406030204" pitchFamily="18" charset="0"/>
                        <a:cs typeface="Calibri" panose="020F0502020204030204" pitchFamily="34" charset="0"/>
                      </a:rPr>
                      <m:t>&lt;</m:t>
                    </m:r>
                    <m:d>
                      <m:dPr>
                        <m:begChr m:val="|"/>
                        <m:endChr m:val="|"/>
                        <m:ctrlPr>
                          <a:rPr lang="en-US" altLang="zh-CN" sz="1600" b="0" i="1" smtClean="0">
                            <a:solidFill>
                              <a:schemeClr val="bg2">
                                <a:lumMod val="25000"/>
                              </a:schemeClr>
                            </a:solidFill>
                            <a:latin typeface="Cambria Math" panose="02040503050406030204" pitchFamily="18" charset="0"/>
                            <a:cs typeface="Calibri" panose="020F0502020204030204" pitchFamily="34" charset="0"/>
                          </a:rPr>
                        </m:ctrlPr>
                      </m:dPr>
                      <m:e>
                        <m:r>
                          <a:rPr lang="en-US" altLang="zh-CN" sz="1600" b="0" i="1" smtClean="0">
                            <a:solidFill>
                              <a:schemeClr val="bg2">
                                <a:lumMod val="25000"/>
                              </a:schemeClr>
                            </a:solidFill>
                            <a:latin typeface="Cambria Math" panose="02040503050406030204" pitchFamily="18" charset="0"/>
                            <a:cs typeface="Calibri" panose="020F0502020204030204" pitchFamily="34" charset="0"/>
                          </a:rPr>
                          <m:t>𝑃</m:t>
                        </m:r>
                      </m:e>
                    </m:d>
                  </m:oMath>
                </a14:m>
                <a:endParaRPr lang="en-US" altLang="zh-CN" sz="1600" b="0">
                  <a:solidFill>
                    <a:schemeClr val="bg2">
                      <a:lumMod val="25000"/>
                    </a:schemeClr>
                  </a:solidFill>
                  <a:latin typeface="Calibri" panose="020F0502020204030204" pitchFamily="34" charset="0"/>
                  <a:cs typeface="Calibri" panose="020F0502020204030204" pitchFamily="34" charset="0"/>
                </a:endParaRPr>
              </a:p>
              <a:p>
                <a:pPr>
                  <a:lnSpc>
                    <a:spcPct val="150000"/>
                  </a:lnSpc>
                </a:pPr>
                <a:r>
                  <a:rPr lang="zh-CN" altLang="en-US" sz="1600" dirty="0">
                    <a:solidFill>
                      <a:schemeClr val="bg2">
                        <a:lumMod val="25000"/>
                      </a:schemeClr>
                    </a:solidFill>
                    <a:latin typeface="Calibri" panose="020F0502020204030204" pitchFamily="34" charset="0"/>
                    <a:cs typeface="Calibri" panose="020F0502020204030204" pitchFamily="34" charset="0"/>
                  </a:rPr>
                  <a:t>可以</a:t>
                </a:r>
                <a:r>
                  <a:rPr lang="zh-CN" altLang="en-US" sz="1600">
                    <a:solidFill>
                      <a:schemeClr val="bg2">
                        <a:lumMod val="25000"/>
                      </a:schemeClr>
                    </a:solidFill>
                    <a:latin typeface="Calibri" panose="020F0502020204030204" pitchFamily="34" charset="0"/>
                    <a:cs typeface="Calibri" panose="020F0502020204030204" pitchFamily="34" charset="0"/>
                  </a:rPr>
                  <a:t>定义为 </a:t>
                </a:r>
                <a14:m>
                  <m:oMath xmlns:m="http://schemas.openxmlformats.org/officeDocument/2006/math">
                    <m:r>
                      <a:rPr lang="en-US" altLang="zh-CN" sz="1600" b="0" i="1" smtClean="0">
                        <a:solidFill>
                          <a:schemeClr val="bg2">
                            <a:lumMod val="25000"/>
                          </a:schemeClr>
                        </a:solidFill>
                        <a:latin typeface="Cambria Math" panose="02040503050406030204" pitchFamily="18" charset="0"/>
                        <a:cs typeface="Calibri" panose="020F0502020204030204" pitchFamily="34" charset="0"/>
                      </a:rPr>
                      <m:t>𝑎𝑟𝑔𝑚𝑖</m:t>
                    </m:r>
                    <m:sSub>
                      <m:sSubPr>
                        <m:ctrlPr>
                          <a:rPr lang="en-US" altLang="zh-CN" sz="1600" b="0" i="1" smtClean="0">
                            <a:solidFill>
                              <a:schemeClr val="bg2">
                                <a:lumMod val="25000"/>
                              </a:schemeClr>
                            </a:solidFill>
                            <a:latin typeface="Cambria Math" panose="02040503050406030204" pitchFamily="18" charset="0"/>
                            <a:cs typeface="Calibri" panose="020F0502020204030204" pitchFamily="34" charset="0"/>
                          </a:rPr>
                        </m:ctrlPr>
                      </m:sSubPr>
                      <m:e>
                        <m:r>
                          <a:rPr lang="en-US" altLang="zh-CN" sz="1600" b="0" i="1" smtClean="0">
                            <a:solidFill>
                              <a:schemeClr val="bg2">
                                <a:lumMod val="25000"/>
                              </a:schemeClr>
                            </a:solidFill>
                            <a:latin typeface="Cambria Math" panose="02040503050406030204" pitchFamily="18" charset="0"/>
                            <a:cs typeface="Calibri" panose="020F0502020204030204" pitchFamily="34" charset="0"/>
                          </a:rPr>
                          <m:t>𝑛</m:t>
                        </m:r>
                      </m:e>
                      <m:sub>
                        <m:r>
                          <a:rPr lang="en-US" altLang="zh-CN" sz="1600" i="1">
                            <a:solidFill>
                              <a:schemeClr val="bg2">
                                <a:lumMod val="25000"/>
                              </a:schemeClr>
                            </a:solidFill>
                            <a:latin typeface="Cambria Math" panose="02040503050406030204" pitchFamily="18" charset="0"/>
                            <a:cs typeface="Calibri" panose="020F0502020204030204" pitchFamily="34" charset="0"/>
                          </a:rPr>
                          <m:t>𝑝</m:t>
                        </m:r>
                        <m:r>
                          <a:rPr lang="en-US" altLang="zh-CN" sz="1600" i="1">
                            <a:solidFill>
                              <a:schemeClr val="bg2">
                                <a:lumMod val="25000"/>
                              </a:schemeClr>
                            </a:solidFill>
                            <a:latin typeface="Cambria Math" panose="02040503050406030204" pitchFamily="18" charset="0"/>
                            <a:cs typeface="Calibri" panose="020F0502020204030204" pitchFamily="34" charset="0"/>
                          </a:rPr>
                          <m:t>∈</m:t>
                        </m:r>
                        <m:r>
                          <a:rPr lang="en-US" altLang="zh-CN" sz="1600" i="1">
                            <a:solidFill>
                              <a:schemeClr val="bg2">
                                <a:lumMod val="25000"/>
                              </a:schemeClr>
                            </a:solidFill>
                            <a:latin typeface="Cambria Math" panose="02040503050406030204" pitchFamily="18" charset="0"/>
                            <a:cs typeface="Calibri" panose="020F0502020204030204" pitchFamily="34" charset="0"/>
                          </a:rPr>
                          <m:t>𝑃</m:t>
                        </m:r>
                        <m:r>
                          <a:rPr lang="en-US" altLang="zh-CN" sz="1600" i="1">
                            <a:solidFill>
                              <a:schemeClr val="bg2">
                                <a:lumMod val="25000"/>
                              </a:schemeClr>
                            </a:solidFill>
                            <a:latin typeface="Cambria Math" panose="02040503050406030204" pitchFamily="18" charset="0"/>
                            <a:cs typeface="Calibri" panose="020F0502020204030204" pitchFamily="34" charset="0"/>
                          </a:rPr>
                          <m:t>∧</m:t>
                        </m:r>
                        <m:r>
                          <m:rPr>
                            <m:sty m:val="p"/>
                          </m:rPr>
                          <a:rPr lang="en-US" altLang="zh-CN" sz="1600" i="1">
                            <a:solidFill>
                              <a:schemeClr val="bg2">
                                <a:lumMod val="25000"/>
                              </a:schemeClr>
                            </a:solidFill>
                            <a:latin typeface="Cambria Math" panose="02040503050406030204" pitchFamily="18" charset="0"/>
                            <a:cs typeface="Calibri" panose="020F0502020204030204" pitchFamily="34" charset="0"/>
                          </a:rPr>
                          <m:t>ψ</m:t>
                        </m:r>
                        <m:d>
                          <m:dPr>
                            <m:ctrlPr>
                              <a:rPr lang="en-US" altLang="zh-CN" sz="1600" i="1">
                                <a:solidFill>
                                  <a:schemeClr val="bg2">
                                    <a:lumMod val="25000"/>
                                  </a:schemeClr>
                                </a:solidFill>
                                <a:latin typeface="Cambria Math" panose="02040503050406030204" pitchFamily="18" charset="0"/>
                                <a:cs typeface="Calibri" panose="020F0502020204030204" pitchFamily="34" charset="0"/>
                              </a:rPr>
                            </m:ctrlPr>
                          </m:dPr>
                          <m:e>
                            <m:r>
                              <a:rPr lang="en-US" altLang="zh-CN" sz="1600" i="1">
                                <a:solidFill>
                                  <a:schemeClr val="bg2">
                                    <a:lumMod val="25000"/>
                                  </a:schemeClr>
                                </a:solidFill>
                                <a:latin typeface="Cambria Math" panose="02040503050406030204" pitchFamily="18" charset="0"/>
                                <a:cs typeface="Calibri" panose="020F0502020204030204" pitchFamily="34" charset="0"/>
                              </a:rPr>
                              <m:t>𝑃</m:t>
                            </m:r>
                          </m:e>
                        </m:d>
                      </m:sub>
                    </m:sSub>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𝑃</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m:rPr>
                        <m:sty m:val="p"/>
                      </m:rPr>
                      <a:rPr lang="en-US" altLang="zh-CN" sz="1600" i="1">
                        <a:solidFill>
                          <a:schemeClr val="bg2">
                            <a:lumMod val="25000"/>
                          </a:schemeClr>
                        </a:solidFill>
                        <a:latin typeface="Cambria Math" panose="02040503050406030204" pitchFamily="18" charset="0"/>
                        <a:cs typeface="Calibri" panose="020F0502020204030204" pitchFamily="34" charset="0"/>
                      </a:rPr>
                      <m:t>ψ</m:t>
                    </m:r>
                    <m:d>
                      <m:dPr>
                        <m:ctrlPr>
                          <a:rPr lang="en-US" altLang="zh-CN" sz="1600" i="1">
                            <a:solidFill>
                              <a:schemeClr val="bg2">
                                <a:lumMod val="25000"/>
                              </a:schemeClr>
                            </a:solidFill>
                            <a:latin typeface="Cambria Math" panose="02040503050406030204" pitchFamily="18" charset="0"/>
                            <a:cs typeface="Calibri" panose="020F0502020204030204" pitchFamily="34" charset="0"/>
                          </a:rPr>
                        </m:ctrlPr>
                      </m:dPr>
                      <m:e>
                        <m:r>
                          <a:rPr lang="en-US" altLang="zh-CN" sz="1600" i="1">
                            <a:solidFill>
                              <a:schemeClr val="bg2">
                                <a:lumMod val="25000"/>
                              </a:schemeClr>
                            </a:solidFill>
                            <a:latin typeface="Cambria Math" panose="02040503050406030204" pitchFamily="18" charset="0"/>
                            <a:cs typeface="Calibri" panose="020F0502020204030204" pitchFamily="34" charset="0"/>
                          </a:rPr>
                          <m:t>𝑃</m:t>
                        </m:r>
                      </m:e>
                    </m:d>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𝑥</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𝑃</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d>
                      <m:dPr>
                        <m:begChr m:val="|"/>
                        <m:endChr m:val="|"/>
                        <m:ctrlPr>
                          <a:rPr lang="en-US" altLang="zh-CN" sz="1600" b="0" i="1" smtClean="0">
                            <a:solidFill>
                              <a:schemeClr val="bg2">
                                <a:lumMod val="25000"/>
                              </a:schemeClr>
                            </a:solidFill>
                            <a:latin typeface="Cambria Math" panose="02040503050406030204" pitchFamily="18" charset="0"/>
                            <a:cs typeface="Calibri" panose="020F0502020204030204" pitchFamily="34" charset="0"/>
                          </a:rPr>
                        </m:ctrlPr>
                      </m:dPr>
                      <m:e>
                        <m:r>
                          <a:rPr lang="en-US" altLang="zh-CN" sz="1600" b="0" i="1" smtClean="0">
                            <a:solidFill>
                              <a:schemeClr val="bg2">
                                <a:lumMod val="25000"/>
                              </a:schemeClr>
                            </a:solidFill>
                            <a:latin typeface="Cambria Math" panose="02040503050406030204" pitchFamily="18" charset="0"/>
                            <a:cs typeface="Calibri" panose="020F0502020204030204" pitchFamily="34" charset="0"/>
                          </a:rPr>
                          <m:t>𝑝</m:t>
                        </m:r>
                      </m:e>
                    </m:d>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𝑥</m:t>
                    </m:r>
                    <m:r>
                      <a:rPr lang="en-US" altLang="zh-CN" sz="1600" b="0" i="1" smtClean="0">
                        <a:solidFill>
                          <a:schemeClr val="bg2">
                            <a:lumMod val="25000"/>
                          </a:schemeClr>
                        </a:solidFill>
                        <a:latin typeface="Cambria Math" panose="02040503050406030204" pitchFamily="18" charset="0"/>
                        <a:cs typeface="Calibri" panose="020F0502020204030204" pitchFamily="34" charset="0"/>
                      </a:rPr>
                      <m:t>|}</m:t>
                    </m:r>
                  </m:oMath>
                </a14:m>
                <a:r>
                  <a:rPr lang="en-US" altLang="zh-CN" sz="1600" dirty="0">
                    <a:solidFill>
                      <a:schemeClr val="bg2">
                        <a:lumMod val="25000"/>
                      </a:schemeClr>
                    </a:solidFill>
                    <a:latin typeface="Calibri" panose="020F0502020204030204" pitchFamily="34" charset="0"/>
                    <a:cs typeface="Calibri" panose="020F0502020204030204" pitchFamily="34" charset="0"/>
                  </a:rPr>
                  <a:t> </a:t>
                </a:r>
              </a:p>
              <a:p>
                <a:pPr>
                  <a:lnSpc>
                    <a:spcPct val="150000"/>
                  </a:lnSpc>
                </a:pPr>
                <a:endParaRPr lang="en-US" altLang="zh-CN" sz="1600" dirty="0">
                  <a:solidFill>
                    <a:schemeClr val="bg1">
                      <a:lumMod val="50000"/>
                    </a:schemeClr>
                  </a:solidFill>
                  <a:latin typeface="Calibri" panose="020F0502020204030204" pitchFamily="34" charset="0"/>
                  <a:cs typeface="Calibri" panose="020F0502020204030204" pitchFamily="34" charset="0"/>
                </a:endParaRPr>
              </a:p>
            </p:txBody>
          </p:sp>
        </mc:Choice>
        <mc:Fallback>
          <p:sp>
            <p:nvSpPr>
              <p:cNvPr id="259" name="矩形 258">
                <a:extLst>
                  <a:ext uri="{FF2B5EF4-FFF2-40B4-BE49-F238E27FC236}">
                    <a16:creationId xmlns:a16="http://schemas.microsoft.com/office/drawing/2014/main" id="{C0A47F91-7EE6-F7BC-705F-98D0A023112D}"/>
                  </a:ext>
                </a:extLst>
              </p:cNvPr>
              <p:cNvSpPr>
                <a:spLocks noRot="1" noChangeAspect="1" noMove="1" noResize="1" noEditPoints="1" noAdjustHandles="1" noChangeArrowheads="1" noChangeShapeType="1" noTextEdit="1"/>
              </p:cNvSpPr>
              <p:nvPr/>
            </p:nvSpPr>
            <p:spPr>
              <a:xfrm>
                <a:off x="1484101" y="2550316"/>
                <a:ext cx="7202027" cy="1933671"/>
              </a:xfrm>
              <a:prstGeom prst="rect">
                <a:avLst/>
              </a:prstGeom>
              <a:blipFill>
                <a:blip r:embed="rId3"/>
                <a:stretch>
                  <a:fillRect l="-423" r="-3299"/>
                </a:stretch>
              </a:blipFill>
            </p:spPr>
            <p:txBody>
              <a:bodyPr/>
              <a:lstStyle/>
              <a:p>
                <a:r>
                  <a:rPr lang="zh-CN" altLang="en-US">
                    <a:noFill/>
                  </a:rPr>
                  <a:t> </a:t>
                </a:r>
              </a:p>
            </p:txBody>
          </p:sp>
        </mc:Fallback>
      </mc:AlternateContent>
      <p:grpSp>
        <p:nvGrpSpPr>
          <p:cNvPr id="123" name="组合 122">
            <a:extLst>
              <a:ext uri="{FF2B5EF4-FFF2-40B4-BE49-F238E27FC236}">
                <a16:creationId xmlns:a16="http://schemas.microsoft.com/office/drawing/2014/main" id="{245333A0-F5C6-B4D0-FD26-925D8B246759}"/>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3C316136-FB52-3D26-6F9D-02DDD4220152}"/>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effectLst/>
                  <a:uLnTx/>
                  <a:uFillTx/>
                  <a:latin typeface="微软雅黑"/>
                </a:rPr>
                <a:t>程序缩减的定义</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F231B195-8C8A-8332-664D-4AD127C188BD}"/>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Definition of program reduction</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FABC81B3-E457-CB51-A73D-0B2BF6C96EB6}"/>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122828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CA490-24C7-AFFA-F00A-2910EA30D544}"/>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0730060F-4123-97FA-71AF-FC7CD4C5A2D5}"/>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D407E2EC-ECAF-FD3F-670E-40B390645FD6}"/>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818E4CEC-FA49-F4F0-9031-0DAE12D71039}"/>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67091ED7-1733-C8BC-9E5B-B5805394A87A}"/>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85B0A8B1-EEA9-897C-F62C-505478B84111}"/>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BBE316A7-AE0E-04E4-01B8-EA450AAB8ACB}"/>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ECDA0033-5D91-60CC-8A09-DAA30E98B5F1}"/>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13BA3CBD-EA34-4C52-B2F4-2E0DCF20613A}"/>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B167C4B4-B9D1-BDB1-6E00-8839394E15DE}"/>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09D25C2D-6C56-3373-4B7E-410BB41DF582}"/>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48314AF7-0931-47E6-872A-DB6251A9DDC1}"/>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2904F093-1F72-796B-4FB7-5E6170547F18}"/>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BF2693BC-BC4F-5F79-3CEA-A1126175BA25}"/>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3429EA3D-6888-7F2F-2988-254E920D85B4}"/>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B60AD6DF-63C6-998A-AAEA-73B727F14E15}"/>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1DD9823A-2003-C217-8F5D-C890DCD178FE}"/>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C48D0253-C28A-F37A-BA64-A9175564BA36}"/>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B9346A68-1438-B51C-37A9-A5D108FA8B27}"/>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B20DBD90-9296-CDDE-9884-0EFD1FD8FF8D}"/>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E35A04CF-9010-79E5-5CE9-21514ADA032F}"/>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1F43F775-6FB7-17B1-B066-C87E5872F11E}"/>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3867AF60-0314-40FE-5239-8BEBC1752E7A}"/>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D8526BB7-DF52-7AA7-BD28-9DBCB749CFB9}"/>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59A517FB-663D-FC58-24F5-69EEE34ACF44}"/>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930CC30E-C016-DF6B-E318-34F915E7C779}"/>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A60C6F38-B38B-09A9-C3D0-017D311C0637}"/>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1AD2076F-A2B1-E2CF-E7EF-56DFC57D07CD}"/>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8C3F28E0-CA57-333D-E9AC-35FC9A971321}"/>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53620EAD-D416-F4C1-0D8E-998C9E7A1C1E}"/>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3E6DFDDC-985D-7C9B-29B8-013AA6B25E52}"/>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B37115DB-0BB4-3862-9E65-8C055162ABA8}"/>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A3A65BFC-9957-2FCB-6335-9F0158E81A07}"/>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01336874-E188-C618-7C0D-A5EA6840DD2E}"/>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F1EDFB4F-6546-8849-A79C-D08B9445D3C6}"/>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E808D4E4-5F6F-8AC3-1585-101A522EFC59}"/>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325DE515-FB2A-FD18-A115-C7BDB4C1B27C}"/>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59" name="矩形 258">
                <a:extLst>
                  <a:ext uri="{FF2B5EF4-FFF2-40B4-BE49-F238E27FC236}">
                    <a16:creationId xmlns:a16="http://schemas.microsoft.com/office/drawing/2014/main" id="{F319AC6A-9BA2-D6F3-E0E3-0FC9E07EB676}"/>
                  </a:ext>
                </a:extLst>
              </p:cNvPr>
              <p:cNvSpPr/>
              <p:nvPr/>
            </p:nvSpPr>
            <p:spPr>
              <a:xfrm>
                <a:off x="1387054" y="2588533"/>
                <a:ext cx="7202027" cy="1530804"/>
              </a:xfrm>
              <a:prstGeom prst="rect">
                <a:avLst/>
              </a:prstGeom>
            </p:spPr>
            <p:txBody>
              <a:bodyPr wrap="square">
                <a:spAutoFit/>
              </a:bodyPr>
              <a:lstStyle/>
              <a:p>
                <a:pPr>
                  <a:lnSpc>
                    <a:spcPct val="150000"/>
                  </a:lnSpc>
                </a:pPr>
                <a:r>
                  <a:rPr lang="zh-CN" altLang="en-US" sz="1600">
                    <a:solidFill>
                      <a:schemeClr val="bg2">
                        <a:lumMod val="25000"/>
                      </a:schemeClr>
                    </a:solidFill>
                    <a:latin typeface="Calibri" panose="020F0502020204030204" pitchFamily="34" charset="0"/>
                    <a:cs typeface="Calibri" panose="020F0502020204030204" pitchFamily="34" charset="0"/>
                  </a:rPr>
                  <a:t>找到全局最小程序是</a:t>
                </a:r>
                <a:r>
                  <a:rPr lang="en-US" altLang="zh-CN" sz="1600">
                    <a:solidFill>
                      <a:schemeClr val="bg2">
                        <a:lumMod val="25000"/>
                      </a:schemeClr>
                    </a:solidFill>
                    <a:latin typeface="Calibri" panose="020F0502020204030204" pitchFamily="34" charset="0"/>
                    <a:cs typeface="Calibri" panose="020F0502020204030204" pitchFamily="34" charset="0"/>
                  </a:rPr>
                  <a:t>NP-Complete</a:t>
                </a:r>
                <a:r>
                  <a:rPr lang="zh-CN" altLang="en-US" sz="1600">
                    <a:solidFill>
                      <a:schemeClr val="bg2">
                        <a:lumMod val="25000"/>
                      </a:schemeClr>
                    </a:solidFill>
                    <a:latin typeface="Calibri" panose="020F0502020204030204" pitchFamily="34" charset="0"/>
                    <a:cs typeface="Calibri" panose="020F0502020204030204" pitchFamily="34" charset="0"/>
                  </a:rPr>
                  <a:t>问题，在实践中需要在程序简化器的能力范围内计算最小结果。</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a:lnSpc>
                    <a:spcPct val="150000"/>
                  </a:lnSpc>
                </a:pPr>
                <a:r>
                  <a:rPr lang="en-US" altLang="zh-CN" sz="1600">
                    <a:solidFill>
                      <a:schemeClr val="bg2">
                        <a:lumMod val="25000"/>
                      </a:schemeClr>
                    </a:solidFill>
                    <a:latin typeface="Calibri" panose="020F0502020204030204" pitchFamily="34" charset="0"/>
                    <a:cs typeface="Calibri" panose="020F0502020204030204" pitchFamily="34" charset="0"/>
                  </a:rPr>
                  <a:t>1-Minimality</a:t>
                </a:r>
                <a:r>
                  <a:rPr lang="zh-CN" altLang="en-US" sz="1600">
                    <a:solidFill>
                      <a:schemeClr val="bg2">
                        <a:lumMod val="25000"/>
                      </a:schemeClr>
                    </a:solidFill>
                    <a:latin typeface="Calibri" panose="020F0502020204030204" pitchFamily="34" charset="0"/>
                    <a:cs typeface="Calibri" panose="020F0502020204030204" pitchFamily="34" charset="0"/>
                  </a:rPr>
                  <a:t>：如果程序删除任意单个元素（语句、行、节点）后都不能满足</a:t>
                </a:r>
                <a14:m>
                  <m:oMath xmlns:m="http://schemas.openxmlformats.org/officeDocument/2006/math">
                    <m:r>
                      <m:rPr>
                        <m:sty m:val="p"/>
                      </m:rPr>
                      <a:rPr lang="en-US" altLang="zh-CN" sz="1600" i="1" smtClean="0">
                        <a:solidFill>
                          <a:schemeClr val="bg2">
                            <a:lumMod val="25000"/>
                          </a:schemeClr>
                        </a:solidFill>
                        <a:latin typeface="Cambria Math" panose="02040503050406030204" pitchFamily="18" charset="0"/>
                        <a:cs typeface="Calibri" panose="020F0502020204030204" pitchFamily="34" charset="0"/>
                      </a:rPr>
                      <m:t>ψ</m:t>
                    </m:r>
                    <m:d>
                      <m:dPr>
                        <m:ctrlPr>
                          <a:rPr lang="en-US" altLang="zh-CN" sz="1600" i="1">
                            <a:solidFill>
                              <a:schemeClr val="bg2">
                                <a:lumMod val="25000"/>
                              </a:schemeClr>
                            </a:solidFill>
                            <a:latin typeface="Cambria Math" panose="02040503050406030204" pitchFamily="18" charset="0"/>
                            <a:cs typeface="Calibri" panose="020F0502020204030204" pitchFamily="34" charset="0"/>
                          </a:rPr>
                        </m:ctrlPr>
                      </m:dPr>
                      <m:e>
                        <m:r>
                          <a:rPr lang="en-US" altLang="zh-CN" sz="1600" i="1">
                            <a:solidFill>
                              <a:schemeClr val="bg2">
                                <a:lumMod val="25000"/>
                              </a:schemeClr>
                            </a:solidFill>
                            <a:latin typeface="Cambria Math" panose="02040503050406030204" pitchFamily="18" charset="0"/>
                            <a:cs typeface="Calibri" panose="020F0502020204030204" pitchFamily="34" charset="0"/>
                          </a:rPr>
                          <m:t>𝑃</m:t>
                        </m:r>
                      </m:e>
                    </m:d>
                  </m:oMath>
                </a14:m>
                <a:r>
                  <a:rPr lang="zh-CN" altLang="en-US" sz="1600">
                    <a:solidFill>
                      <a:schemeClr val="bg2">
                        <a:lumMod val="25000"/>
                      </a:schemeClr>
                    </a:solidFill>
                    <a:latin typeface="Calibri" panose="020F0502020204030204" pitchFamily="34" charset="0"/>
                    <a:cs typeface="Calibri" panose="020F0502020204030204" pitchFamily="34" charset="0"/>
                  </a:rPr>
                  <a:t>，则程序为</a:t>
                </a:r>
                <a:r>
                  <a:rPr lang="en-US" altLang="zh-CN" sz="1600">
                    <a:solidFill>
                      <a:schemeClr val="bg2">
                        <a:lumMod val="25000"/>
                      </a:schemeClr>
                    </a:solidFill>
                    <a:latin typeface="Calibri" panose="020F0502020204030204" pitchFamily="34" charset="0"/>
                    <a:cs typeface="Calibri" panose="020F0502020204030204" pitchFamily="34" charset="0"/>
                  </a:rPr>
                  <a:t>1-Minimality</a:t>
                </a:r>
                <a:endParaRPr lang="en-US" altLang="zh-CN" sz="1600" dirty="0">
                  <a:solidFill>
                    <a:schemeClr val="bg2">
                      <a:lumMod val="25000"/>
                    </a:schemeClr>
                  </a:solidFill>
                  <a:latin typeface="Calibri" panose="020F0502020204030204" pitchFamily="34" charset="0"/>
                  <a:cs typeface="Calibri" panose="020F0502020204030204" pitchFamily="34" charset="0"/>
                </a:endParaRPr>
              </a:p>
            </p:txBody>
          </p:sp>
        </mc:Choice>
        <mc:Fallback>
          <p:sp>
            <p:nvSpPr>
              <p:cNvPr id="259" name="矩形 258">
                <a:extLst>
                  <a:ext uri="{FF2B5EF4-FFF2-40B4-BE49-F238E27FC236}">
                    <a16:creationId xmlns:a16="http://schemas.microsoft.com/office/drawing/2014/main" id="{F319AC6A-9BA2-D6F3-E0E3-0FC9E07EB676}"/>
                  </a:ext>
                </a:extLst>
              </p:cNvPr>
              <p:cNvSpPr>
                <a:spLocks noRot="1" noChangeAspect="1" noMove="1" noResize="1" noEditPoints="1" noAdjustHandles="1" noChangeArrowheads="1" noChangeShapeType="1" noTextEdit="1"/>
              </p:cNvSpPr>
              <p:nvPr/>
            </p:nvSpPr>
            <p:spPr>
              <a:xfrm>
                <a:off x="1387054" y="2588533"/>
                <a:ext cx="7202027" cy="1530804"/>
              </a:xfrm>
              <a:prstGeom prst="rect">
                <a:avLst/>
              </a:prstGeom>
              <a:blipFill>
                <a:blip r:embed="rId3"/>
                <a:stretch>
                  <a:fillRect l="-508" b="-4382"/>
                </a:stretch>
              </a:blipFill>
            </p:spPr>
            <p:txBody>
              <a:bodyPr/>
              <a:lstStyle/>
              <a:p>
                <a:r>
                  <a:rPr lang="zh-CN" altLang="en-US">
                    <a:noFill/>
                  </a:rPr>
                  <a:t> </a:t>
                </a:r>
              </a:p>
            </p:txBody>
          </p:sp>
        </mc:Fallback>
      </mc:AlternateContent>
      <p:grpSp>
        <p:nvGrpSpPr>
          <p:cNvPr id="123" name="组合 122">
            <a:extLst>
              <a:ext uri="{FF2B5EF4-FFF2-40B4-BE49-F238E27FC236}">
                <a16:creationId xmlns:a16="http://schemas.microsoft.com/office/drawing/2014/main" id="{F77AE764-C2BD-4229-DE85-6726F0BC548D}"/>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42DFB426-9D0E-F4EB-0C28-8C2D5CD8DDDE}"/>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1-Minimality</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D6B1076A-CEEC-8B20-2ABC-04687808F198}"/>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Program Reduction</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2DD44E71-585F-FC64-6472-4D02404E8F69}"/>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22055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28793-ADFF-07F0-AE75-191B12B2DAE4}"/>
            </a:ext>
          </a:extLst>
        </p:cNvPr>
        <p:cNvGrpSpPr/>
        <p:nvPr/>
      </p:nvGrpSpPr>
      <p:grpSpPr>
        <a:xfrm>
          <a:off x="0" y="0"/>
          <a:ext cx="0" cy="0"/>
          <a:chOff x="0" y="0"/>
          <a:chExt cx="0" cy="0"/>
        </a:xfrm>
      </p:grpSpPr>
      <p:sp>
        <p:nvSpPr>
          <p:cNvPr id="147" name="椭圆 146">
            <a:extLst>
              <a:ext uri="{FF2B5EF4-FFF2-40B4-BE49-F238E27FC236}">
                <a16:creationId xmlns:a16="http://schemas.microsoft.com/office/drawing/2014/main" id="{D157DD12-935A-CFB9-9B3F-0478FDC9E52A}"/>
              </a:ext>
            </a:extLst>
          </p:cNvPr>
          <p:cNvSpPr/>
          <p:nvPr/>
        </p:nvSpPr>
        <p:spPr>
          <a:xfrm rot="4922515">
            <a:off x="10257254" y="1807403"/>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31BB4F7F-633C-13D3-94B4-1BB6C01F30E7}"/>
              </a:ext>
            </a:extLst>
          </p:cNvPr>
          <p:cNvGrpSpPr/>
          <p:nvPr/>
        </p:nvGrpSpPr>
        <p:grpSpPr>
          <a:xfrm>
            <a:off x="10452695" y="145942"/>
            <a:ext cx="1787611" cy="6845807"/>
            <a:chOff x="10452695" y="145942"/>
            <a:chExt cx="1787611" cy="6845807"/>
          </a:xfrm>
        </p:grpSpPr>
        <p:cxnSp>
          <p:nvCxnSpPr>
            <p:cNvPr id="138" name="直接连接符 137">
              <a:extLst>
                <a:ext uri="{FF2B5EF4-FFF2-40B4-BE49-F238E27FC236}">
                  <a16:creationId xmlns:a16="http://schemas.microsoft.com/office/drawing/2014/main" id="{4EEF661B-63AA-36FA-8B04-CD6B0E664FCF}"/>
                </a:ext>
              </a:extLst>
            </p:cNvPr>
            <p:cNvCxnSpPr>
              <a:stCxn id="164" idx="5"/>
              <a:endCxn id="146" idx="1"/>
            </p:cNvCxnSpPr>
            <p:nvPr/>
          </p:nvCxnSpPr>
          <p:spPr>
            <a:xfrm flipH="1">
              <a:off x="11110174" y="429544"/>
              <a:ext cx="475106" cy="4421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a:extLst>
                <a:ext uri="{FF2B5EF4-FFF2-40B4-BE49-F238E27FC236}">
                  <a16:creationId xmlns:a16="http://schemas.microsoft.com/office/drawing/2014/main" id="{84BAD040-61E5-7962-4365-47C6FD686356}"/>
                </a:ext>
              </a:extLst>
            </p:cNvPr>
            <p:cNvCxnSpPr>
              <a:stCxn id="147" idx="7"/>
              <a:endCxn id="157" idx="4"/>
            </p:cNvCxnSpPr>
            <p:nvPr/>
          </p:nvCxnSpPr>
          <p:spPr>
            <a:xfrm>
              <a:off x="10540856" y="2060125"/>
              <a:ext cx="356469" cy="117812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FCDAC07B-AB8E-BDD7-1FE1-7D67C191426B}"/>
                </a:ext>
              </a:extLst>
            </p:cNvPr>
            <p:cNvCxnSpPr>
              <a:stCxn id="150" idx="3"/>
              <a:endCxn id="146" idx="0"/>
            </p:cNvCxnSpPr>
            <p:nvPr/>
          </p:nvCxnSpPr>
          <p:spPr>
            <a:xfrm flipH="1" flipV="1">
              <a:off x="11154074" y="946310"/>
              <a:ext cx="544738" cy="5233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42D896B1-08EF-86ED-FD5B-5DF7C689190D}"/>
                </a:ext>
              </a:extLst>
            </p:cNvPr>
            <p:cNvCxnSpPr>
              <a:stCxn id="155" idx="2"/>
              <a:endCxn id="146" idx="6"/>
            </p:cNvCxnSpPr>
            <p:nvPr/>
          </p:nvCxnSpPr>
          <p:spPr>
            <a:xfrm flipH="1" flipV="1">
              <a:off x="11057675" y="1074041"/>
              <a:ext cx="254557" cy="13799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6" name="椭圆 145">
              <a:extLst>
                <a:ext uri="{FF2B5EF4-FFF2-40B4-BE49-F238E27FC236}">
                  <a16:creationId xmlns:a16="http://schemas.microsoft.com/office/drawing/2014/main" id="{570910A1-D782-6912-9B84-77E495A269C4}"/>
                </a:ext>
              </a:extLst>
            </p:cNvPr>
            <p:cNvSpPr/>
            <p:nvPr/>
          </p:nvSpPr>
          <p:spPr>
            <a:xfrm rot="4922515">
              <a:off x="10928854" y="848821"/>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a:extLst>
                <a:ext uri="{FF2B5EF4-FFF2-40B4-BE49-F238E27FC236}">
                  <a16:creationId xmlns:a16="http://schemas.microsoft.com/office/drawing/2014/main" id="{D8FDBC2C-D267-B222-AFCA-D7B9AF8CCE59}"/>
                </a:ext>
              </a:extLst>
            </p:cNvPr>
            <p:cNvCxnSpPr>
              <a:stCxn id="146" idx="5"/>
              <a:endCxn id="147" idx="1"/>
            </p:cNvCxnSpPr>
            <p:nvPr/>
          </p:nvCxnSpPr>
          <p:spPr>
            <a:xfrm flipH="1">
              <a:off x="10509976" y="1052296"/>
              <a:ext cx="463868" cy="7869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椭圆 149">
              <a:extLst>
                <a:ext uri="{FF2B5EF4-FFF2-40B4-BE49-F238E27FC236}">
                  <a16:creationId xmlns:a16="http://schemas.microsoft.com/office/drawing/2014/main" id="{729F8362-F3BE-4924-6010-99351BA75E93}"/>
                </a:ext>
              </a:extLst>
            </p:cNvPr>
            <p:cNvSpPr/>
            <p:nvPr/>
          </p:nvSpPr>
          <p:spPr>
            <a:xfrm rot="4922515">
              <a:off x="11679115" y="1430891"/>
              <a:ext cx="195205" cy="19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2" name="直接连接符 151">
              <a:extLst>
                <a:ext uri="{FF2B5EF4-FFF2-40B4-BE49-F238E27FC236}">
                  <a16:creationId xmlns:a16="http://schemas.microsoft.com/office/drawing/2014/main" id="{648EC5E1-997F-7A6E-43E8-EE33C9BC40CB}"/>
                </a:ext>
              </a:extLst>
            </p:cNvPr>
            <p:cNvCxnSpPr>
              <a:stCxn id="150" idx="6"/>
              <a:endCxn id="155" idx="1"/>
            </p:cNvCxnSpPr>
            <p:nvPr/>
          </p:nvCxnSpPr>
          <p:spPr>
            <a:xfrm flipH="1">
              <a:off x="11378964" y="1625156"/>
              <a:ext cx="411266" cy="8461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F4AE7429-4F81-D676-8BF1-5743BE410CBD}"/>
                </a:ext>
              </a:extLst>
            </p:cNvPr>
            <p:cNvCxnSpPr>
              <a:stCxn id="147" idx="0"/>
              <a:endCxn id="155" idx="3"/>
            </p:cNvCxnSpPr>
            <p:nvPr/>
          </p:nvCxnSpPr>
          <p:spPr>
            <a:xfrm>
              <a:off x="10571165" y="1943283"/>
              <a:ext cx="681640" cy="54562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85FDF0B5-95D7-46E2-7FA9-236944D2647C}"/>
                </a:ext>
              </a:extLst>
            </p:cNvPr>
            <p:cNvCxnSpPr>
              <a:stCxn id="157" idx="1"/>
              <a:endCxn id="155" idx="5"/>
            </p:cNvCxnSpPr>
            <p:nvPr/>
          </p:nvCxnSpPr>
          <p:spPr>
            <a:xfrm flipV="1">
              <a:off x="11077555" y="2615066"/>
              <a:ext cx="192887" cy="5171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椭圆 154">
              <a:extLst>
                <a:ext uri="{FF2B5EF4-FFF2-40B4-BE49-F238E27FC236}">
                  <a16:creationId xmlns:a16="http://schemas.microsoft.com/office/drawing/2014/main" id="{12740699-8B57-7F04-EFDA-4ACB47A33E0B}"/>
                </a:ext>
              </a:extLst>
            </p:cNvPr>
            <p:cNvSpPr/>
            <p:nvPr/>
          </p:nvSpPr>
          <p:spPr>
            <a:xfrm rot="4922515">
              <a:off x="11234628" y="2453093"/>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135EE734-8C69-79F6-D0B3-6CC522C1F833}"/>
                </a:ext>
              </a:extLst>
            </p:cNvPr>
            <p:cNvSpPr/>
            <p:nvPr/>
          </p:nvSpPr>
          <p:spPr>
            <a:xfrm rot="4922515">
              <a:off x="10896235" y="3109426"/>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a:extLst>
                <a:ext uri="{FF2B5EF4-FFF2-40B4-BE49-F238E27FC236}">
                  <a16:creationId xmlns:a16="http://schemas.microsoft.com/office/drawing/2014/main" id="{E844B104-8DE2-8F57-9313-2A19CEF22D8D}"/>
                </a:ext>
              </a:extLst>
            </p:cNvPr>
            <p:cNvSpPr/>
            <p:nvPr/>
          </p:nvSpPr>
          <p:spPr>
            <a:xfrm rot="4922515">
              <a:off x="11522572" y="14594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连接符 197">
              <a:extLst>
                <a:ext uri="{FF2B5EF4-FFF2-40B4-BE49-F238E27FC236}">
                  <a16:creationId xmlns:a16="http://schemas.microsoft.com/office/drawing/2014/main" id="{FBB579BA-1919-FD46-58D0-E394A5E8B9A2}"/>
                </a:ext>
              </a:extLst>
            </p:cNvPr>
            <p:cNvCxnSpPr>
              <a:stCxn id="216" idx="5"/>
            </p:cNvCxnSpPr>
            <p:nvPr/>
          </p:nvCxnSpPr>
          <p:spPr>
            <a:xfrm rot="1714356">
              <a:off x="11654450" y="5020117"/>
              <a:ext cx="391358" cy="8866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10D4E584-2277-7C14-168C-BED22D8406A7}"/>
                </a:ext>
              </a:extLst>
            </p:cNvPr>
            <p:cNvCxnSpPr>
              <a:stCxn id="216" idx="3"/>
              <a:endCxn id="207" idx="0"/>
            </p:cNvCxnSpPr>
            <p:nvPr/>
          </p:nvCxnSpPr>
          <p:spPr>
            <a:xfrm flipH="1">
              <a:off x="10585850" y="4903985"/>
              <a:ext cx="1163932" cy="5724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6623AE7B-C4D4-C6B6-063B-0A68F7305D48}"/>
                </a:ext>
              </a:extLst>
            </p:cNvPr>
            <p:cNvCxnSpPr>
              <a:stCxn id="206" idx="6"/>
            </p:cNvCxnSpPr>
            <p:nvPr/>
          </p:nvCxnSpPr>
          <p:spPr>
            <a:xfrm>
              <a:off x="11168666" y="4447798"/>
              <a:ext cx="714762" cy="35220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F049A5FF-9C78-DE84-973E-DF230D054332}"/>
                </a:ext>
              </a:extLst>
            </p:cNvPr>
            <p:cNvCxnSpPr>
              <a:stCxn id="206" idx="4"/>
              <a:endCxn id="207" idx="0"/>
            </p:cNvCxnSpPr>
            <p:nvPr/>
          </p:nvCxnSpPr>
          <p:spPr>
            <a:xfrm flipH="1">
              <a:off x="10585850" y="4510874"/>
              <a:ext cx="368878" cy="9656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6" name="椭圆 205">
              <a:extLst>
                <a:ext uri="{FF2B5EF4-FFF2-40B4-BE49-F238E27FC236}">
                  <a16:creationId xmlns:a16="http://schemas.microsoft.com/office/drawing/2014/main" id="{E77D693E-19F0-A3B5-64F6-6F7155281DE2}"/>
                </a:ext>
              </a:extLst>
            </p:cNvPr>
            <p:cNvSpPr/>
            <p:nvPr/>
          </p:nvSpPr>
          <p:spPr>
            <a:xfrm rot="1714356">
              <a:off x="10872444" y="4214652"/>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a:extLst>
                <a:ext uri="{FF2B5EF4-FFF2-40B4-BE49-F238E27FC236}">
                  <a16:creationId xmlns:a16="http://schemas.microsoft.com/office/drawing/2014/main" id="{52906D00-55CD-4258-D193-073F05E3130E}"/>
                </a:ext>
              </a:extLst>
            </p:cNvPr>
            <p:cNvSpPr/>
            <p:nvPr/>
          </p:nvSpPr>
          <p:spPr>
            <a:xfrm rot="1714356">
              <a:off x="10452695" y="5465504"/>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9BDA3AB8-D6F7-2B63-5DA4-DBD97354D74A}"/>
                </a:ext>
              </a:extLst>
            </p:cNvPr>
            <p:cNvCxnSpPr>
              <a:stCxn id="157" idx="7"/>
              <a:endCxn id="206" idx="1"/>
            </p:cNvCxnSpPr>
            <p:nvPr/>
          </p:nvCxnSpPr>
          <p:spPr>
            <a:xfrm flipH="1">
              <a:off x="10985557" y="3290746"/>
              <a:ext cx="114153" cy="93034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E43980AA-7102-6A4C-6566-353149460FC2}"/>
                </a:ext>
              </a:extLst>
            </p:cNvPr>
            <p:cNvCxnSpPr>
              <a:stCxn id="215" idx="2"/>
              <a:endCxn id="207" idx="6"/>
            </p:cNvCxnSpPr>
            <p:nvPr/>
          </p:nvCxnSpPr>
          <p:spPr>
            <a:xfrm flipH="1" flipV="1">
              <a:off x="10621875" y="5598659"/>
              <a:ext cx="1135792" cy="2719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D3F2FC39-34F8-3816-A2A7-700AF6D810A6}"/>
                </a:ext>
              </a:extLst>
            </p:cNvPr>
            <p:cNvCxnSpPr>
              <a:stCxn id="206" idx="0"/>
              <a:endCxn id="214" idx="3"/>
            </p:cNvCxnSpPr>
            <p:nvPr/>
          </p:nvCxnSpPr>
          <p:spPr>
            <a:xfrm flipV="1">
              <a:off x="11105590" y="3417076"/>
              <a:ext cx="810516" cy="816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2E1EA44-7728-34C9-02D8-449563EA1C1C}"/>
                </a:ext>
              </a:extLst>
            </p:cNvPr>
            <p:cNvCxnSpPr/>
            <p:nvPr/>
          </p:nvCxnSpPr>
          <p:spPr>
            <a:xfrm rot="1714356" flipH="1" flipV="1">
              <a:off x="11628645" y="3433589"/>
              <a:ext cx="611661" cy="13442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4" name="椭圆 213">
              <a:extLst>
                <a:ext uri="{FF2B5EF4-FFF2-40B4-BE49-F238E27FC236}">
                  <a16:creationId xmlns:a16="http://schemas.microsoft.com/office/drawing/2014/main" id="{56EAE594-04BF-CC49-92CD-6822BCB927C8}"/>
                </a:ext>
              </a:extLst>
            </p:cNvPr>
            <p:cNvSpPr/>
            <p:nvPr/>
          </p:nvSpPr>
          <p:spPr>
            <a:xfrm rot="1714356">
              <a:off x="11912430" y="3301528"/>
              <a:ext cx="180150" cy="180150"/>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a:extLst>
                <a:ext uri="{FF2B5EF4-FFF2-40B4-BE49-F238E27FC236}">
                  <a16:creationId xmlns:a16="http://schemas.microsoft.com/office/drawing/2014/main" id="{4DA294A2-4610-BDA2-1740-7192B7BA9855}"/>
                </a:ext>
              </a:extLst>
            </p:cNvPr>
            <p:cNvSpPr/>
            <p:nvPr/>
          </p:nvSpPr>
          <p:spPr>
            <a:xfrm rot="1714356">
              <a:off x="11744262" y="5813134"/>
              <a:ext cx="220134" cy="2201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a:extLst>
                <a:ext uri="{FF2B5EF4-FFF2-40B4-BE49-F238E27FC236}">
                  <a16:creationId xmlns:a16="http://schemas.microsoft.com/office/drawing/2014/main" id="{03FB02C5-B890-38CA-E9BE-062BD363D2A8}"/>
                </a:ext>
              </a:extLst>
            </p:cNvPr>
            <p:cNvSpPr/>
            <p:nvPr/>
          </p:nvSpPr>
          <p:spPr>
            <a:xfrm rot="1714356">
              <a:off x="11745163" y="4758830"/>
              <a:ext cx="226310" cy="22631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a:extLst>
                <a:ext uri="{FF2B5EF4-FFF2-40B4-BE49-F238E27FC236}">
                  <a16:creationId xmlns:a16="http://schemas.microsoft.com/office/drawing/2014/main" id="{92191215-7372-A8D6-80C1-9657BC95006C}"/>
                </a:ext>
              </a:extLst>
            </p:cNvPr>
            <p:cNvCxnSpPr>
              <a:stCxn id="225" idx="2"/>
              <a:endCxn id="207" idx="5"/>
            </p:cNvCxnSpPr>
            <p:nvPr/>
          </p:nvCxnSpPr>
          <p:spPr>
            <a:xfrm flipH="1" flipV="1">
              <a:off x="10568243" y="5641978"/>
              <a:ext cx="669085" cy="1116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0641983B-7C4F-B78C-05C6-6206FE1B97D7}"/>
                </a:ext>
              </a:extLst>
            </p:cNvPr>
            <p:cNvCxnSpPr>
              <a:stCxn id="225" idx="7"/>
              <a:endCxn id="215" idx="4"/>
            </p:cNvCxnSpPr>
            <p:nvPr/>
          </p:nvCxnSpPr>
          <p:spPr>
            <a:xfrm flipV="1">
              <a:off x="11527111" y="6019863"/>
              <a:ext cx="274576" cy="7695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AA12EA33-6B40-CE89-A5AC-570AB9E83F21}"/>
                </a:ext>
              </a:extLst>
            </p:cNvPr>
            <p:cNvSpPr/>
            <p:nvPr/>
          </p:nvSpPr>
          <p:spPr>
            <a:xfrm rot="1714356">
              <a:off x="11218120" y="6676319"/>
              <a:ext cx="315430" cy="3154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6" name="直接连接符 235">
              <a:extLst>
                <a:ext uri="{FF2B5EF4-FFF2-40B4-BE49-F238E27FC236}">
                  <a16:creationId xmlns:a16="http://schemas.microsoft.com/office/drawing/2014/main" id="{6ABBC494-BF08-5CED-8BB4-6BB4BBC769D5}"/>
                </a:ext>
              </a:extLst>
            </p:cNvPr>
            <p:cNvCxnSpPr>
              <a:stCxn id="155" idx="7"/>
              <a:endCxn id="214" idx="1"/>
            </p:cNvCxnSpPr>
            <p:nvPr/>
          </p:nvCxnSpPr>
          <p:spPr>
            <a:xfrm>
              <a:off x="11396601" y="2597429"/>
              <a:ext cx="580431" cy="7077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a:extLst>
                <a:ext uri="{FF2B5EF4-FFF2-40B4-BE49-F238E27FC236}">
                  <a16:creationId xmlns:a16="http://schemas.microsoft.com/office/drawing/2014/main" id="{3024F80F-83FF-8BFF-C2F6-60CD83FD6F05}"/>
                </a:ext>
              </a:extLst>
            </p:cNvPr>
            <p:cNvCxnSpPr>
              <a:stCxn id="214" idx="2"/>
              <a:endCxn id="157" idx="0"/>
            </p:cNvCxnSpPr>
            <p:nvPr/>
          </p:nvCxnSpPr>
          <p:spPr>
            <a:xfrm flipH="1" flipV="1">
              <a:off x="11121455" y="3206915"/>
              <a:ext cx="801945" cy="1416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34" name="矩形 333">
                <a:extLst>
                  <a:ext uri="{FF2B5EF4-FFF2-40B4-BE49-F238E27FC236}">
                    <a16:creationId xmlns:a16="http://schemas.microsoft.com/office/drawing/2014/main" id="{6B0CC9CD-9D5A-A7FB-0A08-A785FF999992}"/>
                  </a:ext>
                </a:extLst>
              </p:cNvPr>
              <p:cNvSpPr/>
              <p:nvPr/>
            </p:nvSpPr>
            <p:spPr>
              <a:xfrm>
                <a:off x="808252" y="1400720"/>
                <a:ext cx="4185071" cy="37542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400">
                    <a:solidFill>
                      <a:schemeClr val="bg2">
                        <a:lumMod val="25000"/>
                      </a:schemeClr>
                    </a:solidFill>
                    <a:latin typeface="Calibri" panose="020F0502020204030204" pitchFamily="34" charset="0"/>
                    <a:cs typeface="Calibri" panose="020F0502020204030204" pitchFamily="34" charset="0"/>
                  </a:rPr>
                  <a:t>Delta Debugging</a:t>
                </a:r>
                <a:r>
                  <a:rPr lang="zh-CN" altLang="en-US" sz="1400">
                    <a:solidFill>
                      <a:schemeClr val="bg2">
                        <a:lumMod val="25000"/>
                      </a:schemeClr>
                    </a:solidFill>
                    <a:latin typeface="Calibri" panose="020F0502020204030204" pitchFamily="34" charset="0"/>
                    <a:cs typeface="Calibri" panose="020F0502020204030204" pitchFamily="34" charset="0"/>
                  </a:rPr>
                  <a:t>是通用的测试用例缩减算法</a:t>
                </a:r>
                <a:endParaRPr lang="en-US" altLang="zh-CN" sz="14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400">
                    <a:solidFill>
                      <a:schemeClr val="bg2">
                        <a:lumMod val="25000"/>
                      </a:schemeClr>
                    </a:solidFill>
                    <a:latin typeface="Calibri" panose="020F0502020204030204" pitchFamily="34" charset="0"/>
                    <a:cs typeface="Calibri" panose="020F0502020204030204" pitchFamily="34" charset="0"/>
                  </a:rPr>
                  <a:t>假设测试样例是长度为</a:t>
                </a:r>
                <a:r>
                  <a:rPr lang="en-US" altLang="zh-CN" sz="1400">
                    <a:solidFill>
                      <a:schemeClr val="bg2">
                        <a:lumMod val="25000"/>
                      </a:schemeClr>
                    </a:solidFill>
                    <a:latin typeface="Calibri" panose="020F0502020204030204" pitchFamily="34" charset="0"/>
                    <a:cs typeface="Calibri" panose="020F0502020204030204" pitchFamily="34" charset="0"/>
                  </a:rPr>
                  <a:t>L</a:t>
                </a:r>
                <a:r>
                  <a:rPr lang="zh-CN" altLang="en-US" sz="1400">
                    <a:solidFill>
                      <a:schemeClr val="bg2">
                        <a:lumMod val="25000"/>
                      </a:schemeClr>
                    </a:solidFill>
                    <a:latin typeface="Calibri" panose="020F0502020204030204" pitchFamily="34" charset="0"/>
                    <a:cs typeface="Calibri" panose="020F0502020204030204" pitchFamily="34" charset="0"/>
                  </a:rPr>
                  <a:t>的可任意删减的元素序列（不能改变顺序）</a:t>
                </a:r>
                <a:endParaRPr lang="en-US" altLang="zh-CN" sz="14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400">
                    <a:solidFill>
                      <a:schemeClr val="bg2">
                        <a:lumMod val="25000"/>
                      </a:schemeClr>
                    </a:solidFill>
                    <a:latin typeface="Calibri" panose="020F0502020204030204" pitchFamily="34" charset="0"/>
                    <a:cs typeface="Calibri" panose="020F0502020204030204" pitchFamily="34" charset="0"/>
                  </a:rPr>
                  <a:t>第</a:t>
                </a:r>
                <a:r>
                  <a:rPr lang="en-US" altLang="zh-CN" sz="1400">
                    <a:solidFill>
                      <a:schemeClr val="bg2">
                        <a:lumMod val="25000"/>
                      </a:schemeClr>
                    </a:solidFill>
                    <a:latin typeface="Calibri" panose="020F0502020204030204" pitchFamily="34" charset="0"/>
                    <a:cs typeface="Calibri" panose="020F0502020204030204" pitchFamily="34" charset="0"/>
                  </a:rPr>
                  <a:t>n</a:t>
                </a:r>
                <a:r>
                  <a:rPr lang="zh-CN" altLang="en-US" sz="1400">
                    <a:solidFill>
                      <a:schemeClr val="bg2">
                        <a:lumMod val="25000"/>
                      </a:schemeClr>
                    </a:solidFill>
                    <a:latin typeface="Calibri" panose="020F0502020204030204" pitchFamily="34" charset="0"/>
                    <a:cs typeface="Calibri" panose="020F0502020204030204" pitchFamily="34" charset="0"/>
                  </a:rPr>
                  <a:t>轮中按顺序选择连续</a:t>
                </a:r>
                <a:r>
                  <a:rPr lang="en-US" altLang="zh-CN" sz="1400" b="0">
                    <a:solidFill>
                      <a:schemeClr val="bg2">
                        <a:lumMod val="25000"/>
                      </a:schemeClr>
                    </a:solidFill>
                    <a:latin typeface="Calibri" panose="020F0502020204030204" pitchFamily="34" charset="0"/>
                    <a:cs typeface="Calibri" panose="020F0502020204030204" pitchFamily="34" charset="0"/>
                  </a:rPr>
                  <a:t> </a:t>
                </a:r>
                <a14:m>
                  <m:oMath xmlns:m="http://schemas.openxmlformats.org/officeDocument/2006/math">
                    <m:f>
                      <m:fPr>
                        <m:ctrlPr>
                          <a:rPr lang="en-US" altLang="zh-CN" sz="1400" b="0" i="1" smtClean="0">
                            <a:solidFill>
                              <a:schemeClr val="bg2">
                                <a:lumMod val="25000"/>
                              </a:schemeClr>
                            </a:solidFill>
                            <a:latin typeface="Cambria Math" panose="02040503050406030204" pitchFamily="18" charset="0"/>
                            <a:cs typeface="Calibri" panose="020F0502020204030204" pitchFamily="34" charset="0"/>
                          </a:rPr>
                        </m:ctrlPr>
                      </m:fPr>
                      <m:num>
                        <m:r>
                          <m:rPr>
                            <m:sty m:val="p"/>
                          </m:rPr>
                          <a:rPr lang="en-US" altLang="zh-CN" sz="1400" i="1">
                            <a:solidFill>
                              <a:schemeClr val="bg2">
                                <a:lumMod val="25000"/>
                              </a:schemeClr>
                            </a:solidFill>
                            <a:latin typeface="Cambria Math" panose="02040503050406030204" pitchFamily="18" charset="0"/>
                            <a:cs typeface="Calibri" panose="020F0502020204030204" pitchFamily="34" charset="0"/>
                          </a:rPr>
                          <m:t>L</m:t>
                        </m:r>
                      </m:num>
                      <m:den>
                        <m:sSup>
                          <m:sSupPr>
                            <m:ctrlPr>
                              <a:rPr lang="en-US" altLang="zh-CN" sz="1400" b="0" i="1" smtClean="0">
                                <a:solidFill>
                                  <a:schemeClr val="bg2">
                                    <a:lumMod val="25000"/>
                                  </a:schemeClr>
                                </a:solidFill>
                                <a:latin typeface="Cambria Math" panose="02040503050406030204" pitchFamily="18" charset="0"/>
                                <a:cs typeface="Calibri" panose="020F0502020204030204" pitchFamily="34" charset="0"/>
                              </a:rPr>
                            </m:ctrlPr>
                          </m:sSupPr>
                          <m:e>
                            <m:r>
                              <a:rPr lang="en-US" altLang="zh-CN" sz="1400" b="0" i="1" smtClean="0">
                                <a:solidFill>
                                  <a:schemeClr val="bg2">
                                    <a:lumMod val="25000"/>
                                  </a:schemeClr>
                                </a:solidFill>
                                <a:latin typeface="Cambria Math" panose="02040503050406030204" pitchFamily="18" charset="0"/>
                                <a:cs typeface="Calibri" panose="020F0502020204030204" pitchFamily="34" charset="0"/>
                              </a:rPr>
                              <m:t>2</m:t>
                            </m:r>
                          </m:e>
                          <m:sup>
                            <m:r>
                              <a:rPr lang="en-US" altLang="zh-CN" sz="1400" b="0" i="1" smtClean="0">
                                <a:solidFill>
                                  <a:schemeClr val="bg2">
                                    <a:lumMod val="25000"/>
                                  </a:schemeClr>
                                </a:solidFill>
                                <a:latin typeface="Cambria Math" panose="02040503050406030204" pitchFamily="18" charset="0"/>
                                <a:cs typeface="Calibri" panose="020F0502020204030204" pitchFamily="34" charset="0"/>
                              </a:rPr>
                              <m:t>𝑛</m:t>
                            </m:r>
                          </m:sup>
                        </m:sSup>
                      </m:den>
                    </m:f>
                    <m:r>
                      <a:rPr lang="zh-CN" altLang="en-US" sz="1400" i="1">
                        <a:solidFill>
                          <a:schemeClr val="bg2">
                            <a:lumMod val="25000"/>
                          </a:schemeClr>
                        </a:solidFill>
                        <a:latin typeface="Cambria Math" panose="02040503050406030204" pitchFamily="18" charset="0"/>
                        <a:cs typeface="Calibri" panose="020F0502020204030204" pitchFamily="34" charset="0"/>
                      </a:rPr>
                      <m:t>个</m:t>
                    </m:r>
                  </m:oMath>
                </a14:m>
                <a:r>
                  <a:rPr lang="zh-CN" altLang="en-US" sz="1400" b="0">
                    <a:solidFill>
                      <a:schemeClr val="bg2">
                        <a:lumMod val="25000"/>
                      </a:schemeClr>
                    </a:solidFill>
                    <a:latin typeface="Calibri" panose="020F0502020204030204" pitchFamily="34" charset="0"/>
                    <a:cs typeface="Calibri" panose="020F0502020204030204" pitchFamily="34" charset="0"/>
                  </a:rPr>
                  <a:t>元素，分别对它和它的补集进行测试，一共有</a:t>
                </a:r>
                <a14:m>
                  <m:oMath xmlns:m="http://schemas.openxmlformats.org/officeDocument/2006/math">
                    <m:sSup>
                      <m:sSupPr>
                        <m:ctrlPr>
                          <a:rPr lang="en-US" altLang="zh-CN" sz="1400" b="0" i="1" smtClean="0">
                            <a:solidFill>
                              <a:schemeClr val="bg2">
                                <a:lumMod val="25000"/>
                              </a:schemeClr>
                            </a:solidFill>
                            <a:latin typeface="Cambria Math" panose="02040503050406030204" pitchFamily="18" charset="0"/>
                            <a:cs typeface="Calibri" panose="020F0502020204030204" pitchFamily="34" charset="0"/>
                          </a:rPr>
                        </m:ctrlPr>
                      </m:sSupPr>
                      <m:e>
                        <m:r>
                          <a:rPr lang="en-US" altLang="zh-CN" sz="1400" b="0" i="1" smtClean="0">
                            <a:solidFill>
                              <a:schemeClr val="bg2">
                                <a:lumMod val="25000"/>
                              </a:schemeClr>
                            </a:solidFill>
                            <a:latin typeface="Cambria Math" panose="02040503050406030204" pitchFamily="18" charset="0"/>
                            <a:cs typeface="Calibri" panose="020F0502020204030204" pitchFamily="34" charset="0"/>
                          </a:rPr>
                          <m:t>2</m:t>
                        </m:r>
                      </m:e>
                      <m:sup>
                        <m:r>
                          <a:rPr lang="en-US" altLang="zh-CN" sz="1400" b="0" i="1" smtClean="0">
                            <a:solidFill>
                              <a:schemeClr val="bg2">
                                <a:lumMod val="25000"/>
                              </a:schemeClr>
                            </a:solidFill>
                            <a:latin typeface="Cambria Math" panose="02040503050406030204" pitchFamily="18" charset="0"/>
                            <a:cs typeface="Calibri" panose="020F0502020204030204" pitchFamily="34" charset="0"/>
                          </a:rPr>
                          <m:t>𝑛</m:t>
                        </m:r>
                        <m:r>
                          <a:rPr lang="en-US" altLang="zh-CN" sz="1400" b="0" i="1" smtClean="0">
                            <a:solidFill>
                              <a:schemeClr val="bg2">
                                <a:lumMod val="25000"/>
                              </a:schemeClr>
                            </a:solidFill>
                            <a:latin typeface="Cambria Math" panose="02040503050406030204" pitchFamily="18" charset="0"/>
                            <a:cs typeface="Calibri" panose="020F0502020204030204" pitchFamily="34" charset="0"/>
                          </a:rPr>
                          <m:t>+1</m:t>
                        </m:r>
                      </m:sup>
                    </m:sSup>
                    <m:r>
                      <a:rPr lang="en-US" altLang="zh-CN" sz="1400" b="0" i="0" smtClean="0">
                        <a:solidFill>
                          <a:schemeClr val="bg2">
                            <a:lumMod val="25000"/>
                          </a:schemeClr>
                        </a:solidFill>
                        <a:latin typeface="Cambria Math" panose="02040503050406030204" pitchFamily="18" charset="0"/>
                        <a:cs typeface="Calibri" panose="020F0502020204030204" pitchFamily="34" charset="0"/>
                      </a:rPr>
                      <m:t> </m:t>
                    </m:r>
                    <m:r>
                      <a:rPr lang="zh-CN" altLang="en-US" sz="1400" i="1">
                        <a:solidFill>
                          <a:schemeClr val="bg2">
                            <a:lumMod val="25000"/>
                          </a:schemeClr>
                        </a:solidFill>
                        <a:latin typeface="Cambria Math" panose="02040503050406030204" pitchFamily="18" charset="0"/>
                        <a:cs typeface="Calibri" panose="020F0502020204030204" pitchFamily="34" charset="0"/>
                      </a:rPr>
                      <m:t>个</m:t>
                    </m:r>
                  </m:oMath>
                </a14:m>
                <a:r>
                  <a:rPr lang="zh-CN" altLang="en-US" sz="1400" b="0">
                    <a:solidFill>
                      <a:schemeClr val="bg2">
                        <a:lumMod val="25000"/>
                      </a:schemeClr>
                    </a:solidFill>
                    <a:latin typeface="Calibri" panose="020F0502020204030204" pitchFamily="34" charset="0"/>
                    <a:cs typeface="Calibri" panose="020F0502020204030204" pitchFamily="34" charset="0"/>
                  </a:rPr>
                  <a:t>分割，优先对小的</a:t>
                </a:r>
                <a:r>
                  <a:rPr lang="zh-CN" altLang="en-US" sz="1400">
                    <a:solidFill>
                      <a:schemeClr val="bg2">
                        <a:lumMod val="25000"/>
                      </a:schemeClr>
                    </a:solidFill>
                    <a:latin typeface="Calibri" panose="020F0502020204030204" pitchFamily="34" charset="0"/>
                    <a:cs typeface="Calibri" panose="020F0502020204030204" pitchFamily="34" charset="0"/>
                  </a:rPr>
                  <a:t>用例进行测试</a:t>
                </a:r>
                <a:endParaRPr lang="en-US" altLang="zh-CN" sz="1400" b="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400">
                    <a:solidFill>
                      <a:schemeClr val="bg2">
                        <a:lumMod val="25000"/>
                      </a:schemeClr>
                    </a:solidFill>
                    <a:latin typeface="Calibri" panose="020F0502020204030204" pitchFamily="34" charset="0"/>
                    <a:cs typeface="Calibri" panose="020F0502020204030204" pitchFamily="34" charset="0"/>
                  </a:rPr>
                  <a:t>如果测试中删减后用例触发了</a:t>
                </a:r>
                <a:r>
                  <a:rPr lang="en-US" altLang="zh-CN" sz="1400">
                    <a:solidFill>
                      <a:schemeClr val="bg2">
                        <a:lumMod val="25000"/>
                      </a:schemeClr>
                    </a:solidFill>
                    <a:latin typeface="Calibri" panose="020F0502020204030204" pitchFamily="34" charset="0"/>
                    <a:cs typeface="Calibri" panose="020F0502020204030204" pitchFamily="34" charset="0"/>
                  </a:rPr>
                  <a:t>bug</a:t>
                </a:r>
                <a:r>
                  <a:rPr lang="zh-CN" altLang="en-US" sz="1400">
                    <a:solidFill>
                      <a:schemeClr val="bg2">
                        <a:lumMod val="25000"/>
                      </a:schemeClr>
                    </a:solidFill>
                    <a:latin typeface="Calibri" panose="020F0502020204030204" pitchFamily="34" charset="0"/>
                    <a:cs typeface="Calibri" panose="020F0502020204030204" pitchFamily="34" charset="0"/>
                  </a:rPr>
                  <a:t>（图中的</a:t>
                </a:r>
                <a:r>
                  <a:rPr lang="en-US" altLang="zh-CN" sz="1400">
                    <a:solidFill>
                      <a:schemeClr val="bg2">
                        <a:lumMod val="25000"/>
                      </a:schemeClr>
                    </a:solidFill>
                    <a:latin typeface="Calibri" panose="020F0502020204030204" pitchFamily="34" charset="0"/>
                    <a:cs typeface="Calibri" panose="020F0502020204030204" pitchFamily="34" charset="0"/>
                  </a:rPr>
                  <a:t>×</a:t>
                </a:r>
                <a:r>
                  <a:rPr lang="zh-CN" altLang="en-US" sz="1400">
                    <a:solidFill>
                      <a:schemeClr val="bg2">
                        <a:lumMod val="25000"/>
                      </a:schemeClr>
                    </a:solidFill>
                    <a:latin typeface="Calibri" panose="020F0502020204030204" pitchFamily="34" charset="0"/>
                    <a:cs typeface="Calibri" panose="020F0502020204030204" pitchFamily="34" charset="0"/>
                  </a:rPr>
                  <a:t>），则保留删减后的用例并进入下一轮；如果所有的用例都不能触发</a:t>
                </a:r>
                <a:r>
                  <a:rPr lang="en-US" altLang="zh-CN" sz="1400">
                    <a:solidFill>
                      <a:schemeClr val="bg2">
                        <a:lumMod val="25000"/>
                      </a:schemeClr>
                    </a:solidFill>
                    <a:latin typeface="Calibri" panose="020F0502020204030204" pitchFamily="34" charset="0"/>
                    <a:cs typeface="Calibri" panose="020F0502020204030204" pitchFamily="34" charset="0"/>
                  </a:rPr>
                  <a:t>bug</a:t>
                </a:r>
                <a:r>
                  <a:rPr lang="zh-CN" altLang="en-US" sz="1400">
                    <a:solidFill>
                      <a:schemeClr val="bg2">
                        <a:lumMod val="25000"/>
                      </a:schemeClr>
                    </a:solidFill>
                    <a:latin typeface="Calibri" panose="020F0502020204030204" pitchFamily="34" charset="0"/>
                    <a:cs typeface="Calibri" panose="020F0502020204030204" pitchFamily="34" charset="0"/>
                  </a:rPr>
                  <a:t>也进入下一轮</a:t>
                </a:r>
                <a:endParaRPr lang="en-US" altLang="zh-CN" sz="1400" b="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altLang="zh-CN" sz="1400" b="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altLang="zh-CN" sz="1400" dirty="0">
                  <a:solidFill>
                    <a:schemeClr val="bg2">
                      <a:lumMod val="25000"/>
                    </a:schemeClr>
                  </a:solidFill>
                  <a:latin typeface="Calibri" panose="020F0502020204030204" pitchFamily="34" charset="0"/>
                  <a:cs typeface="Calibri" panose="020F0502020204030204" pitchFamily="34" charset="0"/>
                </a:endParaRPr>
              </a:p>
            </p:txBody>
          </p:sp>
        </mc:Choice>
        <mc:Fallback>
          <p:sp>
            <p:nvSpPr>
              <p:cNvPr id="334" name="矩形 333">
                <a:extLst>
                  <a:ext uri="{FF2B5EF4-FFF2-40B4-BE49-F238E27FC236}">
                    <a16:creationId xmlns:a16="http://schemas.microsoft.com/office/drawing/2014/main" id="{6B0CC9CD-9D5A-A7FB-0A08-A785FF999992}"/>
                  </a:ext>
                </a:extLst>
              </p:cNvPr>
              <p:cNvSpPr>
                <a:spLocks noRot="1" noChangeAspect="1" noMove="1" noResize="1" noEditPoints="1" noAdjustHandles="1" noChangeArrowheads="1" noChangeShapeType="1" noTextEdit="1"/>
              </p:cNvSpPr>
              <p:nvPr/>
            </p:nvSpPr>
            <p:spPr>
              <a:xfrm>
                <a:off x="808252" y="1400720"/>
                <a:ext cx="4185071" cy="3754297"/>
              </a:xfrm>
              <a:prstGeom prst="rect">
                <a:avLst/>
              </a:prstGeom>
              <a:blipFill>
                <a:blip r:embed="rId3"/>
                <a:stretch>
                  <a:fillRect l="-292" r="-2041"/>
                </a:stretch>
              </a:blipFill>
            </p:spPr>
            <p:txBody>
              <a:bodyPr/>
              <a:lstStyle/>
              <a:p>
                <a:r>
                  <a:rPr lang="zh-CN" altLang="en-US">
                    <a:noFill/>
                  </a:rPr>
                  <a:t> </a:t>
                </a:r>
              </a:p>
            </p:txBody>
          </p:sp>
        </mc:Fallback>
      </mc:AlternateContent>
      <p:grpSp>
        <p:nvGrpSpPr>
          <p:cNvPr id="38" name="组合 37">
            <a:extLst>
              <a:ext uri="{FF2B5EF4-FFF2-40B4-BE49-F238E27FC236}">
                <a16:creationId xmlns:a16="http://schemas.microsoft.com/office/drawing/2014/main" id="{9CB78942-184A-871C-667F-1D197F52C7D7}"/>
              </a:ext>
            </a:extLst>
          </p:cNvPr>
          <p:cNvGrpSpPr/>
          <p:nvPr/>
        </p:nvGrpSpPr>
        <p:grpSpPr>
          <a:xfrm>
            <a:off x="767557" y="217775"/>
            <a:ext cx="4995076" cy="716067"/>
            <a:chOff x="767557" y="217775"/>
            <a:chExt cx="4995076" cy="716067"/>
          </a:xfrm>
        </p:grpSpPr>
        <p:sp>
          <p:nvSpPr>
            <p:cNvPr id="39" name="文本框 38">
              <a:extLst>
                <a:ext uri="{FF2B5EF4-FFF2-40B4-BE49-F238E27FC236}">
                  <a16:creationId xmlns:a16="http://schemas.microsoft.com/office/drawing/2014/main" id="{81021428-A520-3D53-3D6A-52157F8EEB8F}"/>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D</a:t>
              </a:r>
              <a:r>
                <a:rPr kumimoji="0" lang="en-US" altLang="zh-CN" sz="2000" b="1" i="0" u="none" strike="noStrike" kern="0" cap="none" spc="0" normalizeH="0" baseline="0" noProof="0">
                  <a:ln>
                    <a:noFill/>
                  </a:ln>
                  <a:solidFill>
                    <a:schemeClr val="bg1">
                      <a:lumMod val="65000"/>
                    </a:schemeClr>
                  </a:solidFill>
                  <a:effectLst/>
                  <a:uLnTx/>
                  <a:uFillTx/>
                  <a:latin typeface="微软雅黑"/>
                </a:rPr>
                <a:t>elta</a:t>
              </a:r>
              <a:r>
                <a:rPr kumimoji="0" lang="en-US" altLang="zh-CN" sz="2000" b="1" i="0" u="none" strike="noStrike" kern="0" cap="none" spc="0" normalizeH="0" baseline="0" noProof="0">
                  <a:ln>
                    <a:noFill/>
                  </a:ln>
                  <a:solidFill>
                    <a:prstClr val="black">
                      <a:lumMod val="75000"/>
                      <a:lumOff val="25000"/>
                    </a:prstClr>
                  </a:solidFill>
                  <a:effectLst/>
                  <a:uLnTx/>
                  <a:uFillTx/>
                  <a:latin typeface="微软雅黑"/>
                </a:rPr>
                <a:t> </a:t>
              </a:r>
              <a:r>
                <a:rPr kumimoji="0" lang="en-US" altLang="zh-CN" sz="2000" b="1" i="0" u="none" strike="noStrike" kern="0" cap="none" spc="0" normalizeH="0" baseline="0" noProof="0">
                  <a:ln>
                    <a:noFill/>
                  </a:ln>
                  <a:effectLst/>
                  <a:uLnTx/>
                  <a:uFillTx/>
                  <a:latin typeface="微软雅黑"/>
                </a:rPr>
                <a:t>D</a:t>
              </a:r>
              <a:r>
                <a:rPr lang="en-US" altLang="zh-CN" sz="2000" b="1" kern="0">
                  <a:solidFill>
                    <a:schemeClr val="bg1">
                      <a:lumMod val="65000"/>
                    </a:schemeClr>
                  </a:solidFill>
                  <a:latin typeface="微软雅黑"/>
                </a:rPr>
                <a:t>ebugging</a:t>
              </a:r>
              <a:endParaRPr lang="zh-CN" altLang="en-US" sz="2000" b="1" kern="0" dirty="0">
                <a:solidFill>
                  <a:schemeClr val="bg1">
                    <a:lumMod val="65000"/>
                  </a:schemeClr>
                </a:solidFill>
                <a:latin typeface="微软雅黑"/>
              </a:endParaRPr>
            </a:p>
          </p:txBody>
        </p:sp>
        <p:sp>
          <p:nvSpPr>
            <p:cNvPr id="40" name="文本框 39">
              <a:extLst>
                <a:ext uri="{FF2B5EF4-FFF2-40B4-BE49-F238E27FC236}">
                  <a16:creationId xmlns:a16="http://schemas.microsoft.com/office/drawing/2014/main" id="{647B6D5A-A893-86A8-0A11-CBCDD8611994}"/>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Test Case Reduction</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41" name="矩形: 圆角 40">
              <a:extLst>
                <a:ext uri="{FF2B5EF4-FFF2-40B4-BE49-F238E27FC236}">
                  <a16:creationId xmlns:a16="http://schemas.microsoft.com/office/drawing/2014/main" id="{FFE807A2-D5CD-E4D0-835C-BB762B0C7802}"/>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8" name="图片 7">
            <a:extLst>
              <a:ext uri="{FF2B5EF4-FFF2-40B4-BE49-F238E27FC236}">
                <a16:creationId xmlns:a16="http://schemas.microsoft.com/office/drawing/2014/main" id="{CF2A036E-D3C0-39E4-92D5-7927BBFA2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2112" y="1180235"/>
            <a:ext cx="6106387" cy="4797875"/>
          </a:xfrm>
          <a:prstGeom prst="rect">
            <a:avLst/>
          </a:prstGeom>
        </p:spPr>
      </p:pic>
    </p:spTree>
    <p:extLst>
      <p:ext uri="{BB962C8B-B14F-4D97-AF65-F5344CB8AC3E}">
        <p14:creationId xmlns:p14="http://schemas.microsoft.com/office/powerpoint/2010/main" val="135735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5FBBD-9EF2-8A4D-74F9-5666B29033D5}"/>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53CCD879-CC14-794E-6D36-FC9772C32C7A}"/>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0D1A5851-C2CE-EA53-77F7-D137034944B0}"/>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9E76AC23-5776-F6C0-13CB-E83726847A26}"/>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7B430D0A-F4A5-A073-8171-9F0ABB4194F9}"/>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D36ABF3B-09AE-A28D-1905-F11F6D79F8F3}"/>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7C9DA0BE-7F70-54F0-9DC1-6D11DD3E35D9}"/>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1B94FE35-7A4C-3FEE-CF47-9757EAB7B666}"/>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F3B9186C-49A5-0F02-9264-B526A7E12E7F}"/>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1900A824-FFDD-2FCE-CCB7-1357D05B70D2}"/>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2EE4A5B0-9718-AE14-C6D3-C9FE4FA89D18}"/>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79A2200C-9EDC-BDBC-0F58-6A05D74AF09D}"/>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A3B598D7-7C23-E2C3-40B1-C22B09D315D2}"/>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CC47F4BA-26A2-81BF-8DDB-8C2EE37239FE}"/>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9C5074A4-2A9D-E393-513B-D3ED5C07A092}"/>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A6F6938F-D28E-AE51-2D34-A17CF01C8D51}"/>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D517B29C-0384-CA39-17E9-5FD4FCF31067}"/>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0A6ABEC6-9FEA-C7AB-F02A-D587BA2640F6}"/>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CD6505A0-B6D2-DA11-1A42-7283ECB49AC8}"/>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D2EC204B-8E5A-37C9-4A1D-1D2242936F95}"/>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422DD0C6-A0F8-DEA1-AE3D-3FE381BD431D}"/>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EADB2C3F-A128-0300-6C63-0C91196C2066}"/>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74060F14-DCC4-02EA-4932-FED8857EE42B}"/>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5E8518EC-2C5E-A371-7BB6-3058E75CC44C}"/>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03400174-494C-58FB-A30F-D5728249DF07}"/>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2210E6B3-EFE5-32F8-350E-F5C834F3E9A2}"/>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C15BCF01-181A-BB92-D18F-ADAE40F6AA7A}"/>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C6BA7C12-8189-DC94-7226-574FDEA8D806}"/>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D0AC5D84-730A-2047-1637-B7AEDD52A02A}"/>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D983A135-5231-6990-C500-859979F94450}"/>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9197C54A-2D5F-64BD-D216-FD0F89914C6E}"/>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CE5E97B1-4254-F4A9-15F1-FC2FBA91FDB1}"/>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4C65C4BF-0E95-B539-6945-B2DD078BEE1B}"/>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E199B102-BF8C-D62E-46CA-9CE1F3D58719}"/>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67A167F0-409B-B2E5-8C72-7D0844E2D626}"/>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A7B4026B-9BA6-78C2-0A13-08CEEB9CB414}"/>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BCB740B0-CAA1-08D6-ADAA-A27E8997C94E}"/>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9" name="矩形 258">
            <a:extLst>
              <a:ext uri="{FF2B5EF4-FFF2-40B4-BE49-F238E27FC236}">
                <a16:creationId xmlns:a16="http://schemas.microsoft.com/office/drawing/2014/main" id="{BA42BAEB-D87A-80F6-C57A-13B5251191F3}"/>
              </a:ext>
            </a:extLst>
          </p:cNvPr>
          <p:cNvSpPr/>
          <p:nvPr/>
        </p:nvSpPr>
        <p:spPr>
          <a:xfrm>
            <a:off x="1387054" y="2588533"/>
            <a:ext cx="7202027" cy="1899623"/>
          </a:xfrm>
          <a:prstGeom prst="rect">
            <a:avLst/>
          </a:prstGeom>
        </p:spPr>
        <p:txBody>
          <a:bodyPr wrap="square">
            <a:spAutoFit/>
          </a:bodyPr>
          <a:lstStyle/>
          <a:p>
            <a:pPr>
              <a:lnSpc>
                <a:spcPct val="150000"/>
              </a:lnSpc>
            </a:pPr>
            <a:r>
              <a:rPr lang="zh-CN" altLang="en-US" sz="1600">
                <a:solidFill>
                  <a:schemeClr val="bg2">
                    <a:lumMod val="25000"/>
                  </a:schemeClr>
                </a:solidFill>
                <a:latin typeface="Calibri" panose="020F0502020204030204" pitchFamily="34" charset="0"/>
                <a:cs typeface="Calibri" panose="020F0502020204030204" pitchFamily="34" charset="0"/>
              </a:rPr>
              <a:t>假设输入是树状的结构（同样可以任意删减，不能改变顺序）</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a:lnSpc>
                <a:spcPct val="150000"/>
              </a:lnSpc>
            </a:pPr>
            <a:r>
              <a:rPr lang="zh-CN" altLang="en-US" sz="1600">
                <a:solidFill>
                  <a:schemeClr val="bg2">
                    <a:lumMod val="25000"/>
                  </a:schemeClr>
                </a:solidFill>
                <a:latin typeface="Calibri" panose="020F0502020204030204" pitchFamily="34" charset="0"/>
                <a:cs typeface="Calibri" panose="020F0502020204030204" pitchFamily="34" charset="0"/>
              </a:rPr>
              <a:t>从树的根部开始逐层使用</a:t>
            </a:r>
            <a:r>
              <a:rPr lang="en-US" altLang="zh-CN" sz="1600">
                <a:solidFill>
                  <a:schemeClr val="bg2">
                    <a:lumMod val="25000"/>
                  </a:schemeClr>
                </a:solidFill>
                <a:latin typeface="Calibri" panose="020F0502020204030204" pitchFamily="34" charset="0"/>
                <a:cs typeface="Calibri" panose="020F0502020204030204" pitchFamily="34" charset="0"/>
              </a:rPr>
              <a:t>Delta Debuging</a:t>
            </a:r>
            <a:r>
              <a:rPr lang="zh-CN" altLang="en-US" sz="1600">
                <a:solidFill>
                  <a:schemeClr val="bg2">
                    <a:lumMod val="25000"/>
                  </a:schemeClr>
                </a:solidFill>
                <a:latin typeface="Calibri" panose="020F0502020204030204" pitchFamily="34" charset="0"/>
                <a:cs typeface="Calibri" panose="020F0502020204030204" pitchFamily="34" charset="0"/>
              </a:rPr>
              <a:t>，重复直到闭包以达到</a:t>
            </a:r>
            <a:r>
              <a:rPr lang="en-US" altLang="zh-CN" sz="1600">
                <a:solidFill>
                  <a:schemeClr val="bg2">
                    <a:lumMod val="25000"/>
                  </a:schemeClr>
                </a:solidFill>
                <a:latin typeface="Calibri" panose="020F0502020204030204" pitchFamily="34" charset="0"/>
                <a:cs typeface="Calibri" panose="020F0502020204030204" pitchFamily="34" charset="0"/>
              </a:rPr>
              <a:t>1-minimal</a:t>
            </a:r>
          </a:p>
          <a:p>
            <a:pPr>
              <a:lnSpc>
                <a:spcPct val="150000"/>
              </a:lnSpc>
            </a:pPr>
            <a:endParaRPr lang="en-US" altLang="zh-CN" sz="1600">
              <a:solidFill>
                <a:schemeClr val="bg2">
                  <a:lumMod val="25000"/>
                </a:schemeClr>
              </a:solidFill>
              <a:latin typeface="Calibri" panose="020F0502020204030204" pitchFamily="34" charset="0"/>
              <a:cs typeface="Calibri" panose="020F0502020204030204" pitchFamily="34" charset="0"/>
            </a:endParaRPr>
          </a:p>
          <a:p>
            <a:pPr>
              <a:lnSpc>
                <a:spcPct val="150000"/>
              </a:lnSpc>
            </a:pPr>
            <a:r>
              <a:rPr lang="en-US" altLang="zh-CN" sz="1600">
                <a:solidFill>
                  <a:schemeClr val="bg2">
                    <a:lumMod val="25000"/>
                  </a:schemeClr>
                </a:solidFill>
                <a:latin typeface="Calibri" panose="020F0502020204030204" pitchFamily="34" charset="0"/>
                <a:cs typeface="Calibri" panose="020F0502020204030204" pitchFamily="34" charset="0"/>
              </a:rPr>
              <a:t>1-tree-minimal</a:t>
            </a:r>
            <a:r>
              <a:rPr lang="zh-CN" altLang="en-US" sz="1600">
                <a:solidFill>
                  <a:schemeClr val="bg2">
                    <a:lumMod val="25000"/>
                  </a:schemeClr>
                </a:solidFill>
                <a:latin typeface="Calibri" panose="020F0502020204030204" pitchFamily="34" charset="0"/>
                <a:cs typeface="Calibri" panose="020F0502020204030204" pitchFamily="34" charset="0"/>
              </a:rPr>
              <a:t>：删除任意一个节点，输入不能触发</a:t>
            </a:r>
            <a:r>
              <a:rPr lang="en-US" altLang="zh-CN" sz="1600">
                <a:solidFill>
                  <a:schemeClr val="bg2">
                    <a:lumMod val="25000"/>
                  </a:schemeClr>
                </a:solidFill>
                <a:latin typeface="Calibri" panose="020F0502020204030204" pitchFamily="34" charset="0"/>
                <a:cs typeface="Calibri" panose="020F0502020204030204" pitchFamily="34" charset="0"/>
              </a:rPr>
              <a:t>bug</a:t>
            </a:r>
            <a:r>
              <a:rPr lang="zh-CN" altLang="en-US" sz="1600">
                <a:solidFill>
                  <a:schemeClr val="bg2">
                    <a:lumMod val="25000"/>
                  </a:schemeClr>
                </a:solidFill>
                <a:latin typeface="Calibri" panose="020F0502020204030204" pitchFamily="34" charset="0"/>
                <a:cs typeface="Calibri" panose="020F0502020204030204" pitchFamily="34" charset="0"/>
              </a:rPr>
              <a:t>（如果是程序，则是不能保持性质）</a:t>
            </a:r>
            <a:endParaRPr lang="en-US" altLang="zh-CN" sz="1600" dirty="0">
              <a:solidFill>
                <a:schemeClr val="bg2">
                  <a:lumMod val="25000"/>
                </a:schemeClr>
              </a:solidFill>
              <a:latin typeface="Calibri" panose="020F0502020204030204" pitchFamily="34" charset="0"/>
              <a:cs typeface="Calibri" panose="020F0502020204030204" pitchFamily="34" charset="0"/>
            </a:endParaRPr>
          </a:p>
        </p:txBody>
      </p:sp>
      <p:grpSp>
        <p:nvGrpSpPr>
          <p:cNvPr id="123" name="组合 122">
            <a:extLst>
              <a:ext uri="{FF2B5EF4-FFF2-40B4-BE49-F238E27FC236}">
                <a16:creationId xmlns:a16="http://schemas.microsoft.com/office/drawing/2014/main" id="{1E50B52D-3F08-28CB-D959-AFE69AC91A60}"/>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F940C57A-573B-D74C-3EBF-8758ED84720C}"/>
                </a:ext>
              </a:extLst>
            </p:cNvPr>
            <p:cNvSpPr txBox="1"/>
            <p:nvPr/>
          </p:nvSpPr>
          <p:spPr>
            <a:xfrm>
              <a:off x="876640" y="217775"/>
              <a:ext cx="4711360"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H</a:t>
              </a:r>
              <a:r>
                <a:rPr kumimoji="0" lang="en-US" altLang="zh-CN" sz="2000" b="1" i="0" u="none" strike="noStrike" kern="0" cap="none" spc="0" normalizeH="0" baseline="0" noProof="0">
                  <a:ln>
                    <a:noFill/>
                  </a:ln>
                  <a:solidFill>
                    <a:schemeClr val="bg1">
                      <a:lumMod val="65000"/>
                    </a:schemeClr>
                  </a:solidFill>
                  <a:effectLst/>
                  <a:uLnTx/>
                  <a:uFillTx/>
                  <a:latin typeface="微软雅黑"/>
                </a:rPr>
                <a:t>ierarchical </a:t>
              </a:r>
              <a:r>
                <a:rPr kumimoji="0" lang="en-US" altLang="zh-CN" sz="2000" b="1" i="0" u="none" strike="noStrike" kern="0" cap="none" spc="0" normalizeH="0" baseline="0" noProof="0">
                  <a:ln>
                    <a:noFill/>
                  </a:ln>
                  <a:effectLst/>
                  <a:uLnTx/>
                  <a:uFillTx/>
                  <a:latin typeface="微软雅黑"/>
                </a:rPr>
                <a:t>D</a:t>
              </a:r>
              <a:r>
                <a:rPr kumimoji="0" lang="en-US" altLang="zh-CN" sz="2000" b="1" i="0" u="none" strike="noStrike" kern="0" cap="none" spc="0" normalizeH="0" baseline="0" noProof="0">
                  <a:ln>
                    <a:noFill/>
                  </a:ln>
                  <a:solidFill>
                    <a:schemeClr val="bg1">
                      <a:lumMod val="65000"/>
                    </a:schemeClr>
                  </a:solidFill>
                  <a:effectLst/>
                  <a:uLnTx/>
                  <a:uFillTx/>
                  <a:latin typeface="微软雅黑"/>
                </a:rPr>
                <a:t>elta</a:t>
              </a:r>
              <a:r>
                <a:rPr kumimoji="0" lang="en-US" altLang="zh-CN" sz="2000" b="1" i="0" u="none" strike="noStrike" kern="0" cap="none" spc="0" normalizeH="0" baseline="0" noProof="0">
                  <a:ln>
                    <a:noFill/>
                  </a:ln>
                  <a:effectLst/>
                  <a:uLnTx/>
                  <a:uFillTx/>
                  <a:latin typeface="微软雅黑"/>
                </a:rPr>
                <a:t> D</a:t>
              </a:r>
              <a:r>
                <a:rPr kumimoji="0" lang="en-US" altLang="zh-CN" sz="2000" b="1" i="0" u="none" strike="noStrike" kern="0" cap="none" spc="0" normalizeH="0" baseline="0" noProof="0">
                  <a:ln>
                    <a:noFill/>
                  </a:ln>
                  <a:solidFill>
                    <a:schemeClr val="bg1">
                      <a:lumMod val="65000"/>
                    </a:schemeClr>
                  </a:solidFill>
                  <a:effectLst/>
                  <a:uLnTx/>
                  <a:uFillTx/>
                  <a:latin typeface="微软雅黑"/>
                </a:rPr>
                <a:t>ebugging</a:t>
              </a:r>
              <a:endParaRPr lang="zh-CN" altLang="en-US" sz="2000" b="1" kern="0" dirty="0">
                <a:solidFill>
                  <a:schemeClr val="bg1">
                    <a:lumMod val="65000"/>
                  </a:schemeClr>
                </a:solidFill>
                <a:latin typeface="微软雅黑"/>
              </a:endParaRPr>
            </a:p>
          </p:txBody>
        </p:sp>
        <p:sp>
          <p:nvSpPr>
            <p:cNvPr id="126" name="文本框 125">
              <a:extLst>
                <a:ext uri="{FF2B5EF4-FFF2-40B4-BE49-F238E27FC236}">
                  <a16:creationId xmlns:a16="http://schemas.microsoft.com/office/drawing/2014/main" id="{CED834DE-7132-AD17-BE68-CFC1E832B0D2}"/>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Test Case Reduction</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7330A313-88E3-047B-3E34-F76B3DD4FBB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407735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771ED-E060-C640-48A4-A8C51D066F2C}"/>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F57887D7-9BD8-799B-AE1D-6D76D0F13B9F}"/>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1BE8F755-A0E0-09A9-427E-95CE66701341}"/>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21776B77-17FB-B237-9932-2517F0EA75B6}"/>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76240463-8517-7DE5-3D84-37A25E1FB88B}"/>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D3976396-A6E5-807C-365C-27990AFA205C}"/>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451FF010-4AC0-BC07-2059-42D0B01BD4F8}"/>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A3ADFD46-0D57-5F4A-7A83-72E680BD9E83}"/>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EBBEDF64-2D8B-F661-9A86-DD8A81316836}"/>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43EC3876-F742-ADA4-207B-2ACF17C92565}"/>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BB9724F0-C912-0634-FA8E-0277CC03D4CA}"/>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EBF96A3B-9129-B171-E928-19D00C835CAF}"/>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0A4D047D-23CA-2F8C-03D6-3FB9BE78B3AF}"/>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E3F54389-F556-2AE6-2C00-1F43BCBF60BB}"/>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2B2F9EAF-E77E-63DF-2A0A-6C58F4F3B1AB}"/>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B789B72F-26DF-67FF-0FD8-7C3FC191AC14}"/>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BC6DF7D5-FF68-8A2B-8F67-5846874191BD}"/>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F6ED9704-A751-F892-5EBF-903C66BCD04D}"/>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BF9DDB09-063B-0600-031B-15346E8B44EB}"/>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F6F9DEA6-C0EC-E3C6-DC39-65766B42191A}"/>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AFD507F8-60D8-C065-49AF-BFD04C833087}"/>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05DB8DF2-4D60-8730-B132-BFDA35FAEC10}"/>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CE4C5348-5519-F238-3A90-C438F9C5EF0B}"/>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B5DC0EEF-A22D-C1A4-F46F-3C0A29D6698F}"/>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3C80AFE0-63E6-84B1-06E4-E5C1B20CBF54}"/>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FA9FA254-049B-10D1-CC76-1CC3293D3B47}"/>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7FFD7BB3-6C9C-F1C0-E2AC-C72C66F9755A}"/>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A4468F48-A000-F7D2-3535-6F69A342B99E}"/>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504BAB76-53D9-B859-ECB4-C0DC8F44BD9A}"/>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B1A092E0-31BE-3288-BA07-9817DDC44E16}"/>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ABE8BE77-DF8D-70B0-3D53-4C3D41879DA0}"/>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5F095A23-042E-519B-0535-612F82D519FB}"/>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2C248999-9625-428C-5AEF-310FCEAAB215}"/>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E077BFD4-F22B-28C2-F174-B10E2C012289}"/>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2A60347E-C3DB-8F9A-860E-80F265624CCA}"/>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87CC5262-8DDB-F2D9-C336-9961C7CE6005}"/>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E2E04A55-5A52-F655-06F9-A69E7A32402B}"/>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9" name="矩形 258">
            <a:extLst>
              <a:ext uri="{FF2B5EF4-FFF2-40B4-BE49-F238E27FC236}">
                <a16:creationId xmlns:a16="http://schemas.microsoft.com/office/drawing/2014/main" id="{FD3B09E5-9402-03A5-125A-BCD1214B9361}"/>
              </a:ext>
            </a:extLst>
          </p:cNvPr>
          <p:cNvSpPr/>
          <p:nvPr/>
        </p:nvSpPr>
        <p:spPr>
          <a:xfrm>
            <a:off x="1387054" y="2588533"/>
            <a:ext cx="7409474" cy="337695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C-Reduce</a:t>
            </a:r>
            <a:r>
              <a:rPr lang="zh-CN" altLang="en-US" sz="1600">
                <a:solidFill>
                  <a:schemeClr val="bg2">
                    <a:lumMod val="25000"/>
                  </a:schemeClr>
                </a:solidFill>
                <a:latin typeface="Calibri" panose="020F0502020204030204" pitchFamily="34" charset="0"/>
                <a:cs typeface="Calibri" panose="020F0502020204030204" pitchFamily="34" charset="0"/>
              </a:rPr>
              <a:t>使用一套针对</a:t>
            </a:r>
            <a:r>
              <a:rPr lang="en-US" altLang="zh-CN" sz="1600">
                <a:solidFill>
                  <a:schemeClr val="bg2">
                    <a:lumMod val="25000"/>
                  </a:schemeClr>
                </a:solidFill>
                <a:latin typeface="Calibri" panose="020F0502020204030204" pitchFamily="34" charset="0"/>
                <a:cs typeface="Calibri" panose="020F0502020204030204" pitchFamily="34" charset="0"/>
              </a:rPr>
              <a:t>C</a:t>
            </a:r>
            <a:r>
              <a:rPr lang="zh-CN" altLang="en-US" sz="1600">
                <a:solidFill>
                  <a:schemeClr val="bg2">
                    <a:lumMod val="25000"/>
                  </a:schemeClr>
                </a:solidFill>
                <a:latin typeface="Calibri" panose="020F0502020204030204" pitchFamily="34" charset="0"/>
                <a:cs typeface="Calibri" panose="020F0502020204030204" pitchFamily="34" charset="0"/>
              </a:rPr>
              <a:t>语言定制的变换规则，包括针对特定格式的删减、</a:t>
            </a:r>
            <a:r>
              <a:rPr lang="en-US" altLang="zh-CN" sz="1600">
                <a:solidFill>
                  <a:schemeClr val="bg2">
                    <a:lumMod val="25000"/>
                  </a:schemeClr>
                </a:solidFill>
                <a:latin typeface="Calibri" panose="020F0502020204030204" pitchFamily="34" charset="0"/>
                <a:cs typeface="Calibri" panose="020F0502020204030204" pitchFamily="34" charset="0"/>
              </a:rPr>
              <a:t>DD</a:t>
            </a:r>
            <a:r>
              <a:rPr lang="zh-CN" altLang="en-US" sz="1600">
                <a:solidFill>
                  <a:schemeClr val="bg2">
                    <a:lumMod val="25000"/>
                  </a:schemeClr>
                </a:solidFill>
                <a:latin typeface="Calibri" panose="020F0502020204030204" pitchFamily="34" charset="0"/>
                <a:cs typeface="Calibri" panose="020F0502020204030204" pitchFamily="34" charset="0"/>
              </a:rPr>
              <a:t>规则、重新格式化、函数内联、删除无引用的函数和变量等</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使用了模块化的结构，每次循环选择一种变换规则对程序进行缩减，然后运行程序以判断是否保持性质，如果失败则需要回滚</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使用时只需提供源代码和描述程序性质的</a:t>
            </a:r>
            <a:r>
              <a:rPr lang="en-US" altLang="zh-CN" sz="1600">
                <a:solidFill>
                  <a:schemeClr val="bg2">
                    <a:lumMod val="25000"/>
                  </a:schemeClr>
                </a:solidFill>
                <a:latin typeface="Calibri" panose="020F0502020204030204" pitchFamily="34" charset="0"/>
                <a:cs typeface="Calibri" panose="020F0502020204030204" pitchFamily="34" charset="0"/>
              </a:rPr>
              <a:t>bash</a:t>
            </a:r>
            <a:r>
              <a:rPr lang="zh-CN" altLang="en-US" sz="1600">
                <a:solidFill>
                  <a:schemeClr val="bg2">
                    <a:lumMod val="25000"/>
                  </a:schemeClr>
                </a:solidFill>
                <a:latin typeface="Calibri" panose="020F0502020204030204" pitchFamily="34" charset="0"/>
                <a:cs typeface="Calibri" panose="020F0502020204030204" pitchFamily="34" charset="0"/>
              </a:rPr>
              <a:t>脚本</a:t>
            </a: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使用的部分变换规则也可以用于其他格式和</a:t>
            </a:r>
            <a:r>
              <a:rPr lang="en-US" altLang="zh-CN" sz="1600">
                <a:solidFill>
                  <a:schemeClr val="bg2">
                    <a:lumMod val="25000"/>
                  </a:schemeClr>
                </a:solidFill>
                <a:latin typeface="Calibri" panose="020F0502020204030204" pitchFamily="34" charset="0"/>
                <a:cs typeface="Calibri" panose="020F0502020204030204" pitchFamily="34" charset="0"/>
              </a:rPr>
              <a:t>C</a:t>
            </a:r>
            <a:r>
              <a:rPr lang="zh-CN" altLang="en-US" sz="1600">
                <a:solidFill>
                  <a:schemeClr val="bg2">
                    <a:lumMod val="25000"/>
                  </a:schemeClr>
                </a:solidFill>
                <a:latin typeface="Calibri" panose="020F0502020204030204" pitchFamily="34" charset="0"/>
                <a:cs typeface="Calibri" panose="020F0502020204030204" pitchFamily="34" charset="0"/>
              </a:rPr>
              <a:t>相近的语言</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消除未定义行为：为防止将未定义行为报告为</a:t>
            </a:r>
            <a:r>
              <a:rPr lang="en-US" altLang="zh-CN" sz="1600">
                <a:solidFill>
                  <a:schemeClr val="bg2">
                    <a:lumMod val="25000"/>
                  </a:schemeClr>
                </a:solidFill>
                <a:latin typeface="Calibri" panose="020F0502020204030204" pitchFamily="34" charset="0"/>
                <a:cs typeface="Calibri" panose="020F0502020204030204" pitchFamily="34" charset="0"/>
              </a:rPr>
              <a:t>bug</a:t>
            </a:r>
            <a:r>
              <a:rPr lang="zh-CN" altLang="en-US" sz="1600">
                <a:solidFill>
                  <a:schemeClr val="bg2">
                    <a:lumMod val="25000"/>
                  </a:schemeClr>
                </a:solidFill>
                <a:latin typeface="Calibri" panose="020F0502020204030204" pitchFamily="34" charset="0"/>
                <a:cs typeface="Calibri" panose="020F0502020204030204" pitchFamily="34" charset="0"/>
              </a:rPr>
              <a:t>（主要针对</a:t>
            </a:r>
            <a:r>
              <a:rPr lang="en-US" altLang="zh-CN" sz="1600" b="0" i="0">
                <a:solidFill>
                  <a:srgbClr val="000000"/>
                </a:solidFill>
                <a:effectLst/>
                <a:latin typeface="微软雅黑" panose="020B0503020204020204" pitchFamily="34" charset="-122"/>
                <a:ea typeface="微软雅黑" panose="020B0503020204020204" pitchFamily="34" charset="-122"/>
              </a:rPr>
              <a:t>Csmith </a:t>
            </a:r>
            <a:r>
              <a:rPr lang="zh-CN" altLang="en-US" sz="1600" b="0" i="0">
                <a:solidFill>
                  <a:srgbClr val="000000"/>
                </a:solidFill>
                <a:effectLst/>
                <a:latin typeface="微软雅黑" panose="020B0503020204020204" pitchFamily="34" charset="-122"/>
                <a:ea typeface="微软雅黑" panose="020B0503020204020204" pitchFamily="34" charset="-122"/>
              </a:rPr>
              <a:t>生成的程序）</a:t>
            </a:r>
            <a:r>
              <a:rPr lang="zh-CN" altLang="en-US" sz="1600">
                <a:solidFill>
                  <a:schemeClr val="bg2">
                    <a:lumMod val="25000"/>
                  </a:schemeClr>
                </a:solidFill>
                <a:latin typeface="Calibri" panose="020F0502020204030204" pitchFamily="34" charset="0"/>
                <a:cs typeface="Calibri" panose="020F0502020204030204" pitchFamily="34" charset="0"/>
              </a:rPr>
              <a:t>，每次迭代还要使用</a:t>
            </a:r>
            <a:r>
              <a:rPr lang="zh-CN" altLang="en-US" sz="1600" b="0" i="0">
                <a:solidFill>
                  <a:srgbClr val="000000"/>
                </a:solidFill>
                <a:effectLst/>
                <a:latin typeface="微软雅黑" panose="020B0503020204020204" pitchFamily="34" charset="-122"/>
                <a:ea typeface="微软雅黑" panose="020B0503020204020204" pitchFamily="34" charset="-122"/>
              </a:rPr>
              <a:t>语义检查 </a:t>
            </a:r>
            <a:r>
              <a:rPr lang="en-US" altLang="zh-CN" sz="1600" b="0" i="0">
                <a:solidFill>
                  <a:srgbClr val="000000"/>
                </a:solidFill>
                <a:effectLst/>
                <a:latin typeface="微软雅黑" panose="020B0503020204020204" pitchFamily="34" charset="-122"/>
                <a:ea typeface="微软雅黑" panose="020B0503020204020204" pitchFamily="34" charset="-122"/>
              </a:rPr>
              <a:t>C </a:t>
            </a:r>
            <a:r>
              <a:rPr lang="zh-CN" altLang="en-US" sz="1600" b="0" i="0">
                <a:solidFill>
                  <a:srgbClr val="000000"/>
                </a:solidFill>
                <a:effectLst/>
                <a:latin typeface="微软雅黑" panose="020B0503020204020204" pitchFamily="34" charset="-122"/>
                <a:ea typeface="微软雅黑" panose="020B0503020204020204" pitchFamily="34" charset="-122"/>
              </a:rPr>
              <a:t>解释器检测程序的未定义行为。</a:t>
            </a:r>
            <a:endParaRPr lang="zh-CN" altLang="en-US" sz="1600">
              <a:solidFill>
                <a:schemeClr val="bg2">
                  <a:lumMod val="25000"/>
                </a:schemeClr>
              </a:solidFill>
              <a:latin typeface="Calibri" panose="020F0502020204030204" pitchFamily="34" charset="0"/>
              <a:cs typeface="Calibri" panose="020F0502020204030204" pitchFamily="34" charset="0"/>
            </a:endParaRPr>
          </a:p>
        </p:txBody>
      </p:sp>
      <p:grpSp>
        <p:nvGrpSpPr>
          <p:cNvPr id="123" name="组合 122">
            <a:extLst>
              <a:ext uri="{FF2B5EF4-FFF2-40B4-BE49-F238E27FC236}">
                <a16:creationId xmlns:a16="http://schemas.microsoft.com/office/drawing/2014/main" id="{7111DB57-8D8F-DD06-4BAC-5F82722F8498}"/>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4AB349CB-AADF-A77D-8030-DCA31CDBE004}"/>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C-Reduce</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47E4FCB4-025B-44E4-34B1-B3833C931D67}"/>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C</a:t>
              </a:r>
              <a:r>
                <a:rPr lang="zh-CN" altLang="en-US" sz="1050" kern="0">
                  <a:solidFill>
                    <a:prstClr val="white">
                      <a:lumMod val="50000"/>
                    </a:prstClr>
                  </a:solidFill>
                  <a:latin typeface="微软雅黑"/>
                </a:rPr>
                <a:t>语言专用的程序缩减工具</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A79F74B4-F52C-3A48-235A-F8D9F9322E9D}"/>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281451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77616-F728-943C-EEF4-B589C12C851E}"/>
            </a:ext>
          </a:extLst>
        </p:cNvPr>
        <p:cNvGrpSpPr/>
        <p:nvPr/>
      </p:nvGrpSpPr>
      <p:grpSpPr>
        <a:xfrm>
          <a:off x="0" y="0"/>
          <a:ext cx="0" cy="0"/>
          <a:chOff x="0" y="0"/>
          <a:chExt cx="0" cy="0"/>
        </a:xfrm>
      </p:grpSpPr>
      <p:cxnSp>
        <p:nvCxnSpPr>
          <p:cNvPr id="137" name="直接连接符 136">
            <a:extLst>
              <a:ext uri="{FF2B5EF4-FFF2-40B4-BE49-F238E27FC236}">
                <a16:creationId xmlns:a16="http://schemas.microsoft.com/office/drawing/2014/main" id="{2E62F116-061D-344D-E969-5572CAD57F70}"/>
              </a:ext>
            </a:extLst>
          </p:cNvPr>
          <p:cNvCxnSpPr>
            <a:cxnSpLocks/>
          </p:cNvCxnSpPr>
          <p:nvPr/>
        </p:nvCxnSpPr>
        <p:spPr>
          <a:xfrm>
            <a:off x="6367857" y="2039444"/>
            <a:ext cx="0" cy="3700956"/>
          </a:xfrm>
          <a:prstGeom prst="line">
            <a:avLst/>
          </a:prstGeom>
          <a:ln w="158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2D1AB7EF-EE1C-E1D3-0ABE-E9C9C9096CB1}"/>
              </a:ext>
            </a:extLst>
          </p:cNvPr>
          <p:cNvSpPr/>
          <p:nvPr/>
        </p:nvSpPr>
        <p:spPr>
          <a:xfrm rot="11174285">
            <a:off x="1924415" y="6552243"/>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a:extLst>
              <a:ext uri="{FF2B5EF4-FFF2-40B4-BE49-F238E27FC236}">
                <a16:creationId xmlns:a16="http://schemas.microsoft.com/office/drawing/2014/main" id="{930DD2A2-C226-6AFD-C709-645CC45C7E24}"/>
              </a:ext>
            </a:extLst>
          </p:cNvPr>
          <p:cNvSpPr/>
          <p:nvPr/>
        </p:nvSpPr>
        <p:spPr>
          <a:xfrm rot="11174285">
            <a:off x="2964376" y="6198715"/>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a:extLst>
              <a:ext uri="{FF2B5EF4-FFF2-40B4-BE49-F238E27FC236}">
                <a16:creationId xmlns:a16="http://schemas.microsoft.com/office/drawing/2014/main" id="{3E874B74-DFBC-E672-9CE0-744213DB7FC4}"/>
              </a:ext>
            </a:extLst>
          </p:cNvPr>
          <p:cNvSpPr/>
          <p:nvPr/>
        </p:nvSpPr>
        <p:spPr>
          <a:xfrm rot="11174285">
            <a:off x="6165869" y="6395732"/>
            <a:ext cx="195946" cy="19594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a:extLst>
              <a:ext uri="{FF2B5EF4-FFF2-40B4-BE49-F238E27FC236}">
                <a16:creationId xmlns:a16="http://schemas.microsoft.com/office/drawing/2014/main" id="{3C09272F-911E-5E66-114A-26B4DCECAB50}"/>
              </a:ext>
            </a:extLst>
          </p:cNvPr>
          <p:cNvSpPr/>
          <p:nvPr/>
        </p:nvSpPr>
        <p:spPr>
          <a:xfrm rot="11174285">
            <a:off x="7410781" y="6085536"/>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a:extLst>
              <a:ext uri="{FF2B5EF4-FFF2-40B4-BE49-F238E27FC236}">
                <a16:creationId xmlns:a16="http://schemas.microsoft.com/office/drawing/2014/main" id="{71A8A322-6DBE-096D-0924-E4D05B85F1D1}"/>
              </a:ext>
            </a:extLst>
          </p:cNvPr>
          <p:cNvSpPr/>
          <p:nvPr/>
        </p:nvSpPr>
        <p:spPr>
          <a:xfrm rot="11174285">
            <a:off x="6970561" y="694199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a:extLst>
              <a:ext uri="{FF2B5EF4-FFF2-40B4-BE49-F238E27FC236}">
                <a16:creationId xmlns:a16="http://schemas.microsoft.com/office/drawing/2014/main" id="{A8661C46-1D29-1FA7-3A70-8F05EAF6CB87}"/>
              </a:ext>
            </a:extLst>
          </p:cNvPr>
          <p:cNvSpPr/>
          <p:nvPr/>
        </p:nvSpPr>
        <p:spPr>
          <a:xfrm rot="11174285">
            <a:off x="8261329" y="6517841"/>
            <a:ext cx="160862" cy="160862"/>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a:extLst>
              <a:ext uri="{FF2B5EF4-FFF2-40B4-BE49-F238E27FC236}">
                <a16:creationId xmlns:a16="http://schemas.microsoft.com/office/drawing/2014/main" id="{9D6EA977-5B75-A9AE-8C33-72EA906031ED}"/>
              </a:ext>
            </a:extLst>
          </p:cNvPr>
          <p:cNvSpPr/>
          <p:nvPr/>
        </p:nvSpPr>
        <p:spPr>
          <a:xfrm rot="11174285">
            <a:off x="10228034" y="6060632"/>
            <a:ext cx="224209" cy="22420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a:extLst>
              <a:ext uri="{FF2B5EF4-FFF2-40B4-BE49-F238E27FC236}">
                <a16:creationId xmlns:a16="http://schemas.microsoft.com/office/drawing/2014/main" id="{5CA92B8A-B267-8D6E-F761-3058008FBB92}"/>
              </a:ext>
            </a:extLst>
          </p:cNvPr>
          <p:cNvSpPr/>
          <p:nvPr/>
        </p:nvSpPr>
        <p:spPr>
          <a:xfrm rot="11174285">
            <a:off x="11859278" y="6253466"/>
            <a:ext cx="156389" cy="156389"/>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D5A11B35-DE72-02E3-05DA-F36018730E93}"/>
              </a:ext>
            </a:extLst>
          </p:cNvPr>
          <p:cNvSpPr/>
          <p:nvPr/>
        </p:nvSpPr>
        <p:spPr>
          <a:xfrm rot="11174285">
            <a:off x="11403167" y="6644471"/>
            <a:ext cx="224209" cy="224209"/>
          </a:xfrm>
          <a:prstGeom prst="ellipse">
            <a:avLst/>
          </a:prstGeom>
          <a:solidFill>
            <a:schemeClr val="bg1">
              <a:lumMod val="65000"/>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BA63A3B5-734A-F073-8A1C-71C21C97E64A}"/>
              </a:ext>
            </a:extLst>
          </p:cNvPr>
          <p:cNvSpPr/>
          <p:nvPr/>
        </p:nvSpPr>
        <p:spPr>
          <a:xfrm rot="11174285">
            <a:off x="9845605" y="6747702"/>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2C433034-A480-5CF1-D7E4-663AED1AAA92}"/>
              </a:ext>
            </a:extLst>
          </p:cNvPr>
          <p:cNvSpPr/>
          <p:nvPr/>
        </p:nvSpPr>
        <p:spPr>
          <a:xfrm rot="11174285">
            <a:off x="3727170" y="6145089"/>
            <a:ext cx="223693" cy="223693"/>
          </a:xfrm>
          <a:prstGeom prst="ellipse">
            <a:avLst/>
          </a:prstGeom>
          <a:solidFill>
            <a:schemeClr val="tx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a:extLst>
              <a:ext uri="{FF2B5EF4-FFF2-40B4-BE49-F238E27FC236}">
                <a16:creationId xmlns:a16="http://schemas.microsoft.com/office/drawing/2014/main" id="{2E6D73B1-AC44-A193-8FF0-D3EB3B782B87}"/>
              </a:ext>
            </a:extLst>
          </p:cNvPr>
          <p:cNvSpPr/>
          <p:nvPr/>
        </p:nvSpPr>
        <p:spPr>
          <a:xfrm rot="11174285">
            <a:off x="826579" y="7302828"/>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a:extLst>
              <a:ext uri="{FF2B5EF4-FFF2-40B4-BE49-F238E27FC236}">
                <a16:creationId xmlns:a16="http://schemas.microsoft.com/office/drawing/2014/main" id="{6AB5697E-7F35-33C1-969E-D70DDE2BE54C}"/>
              </a:ext>
            </a:extLst>
          </p:cNvPr>
          <p:cNvSpPr/>
          <p:nvPr/>
        </p:nvSpPr>
        <p:spPr>
          <a:xfrm rot="11174285">
            <a:off x="3315532" y="7099963"/>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a:extLst>
              <a:ext uri="{FF2B5EF4-FFF2-40B4-BE49-F238E27FC236}">
                <a16:creationId xmlns:a16="http://schemas.microsoft.com/office/drawing/2014/main" id="{EABD6B8F-61F2-B419-DE22-D99425ACE94E}"/>
              </a:ext>
            </a:extLst>
          </p:cNvPr>
          <p:cNvSpPr/>
          <p:nvPr/>
        </p:nvSpPr>
        <p:spPr>
          <a:xfrm rot="11174285">
            <a:off x="8607532" y="7145127"/>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a:extLst>
              <a:ext uri="{FF2B5EF4-FFF2-40B4-BE49-F238E27FC236}">
                <a16:creationId xmlns:a16="http://schemas.microsoft.com/office/drawing/2014/main" id="{4B926D14-49B0-B0B5-8B61-17F464540321}"/>
              </a:ext>
            </a:extLst>
          </p:cNvPr>
          <p:cNvSpPr/>
          <p:nvPr/>
        </p:nvSpPr>
        <p:spPr>
          <a:xfrm rot="11174285">
            <a:off x="10710575" y="7296596"/>
            <a:ext cx="153494" cy="153494"/>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椭圆 182">
            <a:extLst>
              <a:ext uri="{FF2B5EF4-FFF2-40B4-BE49-F238E27FC236}">
                <a16:creationId xmlns:a16="http://schemas.microsoft.com/office/drawing/2014/main" id="{B1F226A5-62CB-5343-BD8C-E4170B6ABB11}"/>
              </a:ext>
            </a:extLst>
          </p:cNvPr>
          <p:cNvSpPr/>
          <p:nvPr/>
        </p:nvSpPr>
        <p:spPr>
          <a:xfrm rot="11174285">
            <a:off x="5767069" y="6975488"/>
            <a:ext cx="182283" cy="182283"/>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a:extLst>
              <a:ext uri="{FF2B5EF4-FFF2-40B4-BE49-F238E27FC236}">
                <a16:creationId xmlns:a16="http://schemas.microsoft.com/office/drawing/2014/main" id="{5C30A219-01BC-E634-3D0A-D136288E013A}"/>
              </a:ext>
            </a:extLst>
          </p:cNvPr>
          <p:cNvSpPr/>
          <p:nvPr/>
        </p:nvSpPr>
        <p:spPr>
          <a:xfrm rot="11174285">
            <a:off x="4761815" y="6610688"/>
            <a:ext cx="174108" cy="174108"/>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a:extLst>
              <a:ext uri="{FF2B5EF4-FFF2-40B4-BE49-F238E27FC236}">
                <a16:creationId xmlns:a16="http://schemas.microsoft.com/office/drawing/2014/main" id="{8F61E683-0F9D-78DE-ABAB-BBB3A122408A}"/>
              </a:ext>
            </a:extLst>
          </p:cNvPr>
          <p:cNvSpPr/>
          <p:nvPr/>
        </p:nvSpPr>
        <p:spPr>
          <a:xfrm rot="11174285">
            <a:off x="-122116" y="7068723"/>
            <a:ext cx="224209" cy="224209"/>
          </a:xfrm>
          <a:prstGeom prst="ellipse">
            <a:avLst/>
          </a:prstGeom>
          <a:solidFill>
            <a:schemeClr val="bg1">
              <a:lumMod val="6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a:extLst>
              <a:ext uri="{FF2B5EF4-FFF2-40B4-BE49-F238E27FC236}">
                <a16:creationId xmlns:a16="http://schemas.microsoft.com/office/drawing/2014/main" id="{80AFEFD1-EAB5-06FA-0AFF-67BC35EC64BB}"/>
              </a:ext>
            </a:extLst>
          </p:cNvPr>
          <p:cNvCxnSpPr>
            <a:stCxn id="166" idx="6"/>
            <a:endCxn id="185" idx="2"/>
          </p:cNvCxnSpPr>
          <p:nvPr/>
        </p:nvCxnSpPr>
        <p:spPr>
          <a:xfrm flipH="1">
            <a:off x="101429" y="6623934"/>
            <a:ext cx="1823462" cy="5690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03BC071C-DC42-1C6A-B5C2-ABF471046B0B}"/>
              </a:ext>
            </a:extLst>
          </p:cNvPr>
          <p:cNvCxnSpPr>
            <a:stCxn id="166" idx="2"/>
            <a:endCxn id="167" idx="6"/>
          </p:cNvCxnSpPr>
          <p:nvPr/>
        </p:nvCxnSpPr>
        <p:spPr>
          <a:xfrm flipV="1">
            <a:off x="2084801" y="6298638"/>
            <a:ext cx="880239" cy="3427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a:extLst>
              <a:ext uri="{FF2B5EF4-FFF2-40B4-BE49-F238E27FC236}">
                <a16:creationId xmlns:a16="http://schemas.microsoft.com/office/drawing/2014/main" id="{E5D98870-E2E9-46F9-7D6F-9E13450FE0DA}"/>
              </a:ext>
            </a:extLst>
          </p:cNvPr>
          <p:cNvCxnSpPr>
            <a:stCxn id="179" idx="2"/>
            <a:endCxn id="166" idx="0"/>
          </p:cNvCxnSpPr>
          <p:nvPr/>
        </p:nvCxnSpPr>
        <p:spPr>
          <a:xfrm flipV="1">
            <a:off x="979619" y="6712629"/>
            <a:ext cx="1016487" cy="6752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a:extLst>
              <a:ext uri="{FF2B5EF4-FFF2-40B4-BE49-F238E27FC236}">
                <a16:creationId xmlns:a16="http://schemas.microsoft.com/office/drawing/2014/main" id="{BB30E54E-CFF6-D09C-72AE-0E83985F9F20}"/>
              </a:ext>
            </a:extLst>
          </p:cNvPr>
          <p:cNvCxnSpPr>
            <a:stCxn id="174" idx="5"/>
            <a:endCxn id="172" idx="1"/>
          </p:cNvCxnSpPr>
          <p:nvPr/>
        </p:nvCxnSpPr>
        <p:spPr>
          <a:xfrm flipH="1" flipV="1">
            <a:off x="10410325" y="6260150"/>
            <a:ext cx="1034760" cy="40901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4A7F834B-E87E-6E10-BA3C-DD3B76F105F5}"/>
              </a:ext>
            </a:extLst>
          </p:cNvPr>
          <p:cNvCxnSpPr>
            <a:stCxn id="172" idx="3"/>
            <a:endCxn id="173" idx="4"/>
          </p:cNvCxnSpPr>
          <p:nvPr/>
        </p:nvCxnSpPr>
        <p:spPr>
          <a:xfrm>
            <a:off x="10427552" y="6102550"/>
            <a:ext cx="1518417" cy="15137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D3C940A0-085D-8602-6111-248F0F467541}"/>
              </a:ext>
            </a:extLst>
          </p:cNvPr>
          <p:cNvCxnSpPr>
            <a:stCxn id="177" idx="4"/>
            <a:endCxn id="172" idx="7"/>
          </p:cNvCxnSpPr>
          <p:nvPr/>
        </p:nvCxnSpPr>
        <p:spPr>
          <a:xfrm flipV="1">
            <a:off x="9969890" y="6242923"/>
            <a:ext cx="282835" cy="505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F9356FED-08D8-FCB6-9A48-C44EFB7850C1}"/>
              </a:ext>
            </a:extLst>
          </p:cNvPr>
          <p:cNvCxnSpPr>
            <a:stCxn id="180" idx="4"/>
            <a:endCxn id="167" idx="0"/>
          </p:cNvCxnSpPr>
          <p:nvPr/>
        </p:nvCxnSpPr>
        <p:spPr>
          <a:xfrm flipH="1" flipV="1">
            <a:off x="3064299" y="6422260"/>
            <a:ext cx="336319" cy="6781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D36771C9-FE62-800F-1A15-B44CF372E4A5}"/>
              </a:ext>
            </a:extLst>
          </p:cNvPr>
          <p:cNvCxnSpPr>
            <a:stCxn id="183" idx="6"/>
            <a:endCxn id="184" idx="1"/>
          </p:cNvCxnSpPr>
          <p:nvPr/>
        </p:nvCxnSpPr>
        <p:spPr>
          <a:xfrm flipH="1" flipV="1">
            <a:off x="4903372" y="6765622"/>
            <a:ext cx="864237" cy="291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A116C85A-EB37-1E4B-8988-D135FBA0244B}"/>
              </a:ext>
            </a:extLst>
          </p:cNvPr>
          <p:cNvCxnSpPr>
            <a:stCxn id="171" idx="7"/>
            <a:endCxn id="170" idx="2"/>
          </p:cNvCxnSpPr>
          <p:nvPr/>
        </p:nvCxnSpPr>
        <p:spPr>
          <a:xfrm flipH="1">
            <a:off x="7130947" y="6648628"/>
            <a:ext cx="1148097" cy="38253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2DA9FED4-C5DC-3763-EEC2-65B90C86520B}"/>
              </a:ext>
            </a:extLst>
          </p:cNvPr>
          <p:cNvCxnSpPr>
            <a:stCxn id="172" idx="6"/>
            <a:endCxn id="171" idx="3"/>
          </p:cNvCxnSpPr>
          <p:nvPr/>
        </p:nvCxnSpPr>
        <p:spPr>
          <a:xfrm flipH="1">
            <a:off x="8404476" y="6160555"/>
            <a:ext cx="1824222" cy="38736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6A66976F-B071-B792-B2FC-7A8A14CD0D76}"/>
              </a:ext>
            </a:extLst>
          </p:cNvPr>
          <p:cNvCxnSpPr>
            <a:stCxn id="180" idx="6"/>
            <a:endCxn id="166" idx="1"/>
          </p:cNvCxnSpPr>
          <p:nvPr/>
        </p:nvCxnSpPr>
        <p:spPr>
          <a:xfrm flipH="1" flipV="1">
            <a:off x="2055202" y="6695390"/>
            <a:ext cx="1260784" cy="4729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E8B8751E-7227-4EA9-4487-FDE7D561408A}"/>
              </a:ext>
            </a:extLst>
          </p:cNvPr>
          <p:cNvCxnSpPr>
            <a:stCxn id="180" idx="3"/>
            <a:endCxn id="178" idx="0"/>
          </p:cNvCxnSpPr>
          <p:nvPr/>
        </p:nvCxnSpPr>
        <p:spPr>
          <a:xfrm flipV="1">
            <a:off x="3452122" y="6368120"/>
            <a:ext cx="374741" cy="7605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FADA1362-A245-A59B-324A-D16AC880A897}"/>
              </a:ext>
            </a:extLst>
          </p:cNvPr>
          <p:cNvCxnSpPr>
            <a:stCxn id="168" idx="3"/>
            <a:endCxn id="169" idx="6"/>
          </p:cNvCxnSpPr>
          <p:nvPr/>
        </p:nvCxnSpPr>
        <p:spPr>
          <a:xfrm flipV="1">
            <a:off x="6340236" y="6185459"/>
            <a:ext cx="1071209" cy="2469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833CFEB6-A3A0-C650-57F4-98CEC4AC571E}"/>
              </a:ext>
            </a:extLst>
          </p:cNvPr>
          <p:cNvCxnSpPr>
            <a:stCxn id="170" idx="4"/>
            <a:endCxn id="169" idx="7"/>
          </p:cNvCxnSpPr>
          <p:nvPr/>
        </p:nvCxnSpPr>
        <p:spPr>
          <a:xfrm flipV="1">
            <a:off x="7059732" y="6267827"/>
            <a:ext cx="375740" cy="6746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CC343100-97AF-3777-C590-709077A923E3}"/>
              </a:ext>
            </a:extLst>
          </p:cNvPr>
          <p:cNvCxnSpPr>
            <a:stCxn id="171" idx="5"/>
            <a:endCxn id="169" idx="2"/>
          </p:cNvCxnSpPr>
          <p:nvPr/>
        </p:nvCxnSpPr>
        <p:spPr>
          <a:xfrm flipH="1" flipV="1">
            <a:off x="7634326" y="6209821"/>
            <a:ext cx="657078" cy="32573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4391AFC9-6A4D-F1D9-D4FD-75AD0188465A}"/>
              </a:ext>
            </a:extLst>
          </p:cNvPr>
          <p:cNvCxnSpPr>
            <a:stCxn id="177" idx="6"/>
            <a:endCxn id="171" idx="1"/>
          </p:cNvCxnSpPr>
          <p:nvPr/>
        </p:nvCxnSpPr>
        <p:spPr>
          <a:xfrm flipH="1" flipV="1">
            <a:off x="8392116" y="6660988"/>
            <a:ext cx="1454153" cy="1866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DA72CC98-DA23-AC93-436B-8748619CE4D3}"/>
              </a:ext>
            </a:extLst>
          </p:cNvPr>
          <p:cNvCxnSpPr>
            <a:stCxn id="181" idx="2"/>
            <a:endCxn id="177" idx="7"/>
          </p:cNvCxnSpPr>
          <p:nvPr/>
        </p:nvCxnSpPr>
        <p:spPr>
          <a:xfrm flipV="1">
            <a:off x="8760572" y="6929993"/>
            <a:ext cx="1109724" cy="3002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5039C21D-68C2-3147-6003-301C5E7BC4C7}"/>
              </a:ext>
            </a:extLst>
          </p:cNvPr>
          <p:cNvCxnSpPr>
            <a:stCxn id="180" idx="2"/>
            <a:endCxn id="184" idx="7"/>
          </p:cNvCxnSpPr>
          <p:nvPr/>
        </p:nvCxnSpPr>
        <p:spPr>
          <a:xfrm flipV="1">
            <a:off x="3468572" y="6752245"/>
            <a:ext cx="1312417" cy="432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1C393497-FD49-59A7-F825-09A29127E283}"/>
              </a:ext>
            </a:extLst>
          </p:cNvPr>
          <p:cNvCxnSpPr>
            <a:stCxn id="179" idx="2"/>
            <a:endCxn id="180" idx="7"/>
          </p:cNvCxnSpPr>
          <p:nvPr/>
        </p:nvCxnSpPr>
        <p:spPr>
          <a:xfrm flipV="1">
            <a:off x="979619" y="7224760"/>
            <a:ext cx="2352817" cy="1631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BEA9B770-DCF8-ACD7-8C2D-9AB3542E15FB}"/>
              </a:ext>
            </a:extLst>
          </p:cNvPr>
          <p:cNvCxnSpPr>
            <a:stCxn id="184" idx="5"/>
            <a:endCxn id="178" idx="2"/>
          </p:cNvCxnSpPr>
          <p:nvPr/>
        </p:nvCxnSpPr>
        <p:spPr>
          <a:xfrm flipH="1" flipV="1">
            <a:off x="3950201" y="6269088"/>
            <a:ext cx="844165" cy="36077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5889BD85-3452-FF67-7BD2-B3FAD941FFDF}"/>
              </a:ext>
            </a:extLst>
          </p:cNvPr>
          <p:cNvCxnSpPr>
            <a:stCxn id="181" idx="5"/>
            <a:endCxn id="171" idx="0"/>
          </p:cNvCxnSpPr>
          <p:nvPr/>
        </p:nvCxnSpPr>
        <p:spPr>
          <a:xfrm flipH="1" flipV="1">
            <a:off x="8333020" y="667822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2A827179-221A-C3F6-424D-B7D129604E95}"/>
              </a:ext>
            </a:extLst>
          </p:cNvPr>
          <p:cNvCxnSpPr/>
          <p:nvPr/>
        </p:nvCxnSpPr>
        <p:spPr>
          <a:xfrm flipH="1" flipV="1">
            <a:off x="7087150" y="7089707"/>
            <a:ext cx="303209" cy="4838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599060D5-0F5D-7A59-ADF5-F0134DCEA785}"/>
              </a:ext>
            </a:extLst>
          </p:cNvPr>
          <p:cNvCxnSpPr/>
          <p:nvPr/>
        </p:nvCxnSpPr>
        <p:spPr>
          <a:xfrm flipH="1" flipV="1">
            <a:off x="11544851" y="6849677"/>
            <a:ext cx="401118" cy="6167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020571EE-4FAE-273B-0B6E-AF450FD756D5}"/>
              </a:ext>
            </a:extLst>
          </p:cNvPr>
          <p:cNvCxnSpPr>
            <a:stCxn id="168" idx="6"/>
            <a:endCxn id="184" idx="3"/>
          </p:cNvCxnSpPr>
          <p:nvPr/>
        </p:nvCxnSpPr>
        <p:spPr>
          <a:xfrm flipH="1">
            <a:off x="4916749" y="6483059"/>
            <a:ext cx="1249700" cy="16018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15505C5-411F-A8EF-886E-F1BD96A4EF30}"/>
              </a:ext>
            </a:extLst>
          </p:cNvPr>
          <p:cNvCxnSpPr>
            <a:stCxn id="168" idx="0"/>
            <a:endCxn id="183" idx="3"/>
          </p:cNvCxnSpPr>
          <p:nvPr/>
        </p:nvCxnSpPr>
        <p:spPr>
          <a:xfrm flipH="1">
            <a:off x="5929278" y="6591098"/>
            <a:ext cx="323918" cy="41846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7B211463-6619-0617-3832-C437D9854709}"/>
              </a:ext>
            </a:extLst>
          </p:cNvPr>
          <p:cNvCxnSpPr>
            <a:stCxn id="168" idx="1"/>
            <a:endCxn id="170" idx="5"/>
          </p:cNvCxnSpPr>
          <p:nvPr/>
        </p:nvCxnSpPr>
        <p:spPr>
          <a:xfrm>
            <a:off x="6325181" y="6570099"/>
            <a:ext cx="675455" cy="38960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7C0E2768-D2F9-6C12-1887-90B60B8D6129}"/>
              </a:ext>
            </a:extLst>
          </p:cNvPr>
          <p:cNvCxnSpPr>
            <a:endCxn id="170" idx="7"/>
          </p:cNvCxnSpPr>
          <p:nvPr/>
        </p:nvCxnSpPr>
        <p:spPr>
          <a:xfrm flipV="1">
            <a:off x="5913701" y="7072778"/>
            <a:ext cx="1074575" cy="345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1F138883-9DC1-605B-0008-8C0864F48A36}"/>
              </a:ext>
            </a:extLst>
          </p:cNvPr>
          <p:cNvCxnSpPr>
            <a:stCxn id="183" idx="7"/>
          </p:cNvCxnSpPr>
          <p:nvPr/>
        </p:nvCxnSpPr>
        <p:spPr>
          <a:xfrm flipH="1">
            <a:off x="5015339" y="7123692"/>
            <a:ext cx="771804" cy="5490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FE0366F2-927A-9DEE-1B39-C9C8E85FA8AA}"/>
              </a:ext>
            </a:extLst>
          </p:cNvPr>
          <p:cNvCxnSpPr>
            <a:endCxn id="183" idx="0"/>
          </p:cNvCxnSpPr>
          <p:nvPr/>
        </p:nvCxnSpPr>
        <p:spPr>
          <a:xfrm flipH="1" flipV="1">
            <a:off x="5848307" y="7157231"/>
            <a:ext cx="293809" cy="4777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67A08AED-30F6-82BF-C73D-0648A59CD66D}"/>
              </a:ext>
            </a:extLst>
          </p:cNvPr>
          <p:cNvCxnSpPr>
            <a:stCxn id="174" idx="7"/>
            <a:endCxn id="177" idx="2"/>
          </p:cNvCxnSpPr>
          <p:nvPr/>
        </p:nvCxnSpPr>
        <p:spPr>
          <a:xfrm flipH="1">
            <a:off x="10069150" y="6826762"/>
            <a:ext cx="1358708" cy="45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8423E0EC-86CC-937B-A170-E12B4090DA43}"/>
              </a:ext>
            </a:extLst>
          </p:cNvPr>
          <p:cNvCxnSpPr>
            <a:stCxn id="174" idx="0"/>
            <a:endCxn id="182" idx="2"/>
          </p:cNvCxnSpPr>
          <p:nvPr/>
        </p:nvCxnSpPr>
        <p:spPr>
          <a:xfrm flipH="1">
            <a:off x="10863615" y="6868016"/>
            <a:ext cx="639475" cy="51366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0CF31F26-C361-D4CC-ED8D-18AC3CBAB8F0}"/>
              </a:ext>
            </a:extLst>
          </p:cNvPr>
          <p:cNvCxnSpPr>
            <a:stCxn id="177" idx="1"/>
            <a:endCxn id="182" idx="6"/>
          </p:cNvCxnSpPr>
          <p:nvPr/>
        </p:nvCxnSpPr>
        <p:spPr>
          <a:xfrm>
            <a:off x="10027896" y="6947220"/>
            <a:ext cx="683133" cy="4177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E2124638-95B4-742E-9BDA-ED74E9675B54}"/>
              </a:ext>
            </a:extLst>
          </p:cNvPr>
          <p:cNvCxnSpPr>
            <a:stCxn id="171" idx="0"/>
          </p:cNvCxnSpPr>
          <p:nvPr/>
        </p:nvCxnSpPr>
        <p:spPr>
          <a:xfrm flipH="1">
            <a:off x="7835583" y="6678227"/>
            <a:ext cx="497437" cy="8952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499A20BF-024B-9432-9DC6-0D49899EDB3F}"/>
              </a:ext>
            </a:extLst>
          </p:cNvPr>
          <p:cNvCxnSpPr>
            <a:stCxn id="181" idx="0"/>
          </p:cNvCxnSpPr>
          <p:nvPr/>
        </p:nvCxnSpPr>
        <p:spPr>
          <a:xfrm>
            <a:off x="8675940" y="7298167"/>
            <a:ext cx="141924" cy="3368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5374BEFD-5D5F-AC3C-9051-DB8ACD8954D8}"/>
              </a:ext>
            </a:extLst>
          </p:cNvPr>
          <p:cNvCxnSpPr>
            <a:stCxn id="173" idx="0"/>
            <a:endCxn id="174" idx="3"/>
          </p:cNvCxnSpPr>
          <p:nvPr/>
        </p:nvCxnSpPr>
        <p:spPr>
          <a:xfrm flipH="1">
            <a:off x="11602685" y="6409392"/>
            <a:ext cx="326290" cy="2769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76CCE3A9-AF9F-9D66-8BB2-F631615F2159}"/>
              </a:ext>
            </a:extLst>
          </p:cNvPr>
          <p:cNvCxnSpPr>
            <a:stCxn id="173" idx="1"/>
          </p:cNvCxnSpPr>
          <p:nvPr/>
        </p:nvCxnSpPr>
        <p:spPr>
          <a:xfrm>
            <a:off x="11986429" y="6392633"/>
            <a:ext cx="419791" cy="3289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58295723-78CC-38CD-F79A-6B3A1E1EA643}"/>
              </a:ext>
            </a:extLst>
          </p:cNvPr>
          <p:cNvCxnSpPr>
            <a:endCxn id="184" idx="0"/>
          </p:cNvCxnSpPr>
          <p:nvPr/>
        </p:nvCxnSpPr>
        <p:spPr>
          <a:xfrm flipV="1">
            <a:off x="4574971" y="6784281"/>
            <a:ext cx="264439" cy="8884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FB1F2CDD-5717-1860-B51D-BA3A35F21242}"/>
              </a:ext>
            </a:extLst>
          </p:cNvPr>
          <p:cNvCxnSpPr>
            <a:stCxn id="167" idx="3"/>
            <a:endCxn id="178" idx="6"/>
          </p:cNvCxnSpPr>
          <p:nvPr/>
        </p:nvCxnSpPr>
        <p:spPr>
          <a:xfrm>
            <a:off x="3163894" y="6240633"/>
            <a:ext cx="563938" cy="414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a:extLst>
              <a:ext uri="{FF2B5EF4-FFF2-40B4-BE49-F238E27FC236}">
                <a16:creationId xmlns:a16="http://schemas.microsoft.com/office/drawing/2014/main" id="{D6355A83-E099-EA91-BF93-978E5DA53806}"/>
              </a:ext>
            </a:extLst>
          </p:cNvPr>
          <p:cNvCxnSpPr>
            <a:endCxn id="185" idx="1"/>
          </p:cNvCxnSpPr>
          <p:nvPr/>
        </p:nvCxnSpPr>
        <p:spPr>
          <a:xfrm flipH="1" flipV="1">
            <a:off x="60175" y="7268241"/>
            <a:ext cx="168425" cy="3667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12292D73-6517-1874-5806-8C49CD9CC93E}"/>
              </a:ext>
            </a:extLst>
          </p:cNvPr>
          <p:cNvGrpSpPr/>
          <p:nvPr/>
        </p:nvGrpSpPr>
        <p:grpSpPr>
          <a:xfrm>
            <a:off x="767557" y="217775"/>
            <a:ext cx="4995076" cy="716067"/>
            <a:chOff x="767557" y="217775"/>
            <a:chExt cx="4995076" cy="716067"/>
          </a:xfrm>
        </p:grpSpPr>
        <p:sp>
          <p:nvSpPr>
            <p:cNvPr id="105" name="文本框 104">
              <a:extLst>
                <a:ext uri="{FF2B5EF4-FFF2-40B4-BE49-F238E27FC236}">
                  <a16:creationId xmlns:a16="http://schemas.microsoft.com/office/drawing/2014/main" id="{19A60185-ABD6-0B6B-7B17-37DD7F29142C}"/>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Perses</a:t>
              </a:r>
              <a:endParaRPr lang="zh-CN" altLang="en-US" sz="2000" b="1" kern="0" dirty="0">
                <a:solidFill>
                  <a:schemeClr val="bg1">
                    <a:lumMod val="75000"/>
                  </a:schemeClr>
                </a:solidFill>
                <a:latin typeface="微软雅黑"/>
              </a:endParaRPr>
            </a:p>
          </p:txBody>
        </p:sp>
        <p:sp>
          <p:nvSpPr>
            <p:cNvPr id="106" name="文本框 105">
              <a:extLst>
                <a:ext uri="{FF2B5EF4-FFF2-40B4-BE49-F238E27FC236}">
                  <a16:creationId xmlns:a16="http://schemas.microsoft.com/office/drawing/2014/main" id="{3FB948A9-A574-A505-BAC1-C83BE3D52B5A}"/>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050" kern="0">
                  <a:solidFill>
                    <a:prstClr val="white">
                      <a:lumMod val="50000"/>
                    </a:prstClr>
                  </a:solidFill>
                  <a:latin typeface="微软雅黑"/>
                </a:rPr>
                <a:t>跨语言的语法制导程序缩减工具</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07" name="矩形: 圆角 106">
              <a:extLst>
                <a:ext uri="{FF2B5EF4-FFF2-40B4-BE49-F238E27FC236}">
                  <a16:creationId xmlns:a16="http://schemas.microsoft.com/office/drawing/2014/main" id="{EC8DB469-59D1-E578-95D2-56E23B2B814A}"/>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
        <p:nvSpPr>
          <p:cNvPr id="109" name="TextBox 94">
            <a:extLst>
              <a:ext uri="{FF2B5EF4-FFF2-40B4-BE49-F238E27FC236}">
                <a16:creationId xmlns:a16="http://schemas.microsoft.com/office/drawing/2014/main" id="{B271201C-A65B-095B-CA97-7E9F92D1B0A9}"/>
              </a:ext>
            </a:extLst>
          </p:cNvPr>
          <p:cNvSpPr txBox="1"/>
          <p:nvPr/>
        </p:nvSpPr>
        <p:spPr>
          <a:xfrm>
            <a:off x="7095865" y="2438919"/>
            <a:ext cx="1664708" cy="253916"/>
          </a:xfrm>
          <a:prstGeom prst="rect">
            <a:avLst/>
          </a:prstGeom>
          <a:noFill/>
        </p:spPr>
        <p:txBody>
          <a:bodyPr wrap="square" rtlCol="0">
            <a:spAutoFit/>
          </a:bodyPr>
          <a:lstStyle/>
          <a:p>
            <a:pPr algn="dist">
              <a:defRPr/>
            </a:pPr>
            <a:r>
              <a:rPr lang="id-ID" sz="1050">
                <a:solidFill>
                  <a:srgbClr val="7F7F7F"/>
                </a:solidFill>
                <a:latin typeface="微软雅黑"/>
                <a:ea typeface="微软雅黑"/>
              </a:rPr>
              <a:t>Perses Normal Form</a:t>
            </a:r>
            <a:endParaRPr lang="en-US" sz="1050" dirty="0">
              <a:solidFill>
                <a:srgbClr val="7F7F7F"/>
              </a:solidFill>
              <a:latin typeface="微软雅黑"/>
              <a:ea typeface="微软雅黑"/>
            </a:endParaRPr>
          </a:p>
        </p:txBody>
      </p:sp>
      <p:sp>
        <p:nvSpPr>
          <p:cNvPr id="110" name="TextBox 34">
            <a:extLst>
              <a:ext uri="{FF2B5EF4-FFF2-40B4-BE49-F238E27FC236}">
                <a16:creationId xmlns:a16="http://schemas.microsoft.com/office/drawing/2014/main" id="{5D714E0A-D261-3B9A-DC66-E7874740DC9A}"/>
              </a:ext>
            </a:extLst>
          </p:cNvPr>
          <p:cNvSpPr txBox="1"/>
          <p:nvPr/>
        </p:nvSpPr>
        <p:spPr>
          <a:xfrm>
            <a:off x="7103006" y="2749865"/>
            <a:ext cx="4060293" cy="167828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defTabSz="685749">
              <a:lnSpc>
                <a:spcPct val="150000"/>
              </a:lnSpc>
              <a:defRPr/>
            </a:pPr>
            <a:r>
              <a:rPr lang="zh-CN" altLang="en-US" sz="1200">
                <a:solidFill>
                  <a:srgbClr val="7F7F7F"/>
                </a:solidFill>
                <a:latin typeface="微软雅黑"/>
                <a:ea typeface="微软雅黑"/>
              </a:rPr>
              <a:t>生成式不确定数目的子表达式（量化规则）只能单独出现</a:t>
            </a:r>
            <a:endParaRPr lang="en-US" altLang="zh-CN" sz="1200">
              <a:solidFill>
                <a:srgbClr val="7F7F7F"/>
              </a:solidFill>
              <a:latin typeface="微软雅黑"/>
              <a:ea typeface="微软雅黑"/>
            </a:endParaRPr>
          </a:p>
          <a:p>
            <a:pPr algn="just" defTabSz="685749">
              <a:lnSpc>
                <a:spcPct val="150000"/>
              </a:lnSpc>
              <a:defRPr/>
            </a:pPr>
            <a:r>
              <a:rPr lang="zh-CN" altLang="en-US" sz="1200">
                <a:solidFill>
                  <a:srgbClr val="7F7F7F"/>
                </a:solidFill>
                <a:latin typeface="微软雅黑"/>
                <a:ea typeface="微软雅黑"/>
              </a:rPr>
              <a:t>消除了各种形式的递归（左递归、右递归、间接递归）</a:t>
            </a:r>
            <a:endParaRPr lang="en-US" altLang="zh-CN" sz="1200">
              <a:solidFill>
                <a:srgbClr val="7F7F7F"/>
              </a:solidFill>
              <a:latin typeface="微软雅黑"/>
              <a:ea typeface="微软雅黑"/>
            </a:endParaRPr>
          </a:p>
          <a:p>
            <a:pPr algn="just" defTabSz="685749">
              <a:lnSpc>
                <a:spcPct val="150000"/>
              </a:lnSpc>
              <a:defRPr/>
            </a:pPr>
            <a:r>
              <a:rPr lang="zh-CN" altLang="en-US" sz="1200">
                <a:solidFill>
                  <a:srgbClr val="7F7F7F"/>
                </a:solidFill>
                <a:latin typeface="微软雅黑"/>
                <a:ea typeface="微软雅黑"/>
              </a:rPr>
              <a:t>只有起始符能推导出空串</a:t>
            </a:r>
            <a:endParaRPr lang="en-US" altLang="zh-CN" sz="1200">
              <a:solidFill>
                <a:srgbClr val="7F7F7F"/>
              </a:solidFill>
              <a:latin typeface="微软雅黑"/>
              <a:ea typeface="微软雅黑"/>
            </a:endParaRPr>
          </a:p>
          <a:p>
            <a:pPr algn="just" defTabSz="685749">
              <a:lnSpc>
                <a:spcPct val="150000"/>
              </a:lnSpc>
              <a:defRPr/>
            </a:pPr>
            <a:endParaRPr lang="en-US" altLang="zh-CN" sz="1200">
              <a:solidFill>
                <a:srgbClr val="7F7F7F"/>
              </a:solidFill>
              <a:latin typeface="微软雅黑"/>
              <a:ea typeface="微软雅黑"/>
            </a:endParaRPr>
          </a:p>
          <a:p>
            <a:pPr algn="just" defTabSz="685749">
              <a:lnSpc>
                <a:spcPct val="150000"/>
              </a:lnSpc>
              <a:defRPr/>
            </a:pPr>
            <a:r>
              <a:rPr lang="zh-CN" altLang="en-US" sz="1100">
                <a:solidFill>
                  <a:srgbClr val="7F7F7F"/>
                </a:solidFill>
                <a:latin typeface="微软雅黑"/>
                <a:ea typeface="微软雅黑"/>
              </a:rPr>
              <a:t>对于所有不同的文法，第一步是将其转换为</a:t>
            </a:r>
            <a:r>
              <a:rPr lang="en-US" altLang="zh-CN" sz="1100">
                <a:solidFill>
                  <a:srgbClr val="7F7F7F"/>
                </a:solidFill>
                <a:latin typeface="微软雅黑"/>
                <a:ea typeface="微软雅黑"/>
              </a:rPr>
              <a:t>PNF</a:t>
            </a:r>
          </a:p>
          <a:p>
            <a:pPr algn="just" defTabSz="685749">
              <a:lnSpc>
                <a:spcPct val="150000"/>
              </a:lnSpc>
              <a:defRPr/>
            </a:pPr>
            <a:r>
              <a:rPr lang="zh-CN" altLang="en-US" sz="1100">
                <a:solidFill>
                  <a:srgbClr val="7F7F7F"/>
                </a:solidFill>
                <a:latin typeface="微软雅黑"/>
                <a:ea typeface="微软雅黑"/>
              </a:rPr>
              <a:t>第二步是按照</a:t>
            </a:r>
            <a:r>
              <a:rPr lang="en-US" altLang="zh-CN" sz="1100">
                <a:solidFill>
                  <a:srgbClr val="7F7F7F"/>
                </a:solidFill>
                <a:latin typeface="微软雅黑"/>
                <a:ea typeface="微软雅黑"/>
              </a:rPr>
              <a:t>PNF</a:t>
            </a:r>
            <a:r>
              <a:rPr lang="zh-CN" altLang="en-US" sz="1100">
                <a:solidFill>
                  <a:srgbClr val="7F7F7F"/>
                </a:solidFill>
                <a:latin typeface="微软雅黑"/>
                <a:ea typeface="微软雅黑"/>
              </a:rPr>
              <a:t>解析抽象语法树</a:t>
            </a:r>
            <a:endParaRPr lang="en-US" altLang="zh-CN" sz="1100">
              <a:solidFill>
                <a:srgbClr val="7F7F7F"/>
              </a:solidFill>
              <a:latin typeface="微软雅黑"/>
              <a:ea typeface="微软雅黑"/>
            </a:endParaRPr>
          </a:p>
        </p:txBody>
      </p:sp>
      <p:sp>
        <p:nvSpPr>
          <p:cNvPr id="115" name="文本框 114">
            <a:extLst>
              <a:ext uri="{FF2B5EF4-FFF2-40B4-BE49-F238E27FC236}">
                <a16:creationId xmlns:a16="http://schemas.microsoft.com/office/drawing/2014/main" id="{712EE448-010A-1194-AD46-5DE959D5D323}"/>
              </a:ext>
            </a:extLst>
          </p:cNvPr>
          <p:cNvSpPr txBox="1"/>
          <p:nvPr/>
        </p:nvSpPr>
        <p:spPr>
          <a:xfrm>
            <a:off x="7130947" y="1915186"/>
            <a:ext cx="1686910" cy="400110"/>
          </a:xfrm>
          <a:prstGeom prst="rect">
            <a:avLst/>
          </a:prstGeom>
          <a:solidFill>
            <a:srgbClr val="595959"/>
          </a:solidFill>
        </p:spPr>
        <p:txBody>
          <a:bodyPr wrap="square" rtlCol="0">
            <a:spAutoFit/>
          </a:bodyPr>
          <a:lstStyle/>
          <a:p>
            <a:r>
              <a:rPr lang="en-US" altLang="zh-CN" sz="2000" b="1" spc="300">
                <a:solidFill>
                  <a:schemeClr val="bg1"/>
                </a:solidFill>
              </a:rPr>
              <a:t>PNF</a:t>
            </a:r>
            <a:endParaRPr lang="zh-CN" altLang="en-US" sz="2000" b="1" spc="300">
              <a:solidFill>
                <a:schemeClr val="bg1"/>
              </a:solidFill>
            </a:endParaRPr>
          </a:p>
        </p:txBody>
      </p:sp>
      <p:pic>
        <p:nvPicPr>
          <p:cNvPr id="8" name="图片 7">
            <a:extLst>
              <a:ext uri="{FF2B5EF4-FFF2-40B4-BE49-F238E27FC236}">
                <a16:creationId xmlns:a16="http://schemas.microsoft.com/office/drawing/2014/main" id="{57D7AE0D-9BCC-CB10-AE7A-876EDFB9A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741" y="2526885"/>
            <a:ext cx="5593750" cy="2067255"/>
          </a:xfrm>
          <a:prstGeom prst="rect">
            <a:avLst/>
          </a:prstGeom>
        </p:spPr>
      </p:pic>
    </p:spTree>
    <p:extLst>
      <p:ext uri="{BB962C8B-B14F-4D97-AF65-F5344CB8AC3E}">
        <p14:creationId xmlns:p14="http://schemas.microsoft.com/office/powerpoint/2010/main" val="20951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CC680-2217-5568-F4AC-BE770C986DD1}"/>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7C1891E-A89F-3840-E46A-93A07BE4E334}"/>
              </a:ext>
            </a:extLst>
          </p:cNvPr>
          <p:cNvCxnSpPr/>
          <p:nvPr/>
        </p:nvCxnSpPr>
        <p:spPr>
          <a:xfrm>
            <a:off x="903111" y="3437469"/>
            <a:ext cx="10363200" cy="0"/>
          </a:xfrm>
          <a:prstGeom prst="line">
            <a:avLst/>
          </a:prstGeom>
          <a:ln w="9525">
            <a:solidFill>
              <a:srgbClr val="595959"/>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A43D5FCA-84E2-35A0-C414-4EFBF93828AA}"/>
              </a:ext>
            </a:extLst>
          </p:cNvPr>
          <p:cNvSpPr/>
          <p:nvPr/>
        </p:nvSpPr>
        <p:spPr>
          <a:xfrm>
            <a:off x="3713386" y="2039075"/>
            <a:ext cx="4849163" cy="616836"/>
          </a:xfrm>
          <a:prstGeom prst="rect">
            <a:avLst/>
          </a:prstGeom>
          <a:noFill/>
        </p:spPr>
        <p:txBody>
          <a:bodyPr wrap="square">
            <a:spAutoFit/>
          </a:bodyPr>
          <a:lstStyle/>
          <a:p>
            <a:pPr algn="ctr">
              <a:lnSpc>
                <a:spcPct val="150000"/>
              </a:lnSpc>
            </a:pPr>
            <a:r>
              <a:rPr lang="zh-CN" altLang="en-US" sz="1200" b="1">
                <a:solidFill>
                  <a:schemeClr val="bg2">
                    <a:lumMod val="25000"/>
                  </a:schemeClr>
                </a:solidFill>
                <a:latin typeface="Calibri" panose="020F0502020204030204" pitchFamily="34" charset="0"/>
                <a:cs typeface="Calibri" panose="020F0502020204030204" pitchFamily="34" charset="0"/>
              </a:rPr>
              <a:t>优先遍历：维护一个待约简树节点的工作列表，每次弹出</a:t>
            </a:r>
            <a:r>
              <a:rPr lang="en-US" altLang="zh-CN" sz="1200" b="1">
                <a:solidFill>
                  <a:schemeClr val="bg2">
                    <a:lumMod val="25000"/>
                  </a:schemeClr>
                </a:solidFill>
                <a:latin typeface="Calibri" panose="020F0502020204030204" pitchFamily="34" charset="0"/>
                <a:cs typeface="Calibri" panose="020F0502020204030204" pitchFamily="34" charset="0"/>
              </a:rPr>
              <a:t>token</a:t>
            </a:r>
            <a:r>
              <a:rPr lang="zh-CN" altLang="en-US" sz="1200" b="1">
                <a:solidFill>
                  <a:schemeClr val="bg2">
                    <a:lumMod val="25000"/>
                  </a:schemeClr>
                </a:solidFill>
                <a:latin typeface="Calibri" panose="020F0502020204030204" pitchFamily="34" charset="0"/>
                <a:cs typeface="Calibri" panose="020F0502020204030204" pitchFamily="34" charset="0"/>
              </a:rPr>
              <a:t>最多的（最大的）节点，对其约简后将其子节点加入列表</a:t>
            </a:r>
            <a:endParaRPr lang="en-US" altLang="zh-CN" sz="1200" b="1">
              <a:solidFill>
                <a:schemeClr val="bg2">
                  <a:lumMod val="25000"/>
                </a:schemeClr>
              </a:solidFill>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10602D96-ADE2-2ACE-E3E9-4C9EE808591F}"/>
              </a:ext>
            </a:extLst>
          </p:cNvPr>
          <p:cNvSpPr/>
          <p:nvPr/>
        </p:nvSpPr>
        <p:spPr>
          <a:xfrm>
            <a:off x="2822460" y="3911222"/>
            <a:ext cx="6648227" cy="1023357"/>
          </a:xfrm>
          <a:prstGeom prst="rect">
            <a:avLst/>
          </a:prstGeom>
          <a:noFill/>
        </p:spPr>
        <p:txBody>
          <a:bodyPr wrap="square">
            <a:spAutoFit/>
          </a:bodyPr>
          <a:lstStyle/>
          <a:p>
            <a:pPr algn="ctr">
              <a:lnSpc>
                <a:spcPct val="150000"/>
              </a:lnSpc>
            </a:pPr>
            <a:r>
              <a:rPr lang="zh-CN" altLang="en-US" sz="1100" b="1">
                <a:solidFill>
                  <a:schemeClr val="bg2">
                    <a:lumMod val="25000"/>
                  </a:schemeClr>
                </a:solidFill>
                <a:latin typeface="Calibri" panose="020F0502020204030204" pitchFamily="34" charset="0"/>
                <a:cs typeface="Calibri" panose="020F0502020204030204" pitchFamily="34" charset="0"/>
              </a:rPr>
              <a:t>对于产生式是量化规则的节点（</a:t>
            </a:r>
            <a:r>
              <a:rPr lang="en-US" altLang="zh-CN" sz="1100" b="1">
                <a:solidFill>
                  <a:schemeClr val="bg2">
                    <a:lumMod val="25000"/>
                  </a:schemeClr>
                </a:solidFill>
                <a:latin typeface="Calibri" panose="020F0502020204030204" pitchFamily="34" charset="0"/>
                <a:cs typeface="Calibri" panose="020F0502020204030204" pitchFamily="34" charset="0"/>
              </a:rPr>
              <a:t>Kleene</a:t>
            </a:r>
            <a:r>
              <a:rPr lang="zh-CN" altLang="en-US" sz="1100" b="1">
                <a:solidFill>
                  <a:schemeClr val="bg2">
                    <a:lumMod val="25000"/>
                  </a:schemeClr>
                </a:solidFill>
                <a:latin typeface="Calibri" panose="020F0502020204030204" pitchFamily="34" charset="0"/>
                <a:cs typeface="Calibri" panose="020F0502020204030204" pitchFamily="34" charset="0"/>
              </a:rPr>
              <a:t>节点）：使用</a:t>
            </a:r>
            <a:r>
              <a:rPr lang="en-US" altLang="zh-CN" sz="1100" b="1">
                <a:solidFill>
                  <a:schemeClr val="bg2">
                    <a:lumMod val="25000"/>
                  </a:schemeClr>
                </a:solidFill>
                <a:latin typeface="Calibri" panose="020F0502020204030204" pitchFamily="34" charset="0"/>
                <a:cs typeface="Calibri" panose="020F0502020204030204" pitchFamily="34" charset="0"/>
              </a:rPr>
              <a:t>DD</a:t>
            </a:r>
            <a:r>
              <a:rPr lang="zh-CN" altLang="en-US" sz="1100" b="1">
                <a:solidFill>
                  <a:schemeClr val="bg2">
                    <a:lumMod val="25000"/>
                  </a:schemeClr>
                </a:solidFill>
                <a:latin typeface="Calibri" panose="020F0502020204030204" pitchFamily="34" charset="0"/>
                <a:cs typeface="Calibri" panose="020F0502020204030204" pitchFamily="34" charset="0"/>
              </a:rPr>
              <a:t>算法约减子树</a:t>
            </a:r>
            <a:endParaRPr lang="en-US" altLang="zh-CN" sz="1100" b="1">
              <a:solidFill>
                <a:schemeClr val="bg2">
                  <a:lumMod val="25000"/>
                </a:schemeClr>
              </a:solidFill>
              <a:latin typeface="Calibri" panose="020F0502020204030204" pitchFamily="34" charset="0"/>
              <a:cs typeface="Calibri" panose="020F0502020204030204" pitchFamily="34" charset="0"/>
            </a:endParaRPr>
          </a:p>
          <a:p>
            <a:pPr algn="ctr"/>
            <a:r>
              <a:rPr lang="zh-CN" altLang="en-US" sz="1100" b="1">
                <a:solidFill>
                  <a:schemeClr val="bg2">
                    <a:lumMod val="25000"/>
                  </a:schemeClr>
                </a:solidFill>
                <a:latin typeface="Calibri" panose="020F0502020204030204" pitchFamily="34" charset="0"/>
                <a:cs typeface="Calibri" panose="020F0502020204030204" pitchFamily="34" charset="0"/>
              </a:rPr>
              <a:t>对于所有节点：如果父节点是一般节点且能容纳子节点，则用子节点替换当前节点</a:t>
            </a:r>
            <a:endParaRPr lang="en-US" altLang="zh-CN" sz="1100" b="1">
              <a:solidFill>
                <a:schemeClr val="bg2">
                  <a:lumMod val="25000"/>
                </a:schemeClr>
              </a:solidFill>
              <a:latin typeface="Calibri" panose="020F0502020204030204" pitchFamily="34" charset="0"/>
              <a:cs typeface="Calibri" panose="020F0502020204030204" pitchFamily="34" charset="0"/>
            </a:endParaRPr>
          </a:p>
          <a:p>
            <a:pPr algn="ctr"/>
            <a:r>
              <a:rPr lang="zh-CN" altLang="en-US" sz="1100" b="1">
                <a:solidFill>
                  <a:schemeClr val="bg2">
                    <a:lumMod val="25000"/>
                  </a:schemeClr>
                </a:solidFill>
                <a:latin typeface="Calibri" panose="020F0502020204030204" pitchFamily="34" charset="0"/>
                <a:cs typeface="Calibri" panose="020F0502020204030204" pitchFamily="34" charset="0"/>
              </a:rPr>
              <a:t>如果父节点是</a:t>
            </a:r>
            <a:r>
              <a:rPr lang="en-US" altLang="zh-CN" sz="1100" b="1">
                <a:solidFill>
                  <a:schemeClr val="bg2">
                    <a:lumMod val="25000"/>
                  </a:schemeClr>
                </a:solidFill>
                <a:latin typeface="Calibri" panose="020F0502020204030204" pitchFamily="34" charset="0"/>
                <a:cs typeface="Calibri" panose="020F0502020204030204" pitchFamily="34" charset="0"/>
              </a:rPr>
              <a:t>Kleene</a:t>
            </a:r>
            <a:r>
              <a:rPr lang="zh-CN" altLang="en-US" sz="1100" b="1">
                <a:solidFill>
                  <a:schemeClr val="bg2">
                    <a:lumMod val="25000"/>
                  </a:schemeClr>
                </a:solidFill>
                <a:latin typeface="Calibri" panose="020F0502020204030204" pitchFamily="34" charset="0"/>
                <a:cs typeface="Calibri" panose="020F0502020204030204" pitchFamily="34" charset="0"/>
              </a:rPr>
              <a:t>节点且子节点类型与对应类型相同，则用子节点替换当前节点</a:t>
            </a:r>
            <a:endParaRPr lang="en-US" altLang="zh-CN" sz="1100" b="1" dirty="0">
              <a:solidFill>
                <a:srgbClr val="696969"/>
              </a:solidFill>
              <a:latin typeface="Calibri" panose="020F0502020204030204" pitchFamily="34" charset="0"/>
              <a:cs typeface="Calibri" panose="020F0502020204030204" pitchFamily="34" charset="0"/>
            </a:endParaRPr>
          </a:p>
          <a:p>
            <a:pPr algn="ctr"/>
            <a:endParaRPr lang="en-US" altLang="zh-CN" sz="1100" b="1" dirty="0">
              <a:solidFill>
                <a:srgbClr val="696969"/>
              </a:solidFill>
              <a:latin typeface="Calibri" panose="020F0502020204030204" pitchFamily="34" charset="0"/>
              <a:cs typeface="Calibri" panose="020F0502020204030204" pitchFamily="34" charset="0"/>
            </a:endParaRPr>
          </a:p>
          <a:p>
            <a:pPr algn="ctr"/>
            <a:r>
              <a:rPr lang="zh-CN" altLang="en-US" sz="1100" b="1">
                <a:solidFill>
                  <a:schemeClr val="bg2">
                    <a:lumMod val="25000"/>
                  </a:schemeClr>
                </a:solidFill>
                <a:latin typeface="Calibri" panose="020F0502020204030204" pitchFamily="34" charset="0"/>
                <a:cs typeface="Calibri" panose="020F0502020204030204" pitchFamily="34" charset="0"/>
              </a:rPr>
              <a:t>需要重复直到达到闭包（</a:t>
            </a:r>
            <a:r>
              <a:rPr lang="en-US" altLang="zh-CN" sz="1100" b="1">
                <a:solidFill>
                  <a:schemeClr val="bg2">
                    <a:lumMod val="25000"/>
                  </a:schemeClr>
                </a:solidFill>
                <a:latin typeface="Calibri" panose="020F0502020204030204" pitchFamily="34" charset="0"/>
                <a:cs typeface="Calibri" panose="020F0502020204030204" pitchFamily="34" charset="0"/>
              </a:rPr>
              <a:t>1-tree-minimality</a:t>
            </a:r>
            <a:r>
              <a:rPr lang="zh-CN" altLang="en-US" sz="1100" b="1">
                <a:solidFill>
                  <a:schemeClr val="bg2">
                    <a:lumMod val="25000"/>
                  </a:schemeClr>
                </a:solidFill>
                <a:latin typeface="Calibri" panose="020F0502020204030204" pitchFamily="34" charset="0"/>
                <a:cs typeface="Calibri" panose="020F0502020204030204" pitchFamily="34" charset="0"/>
              </a:rPr>
              <a:t>）</a:t>
            </a:r>
            <a:endParaRPr lang="en-US" altLang="zh-CN" sz="1100" b="1">
              <a:solidFill>
                <a:schemeClr val="bg2">
                  <a:lumMod val="25000"/>
                </a:schemeClr>
              </a:solidFill>
              <a:latin typeface="Calibri" panose="020F0502020204030204" pitchFamily="34" charset="0"/>
              <a:cs typeface="Calibri" panose="020F0502020204030204" pitchFamily="34" charset="0"/>
            </a:endParaRPr>
          </a:p>
        </p:txBody>
      </p:sp>
      <p:sp>
        <p:nvSpPr>
          <p:cNvPr id="7" name="弦形 6">
            <a:extLst>
              <a:ext uri="{FF2B5EF4-FFF2-40B4-BE49-F238E27FC236}">
                <a16:creationId xmlns:a16="http://schemas.microsoft.com/office/drawing/2014/main" id="{594D3B06-0EE0-F623-AC5B-3F763D9D46C7}"/>
              </a:ext>
            </a:extLst>
          </p:cNvPr>
          <p:cNvSpPr/>
          <p:nvPr/>
        </p:nvSpPr>
        <p:spPr>
          <a:xfrm rot="13328571">
            <a:off x="-745065"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弦形 7">
            <a:extLst>
              <a:ext uri="{FF2B5EF4-FFF2-40B4-BE49-F238E27FC236}">
                <a16:creationId xmlns:a16="http://schemas.microsoft.com/office/drawing/2014/main" id="{A4D4C33E-9C19-4EB6-28C4-74E094BA34F0}"/>
              </a:ext>
            </a:extLst>
          </p:cNvPr>
          <p:cNvSpPr/>
          <p:nvPr/>
        </p:nvSpPr>
        <p:spPr>
          <a:xfrm rot="2498653">
            <a:off x="11232446" y="2596447"/>
            <a:ext cx="1682044" cy="1682044"/>
          </a:xfrm>
          <a:prstGeom prst="chord">
            <a:avLst>
              <a:gd name="adj1" fmla="val 2412988"/>
              <a:gd name="adj2" fmla="val 1417395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22DB6519-402B-4471-268F-223AA0A096DB}"/>
              </a:ext>
            </a:extLst>
          </p:cNvPr>
          <p:cNvCxnSpPr>
            <a:stCxn id="76" idx="5"/>
          </p:cNvCxnSpPr>
          <p:nvPr/>
        </p:nvCxnSpPr>
        <p:spPr>
          <a:xfrm>
            <a:off x="11240773"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D2E4EB1-A966-2B5D-BAAB-80937917A8A9}"/>
              </a:ext>
            </a:extLst>
          </p:cNvPr>
          <p:cNvCxnSpPr>
            <a:stCxn id="78" idx="7"/>
            <a:endCxn id="83" idx="3"/>
          </p:cNvCxnSpPr>
          <p:nvPr/>
        </p:nvCxnSpPr>
        <p:spPr>
          <a:xfrm flipH="1" flipV="1">
            <a:off x="10973061"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0256A768-B121-013E-A85E-9CCDD3D900D5}"/>
              </a:ext>
            </a:extLst>
          </p:cNvPr>
          <p:cNvCxnSpPr>
            <a:stCxn id="88" idx="7"/>
            <a:endCxn id="78" idx="5"/>
          </p:cNvCxnSpPr>
          <p:nvPr/>
        </p:nvCxnSpPr>
        <p:spPr>
          <a:xfrm flipV="1">
            <a:off x="11254145"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05D3A5E-4E6A-99D0-9A63-A2B563FF5E2E}"/>
              </a:ext>
            </a:extLst>
          </p:cNvPr>
          <p:cNvCxnSpPr>
            <a:stCxn id="79" idx="6"/>
            <a:endCxn id="88" idx="5"/>
          </p:cNvCxnSpPr>
          <p:nvPr/>
        </p:nvCxnSpPr>
        <p:spPr>
          <a:xfrm flipH="1" flipV="1">
            <a:off x="11254145"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AC38E633-0955-7A81-2DBD-A797D2555561}"/>
              </a:ext>
            </a:extLst>
          </p:cNvPr>
          <p:cNvCxnSpPr>
            <a:stCxn id="76" idx="1"/>
            <a:endCxn id="82" idx="4"/>
          </p:cNvCxnSpPr>
          <p:nvPr/>
        </p:nvCxnSpPr>
        <p:spPr>
          <a:xfrm flipV="1">
            <a:off x="11341749"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1F91308E-142C-48D0-3A73-E4F95EC531B0}"/>
              </a:ext>
            </a:extLst>
          </p:cNvPr>
          <p:cNvCxnSpPr>
            <a:stCxn id="82" idx="7"/>
            <a:endCxn id="81" idx="3"/>
          </p:cNvCxnSpPr>
          <p:nvPr/>
        </p:nvCxnSpPr>
        <p:spPr>
          <a:xfrm flipH="1" flipV="1">
            <a:off x="11329440"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4" name="椭圆 73">
            <a:extLst>
              <a:ext uri="{FF2B5EF4-FFF2-40B4-BE49-F238E27FC236}">
                <a16:creationId xmlns:a16="http://schemas.microsoft.com/office/drawing/2014/main" id="{4D1301C8-BFF7-F401-C016-DB56074BD10D}"/>
              </a:ext>
            </a:extLst>
          </p:cNvPr>
          <p:cNvSpPr/>
          <p:nvPr/>
        </p:nvSpPr>
        <p:spPr>
          <a:xfrm flipH="1">
            <a:off x="1184568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4765668D-1DF3-708B-E33E-0F2823477459}"/>
              </a:ext>
            </a:extLst>
          </p:cNvPr>
          <p:cNvSpPr/>
          <p:nvPr/>
        </p:nvSpPr>
        <p:spPr>
          <a:xfrm flipH="1">
            <a:off x="12066982"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F7DDC159-37F9-5C32-797F-AED3418B1252}"/>
              </a:ext>
            </a:extLst>
          </p:cNvPr>
          <p:cNvSpPr/>
          <p:nvPr/>
        </p:nvSpPr>
        <p:spPr>
          <a:xfrm flipH="1">
            <a:off x="1121986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8F649970-5437-65B7-C375-6E490DF2EF05}"/>
              </a:ext>
            </a:extLst>
          </p:cNvPr>
          <p:cNvSpPr/>
          <p:nvPr/>
        </p:nvSpPr>
        <p:spPr>
          <a:xfrm flipH="1">
            <a:off x="10522388"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18F7E599-4A38-E8A1-978B-24A96F77F1D3}"/>
              </a:ext>
            </a:extLst>
          </p:cNvPr>
          <p:cNvSpPr/>
          <p:nvPr/>
        </p:nvSpPr>
        <p:spPr>
          <a:xfrm flipH="1">
            <a:off x="11366057"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F107838F-DC37-E233-8082-6B596D4E15A3}"/>
              </a:ext>
            </a:extLst>
          </p:cNvPr>
          <p:cNvSpPr/>
          <p:nvPr/>
        </p:nvSpPr>
        <p:spPr>
          <a:xfrm flipH="1">
            <a:off x="11546435"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F9AEF6C1-627D-1042-FEA7-F1EBB3F9F7CA}"/>
              </a:ext>
            </a:extLst>
          </p:cNvPr>
          <p:cNvSpPr/>
          <p:nvPr/>
        </p:nvSpPr>
        <p:spPr>
          <a:xfrm flipH="1">
            <a:off x="8778801"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C6FF24C3-A212-68AA-36B0-5774C32BE06B}"/>
              </a:ext>
            </a:extLst>
          </p:cNvPr>
          <p:cNvSpPr/>
          <p:nvPr/>
        </p:nvSpPr>
        <p:spPr>
          <a:xfrm flipH="1">
            <a:off x="11116021"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1B927729-9F29-9201-F8A2-25728F3EEA43}"/>
              </a:ext>
            </a:extLst>
          </p:cNvPr>
          <p:cNvSpPr/>
          <p:nvPr/>
        </p:nvSpPr>
        <p:spPr>
          <a:xfrm flipH="1">
            <a:off x="11665452"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A0CC7AA5-6DCC-1254-C3C2-F01D1CE61270}"/>
              </a:ext>
            </a:extLst>
          </p:cNvPr>
          <p:cNvSpPr/>
          <p:nvPr/>
        </p:nvSpPr>
        <p:spPr>
          <a:xfrm flipH="1">
            <a:off x="10840986"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10F9A2BD-E208-7533-8D21-FD4D1D237D13}"/>
              </a:ext>
            </a:extLst>
          </p:cNvPr>
          <p:cNvSpPr/>
          <p:nvPr/>
        </p:nvSpPr>
        <p:spPr>
          <a:xfrm flipH="1">
            <a:off x="1076361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132CC6DB-EDAE-F2AD-F092-BC44425D1A3D}"/>
              </a:ext>
            </a:extLst>
          </p:cNvPr>
          <p:cNvSpPr/>
          <p:nvPr/>
        </p:nvSpPr>
        <p:spPr>
          <a:xfrm flipH="1">
            <a:off x="9513772"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EB0C3E78-7240-2574-AB1D-2E4852D72F29}"/>
              </a:ext>
            </a:extLst>
          </p:cNvPr>
          <p:cNvSpPr/>
          <p:nvPr/>
        </p:nvSpPr>
        <p:spPr>
          <a:xfrm flipH="1">
            <a:off x="10385909"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407791C9-32F7-302C-E73A-87708A238A78}"/>
              </a:ext>
            </a:extLst>
          </p:cNvPr>
          <p:cNvSpPr/>
          <p:nvPr/>
        </p:nvSpPr>
        <p:spPr>
          <a:xfrm flipH="1">
            <a:off x="10525950"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1AD272BC-F779-FD90-C9ED-AC6469FE669E}"/>
              </a:ext>
            </a:extLst>
          </p:cNvPr>
          <p:cNvSpPr/>
          <p:nvPr/>
        </p:nvSpPr>
        <p:spPr>
          <a:xfrm>
            <a:off x="1107613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2A0A3763-DC2A-6646-6450-C9FB066A653E}"/>
              </a:ext>
            </a:extLst>
          </p:cNvPr>
          <p:cNvCxnSpPr>
            <a:stCxn id="98" idx="5"/>
          </p:cNvCxnSpPr>
          <p:nvPr/>
        </p:nvCxnSpPr>
        <p:spPr>
          <a:xfrm flipH="1">
            <a:off x="624207" y="5979917"/>
            <a:ext cx="305662" cy="56355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EDE5B0EA-DFDD-CA1D-1E1A-F894179015E5}"/>
              </a:ext>
            </a:extLst>
          </p:cNvPr>
          <p:cNvCxnSpPr>
            <a:stCxn id="100" idx="7"/>
            <a:endCxn id="105" idx="3"/>
          </p:cNvCxnSpPr>
          <p:nvPr/>
        </p:nvCxnSpPr>
        <p:spPr>
          <a:xfrm flipV="1">
            <a:off x="781924" y="321061"/>
            <a:ext cx="415657" cy="3574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A9FECEC9-E191-9D7F-0010-1D4C6E389A51}"/>
              </a:ext>
            </a:extLst>
          </p:cNvPr>
          <p:cNvCxnSpPr>
            <a:stCxn id="110" idx="7"/>
            <a:endCxn id="100" idx="5"/>
          </p:cNvCxnSpPr>
          <p:nvPr/>
        </p:nvCxnSpPr>
        <p:spPr>
          <a:xfrm flipH="1" flipV="1">
            <a:off x="781924" y="787919"/>
            <a:ext cx="134573" cy="113711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210E86E2-EAD0-C6FA-F367-914E9BDD3E73}"/>
              </a:ext>
            </a:extLst>
          </p:cNvPr>
          <p:cNvCxnSpPr>
            <a:stCxn id="101" idx="6"/>
            <a:endCxn id="110" idx="5"/>
          </p:cNvCxnSpPr>
          <p:nvPr/>
        </p:nvCxnSpPr>
        <p:spPr>
          <a:xfrm flipV="1">
            <a:off x="624207" y="2072498"/>
            <a:ext cx="292290" cy="5499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23125B01-864E-08EC-F348-C5F59024A477}"/>
              </a:ext>
            </a:extLst>
          </p:cNvPr>
          <p:cNvCxnSpPr>
            <a:stCxn id="98" idx="1"/>
            <a:endCxn id="104" idx="4"/>
          </p:cNvCxnSpPr>
          <p:nvPr/>
        </p:nvCxnSpPr>
        <p:spPr>
          <a:xfrm flipH="1" flipV="1">
            <a:off x="415494" y="5050381"/>
            <a:ext cx="413399" cy="8285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EDC7C20A-12D9-D144-4DA2-37A56196ACEB}"/>
              </a:ext>
            </a:extLst>
          </p:cNvPr>
          <p:cNvCxnSpPr>
            <a:stCxn id="104" idx="7"/>
            <a:endCxn id="103" idx="3"/>
          </p:cNvCxnSpPr>
          <p:nvPr/>
        </p:nvCxnSpPr>
        <p:spPr>
          <a:xfrm flipV="1">
            <a:off x="478919" y="3958937"/>
            <a:ext cx="362283" cy="9383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椭圆 95">
            <a:extLst>
              <a:ext uri="{FF2B5EF4-FFF2-40B4-BE49-F238E27FC236}">
                <a16:creationId xmlns:a16="http://schemas.microsoft.com/office/drawing/2014/main" id="{208F97BC-6DBE-9088-4FBB-1775BA699A74}"/>
              </a:ext>
            </a:extLst>
          </p:cNvPr>
          <p:cNvSpPr/>
          <p:nvPr/>
        </p:nvSpPr>
        <p:spPr>
          <a:xfrm>
            <a:off x="145565" y="857864"/>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93A627DE-5822-7A6E-A8BC-A05A967A4E14}"/>
              </a:ext>
            </a:extLst>
          </p:cNvPr>
          <p:cNvSpPr/>
          <p:nvPr/>
        </p:nvSpPr>
        <p:spPr>
          <a:xfrm>
            <a:off x="-146376" y="6011657"/>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CF9E65DB-A1B8-6C05-B27C-24FCF85730A3}"/>
              </a:ext>
            </a:extLst>
          </p:cNvPr>
          <p:cNvSpPr/>
          <p:nvPr/>
        </p:nvSpPr>
        <p:spPr>
          <a:xfrm>
            <a:off x="807980" y="585802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7EF613EA-4655-AE9F-F70D-8F357E3A5A20}"/>
              </a:ext>
            </a:extLst>
          </p:cNvPr>
          <p:cNvSpPr/>
          <p:nvPr/>
        </p:nvSpPr>
        <p:spPr>
          <a:xfrm>
            <a:off x="1505452" y="804758"/>
            <a:ext cx="142802" cy="14280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EBDA0E09-BAF3-3A43-242D-C1FB6F55C136}"/>
              </a:ext>
            </a:extLst>
          </p:cNvPr>
          <p:cNvSpPr/>
          <p:nvPr/>
        </p:nvSpPr>
        <p:spPr>
          <a:xfrm>
            <a:off x="649849" y="655844"/>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72B5D4FF-C1C6-AFA4-A858-420C76427F91}"/>
              </a:ext>
            </a:extLst>
          </p:cNvPr>
          <p:cNvSpPr/>
          <p:nvPr/>
        </p:nvSpPr>
        <p:spPr>
          <a:xfrm>
            <a:off x="449710" y="2535239"/>
            <a:ext cx="174497" cy="17449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92BE75C4-EA1E-6689-ABF3-2F7EC8DCB993}"/>
              </a:ext>
            </a:extLst>
          </p:cNvPr>
          <p:cNvSpPr/>
          <p:nvPr/>
        </p:nvSpPr>
        <p:spPr>
          <a:xfrm>
            <a:off x="3212449" y="2257797"/>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760BC958-9129-8274-F096-9D83D4104EFC}"/>
              </a:ext>
            </a:extLst>
          </p:cNvPr>
          <p:cNvSpPr/>
          <p:nvPr/>
        </p:nvSpPr>
        <p:spPr>
          <a:xfrm>
            <a:off x="804585" y="3745518"/>
            <a:ext cx="250036" cy="25003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074C350A-4A07-4352-FC9F-5FB636CE5624}"/>
              </a:ext>
            </a:extLst>
          </p:cNvPr>
          <p:cNvSpPr/>
          <p:nvPr/>
        </p:nvSpPr>
        <p:spPr>
          <a:xfrm>
            <a:off x="325798" y="4870989"/>
            <a:ext cx="179392" cy="17939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FA46E473-FD9A-59EA-88EF-FCE7EB6830F3}"/>
              </a:ext>
            </a:extLst>
          </p:cNvPr>
          <p:cNvSpPr/>
          <p:nvPr/>
        </p:nvSpPr>
        <p:spPr>
          <a:xfrm>
            <a:off x="1174920" y="188986"/>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6311BECC-178C-54F2-7B73-5C1C439C5542}"/>
              </a:ext>
            </a:extLst>
          </p:cNvPr>
          <p:cNvSpPr/>
          <p:nvPr/>
        </p:nvSpPr>
        <p:spPr>
          <a:xfrm>
            <a:off x="1252288" y="4268165"/>
            <a:ext cx="154736" cy="1547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53E3B335-6E8B-400C-9AC8-440DC186661C}"/>
              </a:ext>
            </a:extLst>
          </p:cNvPr>
          <p:cNvSpPr/>
          <p:nvPr/>
        </p:nvSpPr>
        <p:spPr>
          <a:xfrm>
            <a:off x="2406834" y="2857798"/>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E8DC269-7F6D-3D7E-637D-FE1B0B2919BE}"/>
              </a:ext>
            </a:extLst>
          </p:cNvPr>
          <p:cNvSpPr/>
          <p:nvPr/>
        </p:nvSpPr>
        <p:spPr>
          <a:xfrm>
            <a:off x="1534697" y="5039655"/>
            <a:ext cx="250036" cy="250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015BC40A-5A12-5F10-F8EB-E3B53E76F6AC}"/>
              </a:ext>
            </a:extLst>
          </p:cNvPr>
          <p:cNvSpPr/>
          <p:nvPr/>
        </p:nvSpPr>
        <p:spPr>
          <a:xfrm>
            <a:off x="1386349" y="2599455"/>
            <a:ext cx="258343" cy="258343"/>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A0D18AB8-AB2A-E5AD-EC21-187924868ED3}"/>
              </a:ext>
            </a:extLst>
          </p:cNvPr>
          <p:cNvSpPr/>
          <p:nvPr/>
        </p:nvSpPr>
        <p:spPr>
          <a:xfrm flipH="1">
            <a:off x="885955" y="1894488"/>
            <a:ext cx="208552" cy="20855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E5FE687B-40A3-1282-774E-2F4E43C9A7D9}"/>
              </a:ext>
            </a:extLst>
          </p:cNvPr>
          <p:cNvGrpSpPr/>
          <p:nvPr/>
        </p:nvGrpSpPr>
        <p:grpSpPr>
          <a:xfrm>
            <a:off x="727217" y="199107"/>
            <a:ext cx="4995076" cy="716067"/>
            <a:chOff x="767557" y="217775"/>
            <a:chExt cx="4995076" cy="716067"/>
          </a:xfrm>
        </p:grpSpPr>
        <p:sp>
          <p:nvSpPr>
            <p:cNvPr id="9" name="文本框 8">
              <a:extLst>
                <a:ext uri="{FF2B5EF4-FFF2-40B4-BE49-F238E27FC236}">
                  <a16:creationId xmlns:a16="http://schemas.microsoft.com/office/drawing/2014/main" id="{6175E485-61B9-6F8D-D004-BCDB7411E8DD}"/>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effectLst/>
                  <a:uLnTx/>
                  <a:uFillTx/>
                  <a:latin typeface="微软雅黑"/>
                </a:rPr>
                <a:t>Perses</a:t>
              </a:r>
              <a:endParaRPr lang="zh-CN" altLang="en-US" sz="2000" b="1" kern="0" dirty="0">
                <a:solidFill>
                  <a:schemeClr val="bg1">
                    <a:lumMod val="75000"/>
                  </a:schemeClr>
                </a:solidFill>
                <a:latin typeface="微软雅黑"/>
              </a:endParaRPr>
            </a:p>
          </p:txBody>
        </p:sp>
        <p:sp>
          <p:nvSpPr>
            <p:cNvPr id="10" name="文本框 9">
              <a:extLst>
                <a:ext uri="{FF2B5EF4-FFF2-40B4-BE49-F238E27FC236}">
                  <a16:creationId xmlns:a16="http://schemas.microsoft.com/office/drawing/2014/main" id="{4F2F7019-A597-A296-650E-0989EFABD15C}"/>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050" kern="0">
                  <a:solidFill>
                    <a:prstClr val="white">
                      <a:lumMod val="50000"/>
                    </a:prstClr>
                  </a:solidFill>
                  <a:latin typeface="微软雅黑"/>
                </a:rPr>
                <a:t>跨语言的语法制导程序缩减工具</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1" name="矩形: 圆角 10">
              <a:extLst>
                <a:ext uri="{FF2B5EF4-FFF2-40B4-BE49-F238E27FC236}">
                  <a16:creationId xmlns:a16="http://schemas.microsoft.com/office/drawing/2014/main" id="{32AC5AAB-0A7D-104F-8657-3B38D8627E58}"/>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spTree>
    <p:extLst>
      <p:ext uri="{BB962C8B-B14F-4D97-AF65-F5344CB8AC3E}">
        <p14:creationId xmlns:p14="http://schemas.microsoft.com/office/powerpoint/2010/main" val="2175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5E78F-99D9-5BB1-5A79-83AF0ECECA4C}"/>
            </a:ext>
          </a:extLst>
        </p:cNvPr>
        <p:cNvGrpSpPr/>
        <p:nvPr/>
      </p:nvGrpSpPr>
      <p:grpSpPr>
        <a:xfrm>
          <a:off x="0" y="0"/>
          <a:ext cx="0" cy="0"/>
          <a:chOff x="0" y="0"/>
          <a:chExt cx="0" cy="0"/>
        </a:xfrm>
      </p:grpSpPr>
      <p:cxnSp>
        <p:nvCxnSpPr>
          <p:cNvPr id="161" name="直接连接符 160">
            <a:extLst>
              <a:ext uri="{FF2B5EF4-FFF2-40B4-BE49-F238E27FC236}">
                <a16:creationId xmlns:a16="http://schemas.microsoft.com/office/drawing/2014/main" id="{9D7B4419-DD7C-293E-F42C-8EF9ECB54FA1}"/>
              </a:ext>
            </a:extLst>
          </p:cNvPr>
          <p:cNvCxnSpPr/>
          <p:nvPr/>
        </p:nvCxnSpPr>
        <p:spPr>
          <a:xfrm flipH="1">
            <a:off x="2580632"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833F5482-0D3F-52D8-8ED2-53DB87850BDD}"/>
              </a:ext>
            </a:extLst>
          </p:cNvPr>
          <p:cNvCxnSpPr/>
          <p:nvPr/>
        </p:nvCxnSpPr>
        <p:spPr>
          <a:xfrm flipH="1" flipV="1">
            <a:off x="2303631"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D94983E8-DA06-1A0A-9249-CEDDA46A74C6}"/>
              </a:ext>
            </a:extLst>
          </p:cNvPr>
          <p:cNvCxnSpPr/>
          <p:nvPr/>
        </p:nvCxnSpPr>
        <p:spPr>
          <a:xfrm flipH="1">
            <a:off x="3093083" y="1507358"/>
            <a:ext cx="8310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F1B75CD2-1A1D-3D32-89E2-F7056CA86BDD}"/>
              </a:ext>
            </a:extLst>
          </p:cNvPr>
          <p:cNvCxnSpPr/>
          <p:nvPr/>
        </p:nvCxnSpPr>
        <p:spPr>
          <a:xfrm>
            <a:off x="2580632" y="1993263"/>
            <a:ext cx="526301" cy="25622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FBA03EB7-CB74-12E6-2519-487541903F3D}"/>
              </a:ext>
            </a:extLst>
          </p:cNvPr>
          <p:cNvCxnSpPr>
            <a:endCxn id="177" idx="1"/>
          </p:cNvCxnSpPr>
          <p:nvPr/>
        </p:nvCxnSpPr>
        <p:spPr>
          <a:xfrm flipH="1">
            <a:off x="2055907" y="1507358"/>
            <a:ext cx="247724" cy="2978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F8A853C0-D476-7A36-9B9D-F395E6B49FE8}"/>
              </a:ext>
            </a:extLst>
          </p:cNvPr>
          <p:cNvCxnSpPr>
            <a:stCxn id="178" idx="6"/>
          </p:cNvCxnSpPr>
          <p:nvPr/>
        </p:nvCxnSpPr>
        <p:spPr>
          <a:xfrm flipH="1" flipV="1">
            <a:off x="2012781" y="1854763"/>
            <a:ext cx="470804" cy="1031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2D168F87-C487-E488-CF46-93B472C7EDD8}"/>
              </a:ext>
            </a:extLst>
          </p:cNvPr>
          <p:cNvSpPr/>
          <p:nvPr/>
        </p:nvSpPr>
        <p:spPr>
          <a:xfrm flipH="1">
            <a:off x="3053236" y="2212760"/>
            <a:ext cx="130424" cy="13042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C824AE5F-B92B-D0C0-305D-5F9A48072101}"/>
              </a:ext>
            </a:extLst>
          </p:cNvPr>
          <p:cNvSpPr/>
          <p:nvPr/>
        </p:nvSpPr>
        <p:spPr>
          <a:xfrm flipH="1">
            <a:off x="3117666" y="1416466"/>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341034EF-2F2D-44B7-834E-F8B54E74AF26}"/>
              </a:ext>
            </a:extLst>
          </p:cNvPr>
          <p:cNvSpPr/>
          <p:nvPr/>
        </p:nvSpPr>
        <p:spPr>
          <a:xfrm flipH="1">
            <a:off x="1895588" y="1777738"/>
            <a:ext cx="187825" cy="18782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EFB9C769-A6EF-9FD6-9EE8-ADBE7B5187DD}"/>
              </a:ext>
            </a:extLst>
          </p:cNvPr>
          <p:cNvSpPr/>
          <p:nvPr/>
        </p:nvSpPr>
        <p:spPr>
          <a:xfrm flipH="1">
            <a:off x="2483585"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a:extLst>
              <a:ext uri="{FF2B5EF4-FFF2-40B4-BE49-F238E27FC236}">
                <a16:creationId xmlns:a16="http://schemas.microsoft.com/office/drawing/2014/main" id="{58446C86-86C7-6061-0A6D-65BA1070FADE}"/>
              </a:ext>
            </a:extLst>
          </p:cNvPr>
          <p:cNvCxnSpPr>
            <a:endCxn id="225" idx="7"/>
          </p:cNvCxnSpPr>
          <p:nvPr/>
        </p:nvCxnSpPr>
        <p:spPr>
          <a:xfrm flipH="1">
            <a:off x="267284" y="1507358"/>
            <a:ext cx="496520" cy="35801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CB4A3979-18DF-2988-C48F-A7205F6879B1}"/>
              </a:ext>
            </a:extLst>
          </p:cNvPr>
          <p:cNvCxnSpPr/>
          <p:nvPr/>
        </p:nvCxnSpPr>
        <p:spPr>
          <a:xfrm>
            <a:off x="833053" y="1507358"/>
            <a:ext cx="554001" cy="4582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1BBBF370-AF30-C578-F1EC-8CF743D8D8A8}"/>
              </a:ext>
            </a:extLst>
          </p:cNvPr>
          <p:cNvCxnSpPr/>
          <p:nvPr/>
        </p:nvCxnSpPr>
        <p:spPr>
          <a:xfrm flipV="1">
            <a:off x="1414755" y="1507358"/>
            <a:ext cx="249301" cy="416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D9A301CD-5825-EADD-3206-2234BE1BB315}"/>
              </a:ext>
            </a:extLst>
          </p:cNvPr>
          <p:cNvCxnSpPr>
            <a:endCxn id="177" idx="7"/>
          </p:cNvCxnSpPr>
          <p:nvPr/>
        </p:nvCxnSpPr>
        <p:spPr>
          <a:xfrm>
            <a:off x="1664055" y="1507359"/>
            <a:ext cx="259039" cy="29788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0A0AE9BD-BA3A-A69C-F465-347CA8DF9282}"/>
              </a:ext>
            </a:extLst>
          </p:cNvPr>
          <p:cNvCxnSpPr/>
          <p:nvPr/>
        </p:nvCxnSpPr>
        <p:spPr>
          <a:xfrm>
            <a:off x="1664055" y="1507358"/>
            <a:ext cx="96950" cy="76290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7CCE7B95-5C65-F455-F254-D3EDD940C0F3}"/>
              </a:ext>
            </a:extLst>
          </p:cNvPr>
          <p:cNvCxnSpPr/>
          <p:nvPr/>
        </p:nvCxnSpPr>
        <p:spPr>
          <a:xfrm>
            <a:off x="1428605" y="2020963"/>
            <a:ext cx="290851" cy="29085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C4199EB8-F5F6-8AF5-7BCF-7DFD653970DA}"/>
              </a:ext>
            </a:extLst>
          </p:cNvPr>
          <p:cNvCxnSpPr>
            <a:endCxn id="177" idx="4"/>
          </p:cNvCxnSpPr>
          <p:nvPr/>
        </p:nvCxnSpPr>
        <p:spPr>
          <a:xfrm flipV="1">
            <a:off x="1747155" y="1965563"/>
            <a:ext cx="242345" cy="33240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5" name="椭圆 224">
            <a:extLst>
              <a:ext uri="{FF2B5EF4-FFF2-40B4-BE49-F238E27FC236}">
                <a16:creationId xmlns:a16="http://schemas.microsoft.com/office/drawing/2014/main" id="{EEAACAC4-C768-0F41-DC74-AE87A984044F}"/>
              </a:ext>
            </a:extLst>
          </p:cNvPr>
          <p:cNvSpPr/>
          <p:nvPr/>
        </p:nvSpPr>
        <p:spPr>
          <a:xfrm>
            <a:off x="178666" y="1850173"/>
            <a:ext cx="103822" cy="103822"/>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a:extLst>
              <a:ext uri="{FF2B5EF4-FFF2-40B4-BE49-F238E27FC236}">
                <a16:creationId xmlns:a16="http://schemas.microsoft.com/office/drawing/2014/main" id="{E572E164-2011-DF1F-7DA2-636DD12711DD}"/>
              </a:ext>
            </a:extLst>
          </p:cNvPr>
          <p:cNvSpPr/>
          <p:nvPr/>
        </p:nvSpPr>
        <p:spPr>
          <a:xfrm>
            <a:off x="1302316" y="1866974"/>
            <a:ext cx="181785" cy="18178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a:extLst>
              <a:ext uri="{FF2B5EF4-FFF2-40B4-BE49-F238E27FC236}">
                <a16:creationId xmlns:a16="http://schemas.microsoft.com/office/drawing/2014/main" id="{311509A9-69A3-4430-3A27-79D0F18A38E3}"/>
              </a:ext>
            </a:extLst>
          </p:cNvPr>
          <p:cNvSpPr/>
          <p:nvPr/>
        </p:nvSpPr>
        <p:spPr>
          <a:xfrm>
            <a:off x="1690057" y="2234789"/>
            <a:ext cx="112499" cy="11249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a:extLst>
              <a:ext uri="{FF2B5EF4-FFF2-40B4-BE49-F238E27FC236}">
                <a16:creationId xmlns:a16="http://schemas.microsoft.com/office/drawing/2014/main" id="{A4572092-4D27-AFF4-9B83-0D63D813DB95}"/>
              </a:ext>
            </a:extLst>
          </p:cNvPr>
          <p:cNvSpPr/>
          <p:nvPr/>
        </p:nvSpPr>
        <p:spPr>
          <a:xfrm flipH="1">
            <a:off x="700672" y="1440498"/>
            <a:ext cx="159154" cy="1591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a:extLst>
              <a:ext uri="{FF2B5EF4-FFF2-40B4-BE49-F238E27FC236}">
                <a16:creationId xmlns:a16="http://schemas.microsoft.com/office/drawing/2014/main" id="{B35A47AC-FF79-E5F9-F701-DA4E29A72F2F}"/>
              </a:ext>
            </a:extLst>
          </p:cNvPr>
          <p:cNvSpPr/>
          <p:nvPr/>
        </p:nvSpPr>
        <p:spPr>
          <a:xfrm flipH="1">
            <a:off x="1586830" y="1419601"/>
            <a:ext cx="181785" cy="18178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8" name="组合 237">
            <a:extLst>
              <a:ext uri="{FF2B5EF4-FFF2-40B4-BE49-F238E27FC236}">
                <a16:creationId xmlns:a16="http://schemas.microsoft.com/office/drawing/2014/main" id="{6B52869A-5011-C485-1FFB-711A8287D9DF}"/>
              </a:ext>
            </a:extLst>
          </p:cNvPr>
          <p:cNvGrpSpPr/>
          <p:nvPr/>
        </p:nvGrpSpPr>
        <p:grpSpPr>
          <a:xfrm>
            <a:off x="10280252" y="5860391"/>
            <a:ext cx="990433" cy="805861"/>
            <a:chOff x="10611088" y="5746091"/>
            <a:chExt cx="990433" cy="805861"/>
          </a:xfrm>
        </p:grpSpPr>
        <p:cxnSp>
          <p:nvCxnSpPr>
            <p:cNvPr id="239" name="直接连接符 238">
              <a:extLst>
                <a:ext uri="{FF2B5EF4-FFF2-40B4-BE49-F238E27FC236}">
                  <a16:creationId xmlns:a16="http://schemas.microsoft.com/office/drawing/2014/main" id="{62126D77-3D07-C61F-0561-1AD76484EAFB}"/>
                </a:ext>
              </a:extLst>
            </p:cNvPr>
            <p:cNvCxnSpPr/>
            <p:nvPr/>
          </p:nvCxnSpPr>
          <p:spPr>
            <a:xfrm rot="11174285" flipH="1">
              <a:off x="10733070" y="5829407"/>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8756EABF-23F3-960E-2BF5-57A0C2181FC8}"/>
                </a:ext>
              </a:extLst>
            </p:cNvPr>
            <p:cNvCxnSpPr/>
            <p:nvPr/>
          </p:nvCxnSpPr>
          <p:spPr>
            <a:xfrm rot="11174285" flipH="1">
              <a:off x="10684479" y="6195349"/>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624EFBFF-A4DE-74B5-09A3-0DDD682B46A0}"/>
                </a:ext>
              </a:extLst>
            </p:cNvPr>
            <p:cNvCxnSpPr/>
            <p:nvPr/>
          </p:nvCxnSpPr>
          <p:spPr>
            <a:xfrm rot="11174285">
              <a:off x="10972800" y="5790457"/>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2" name="椭圆 241">
              <a:extLst>
                <a:ext uri="{FF2B5EF4-FFF2-40B4-BE49-F238E27FC236}">
                  <a16:creationId xmlns:a16="http://schemas.microsoft.com/office/drawing/2014/main" id="{88D6D148-D162-28DF-C36D-4291B1C0E8F8}"/>
                </a:ext>
              </a:extLst>
            </p:cNvPr>
            <p:cNvSpPr/>
            <p:nvPr/>
          </p:nvSpPr>
          <p:spPr>
            <a:xfrm rot="11174285">
              <a:off x="11489346" y="6219329"/>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椭圆 242">
              <a:extLst>
                <a:ext uri="{FF2B5EF4-FFF2-40B4-BE49-F238E27FC236}">
                  <a16:creationId xmlns:a16="http://schemas.microsoft.com/office/drawing/2014/main" id="{57D2E1D9-1EDF-9839-F5B7-A01CEB61599E}"/>
                </a:ext>
              </a:extLst>
            </p:cNvPr>
            <p:cNvSpPr/>
            <p:nvPr/>
          </p:nvSpPr>
          <p:spPr>
            <a:xfrm rot="11174285">
              <a:off x="10611088" y="6395603"/>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a:extLst>
                <a:ext uri="{FF2B5EF4-FFF2-40B4-BE49-F238E27FC236}">
                  <a16:creationId xmlns:a16="http://schemas.microsoft.com/office/drawing/2014/main" id="{8D88F33E-0BE4-EE4E-8F2C-4CC5AA065722}"/>
                </a:ext>
              </a:extLst>
            </p:cNvPr>
            <p:cNvSpPr/>
            <p:nvPr/>
          </p:nvSpPr>
          <p:spPr>
            <a:xfrm rot="11174285">
              <a:off x="10942616" y="5746091"/>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5" name="组合 244">
            <a:extLst>
              <a:ext uri="{FF2B5EF4-FFF2-40B4-BE49-F238E27FC236}">
                <a16:creationId xmlns:a16="http://schemas.microsoft.com/office/drawing/2014/main" id="{1445E9DA-F446-76A3-D754-88ED32FB933B}"/>
              </a:ext>
            </a:extLst>
          </p:cNvPr>
          <p:cNvGrpSpPr/>
          <p:nvPr/>
        </p:nvGrpSpPr>
        <p:grpSpPr>
          <a:xfrm>
            <a:off x="11379596" y="4826549"/>
            <a:ext cx="376265" cy="418620"/>
            <a:chOff x="11379596" y="4826549"/>
            <a:chExt cx="376265" cy="418620"/>
          </a:xfrm>
        </p:grpSpPr>
        <p:cxnSp>
          <p:nvCxnSpPr>
            <p:cNvPr id="246" name="直接连接符 245">
              <a:extLst>
                <a:ext uri="{FF2B5EF4-FFF2-40B4-BE49-F238E27FC236}">
                  <a16:creationId xmlns:a16="http://schemas.microsoft.com/office/drawing/2014/main" id="{EC6B28D8-C00A-81F1-DC0F-879307835B6D}"/>
                </a:ext>
              </a:extLst>
            </p:cNvPr>
            <p:cNvCxnSpPr/>
            <p:nvPr/>
          </p:nvCxnSpPr>
          <p:spPr>
            <a:xfrm rot="7715704" flipH="1">
              <a:off x="11476785" y="4945946"/>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a:extLst>
                <a:ext uri="{FF2B5EF4-FFF2-40B4-BE49-F238E27FC236}">
                  <a16:creationId xmlns:a16="http://schemas.microsoft.com/office/drawing/2014/main" id="{49909426-FA40-33EF-1BBD-D090BF751FB2}"/>
                </a:ext>
              </a:extLst>
            </p:cNvPr>
            <p:cNvCxnSpPr/>
            <p:nvPr/>
          </p:nvCxnSpPr>
          <p:spPr>
            <a:xfrm rot="7715704" flipH="1">
              <a:off x="11475876" y="4956778"/>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a:extLst>
                <a:ext uri="{FF2B5EF4-FFF2-40B4-BE49-F238E27FC236}">
                  <a16:creationId xmlns:a16="http://schemas.microsoft.com/office/drawing/2014/main" id="{69E74E0D-0C79-DDA6-2C77-5176315006C7}"/>
                </a:ext>
              </a:extLst>
            </p:cNvPr>
            <p:cNvCxnSpPr>
              <a:stCxn id="250" idx="5"/>
            </p:cNvCxnSpPr>
            <p:nvPr/>
          </p:nvCxnSpPr>
          <p:spPr>
            <a:xfrm flipH="1">
              <a:off x="11415346" y="4853632"/>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0" name="椭圆 249">
              <a:extLst>
                <a:ext uri="{FF2B5EF4-FFF2-40B4-BE49-F238E27FC236}">
                  <a16:creationId xmlns:a16="http://schemas.microsoft.com/office/drawing/2014/main" id="{770A7C22-473C-7FB7-7605-845671905D58}"/>
                </a:ext>
              </a:extLst>
            </p:cNvPr>
            <p:cNvSpPr/>
            <p:nvPr/>
          </p:nvSpPr>
          <p:spPr>
            <a:xfrm rot="7715704">
              <a:off x="11707131" y="4826549"/>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1" name="椭圆 250">
              <a:extLst>
                <a:ext uri="{FF2B5EF4-FFF2-40B4-BE49-F238E27FC236}">
                  <a16:creationId xmlns:a16="http://schemas.microsoft.com/office/drawing/2014/main" id="{92F60729-E1F2-11CF-BA1D-62E090A63A77}"/>
                </a:ext>
              </a:extLst>
            </p:cNvPr>
            <p:cNvSpPr/>
            <p:nvPr/>
          </p:nvSpPr>
          <p:spPr>
            <a:xfrm rot="7715704">
              <a:off x="11571273" y="5177250"/>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3" name="椭圆 252">
              <a:extLst>
                <a:ext uri="{FF2B5EF4-FFF2-40B4-BE49-F238E27FC236}">
                  <a16:creationId xmlns:a16="http://schemas.microsoft.com/office/drawing/2014/main" id="{DC4DC928-ACEF-FA77-C9DC-182D238670B4}"/>
                </a:ext>
              </a:extLst>
            </p:cNvPr>
            <p:cNvSpPr/>
            <p:nvPr/>
          </p:nvSpPr>
          <p:spPr>
            <a:xfrm rot="7715704">
              <a:off x="11404474" y="4923660"/>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9" name="矩形 258">
            <a:extLst>
              <a:ext uri="{FF2B5EF4-FFF2-40B4-BE49-F238E27FC236}">
                <a16:creationId xmlns:a16="http://schemas.microsoft.com/office/drawing/2014/main" id="{10BC2ECA-9AFF-95EA-6AEF-F432A8CA9481}"/>
              </a:ext>
            </a:extLst>
          </p:cNvPr>
          <p:cNvSpPr/>
          <p:nvPr/>
        </p:nvSpPr>
        <p:spPr>
          <a:xfrm>
            <a:off x="1387054" y="2588533"/>
            <a:ext cx="7202027" cy="227010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Delta Debugging</a:t>
            </a:r>
            <a:r>
              <a:rPr lang="zh-CN" altLang="en-US" sz="1600">
                <a:solidFill>
                  <a:schemeClr val="bg2">
                    <a:lumMod val="25000"/>
                  </a:schemeClr>
                </a:solidFill>
                <a:latin typeface="Calibri" panose="020F0502020204030204" pitchFamily="34" charset="0"/>
                <a:cs typeface="Calibri" panose="020F0502020204030204" pitchFamily="34" charset="0"/>
              </a:rPr>
              <a:t>的问题：程序中存在大量的约束关系（任意删除假设）</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altLang="zh-CN" sz="1600">
                <a:solidFill>
                  <a:schemeClr val="bg2">
                    <a:lumMod val="25000"/>
                  </a:schemeClr>
                </a:solidFill>
                <a:latin typeface="Calibri" panose="020F0502020204030204" pitchFamily="34" charset="0"/>
                <a:cs typeface="Calibri" panose="020F0502020204030204" pitchFamily="34" charset="0"/>
              </a:rPr>
              <a:t>J-Reduce</a:t>
            </a:r>
            <a:r>
              <a:rPr lang="zh-CN" altLang="en-US" sz="1600">
                <a:solidFill>
                  <a:schemeClr val="bg2">
                    <a:lumMod val="25000"/>
                  </a:schemeClr>
                </a:solidFill>
                <a:latin typeface="Calibri" panose="020F0502020204030204" pitchFamily="34" charset="0"/>
                <a:cs typeface="Calibri" panose="020F0502020204030204" pitchFamily="34" charset="0"/>
              </a:rPr>
              <a:t>以类（</a:t>
            </a:r>
            <a:r>
              <a:rPr lang="en-US" altLang="zh-CN" sz="1600">
                <a:solidFill>
                  <a:schemeClr val="bg2">
                    <a:lumMod val="25000"/>
                  </a:schemeClr>
                </a:solidFill>
                <a:latin typeface="Calibri" panose="020F0502020204030204" pitchFamily="34" charset="0"/>
                <a:cs typeface="Calibri" panose="020F0502020204030204" pitchFamily="34" charset="0"/>
              </a:rPr>
              <a:t>class</a:t>
            </a:r>
            <a:r>
              <a:rPr lang="zh-CN" altLang="en-US" sz="1600">
                <a:solidFill>
                  <a:schemeClr val="bg2">
                    <a:lumMod val="25000"/>
                  </a:schemeClr>
                </a:solidFill>
                <a:latin typeface="Calibri" panose="020F0502020204030204" pitchFamily="34" charset="0"/>
                <a:cs typeface="Calibri" panose="020F0502020204030204" pitchFamily="34" charset="0"/>
              </a:rPr>
              <a:t>文件）为单位进行缩减，在程序编译以及运行时，一些类需要在另外的类存在时才能正常工作（依赖关系）</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所有的类合在一起构成依赖图，为一个有向图</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sz="1600">
                <a:solidFill>
                  <a:schemeClr val="bg2">
                    <a:lumMod val="25000"/>
                  </a:schemeClr>
                </a:solidFill>
                <a:latin typeface="Calibri" panose="020F0502020204030204" pitchFamily="34" charset="0"/>
                <a:cs typeface="Calibri" panose="020F0502020204030204" pitchFamily="34" charset="0"/>
              </a:rPr>
              <a:t>对依赖图的缩减总体上是对每个节点的传递闭包进行缩减</a:t>
            </a:r>
            <a:endParaRPr lang="en-US" altLang="zh-CN" sz="1600">
              <a:solidFill>
                <a:schemeClr val="bg2">
                  <a:lumMod val="25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zh-CN" altLang="en-US" sz="1600">
              <a:solidFill>
                <a:schemeClr val="bg2">
                  <a:lumMod val="25000"/>
                </a:schemeClr>
              </a:solidFill>
              <a:latin typeface="Calibri" panose="020F0502020204030204" pitchFamily="34" charset="0"/>
              <a:cs typeface="Calibri" panose="020F0502020204030204" pitchFamily="34" charset="0"/>
            </a:endParaRPr>
          </a:p>
        </p:txBody>
      </p:sp>
      <p:grpSp>
        <p:nvGrpSpPr>
          <p:cNvPr id="123" name="组合 122">
            <a:extLst>
              <a:ext uri="{FF2B5EF4-FFF2-40B4-BE49-F238E27FC236}">
                <a16:creationId xmlns:a16="http://schemas.microsoft.com/office/drawing/2014/main" id="{2856A539-5A8E-7CC2-D84F-6331B066632E}"/>
              </a:ext>
            </a:extLst>
          </p:cNvPr>
          <p:cNvGrpSpPr/>
          <p:nvPr/>
        </p:nvGrpSpPr>
        <p:grpSpPr>
          <a:xfrm>
            <a:off x="767557" y="217775"/>
            <a:ext cx="4995076" cy="716067"/>
            <a:chOff x="767557" y="217775"/>
            <a:chExt cx="4995076" cy="716067"/>
          </a:xfrm>
        </p:grpSpPr>
        <p:sp>
          <p:nvSpPr>
            <p:cNvPr id="124" name="文本框 123">
              <a:extLst>
                <a:ext uri="{FF2B5EF4-FFF2-40B4-BE49-F238E27FC236}">
                  <a16:creationId xmlns:a16="http://schemas.microsoft.com/office/drawing/2014/main" id="{79983BAB-55B8-7E6B-817C-4FC111397B0E}"/>
                </a:ext>
              </a:extLst>
            </p:cNvPr>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b="1" kern="0">
                  <a:latin typeface="微软雅黑"/>
                </a:rPr>
                <a:t>J</a:t>
              </a:r>
              <a:r>
                <a:rPr kumimoji="0" lang="en-US" altLang="zh-CN" sz="2000" b="1" i="0" u="none" strike="noStrike" kern="0" cap="none" spc="0" normalizeH="0" baseline="0" noProof="0">
                  <a:ln>
                    <a:noFill/>
                  </a:ln>
                  <a:effectLst/>
                  <a:uLnTx/>
                  <a:uFillTx/>
                  <a:latin typeface="微软雅黑"/>
                </a:rPr>
                <a:t>-Reduce</a:t>
              </a:r>
              <a:endParaRPr lang="zh-CN" altLang="en-US" sz="2000" b="1" kern="0" dirty="0">
                <a:solidFill>
                  <a:schemeClr val="bg1">
                    <a:lumMod val="75000"/>
                  </a:schemeClr>
                </a:solidFill>
                <a:latin typeface="微软雅黑"/>
              </a:endParaRPr>
            </a:p>
          </p:txBody>
        </p:sp>
        <p:sp>
          <p:nvSpPr>
            <p:cNvPr id="126" name="文本框 125">
              <a:extLst>
                <a:ext uri="{FF2B5EF4-FFF2-40B4-BE49-F238E27FC236}">
                  <a16:creationId xmlns:a16="http://schemas.microsoft.com/office/drawing/2014/main" id="{745CA2FA-12C3-5D29-BC69-CCD3605791DD}"/>
                </a:ext>
              </a:extLst>
            </p:cNvPr>
            <p:cNvSpPr txBox="1"/>
            <p:nvPr/>
          </p:nvSpPr>
          <p:spPr>
            <a:xfrm>
              <a:off x="876641" y="664025"/>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en-US" altLang="zh-CN" sz="1050" kern="0">
                  <a:solidFill>
                    <a:prstClr val="white">
                      <a:lumMod val="50000"/>
                    </a:prstClr>
                  </a:solidFill>
                  <a:latin typeface="微软雅黑"/>
                </a:rPr>
                <a:t>Java</a:t>
              </a:r>
              <a:r>
                <a:rPr lang="zh-CN" altLang="en-US" sz="1050" kern="0">
                  <a:solidFill>
                    <a:prstClr val="white">
                      <a:lumMod val="50000"/>
                    </a:prstClr>
                  </a:solidFill>
                  <a:latin typeface="微软雅黑"/>
                </a:rPr>
                <a:t>类级别的程序缩减工具</a:t>
              </a:r>
              <a:endParaRPr kumimoji="0" lang="en-US" altLang="zh-CN" sz="1050" b="0" i="0" u="none" strike="noStrike" kern="0" cap="none" spc="0" normalizeH="0" baseline="0" noProof="0" dirty="0">
                <a:ln>
                  <a:noFill/>
                </a:ln>
                <a:solidFill>
                  <a:prstClr val="white">
                    <a:lumMod val="50000"/>
                  </a:prstClr>
                </a:solidFill>
                <a:effectLst/>
                <a:uLnTx/>
                <a:uFillTx/>
                <a:latin typeface="微软雅黑"/>
              </a:endParaRPr>
            </a:p>
          </p:txBody>
        </p:sp>
        <p:sp>
          <p:nvSpPr>
            <p:cNvPr id="127" name="矩形: 圆角 126">
              <a:extLst>
                <a:ext uri="{FF2B5EF4-FFF2-40B4-BE49-F238E27FC236}">
                  <a16:creationId xmlns:a16="http://schemas.microsoft.com/office/drawing/2014/main" id="{09F540F1-CFF6-30B7-58A6-DC97EA3AE28B}"/>
                </a:ext>
              </a:extLst>
            </p:cNvPr>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grpSp>
      <p:pic>
        <p:nvPicPr>
          <p:cNvPr id="5" name="图片 4">
            <a:extLst>
              <a:ext uri="{FF2B5EF4-FFF2-40B4-BE49-F238E27FC236}">
                <a16:creationId xmlns:a16="http://schemas.microsoft.com/office/drawing/2014/main" id="{AEE904E1-C502-4CD6-9B55-9564411A4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2771" y="638142"/>
            <a:ext cx="2782588" cy="3778337"/>
          </a:xfrm>
          <a:prstGeom prst="rect">
            <a:avLst/>
          </a:prstGeom>
        </p:spPr>
      </p:pic>
      <p:sp>
        <p:nvSpPr>
          <p:cNvPr id="6" name="文本框 5">
            <a:extLst>
              <a:ext uri="{FF2B5EF4-FFF2-40B4-BE49-F238E27FC236}">
                <a16:creationId xmlns:a16="http://schemas.microsoft.com/office/drawing/2014/main" id="{37DDAF35-BEF0-B6BF-1E0A-21C689DA81AC}"/>
              </a:ext>
            </a:extLst>
          </p:cNvPr>
          <p:cNvSpPr txBox="1"/>
          <p:nvPr/>
        </p:nvSpPr>
        <p:spPr>
          <a:xfrm>
            <a:off x="8401506" y="4850914"/>
            <a:ext cx="2673607" cy="851515"/>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20000"/>
              </a:lnSpc>
              <a:spcBef>
                <a:spcPts val="0"/>
              </a:spcBef>
              <a:spcAft>
                <a:spcPts val="0"/>
              </a:spcAft>
              <a:buClrTx/>
              <a:buSzTx/>
              <a:buFontTx/>
              <a:buNone/>
              <a:tabLst/>
              <a:defRPr/>
            </a:pPr>
            <a:r>
              <a:rPr lang="zh-CN" altLang="en-US" sz="1050" kern="0">
                <a:solidFill>
                  <a:prstClr val="white">
                    <a:lumMod val="50000"/>
                  </a:prstClr>
                </a:solidFill>
                <a:latin typeface="微软雅黑"/>
                <a:ea typeface="微软雅黑"/>
              </a:rPr>
              <a:t>对于以上的依赖图，传递闭包为</a:t>
            </a:r>
            <a:r>
              <a:rPr lang="en-US" altLang="zh-CN" sz="1050" kern="0">
                <a:solidFill>
                  <a:prstClr val="white">
                    <a:lumMod val="50000"/>
                  </a:prstClr>
                </a:solidFill>
                <a:latin typeface="微软雅黑"/>
                <a:ea typeface="微软雅黑"/>
              </a:rPr>
              <a:t>S1 = {7, 8, . . . , 16}, S2 = {7, 8, . . . , 14}, S3 = {1, 2, . . . , 7}, S4 = {1, 2, 3, 4, 7}, S5 = {1, 2, 4, 7}, S6 = {4, 7}, S7 = {7}, S8 = {0}</a:t>
            </a:r>
            <a:endParaRPr kumimoji="0" lang="en-US" altLang="zh-CN" sz="1050" b="0" i="0" u="none" strike="noStrike" kern="0" cap="none" spc="0" normalizeH="0" baseline="0" noProof="0" dirty="0">
              <a:ln>
                <a:noFill/>
              </a:ln>
              <a:solidFill>
                <a:prstClr val="white">
                  <a:lumMod val="50000"/>
                </a:prstClr>
              </a:solidFill>
              <a:effectLst/>
              <a:uLnTx/>
              <a:uFillTx/>
              <a:latin typeface="微软雅黑"/>
              <a:ea typeface="微软雅黑"/>
            </a:endParaRPr>
          </a:p>
        </p:txBody>
      </p:sp>
    </p:spTree>
    <p:extLst>
      <p:ext uri="{BB962C8B-B14F-4D97-AF65-F5344CB8AC3E}">
        <p14:creationId xmlns:p14="http://schemas.microsoft.com/office/powerpoint/2010/main" val="2724441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FOLDER" val="C:\Users\Administrator\Desktop\点与线\"/>
  <p:tag name="ISPRING_PRESENTATION_PATH" val="C:\Users\Administrator\Desktop\点与线.pptx"/>
  <p:tag name="ISPRING_PROJECT_FOLDER_UPDATED" val="1"/>
  <p:tag name="ISPRING_UUID" val="{9E835B18-4CBE-4158-BA05-AC18079C87BA}"/>
  <p:tag name="ISPRING_SCREEN_RECS_UPDATED" val="C:\Users\Administrator\Desktop\点与线\"/>
  <p:tag name="ISPRING_PRESENTATION_TITLE" val="点与线"/>
  <p:tag name="ISPRING_ULTRA_SCORM_COURSE_ID" val="EB056CF6-F6FB-419C-8F15-BF4BD319FD02"/>
  <p:tag name="ISPRING_SCORM_RATE_SLIDES" val="1"/>
  <p:tag name="ISPRINGONLINEFOLDERID" val="0"/>
  <p:tag name="ISPRINGONLINEFOLDERPATH" val="Content List"/>
  <p:tag name="ISPRINGCLOUDFOLDERID" val="0"/>
  <p:tag name="ISPRINGCLOUDFOLDERPATH" val="Repository"/>
  <p:tag name="ISPRING_OUTPUT_FOLDER" val="C:\Users\Administrator\Desktop\变色龙文件\点与线"/>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JVexIH9LMokMwAAAgWgAAFwAAAHVuaXZlcnNhbC91bml2ZXJzYWwucG5n7Xx7VFNX/q/Wju20KO10HIQCqS+sL56likDSDi1URVERoxKIFJQqkgghQAhJ2rEFLWBExAR5ZFrfBJIiQkggiS2VAAHiK0TNy0pCkGOCJCYh73uCtlpnutb93Tu/de+61z9YIfuc/f189/f9PftkH9m8KW7OGz5vzJgxY866zz7ZOmPGnwJmzJj1+euzwZHiDV5vgh8zMVvj/j6DMeT7APzyaubHGz+eMaOF/KY97U/g9z8f/GwnZsaMud3uv5kC9IWMGTN2tq375ONthalaeTZZm4lTElITUz9K/Whxw+Wt+5MIWy07kyLIu8peDV+15B+fZdd9sm1fXeyXX8fX/vVswF/e/jYZ/v2ft316pm3h1l3vbvvTq2d3n7orY19jM5Q/JBjMSoGvYOBUjbpNUsy7EYffKx88dQe/6TKp6Q5RcvUcxDUl8EJ3TfZc9SRNdW9QupzmmSCLM+Zeyu85cPSOP4sbET/aPz7kHptRsOBd1Xgu1X6dTNymeMs9ci9wT1mXb4BL6bKR1HOmb9LFfNhXYHkbNX2ZemkdD3gNNvUxbon7+xVCb4CFMe4W3YwvbRnUqI8tCRdcfTT7OpyfRjQBA4cfvTU/IOFY2niaweYJfo16tSA0njgWAykqSyBZb5ZUJ6/pCTaeJ1nPow2DaGJrlzaio09jtohITr0J6dRThMCENIToMhCsRxKKv+8KpCCx8sVkvATJiqJoLZewYwaEfv7ErYkwN/E8kLhzQGQfuBrkuBHEjfib/acg+09XqxKguIucaG66R6LrIc3RKpwZMQtBdEwJYETcnQ1B3G0KZ/0jUAiPh2JPF6MkuCYm0UinsKLNaaHK1hZIloEYCHuMX23mAhqeXwBJpyHq9OxmMzoyXiEwuC2AoRkq6XMgdWEH7XaRy64ea+PW3WkBhx6d3BKafs90qeAGVvAz0KFLV3/ovY8OHFXv6M7gwczdqQrkiNKkBzgT36ErjouxpcHxr4BijdQoSvp6H7XEfu1xAmZrheFx0t6pFhQF0Ds5qMiTxapFEJxB37siTILFkWw5EvoFff7sck/io0MUVp9gcE9W3k5Ks83fKtMJI8PjRx2IBpZkxTKSpoCo0V/yGGSvRAexifLVkmbpqKRLfzCFwrxjIgJJNeyEkmvG/YNarNTWpLkTPeRkj+qbtSMqLczeDSs25OgnXWaXU4m22XOlssxolG96R/RwcM1Es2MGm4dup2jw+x0WkbnP6i/EDGj1BJ5/EJ+haVAyZUQHVN0O5HxOCEoiVwlXsOXWqWRcdb7xdo48LMM2Hxcopi1yG5hOJiTnxjmP07Z8XvGxt7k9Zjj/8gA267MdsPWnWt4zD0qBfDYq8n2GVK3dAYlEZ17ZwRocUaVrHEZf/eTwDFwvJpnF9RT4BBjQy0azWjOakmmAz4PQ5WpOsc57LPSe2mo/BYBSi+SPclxWpAtQ23CRZiXvlRBJs2AnZBFFzYmiIVioTn8YGqnJGcaksO7chW5XDGlOaWptmQcGBENY9mD+rX4sW2vtwqRAFRwn1DeLOiC4TSSPSuw4kdri7NuDi1R6AkSLj4YHcLrqF2CilcYOy1o1EWiR2ICcYXM60bNRwF4P6qaFpZTiyo23LVO4hw88+tKbDO+ZRlaCojho1uVRB5CjBoqzl35ieHNbT7nHDCEnmyF679jbuyv+tKHnaxkKv1MhGqthSdIZQK4t/CPV5LB2oVkK267Dj2E6E0AxmEPtzfC1e4ulR7/21uUSShqWpA/5aHNdHjGAubjPyC7G86N0Vs8BVchwtmSkyWzIR5HqBXegkn5TSztaUBbEmxq9TRVKMP1SacgHw+9xuA8ZfhjqgFlb9M3nxEGaA8GDqIe/nM9GByajNfgv5IETmhCDo9XRemziKoLnv2g4Ykv0UJK+y9SdEZh8WnX87Q/IBFDlFbVsh1MU7F4nTKeOY4d9dADp11ZS6vE6ng2ddc0nbPiHypzdkR8E4khytCuHxRJlt5vlfL6vVWYiYyhHw+NRAjbX8UVHDx/RXr0lSJJ5baCQKkg5lBYoytY3djscoX/XwmJVTilLApoiSr8GLxXcJenYJJUWZCvLZjoubBdNQn3BtfyTxYMbsngN7GLQeGnG8kIAv1gZg4uUNE/UG6mVZsMaKdwnTtcZ62yWnSuqo6ugtokRRLurqFm6SgroiQyR1NIB8HCBOB17pQgLy3/FHVsBhbOiz/4nEnfrsvQ4VKvfY72JI7JiU9pT183zfkVCWEhmB0pJMu3rLZDgUMZDZEQ1EAb11cuGsye6l82tAuZVSaWqrOMfhzLzEORqod5WLxBJvVdICtkqKFsX0K3aCMlE23bYRI7GtFAy37V6ieHbPseeAi21W1UUqXzNe0RPDER2y03ibyqZBSg+iqVIHR6J5cGHJWyrU0irQiBBxZiUkkqBwuXU2Pv2SKJj9FHDmEFDf7bezjLPcgf/Ye6cKssGkBBzbf9Yi9/r7TGfzv5S+0VLanabf3rFXG+PXKmxRT8/68wOSQpozSG5BBAHGTOwQJTNJUE25VAH3qu2NTGRPb1doaExKbO7ECxncy9WKgtgibS5tQgK0uDElvQZ+4Ux/uByLCjlUToY+l5nOz00uIy6FBY3SOAfYNBEk4Yk9xqEkuAaoF35Luiyg5JollAKcG7DdEV1xRtZSpIlfEIDpIBrakzLdd0GHFGCKKI/3tHAIHc2jBTxLDKJYSe5Zeg1d5ghyvqCa1p2V7ySbBESe4501QMS8rqe/IdCrPfMYax0weLTm2cfwsp95g87hrFsEujlUDKfm51xbQe5SsrUFIPeFSSYf07ftnMRcgnN7Jz3LaCED/zAiu3GpihSJVetd2NLurC4Ep4xh05ucUQnHxrxiUK7jVBU4GJrnIBlVK9NVzvKK4GRTRBNoO+ImWSLrp1o6eLHshE83mt6k9VAm2gzRtdrKMDwo44DkNXduxXIbpTZwSLV0bcpJTni9LiCkgM0tD9eHsBSQmc/iRkZVBXKL516P8/icK/U/5Vu1Z9D46MPEF1gHfBl6ZVg3D88Ej1rlSS3GBYExze8132re9QMAb8Wvu5RNZ3Vr3sHuIuGL0+HubPRjBlxmdRX3Z9Hh4L/7P70rU/7i/tzzdruxe7Pg3kTVgPMZXhzug5ID/2fnVWybrqoGPuvwc7n2vVCLybPOn4VYPKJC9ZFvJkboDpwYagcmM6eM5qDiJNlXjD7L56QwbePP76Z+6Gq/MLQ0SPTs79wiJEO8ek///24InXo8PhD6nw36JcnF29MyhT8PA10efG+xrWRAdPc/XPJukTxnZCQacKr1p1q/I3OuhvbsPnx06x/tOH4ucbW9M+n2d11/IOker93ptd47fiZiy8h/mMQZwWnJal47X2LhsYvFOEVmAdHljZ0FJo7lYSt+rphgxAziBnGbfuN6I0HlK8mLp5vWC64knhSc6AuivwMfK2jATdakzuF91WxgUnmM4ybE38lHbBx9DLPB994pRY+Prnpu2ecbeLvf4Svk10uP14qSzDDn63rvJI4hpfJzoSvVzwmcpTP47QvUm53CiVB3Mc3TidzMVx9/wqK6GzR0Rx5+2nVRt152/Pg6Mjh7PpdYkw5cBmyhImH+Z1/Htyxm1Xnvnhx/4muIUde1/MwjdcDNzWPR8RKkk5njOU9E/+Dx/TYzjVtjZr5cHHF8e9uXnwOjemjvX+rsSF928Y/mmNjhK0v2fQ7JvZfLkukFx1t0XL+aBK9tvwPgM7UHv2DK76hf4DD+rf3j2T/W+jCd9fW/xuhKP4rpNOjDANhavU79Zue2XM9UfyF1/ntRt9FfqGbxv9g0Uer/i14T3tt+R9c4QF/MCdWjO1Z928ZGGk8l7P1fOJzlocMv3v1YlK0YGz8D6akjzf+wZSOTeI1F38nAzTs9ioRzGU/ndxl4D766U01aIntkKXYtc88Ms+aLeAIrm+8+yLvoKGPjJ1rfgFLmZgQbWxvmcip1BA/836BUrRZhlGPmdf0YiQjyOcnZTG5+ZOqqoST3cplQszQ7y+T47ynwJrFTJl1b1k/Jnx9Q8L/y/Hzgc7as5qXM3kD7FQHY8baJKmddoQhS8yBppjzn9cAp7MBr2OXFfBtcrQBlF1qFxhqyCjsLnWE8lPvv9IK7x8p09BIzutL0KsgmugJsFeRWk4hwqGjegTz5nNhtjNrTpU09PaeY8IvCr6Vq1+fGggTIaKMtxLJCnyWdyay8JdvhKxOeLxPQELrs4XpGPup8TTHw8ygIBE9wDCi8B7L3Ynip0ZQwRrvuLQ59L4aCnAcF1jcQOYOWSrfPyuFRu7st+FSgQ8v4v0tayy+w1hbboo/Gk87IZDNbbUJ5NBR665mPVuF2SVh5mDaHLLPCdFY1nMWVLBnPlgvlu9jR53eqRIfqoRv3Xs4+ZCiVQTFW+YD1vDg0aTDEySXLYiZzOQhJHsuC23sQLNIytYuJ7+L65IFgHRzo5X2U1+hi/wtt3EwPgrW0x4lkRUkp66rESDU6U0zQ0R75JmEAQS/X7BTosnJlVtzJqOYRl+Mw2o34MZQ9OdU1b+mvYTXXL4HiKsL61V/KIV77B1LljCHb58E+7O55xANArA5fKgdowgGtZJHrAbRctagIFltFT+OyiX0/Mgo/4Et2h8t0Go6CUTpdx/syUOI9hGa2yWaSQwtSufErMMxbMI82/NKD/12z2fC4PZqoeSHjp72bADKlh//Kphy1n4qJJDpPxDMIjV55Elto+2WcLU1/JVzYPuzOpsmxDYIimT0XTGqIvHnDROmkbPGuuHDHHTKSXI12G0tpQEckrG4kclEPed4BRKfG5zGX1ZOaKoPS2cGho43D1+hSEfnHcHVGXfYbJ8yNrCJ3Ppcef77MijlAQ6RSY2XQuRDhHZa3C7RvmgXAbhU3GT8dpBbfqqkb+SZg9yQV1ce8LkKUh6REruE5KC42R2OqZMfBzIbEMw1Mic1r58cw4SvHLUCc6vkhs8kfgGGFgloZADPWKcf73cYkLTEfswd547CfoLeV5/VI3KQT8LN17XP62Yt2E872mHOOiRrJIWRzPwo3jI5Hv7W3pUDNnZKfzBFyjSDLXAu3xFcswAzhwiPJufJ00KbITOV0AmxKSRsZSyUqCKyoWpHFE07Rf04P9oVFctAkqu3YGxt1+W/W86Wg5HWpD0P6aiqkFWHEBkHpLzcEHMffYbEKP1l1UhKDwebgmKVXD1BbiPAyJ1+b4ZZ1R8CSZVyQ6+jfaJAPanvsMEx57SYuzCXQxLMSk7fo+LIMqvJVZoaQM+Gx1x4Xi0vS8OXEC9ADIOtkfOLomNnWJSw73+jb9QLg5D2sThY0Qcff3YjQXjn2LOLux+fDSI8uI9X2hSnl/39eGCg6Ou6OeKaHL//tS7tv9zmMdRCpFN/tYBnqC+TIEmO44q776K7JkclAcjzrkmYM86C7ToiIugwXnyXjU+a/M6TMHZfQtRKAhuI1get1SJ0n6ZOxLWeOgidBrryfkwtSmHmuxxlFCSRbT+1CQp2hJRZiphJhZln1mdtJmSv8XwqFzGTaLw+cC5mbUbdwIrF9Bbdgn76UjrzbTLsiWj7fzgnrYYYnPe9+DuIBDPRxiJ1+o75X0ogjCeqJd8Kap/GGFQ/uRuOVDaDjcN3vqP+HPuOAqPx/uTeX2M1DxRyNXJELXPNWs2atBtEFGSYP/LXtLvClZppDD9qh1+gf3yU1kvugCNXP7sKGCXIIH7P5DXXCplk8pug4u/sdycLnzTbq+TZcMcasw1cWW75yHn7GjPuiRU1x9h+LR5S+qVSsHtqEwqROHV1HMV+xqG2YKNjl7CQkExXSHuzlGmaYDI4KWdthSlK6zBLYQqHPoYVGQC+E6DA7tuFfLtQwomCTv3omZrqxZYnSZJyCf6tHNQd4oBjRO3QCjov2t+tszH9yEFPxMbZh0uSvpMQlTOpA6uSVQ0E05041lTfPYpQYWgwR3FUS7VBIqZUcFuopYGli5BlAJJANoZt3q+yUrCd682THEXhSAWLUBF2NylGljGng+aya4RCFrmWhSQYxeB/6hFmyCTZNUWGpOyiAIY1KUD63q/tdyU809gNmgnPN+PR0PMxKuV9GclRGOX9xDk29r9fcz2wO6Okc8+c6qzXu3TBNVKmoFDftzSIiR+tyVR0rWTuGmCyo/ipSQyyuAgmWsHkIECOjJPteoSnVg1alFAyxZ0goCN+2tjOXCM/esyWFsosRxBGw2hs3/npc0qzbg9oJVggRA9wVkri+nvZgcpdzG8Ri8Y4UZBFhAm8slO8YqkBnYPi50fxnng2wNmzGDFLlQmz3YmjOM900YRhgefAjCcdpi81H9od+xOiAclcLhHs50Kk8NxUbGcnyjYi88bQZ+rWtndnxPY41FlUxKyM2D5sbe9H1O+CtYKfyo8s46OCkN0Z0B6TvllbyOZG0dA6luttfW0v/yqblx+l+BW8Gb6BMZmjLLqaXnIx0TtAgtnlSlUlsYQCWedGKUTjvFYK3Tb3oKRldq9x/Gdj+g1pWq5tf9949bdAdTnNrlqqzLV8EL/34YA0OevgALmE+SOGeylUohytPp6MW6I1id4nL31qFqis95pir172+9tpjjaJct42P0CyIkIi6BzPr5aeBJF+8uJtnouWtM3u9Tju/cqi0/fyqeVJxvnwOcduBu+sJneiKJV6qLOirxdzwdmkL3xq6oBpzdyqBw6w3FNLs840oVgNhuFsIRmjHBV0pEd+NDqPvAzGIJSnXcJfVTlNuKTR/DMDe2xS+bZY+bhoBdnzN+ZuS12v7dmqQLqcGYqhHyishDQqwvXhqLVFR0cVSNz7RrypNqStLTevk6GdUWOWTLGIlyMpmnkn6PvfQpAn3VtJqygJ3SqTuBLP3qhjkQbKz+1zId+GffJ7qHVZMiEpAp+sACvxH3MqiFnzNwD54t5CUF27yCFyHUPqWbC6DRIg+aJjF4VJigvt3lPSj3XZd2B3wV7hBZKlHlWWru1SQQpzfIBG12o9K7cUuDKrBWVPwpH8THkSUF0J9l+31FSwCicGKo8ey/qivItL4Fu3PNhHbVJB93H5d/m0YUMTCr6TTKhF2fp/dAR7A0lH9qU05By07e+XoW34LY5O8s1gXBJgkgs6te91FuswtBWuAX3h0wdutSchYsXR8qyfpa7Cgrvkb71fo28JjbY9bKWQW/06tjrfHGR3HbedMTr3u4j9Ai6oZuNt1jLmtqbZLGCXq0FlUuYPvM4uueLgWzr8ViXGdo8rvykvr8aVO75wOyazSarBNcH3M0K3K8Tve0Ocj0qFsNYo/6f50CxNmYv1HHQHP71oJfm1p0WYI9/LtYBaupJJbXbKcq2/3qx0wqK6jWplV9PvRvlWuKvRV07lmrkTq1zPXUE6T4eIx3qMxeOJtOWuh7l3n14QPJgFmfooghNiGJH9atg3cqwDmdDEoyiEyIv36Bu9KOi88GmjUpcKxqvcgyNFDSSn5fkLXU4LzKVRj/U8jIFYN1s0lJt7njbUqdPB7noFMAkieP2a4wlgYreqYbBHYC6naHqwv5YUKWL3jm+Z+9mn+lkNMW6l8610/X9D5ZEyvcs8na7hYCy+T3KKXH+uqylGa/BRSiDlN2rNDJeR75RcdbelZW7VkQMr8zap8ZHKEUvqxDMgrHpe0vEh/gM89zemxHuoJ/xjp/+/N8bxqLrR3TvNuW8KJW1r0fwnwfw0EBq/3nPRtHgO5qWUrHuQljHN4VGGMHhZPREGpqvA1KIHZ8umNzFvnoc5HpSBlc4GMiok8+mNAKOkj0nQZqGLlgoFosOL6je4NC47rYxcrFrkJYLaDjxAugCSY+wk4VdmUGHxe2fYb8IcN4U5i7vXzT5uPwXP576z50ofpo95I+LEREsxUi0yamAuC6tcZ8E0wDeOcryQxZPXz8J/Q/2wOwOMcIukoQ0Z7+OWpkZYqpnF6tz51UNnjY488aMOv8DzExG/LozlHWCYkKnnVdlyLSYlT7j7+FdLTK6A1FRjG6NM23EcyLVhXdiUHmr59zaB0Ga57U7h/YIqf5b7qYCwhWBb30ewhBHr4Rt9ngqOo10REHZYJaGXVHlQvOHDm6nSzDUItTi1EhjOhuNk5au894au2Xth4PUqM8ZS1NW1NVT9Ia7JOKknfkbOshgI9bBuCftJvbeGwwCj0T4bOl73Wr9HCRtlQ0NHTYCAb9gvcJD/kbkNwcwdmKKaJQ7DbcuarMPxuHJj4yCCpdgEVGfcGDk1TaSwCSvPp8YDcfSwhaPzyoB5lVJ4UKB3Qvus9T3dWqP3juHgGhuatC0SrbnUWE5hT5jEVFwXHRUUPVctQjsRBbB+rtPzS+37yD2/yvhaWuhppan6GN2YPrwsvc9aCTRrVywM61JdKl8BxHUnllAd71VJkeE8ldP7Y9aeGfU9Pg9OCM09Vmhjv1ngE8Q6XVz96wJjSvs8Fnj/xbxn8c5F/U4BI+z7jC/6/rlzzhE2insqdGSPjr9Kov6QHrUpMJncCUHrfVkQZJFvcveItZXX/1bNxHcIsGoyWX8zorl+AWGv7F0zQIZnflJu/FZg/LbXbqvMWnlEC4a9USeQlGoJN6d0j+SfAZVCzhpAnFYVdTm+YPujI2+p2NvJbC4SRZPGM6FVR5Oc8aP4fXOO1aPqPph2uzgJdiy4ZjK9okq6JcP1Rp/2n5f8ZiTq+AzhR9SWXO4bYSy503Z8X0UJAMU9DP9JpQ0/fC6KHL6LoafahPpCqaZOcJtMubHsBOy8pZWtEuXy4tqVh3LEa/Y9k+zWG/tOwM0oQZ92RSXrOW8kk7LquvafiP/f8tzo8idl/HWsd8DZ0spfdTAdazqVDt1p8+L6dIu/yFz07DE8HahYreiYGl3Nx1n2L78Xpf59KPq/v2u7BXYm3DKSDe3SXuVPebnu36fZq0i57o7Fq3BAjY9Q3rQohsxT255bcjLo6FdvJsAIk7cSE2ZmLn8xrhIepkNWlHrc61LhufRnsVUtPv4o+PdDSXPmX8GNPzc1aeRPBxs4z8V8ceHbJC3TET6EMNqGcMDvbv00o8NqYvEHa6yqpbCdTh5G8cLMkj7DXmox9eXoy9GXo//p0fzaNH06xHb77DiH6zIpnVJp19T9MnQqi+9QrSYZVguFzONko7sYpKCRxkmU3rIyAeZ4XEvu5Lpg9lLXoxtOfeL1Z2FpvLGnLDi+gQXmvITi++9QSCio8WJCtWTibPmR5KxrnQ9651/k2Jd7L5II2OMjagxbp2k9MNHqt4gFmTgm4KKfLwD3d73ercJFZlDtQS41H2FXI51qNVPiJ+PA0qVpQcyV9nqlpV64Bc31yZmDx8FYwuytxhZMLYIG6NcAesfmjkCRYEAtJbcyhHvYqGgK1nLcNpojSUcTwOjHmZJpoAW4WscICs0idKX/PoB9Oj9AJF3QrSo6O0I8CJzRvueV9XCDJZyy51pZOcHbyLPJJ1KJ5fb38xVDeyxTy1hKYnnv/I7ZN8vPSyFeSFaCJRxCmnO4clhTBf96dETtBFqGNVyVE+BJZ4aiNSZcuWxvSoNNxVanM4T6/PAiBYvxWzjfDg9P/TpN3yUfVVJlc1FVl1NTOpq+C1JLPEr3zcF6m0JVzYILPQPc8iNAjuRwDYueFioi2NCwvbsRtITZ3Q5siwLZjjyklUrJrECRYZ0FKye5co6efT5kV3ilUaPQAt8AujA9hbIg6JCCU8xdGJKeHqicWwhA8ZZJbdeuHO5fciu+FAezuSvbaQliEzvJfIfHJTzE4hTMXeaIc//Kcr0+mF0NhK5h5OTKNcu9Fxu+FXqcwPF9AsIQKJdfv1bTigq7o8i0mZK6VUk0ZQv2WWrkNE4u9KjSaANL+8q/kppZoJIBjuMg5ZfgdFURDDZc3xKCPh9uXwXEnZXcpkJGhuirDPnh8QzIPCSzceAwu8FlLVguIR8FWz4SM3cFaydzYEAKOC2FYn5Ijaa1AcnYIM15vOPfukAoM1XmLMSWXKGnvn2bu/VgCsWGFvA9CrxfhbPlPm+E+aKUSH3xdu+ZEoNwBOXi9mFtCB6q9qscOZRcS25pjO3rvUAVCF9nO4oyDg+o2UQ8rqHbWtcumrj9b/GOC+DPVR90n6CfgnEKjyrPxJejL0dfjv73jy7sXqwB0PYK/pYXC04wu+VF7J6hWfL7hxFksBxWH55ZRylmFjwXs3jGZjROvLiOXUzWPF8ThxspJAvFi2+p5e+c63NlZJVSavGn/Xd0EdjPXE6lCz9Ud7n5uTFvBs+hRWPOQS19CVBr/Uni1t/ggGNglB0Mvkh4trqY0PiG1d1nTM8Q5vZNi+0u/Ddm1i4Gc3FY/H7kS0L/3xJyl2LT20I/vRmEiDLLMJRU95aQBCF37z2UuTfNvCZwInyg+xkumYHT9Bt4fYbbCig/1YjTGPB1z7bV/Y6D1YJfaDzUoqqidKs2BHHzIuJTMw/jxy+eDxR0yZbq80v6Cy5FkWvLD0ulmSeKtW2SQKXC7N4Qup5Mzvw996zauVXeGvebeXETjjP7DgtXrMTU2jnZkW/sVSWfVjurD7OVSZJmIYtc35Inz+Ry7xLrOvZTBwQ7ma+nzFKZTN57WeRO/yCWnBjdLiLgbYmM55zJnbOlpPTQWXJsKpYKjx/Nt1TqCN4G/fIBBG2B+2E3NqXnGsL88zsJXRGBo1osDmWwG0RIxdLu3dDUQNGIipMEjdVVkSttcFH0rM8ZyaIlaKa7eOCPOk5Im8kUcltJX3ktDh8tkGVGC/4FHCxQupNLOhz0+fTQAMbMoPQUHauEW14rnQxetBtVhcTQEPz+H2rIlBY03uKzPFFXS2btiklDVdmaGT5JYf4o0kCUOTn9i/D47aJodboWpjC1n9/1e5PQXkvLrTgg8V5C16//2aPQ2xwKHdVyw19lzDyYjMXpWh3YNoVIcERcZCd4Lwh7nwHfxpiZh7cZJ+mCHZAgikbLTWS+wHZvcM13KEehAduvpbuuDVonNY7dHdlzvqR31QuEainkTRG1g3BV1W4kpv655uO8pIpvbbm1UaLiAa1WYuiXvCdBJ0PQLhmE8iw8lmaAVetqvwAJeXmmSjjW3gQ0fpVTUQJUly47fd9ntRn2Fx4X5diBVWzytulDTBTNvKNZeV37qQhIpnypmVnSFzWcf2BAO6zphAQkNgA+6wwRqNJrWsyAQUqmnt/xgkjOdWf0tJfn4pd1K4vwyB52ea63duEhuUlwRTK/BjDBFjZ8d1COtn0r0KpxXcaJ9Tpat8nhUYqzG3dIBcnqnHZRuFm0B7cJMFmw0QI7xx8Dy9/7iRw2dPEFx+ocJNljNTv/I07aqQ1mO4W3bAwO4vwLbq89lpZrQ9bzxrV2+AVj4fZ/8e6u/XmyVBS1uPgFR5XnUYtNdzKD4gTG8d7wj1KxuCKnRRMURHa7PHHA9vOL95vmVd2UMrv0/WppVvmALSFq8me1dO3gC4o0R8dDwSjilQBGATVTmH/h1oOkF3jqCa6B/KKYWzVZgS4e0RfVp77g+Db/APd7ZWWZoPPrtY/vZjG9AxK6nj0ZW+AN9nHfdWcYIeyLgaK3LLcSE1KccejQz0at2s0Xb9L/1WRdX250VvSWH5WSVugbhYlOocw7wPDG+vr8F5BjStbVF7zMDy8J/R8gdMajqo7pekxz3jyt3Pdg6ct3m15CvIR4CfES4iXES4iXEC8hXkK8hHgJ8RLiJcRLiP85CK7TCpDPvbauCB+x6Bn9IL5df5VMfHw67p2vFzsu18157mIs0nqDEsgzcyeiTy1c/OC+Pr73zuZ6b0naf8/5Bb87NsFp5pOmD2g6GP8f+53NXJ8AvqF+AmG/DnFcv4p2DKNTiu/NgnQUWh+cT9jUAG9ANmQ2oI246Vms9s4tbXeiAvX2EU/nPU/U5VXqdraIQzLeJpdFuWyyYVRUPNEBIPlT7rc29H0NjVHKqIlxg5u3e6hi9QpkxB2vFnls+9lilFjTVS2NQnXewarMj9fSXBvlhVT7lACWCv0xkaJJIUBZxiMJxfe3YuUK9/lMKcUWIZIoVZP0S0m507/nuREH1VeyUkQO3IOzFIX9Lsl6k0YUYqVKigyFl28nioa1PMsgmqfmYC1YEpJpDcv1gqRz5K/Bpn40Gbqata70fC/XIuwY/ftoT/eRVJVe38ivKtGbxKUw+y96g6I/u9HWcMiuUBjfdIELgzLo6IYCo0UWO7uBZqmhsX3xjYC5oVjfx0o5uSWMkvlqGc3GpnXasaRIXRzP5L3YEO76Bjn1zWpBXzkJMC8kOjUkZ/+WCLOQyUajWAwhraycwEZxuVz02WnmTnemQCVRROdKjVXr0PUT+DfWkgn13dcNoPg6ILivfg4TRSU6/dR122i27Vga5rhypLM4ZKCitG98XXRgo0iz2Ts39C21xCNanN0euj/p9JbUBSy/Q/odElwUKghp1vZS4G/uLR+Q2iYDF+URmfr8HpUR314yiO2043Yw/zl4jUXAjoicD0UnR0ZzxbTKGFgstNSYX9BZPASIDIQ5VYLCs0Zs6jyt2xxkZPvj7caCKkwiQZcsJgxtJDLpIsdbJX2zmiE4ru4YNS0rMjDl6ooA8lL+Upuy06PQgoXN12iN+3vKS7PmD1xhod4BRDGxfAcdYiCa8fgngIoh2s0H+Vn/lKXmS3QG8VcboLHGFlaUW0OdFBL+Byu+L6IR6moeh2oCSMouOgl9Ixi3IWtxI0Pav+JGO3MHPcMjmdk/4kziF2RRZeQ8HB6mu8pxXPJv5Tg+sKcYM1XtkBEOq7ZBmb1NSTZ/Z70Ncq+LAUEabbLS8fRZ4NLO2ndMRLg6j+PFkt10jiiin5wHB03UOwC9r+ITMTbZlvbFivRtjNXr/eFGvHnT3CrxSGma3tpI5ibJNdBtEDw4KcmhmHCk4mzABeiHoIumrNW4bm84a/U5kGSOgJMevUbaTJyD+ukp78n6ETZcHnA6w5nNH1f+TUVUC1pY6Y9MSuqAGhC0pdvQ8Si1CYj7Lt1hI7MPRA/fcLxbJadVSonlgEJX7x8As14np9otNJfl6gpmV+6j+XDCQ1BGT5fXiApbD4oR9ENdv3vXTj+xUNNkXetmJZNkyiRtJ/oxAL93A8wpZo70ApQm5QwF11zPcdSewHt3DpPyMu54xsrIxfVh15qVtfbUpsmQbiQRGerLnCycU23BzimU2lQ57YeQPVe0BNPIveHHmapj5EoYZTUucOJWsMX9ozAvpO2uxJ/Acp2BOUdggejIi1ATaMR9SaIlSZS4aek/jHyc9UMS4YBb1Y+MTJLjfRfRefEi729u89rp9FCJ/m5s65jbrVq1R7XzkCjJBIvtbIL8oqj1J3dWMbHEbWuH32IzhPM7GEL6XyVqqWtq0GeVRNsOGsInA2pL27sOvS01xb+UWB416hPJNCA4OY/bGycEvTNN43Qm1LqJ31HcWXRVtRRm6RMCuTgzrFgsUDTqMNXFdVGUbSkksXrLtFRt7vifcrRdnM2kW29PH47n6tltNB8Det8MMekT8wCr3ZGHT3FumpLyHVK0LfKG6cNkS+dIUfn40uv6HexAvo5Zuw1ZBtKqiqIUH5UKhzEDmkqzAadyrGeIJEFoNP9opWBQbYnUmaD40uJVJ6V2fFXJunuKJCW5pYR/4tAPnI2quC4WwWmgBcV1jqejtWhStW+v92y4FBi2AZL10yJt0rOb9b6cBflbp8Uq7eev2uHwU3EY+yswlsg7SeqJ0psjqolTbKKDi3KZG42J+KzHnUfGgZYkeealu0cPWSL1pktaJc2sttr9IrJd/jWVoc3MOLi5QA+seays/SD+FTPDShxwSVv758Ple9mNjh93gkLSZps5JpbUueuJmi87aV1aSYDrEG5szc4nrEyV8afK9BOQ1ZXDO/7mvZhFaU7LtRXwyg8DS3XD/6S2k1tZqVMthPDPdbX6ApAeKOpToMHWNOktzUKGT4DEWI2lFSsseJXPXvOsh1ZrPrIzRiWKNYY/mB/wFR5OgDHgH4/e05awjK5HTbk/jP7Q7KQ1TwuKL25jMInNT/zUKXhT78pXYypiSGc6p7XJyvFyzdNdhlwdps93v23Wkwk11AiFkh0UTk4299uDkX9nvJ3nKvgBaOQFgKYZIB3WFPcGewNAB4rv8ukB46SldQth49qn6qLbPTdgHZcc10dvOfi7pi2qNa8ZoCNXTP+f2Oc67L/2qXuiTls7BRvP2uWBs3Y2/RgSNNBrlP6ysnvXQ3Sr//n9kT3N8J0MfnLzLzoeMbSZI1qsxgxihBqK131EeLxOSi7LKt8ohe9GySXB3mLJmXTqAbv7DL4g948phbC3ktkrJUnmmQpQYYgk18TgdgbSdXiikZPyRBI3npMKVu3RGMjcBnkXzNwfNvLxsltJza6DQp+h4QvU0NvqpRPtpKW7KJm7pXd5PrlzTlnCzRtvwpYOX3wikWUiPEFhiWL6BLBomQ+RD1sdb+sQfC4qJN7pMj2NMetjBfY0gnvnn2iEk4z3VxNHVivuw4lqeKBzSGmJpLBCNv/UBHKq9bxOb3KFrBMbn3jfBgmHZ23bOv2/pNI1OeC68hD5KU5MX04nzwGrlHchU1de6+eTZJ/c5X2eW4F2M/3mzuHPWC5b+qmeNuMbP9lT9jvmm518BOEdsSQDXO3iZlG649ZuRQKQ1apQKpiXHJk3b5iUEsSwxMwo7bPfucAL8OtWDbH4Dm0Z32x2KtRTVNgFuEWudMiFUlU7O8G440oCmE+Azdzxs2o8oDZZ2jjQ6YSQ+eCuEmXLOjsdiQMA0pob+XUDTByJZHuSGbLdL9+qlTDUQuzp20RqubHgJwep2rZ25K6pmiJxRI4lNTL7QB9at4smMM0jPwjoVlk9L462Sz/Od31+0uYTYMg8bT2V51EViftUFeS8H3QyPWMJa5DQKHiF+L2VKHNSzrNc6Yl95ruNVhL+JOgBSeaLTa7VqDYuisv/TeEH+HstEEoX3/kanUN4YowAiwiw+vmHEPDx2Jb9VASspH54B0Vf8H3UsIKDbIKvPwc4bylA9gRu9u5CNVrlV+ZulQmDCI0aBaqYn6q0skyCwuY1JRME18BAYYNVtKwQrNcCSZ/gI6NSBUprMgm4r7TXkjCTNJeBNBpisPFdNgrskkiceyVJGbR6CwHWY3K1cfbXDZhv+yj1WWbPv8KfJNjczUxy8rOoLGnzW8pKYjU/ESpBE6mMmIL5v+P9M+erYJLnYLbeTNOqve/mWqy2dAWv30T0Hh9WZ12O3GY03m7UhfUZ7pKi9Yvk7GLu3RAJU5QWxOqTLEZPIAda/ZeSWKmUZuZEdtzdJaS/6TO/txaBjcm7FvJdlfKE7OjRSqXM9Qji7D7bxeU7Ia4RUvEk2Xkdtrw0aBMyvGdyu9gs3AgaR2X3wQrSMlfQJp7gpBGd3qR3bI8eemLI9b6MiCY6sBWLe6KOjaqsViYn5UnO/glpv4o8QfKMKBBLPgcvsm2tMFurPivHb+J2sGUT6EzNfFuBS6emn2k/nX5y1HGsWtjO6hMmuUZB0aI7/cil+w+PNDdOUGov8CAUOz8JUL7BbiynAGqgftoe2J5PMl2KLaQgSd7+JKmpyc4xcj+/rK51HPgBLGzqCPYRSBB/rmQPqER931Jl6JrY8IyrznySg+ky6vPreM+hsPT9P3s4pRDtJhwsaBVft0FLf746wiLC158bN4kFs8HadoMoyhBvMVdikghz2httdXQ7vMMTDBlXg9lp1GJq44KjrEYeEgUac9dTPiG/lVruABVIcDcdYv5qS8dF3mx3tSCG8/TV+qyD75T0VYzHsQ1otra0CdHOrYCoiV1JMb7oJAJf9nOIM2455DTolw2vgSYjF/JDdji4Kt8kmstdXj++IyK22+3o/mD25Lv8yXfVJPuo0tFJMo8ermaZJRoY0eBOYWjvzsLibU9JfuIcPDKO1wemaJRtj6LchyIKQpwNmDcaRQS33thCPlpRSI3qWUHQdWNTox+zRQRd7td3PMlVfAfLZbrKt1Ncl3y5a7LdpxgIWBUHu8Tu43X5diL7iI24j+Qf+YxfR1/Cie2kuAgvy+p5dBF+BeuiDh+oxyMIilLOZLClI/CeJAXj+hE29ZoXX7+Cv3XusWrZh+aL/m9OXbRL3zFPwrbiBmrtnX97Qqxjwiut6yajdVW9YUXcxMinwav9AyACWMZqy08EIx3JtbMClGaeuTpGpe/k2zoprL5sDG28xd0X+h/v2nzfV9AHoDZo1g6NYjhkrx9lhdRyW9FZEWGNShzj7WOY2Dgat8MAEE/Yz7se01Kdh7MYYevdvar91sjld1MEG1lnS50W5c8fd6tiJu+XBaUWPzoE6Zq2soUUNWccOt3nDvxxc/yjJ3Fz6pPuGOI+eLhiteJ95nQT3OF5Z7HSOAJxdXRNz7oHzagqllx10eAbp5tlwbFVoSlzqx64X6lM/vVo44xDCG5E/DmIYyxu+nRAYeQ0bd+FtentAlp+zqRrJqF6UVvNP7FF7vF1n276hPH33f/4H1BLAwQUAAIACADJVexIOF/j5UwAAABrAAAAGwAAAHVuaXZlcnNhbC91bml2ZXJzYWwucG5nLnhtbLOxr8jNUShLLSrOzM+zVTLUM1Cyt+PlsikoSi3LTC1XqACKAQUhQEmh0lbJxAjBLc9MKckAqjAwNEMIZqRmpmeU2CqZmyFU6gPNBABQSwECAAAUAAIACABDlFdHDcAxHsABAADaAwAADwAAAAAAAAABAAAAAAAAAAAAbm9uZS9wbGF5ZXIueG1sUEsBAgAAFAACAAgARJRXRyO0Tvv7AgAAsAgAABQAAAAAAAAAAQAAAAAA7QEAAHVuaXZlcnNhbC9wbGF5ZXIueG1sUEsBAgAAFAACAAgAyVXsSB/SzKJDMAAAIFoAABcAAAAAAAAAAAAAAAAAGgUAAHVuaXZlcnNhbC91bml2ZXJzYWwucG5nUEsBAgAAFAACAAgAyVXsSDhf4+VMAAAAawAAABsAAAAAAAAAAQAAAAAAkjUAAHVuaXZlcnNhbC91bml2ZXJzYWwucG5nLnhtbFBLBQYAAAAABAAEAA0BAAAXNgAAAAA="/>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1679</Words>
  <Application>Microsoft Office PowerPoint</Application>
  <PresentationFormat>宽屏</PresentationFormat>
  <Paragraphs>108</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Titillium</vt:lpstr>
      <vt:lpstr>等线</vt:lpstr>
      <vt:lpstr>方正细谭黑简体</vt:lpstr>
      <vt:lpstr>微软雅黑</vt:lpstr>
      <vt:lpstr>Agency FB</vt:lpstr>
      <vt:lpstr>Arial</vt:lpstr>
      <vt:lpstr>Arial Black</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灰色简洁点线科技</dc:title>
  <dc:creator>第一PPT</dc:creator>
  <cp:keywords>www.1ppt.com</cp:keywords>
  <dc:description>第一PPT，www.1ppt.com</dc:description>
  <cp:lastModifiedBy>愔逸 凝风</cp:lastModifiedBy>
  <cp:revision>27</cp:revision>
  <dcterms:created xsi:type="dcterms:W3CDTF">2018-08-24T09:58:24Z</dcterms:created>
  <dcterms:modified xsi:type="dcterms:W3CDTF">2024-11-01T17:20:47Z</dcterms:modified>
</cp:coreProperties>
</file>