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0" r:id="rId2"/>
    <p:sldId id="268" r:id="rId3"/>
    <p:sldId id="257" r:id="rId4"/>
    <p:sldId id="301" r:id="rId5"/>
    <p:sldId id="290" r:id="rId6"/>
    <p:sldId id="302" r:id="rId7"/>
    <p:sldId id="295" r:id="rId8"/>
    <p:sldId id="288" r:id="rId9"/>
    <p:sldId id="269" r:id="rId10"/>
    <p:sldId id="309" r:id="rId11"/>
    <p:sldId id="296" r:id="rId12"/>
    <p:sldId id="291" r:id="rId13"/>
    <p:sldId id="282" r:id="rId14"/>
    <p:sldId id="303" r:id="rId15"/>
    <p:sldId id="312" r:id="rId16"/>
    <p:sldId id="310" r:id="rId17"/>
    <p:sldId id="279" r:id="rId18"/>
    <p:sldId id="323" r:id="rId19"/>
    <p:sldId id="311" r:id="rId20"/>
    <p:sldId id="314" r:id="rId21"/>
    <p:sldId id="315" r:id="rId22"/>
    <p:sldId id="297" r:id="rId23"/>
    <p:sldId id="304" r:id="rId24"/>
    <p:sldId id="277" r:id="rId25"/>
    <p:sldId id="308" r:id="rId26"/>
    <p:sldId id="264" r:id="rId27"/>
    <p:sldId id="317" r:id="rId28"/>
    <p:sldId id="321" r:id="rId29"/>
    <p:sldId id="322" r:id="rId30"/>
    <p:sldId id="320" r:id="rId31"/>
    <p:sldId id="316" r:id="rId32"/>
    <p:sldId id="306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orient="horz" pos="3203">
          <p15:clr>
            <a:srgbClr val="A4A3A4"/>
          </p15:clr>
        </p15:guide>
        <p15:guide id="3" orient="horz" pos="1185">
          <p15:clr>
            <a:srgbClr val="A4A3A4"/>
          </p15:clr>
        </p15:guide>
        <p15:guide id="4" orient="horz" pos="1684" userDrawn="1">
          <p15:clr>
            <a:srgbClr val="A4A3A4"/>
          </p15:clr>
        </p15:guide>
        <p15:guide id="5" orient="horz" pos="2069">
          <p15:clr>
            <a:srgbClr val="A4A3A4"/>
          </p15:clr>
        </p15:guide>
        <p15:guide id="6" orient="horz" pos="2931">
          <p15:clr>
            <a:srgbClr val="A4A3A4"/>
          </p15:clr>
        </p15:guide>
        <p15:guide id="7" orient="horz" pos="1502">
          <p15:clr>
            <a:srgbClr val="A4A3A4"/>
          </p15:clr>
        </p15:guide>
        <p15:guide id="8" pos="6380" userDrawn="1">
          <p15:clr>
            <a:srgbClr val="A4A3A4"/>
          </p15:clr>
        </p15:guide>
        <p15:guide id="9" pos="3386">
          <p15:clr>
            <a:srgbClr val="A4A3A4"/>
          </p15:clr>
        </p15:guide>
        <p15:guide id="10" pos="3228">
          <p15:clr>
            <a:srgbClr val="A4A3A4"/>
          </p15:clr>
        </p15:guide>
        <p15:guide id="11" pos="5586">
          <p15:clr>
            <a:srgbClr val="A4A3A4"/>
          </p15:clr>
        </p15:guide>
        <p15:guide id="12" pos="5450">
          <p15:clr>
            <a:srgbClr val="A4A3A4"/>
          </p15:clr>
        </p15:guide>
        <p15:guide id="13" pos="982">
          <p15:clr>
            <a:srgbClr val="A4A3A4"/>
          </p15:clr>
        </p15:guide>
        <p15:guide id="14" pos="1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246"/>
    <a:srgbClr val="EAEFEA"/>
    <a:srgbClr val="4F867D"/>
    <a:srgbClr val="98BF37"/>
    <a:srgbClr val="2B4F3F"/>
    <a:srgbClr val="AED99B"/>
    <a:srgbClr val="B6D46A"/>
    <a:srgbClr val="197519"/>
    <a:srgbClr val="5AA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002" autoAdjust="0"/>
  </p:normalViewPr>
  <p:slideViewPr>
    <p:cSldViewPr snapToGrid="0">
      <p:cViewPr varScale="1">
        <p:scale>
          <a:sx n="105" d="100"/>
          <a:sy n="105" d="100"/>
        </p:scale>
        <p:origin x="720" y="78"/>
      </p:cViewPr>
      <p:guideLst>
        <p:guide orient="horz" pos="2818"/>
        <p:guide orient="horz" pos="3203"/>
        <p:guide orient="horz" pos="1185"/>
        <p:guide orient="horz" pos="1684"/>
        <p:guide orient="horz" pos="2069"/>
        <p:guide orient="horz" pos="2931"/>
        <p:guide orient="horz" pos="1502"/>
        <p:guide pos="6380"/>
        <p:guide pos="3386"/>
        <p:guide pos="3228"/>
        <p:guide pos="5586"/>
        <p:guide pos="5450"/>
        <p:guide pos="982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76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EF55CAEE-9351-405D-B604-5A2BE040498C}" type="datetimeFigureOut">
              <a:rPr lang="zh-CN" altLang="en-US"/>
              <a:pPr/>
              <a:t>2017/5/22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026F42-6C18-436D-9B0C-AEFDE08ED3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0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mbalib.com/wiki/UR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rapy-chs.readthedocs.io/zh_CN/1.0/intro/tutorial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94473A-8CFA-4753-A279-55231BB8101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0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03E670-4FCD-4B85-B15F-E6622A458FE9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9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通用网络爬虫：根据预先设定的一个或若干初始种子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开始，以此获得初始网页上的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列表，在爬行过程中不断从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队列中获一</a:t>
            </a:r>
            <a:r>
              <a:rPr lang="zh-CN" altLang="en-US" dirty="0" smtClean="0"/>
              <a:t>个的</a:t>
            </a:r>
            <a:r>
              <a:rPr lang="en-US" altLang="zh-CN" dirty="0" smtClean="0">
                <a:hlinkClick r:id="rId3" tooltip="URL"/>
              </a:rPr>
              <a:t>URL</a:t>
            </a:r>
            <a:r>
              <a:rPr lang="zh-CN" altLang="en-US" dirty="0" smtClean="0"/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进而访问并下载该页面。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主题网络爬虫：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根据既定的抓取目标，有选择的访问万维网上的网页与相关的链接，获取所需要的信息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深度网络爬虫：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DeepWeb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中的信息量比普通的网页信息量多，而且质量更高。但是普通的搜索引擎由于技术限制而搜集不到这些高质量、高权威的信息。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26F42-6C18-436D-9B0C-AEFDE08ED31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5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200 ok</a:t>
            </a:r>
            <a:r>
              <a:rPr lang="en-US" altLang="zh-CN" baseline="0" dirty="0" smtClean="0"/>
              <a:t>   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301 Moved Permanently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  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302 Found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400 Bad Request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      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401 Unauthorized      403 Forbidden      404 Not Found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500 Internal Server Error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26F42-6C18-436D-9B0C-AEFDE08ED31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0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26F42-6C18-436D-9B0C-AEFDE08ED31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1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solidFill>
                  <a:srgbClr val="197519"/>
                </a:solidFill>
                <a:hlinkClick r:id="rId3"/>
              </a:rPr>
              <a:t>Scrapy</a:t>
            </a:r>
            <a:r>
              <a:rPr lang="zh-CN" altLang="en-US" sz="1200" dirty="0" smtClean="0">
                <a:solidFill>
                  <a:srgbClr val="197519"/>
                </a:solidFill>
              </a:rPr>
              <a:t>： 可中途暂停爬虫，然后可继续执行，和看视频一样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26F42-6C18-436D-9B0C-AEFDE08ED31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7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26F42-6C18-436D-9B0C-AEFDE08ED31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8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F1CDE-4FB8-4F7D-8D86-26D5D65720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2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2BEEF-3F49-4E9C-B14E-D1724661BD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9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E52F6-DC1F-41FF-8E62-B25756EC5C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E17FA-FCC5-4EE0-A28A-D833B40263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419A4-C857-4B04-9E70-453420B4E2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76765-1DFD-4515-87EE-5ED40E720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1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4B888-605F-42D5-9B85-FE32AD1C9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BEF89-29F2-4702-85D0-0FA1D72D6B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F78E8-AF35-44E5-8540-08F45E5BF9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1A111-6C44-4ADA-8907-E6E0E321ED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97519">
            <a:alpha val="4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463C627-6A63-442D-9051-38C884ED0C10}" type="datetimeFigureOut">
              <a:rPr lang="zh-CN" altLang="en-US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B62685-5D3F-46CE-A885-364600ECF8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jianshu.com/p/2ecd288d27ad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tplib2/httplib2" TargetMode="External"/><Relationship Id="rId2" Type="http://schemas.openxmlformats.org/officeDocument/2006/relationships/hyperlink" Target="http://cn.python-requests.org/zh_CN/latest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localhost:8888/notebooks/%E4%BB%A3%E7%A0%81/%E7%BD%91%E7%BB%9C%E8%AE%BF%E9%97%AE.ipynb" TargetMode="External"/><Relationship Id="rId4" Type="http://schemas.openxmlformats.org/officeDocument/2006/relationships/hyperlink" Target="http://urllib3.readthedocs.io/en/latest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xml.de/tutorial.html" TargetMode="External"/><Relationship Id="rId2" Type="http://schemas.openxmlformats.org/officeDocument/2006/relationships/hyperlink" Target="https://www.crummy.com/software/BeautifulSoup/bs4/doc/index.zh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localhost:8888/notebooks/%E7%BD%91%E9%A1%B5%E8%A7%A3%E6%9E%90.ipynb" TargetMode="External"/><Relationship Id="rId4" Type="http://schemas.openxmlformats.org/officeDocument/2006/relationships/hyperlink" Target="http://pythonhosted.org/pyquer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crapy-chs.readthedocs.io/zh_CN/1.0/intro/tutoria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ocalhost:8888/notebooks/%E9%9B%86%E6%88%90%E6%A1%86%E6%9E%B6.ipynb" TargetMode="External"/><Relationship Id="rId5" Type="http://schemas.openxmlformats.org/officeDocument/2006/relationships/hyperlink" Target="http://docs.grablib.org/en/latest/grab/quickstart.html" TargetMode="External"/><Relationship Id="rId4" Type="http://schemas.openxmlformats.org/officeDocument/2006/relationships/hyperlink" Target="http://docs.pyspider.org/en/latest/tutorial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%E6%93%8D%E6%8E%A7%E6%B5%8F%E8%A7%88%E5%99%A8.ipynb" TargetMode="External"/><Relationship Id="rId2" Type="http://schemas.openxmlformats.org/officeDocument/2006/relationships/hyperlink" Target="http://selenium-python.readthedocs.io/getting-started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hosted.org/joblib/" TargetMode="External"/><Relationship Id="rId2" Type="http://schemas.openxmlformats.org/officeDocument/2006/relationships/hyperlink" Target="https://docs.python.org/2.7/library/multiprocessing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ocalhost:8888/notebooks/%E5%A4%9A%E7%BA%BF%E7%A8%8B.ipyn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enjianshou.cn/" TargetMode="External"/><Relationship Id="rId2" Type="http://schemas.openxmlformats.org/officeDocument/2006/relationships/hyperlink" Target="https://github.com/ferventdesert/Hawk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21193842" flipH="1">
            <a:off x="803275" y="3829050"/>
            <a:ext cx="1209675" cy="3111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09963" y="819150"/>
            <a:ext cx="5383212" cy="5383213"/>
            <a:chOff x="3510653" y="819764"/>
            <a:chExt cx="5383162" cy="5383162"/>
          </a:xfrm>
        </p:grpSpPr>
        <p:sp>
          <p:nvSpPr>
            <p:cNvPr id="9" name="椭圆 8"/>
            <p:cNvSpPr/>
            <p:nvPr/>
          </p:nvSpPr>
          <p:spPr>
            <a:xfrm>
              <a:off x="3605902" y="915013"/>
              <a:ext cx="5192664" cy="5192664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Oval 8_1"/>
            <p:cNvSpPr/>
            <p:nvPr/>
          </p:nvSpPr>
          <p:spPr>
            <a:xfrm>
              <a:off x="3510653" y="819764"/>
              <a:ext cx="5383162" cy="5383162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5" name="等腰三角形 14"/>
          <p:cNvSpPr/>
          <p:nvPr/>
        </p:nvSpPr>
        <p:spPr>
          <a:xfrm rot="3183980" flipH="1">
            <a:off x="10719594" y="4098132"/>
            <a:ext cx="846137" cy="6667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" name="等腰三角形 22"/>
          <p:cNvSpPr/>
          <p:nvPr/>
        </p:nvSpPr>
        <p:spPr>
          <a:xfrm rot="3183980" flipH="1">
            <a:off x="2375694" y="3318669"/>
            <a:ext cx="176212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等腰三角形 23"/>
          <p:cNvSpPr/>
          <p:nvPr/>
        </p:nvSpPr>
        <p:spPr>
          <a:xfrm rot="6200158" flipH="1" flipV="1">
            <a:off x="1385888" y="120332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等腰三角形 24"/>
          <p:cNvSpPr/>
          <p:nvPr/>
        </p:nvSpPr>
        <p:spPr>
          <a:xfrm rot="6315786" flipH="1" flipV="1">
            <a:off x="2879725" y="1503363"/>
            <a:ext cx="430213" cy="376237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等腰三角形 25"/>
          <p:cNvSpPr/>
          <p:nvPr/>
        </p:nvSpPr>
        <p:spPr>
          <a:xfrm rot="5872073" flipH="1">
            <a:off x="1517650" y="2898775"/>
            <a:ext cx="635000" cy="1270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等腰三角形 26"/>
          <p:cNvSpPr/>
          <p:nvPr/>
        </p:nvSpPr>
        <p:spPr>
          <a:xfrm rot="1864198" flipH="1">
            <a:off x="9001125" y="5603875"/>
            <a:ext cx="430213" cy="3714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893175" y="-1206500"/>
            <a:ext cx="2643188" cy="26416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294688" y="-774700"/>
            <a:ext cx="2209800" cy="22098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77925" y="5576888"/>
            <a:ext cx="2571750" cy="2487612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9438" y="5892800"/>
            <a:ext cx="2251075" cy="21717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3183980" flipH="1">
            <a:off x="1797051" y="681037"/>
            <a:ext cx="531812" cy="195263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7" name="等腰三角形 36"/>
          <p:cNvSpPr/>
          <p:nvPr/>
        </p:nvSpPr>
        <p:spPr>
          <a:xfrm rot="3183980" flipH="1">
            <a:off x="10621169" y="2005807"/>
            <a:ext cx="306387" cy="1676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8" name="等腰三角形 37"/>
          <p:cNvSpPr/>
          <p:nvPr/>
        </p:nvSpPr>
        <p:spPr>
          <a:xfrm rot="3183980" flipH="1">
            <a:off x="8289925" y="6321425"/>
            <a:ext cx="177800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1" name="等腰三角形 40"/>
          <p:cNvSpPr/>
          <p:nvPr/>
        </p:nvSpPr>
        <p:spPr>
          <a:xfrm rot="6200158" flipH="1" flipV="1">
            <a:off x="10758488" y="487997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210050" y="1712913"/>
            <a:ext cx="37719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</a:rPr>
              <a:t>Spider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4175125" y="3490913"/>
            <a:ext cx="3841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网络爬虫入门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37013" y="4083050"/>
            <a:ext cx="41179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en-US" altLang="zh-CN" sz="1360" noProof="1" smtClean="0">
                <a:solidFill>
                  <a:schemeClr val="bg1"/>
                </a:solidFill>
                <a:latin typeface="+mn-lt"/>
                <a:ea typeface="+mn-ea"/>
              </a:rPr>
              <a:t>The Gate to Web Crawler</a:t>
            </a:r>
            <a:endParaRPr lang="zh-CN" altLang="en-US" sz="1360" noProof="1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210050" y="4110038"/>
            <a:ext cx="3771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127625" y="4651375"/>
            <a:ext cx="193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讲述人：吕坤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41" grpId="0" animBg="1"/>
      <p:bldP spid="42" grpId="0"/>
      <p:bldP spid="44" grpId="0"/>
      <p:bldP spid="45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>
            <a:spLocks noChangeArrowheads="1"/>
          </p:cNvSpPr>
          <p:nvPr/>
        </p:nvSpPr>
        <p:spPr bwMode="auto">
          <a:xfrm rot="9233090">
            <a:off x="11149013" y="6661150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-6030424">
            <a:off x="10908506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228606">
            <a:off x="11363325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3389783">
            <a:off x="11102975" y="6572251"/>
            <a:ext cx="58737" cy="4921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2" name="等腰三角形 21"/>
          <p:cNvSpPr>
            <a:spLocks noChangeArrowheads="1"/>
          </p:cNvSpPr>
          <p:nvPr/>
        </p:nvSpPr>
        <p:spPr bwMode="auto">
          <a:xfrm rot="8748521">
            <a:off x="1129188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10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等腰三角形 43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矩形 32">
            <a:hlinkClick r:id="rId2"/>
          </p:cNvPr>
          <p:cNvSpPr>
            <a:spLocks noChangeArrowheads="1"/>
          </p:cNvSpPr>
          <p:nvPr/>
        </p:nvSpPr>
        <p:spPr bwMode="auto">
          <a:xfrm>
            <a:off x="1025525" y="579438"/>
            <a:ext cx="18368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  <a:hlinkClick r:id="rId2"/>
              </a:rPr>
              <a:t>关于</a:t>
            </a:r>
            <a:r>
              <a:rPr lang="en-US" altLang="zh-CN" sz="2000" dirty="0">
                <a:solidFill>
                  <a:srgbClr val="197519"/>
                </a:solidFill>
                <a:hlinkClick r:id="rId2"/>
              </a:rPr>
              <a:t>h</a:t>
            </a:r>
            <a:r>
              <a:rPr lang="en-US" altLang="zh-CN" sz="2000" dirty="0" smtClean="0">
                <a:solidFill>
                  <a:srgbClr val="197519"/>
                </a:solidFill>
                <a:hlinkClick r:id="rId2"/>
              </a:rPr>
              <a:t>ttp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56253" y="377642"/>
            <a:ext cx="10946787" cy="6258889"/>
            <a:chOff x="956253" y="377642"/>
            <a:chExt cx="10946787" cy="625888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53" y="377642"/>
              <a:ext cx="10946787" cy="6258889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7751752" y="544513"/>
              <a:ext cx="560439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793048" y="2025650"/>
              <a:ext cx="560439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568992" y="2739472"/>
              <a:ext cx="1793403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64124" y="3465093"/>
              <a:ext cx="1562008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65176" y="4023359"/>
              <a:ext cx="560439" cy="241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259276" y="4265234"/>
              <a:ext cx="560439" cy="241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564011" y="5382382"/>
              <a:ext cx="1199659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564011" y="6099901"/>
              <a:ext cx="1255704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27064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7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365250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>
                <a:solidFill>
                  <a:srgbClr val="197519"/>
                </a:solidFill>
              </a:rPr>
              <a:t>03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197519"/>
                </a:solidFill>
              </a:rPr>
              <a:t>爬虫整体流程</a:t>
            </a:r>
            <a:endParaRPr lang="zh-CN" altLang="en-US" sz="3200" b="1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233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197519"/>
                </a:solidFill>
              </a:rPr>
              <a:t>Part Three</a:t>
            </a:r>
            <a:endParaRPr lang="zh-CN" altLang="en-US" sz="3200" b="1" i="1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15368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15369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15370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15371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15372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5373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5374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>
            <a:spLocks noChangeArrowheads="1"/>
          </p:cNvSpPr>
          <p:nvPr/>
        </p:nvSpPr>
        <p:spPr bwMode="auto">
          <a:xfrm rot="9233090">
            <a:off x="11087100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6030424">
            <a:off x="108465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2" name="等腰三角形 21"/>
          <p:cNvSpPr>
            <a:spLocks noChangeArrowheads="1"/>
          </p:cNvSpPr>
          <p:nvPr/>
        </p:nvSpPr>
        <p:spPr bwMode="auto">
          <a:xfrm rot="-228606">
            <a:off x="113014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-3389783">
            <a:off x="11041063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4" name="等腰三角形 23"/>
          <p:cNvSpPr>
            <a:spLocks noChangeArrowheads="1"/>
          </p:cNvSpPr>
          <p:nvPr/>
        </p:nvSpPr>
        <p:spPr bwMode="auto">
          <a:xfrm rot="8748521">
            <a:off x="1122997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3006725"/>
            <a:ext cx="12192000" cy="0"/>
          </a:xfrm>
          <a:prstGeom prst="line">
            <a:avLst/>
          </a:prstGeom>
          <a:ln w="107950">
            <a:solidFill>
              <a:srgbClr val="009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17"/>
          <p:cNvSpPr>
            <a:spLocks noEditPoints="1" noChangeArrowheads="1"/>
          </p:cNvSpPr>
          <p:nvPr/>
        </p:nvSpPr>
        <p:spPr bwMode="auto">
          <a:xfrm>
            <a:off x="1604963" y="1941513"/>
            <a:ext cx="769937" cy="1006475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/>
          <p:cNvSpPr>
            <a:spLocks noEditPoints="1" noChangeArrowheads="1"/>
          </p:cNvSpPr>
          <p:nvPr/>
        </p:nvSpPr>
        <p:spPr bwMode="auto">
          <a:xfrm>
            <a:off x="4846638" y="1941513"/>
            <a:ext cx="771525" cy="1006475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/>
          <p:cNvSpPr>
            <a:spLocks noEditPoints="1" noChangeArrowheads="1"/>
          </p:cNvSpPr>
          <p:nvPr/>
        </p:nvSpPr>
        <p:spPr bwMode="auto">
          <a:xfrm>
            <a:off x="8089900" y="1941513"/>
            <a:ext cx="771525" cy="1006475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六边形 26"/>
          <p:cNvSpPr>
            <a:spLocks noChangeArrowheads="1"/>
          </p:cNvSpPr>
          <p:nvPr/>
        </p:nvSpPr>
        <p:spPr bwMode="auto">
          <a:xfrm rot="5400000">
            <a:off x="3446463" y="2863850"/>
            <a:ext cx="330200" cy="285750"/>
          </a:xfrm>
          <a:prstGeom prst="hexagon">
            <a:avLst>
              <a:gd name="adj" fmla="val 24903"/>
              <a:gd name="vf" fmla="val 11547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2849563" y="2041525"/>
            <a:ext cx="15224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i="1" dirty="0" smtClean="0">
                <a:solidFill>
                  <a:srgbClr val="197519"/>
                </a:solidFill>
              </a:rPr>
              <a:t>第一</a:t>
            </a:r>
            <a:endParaRPr lang="zh-CN" altLang="en-US" sz="3600" b="1" i="1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28" name="六边形 27"/>
          <p:cNvSpPr>
            <a:spLocks noChangeArrowheads="1"/>
          </p:cNvSpPr>
          <p:nvPr/>
        </p:nvSpPr>
        <p:spPr bwMode="auto">
          <a:xfrm rot="5400000">
            <a:off x="6689725" y="2863850"/>
            <a:ext cx="330200" cy="285750"/>
          </a:xfrm>
          <a:prstGeom prst="hexagon">
            <a:avLst>
              <a:gd name="adj" fmla="val 24903"/>
              <a:gd name="vf" fmla="val 11547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092825" y="2035175"/>
            <a:ext cx="1522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i="1" dirty="0" smtClean="0">
                <a:solidFill>
                  <a:srgbClr val="197519"/>
                </a:solidFill>
              </a:rPr>
              <a:t>第二</a:t>
            </a:r>
            <a:endParaRPr lang="zh-CN" altLang="en-US" sz="3600" b="1" i="1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29" name="六边形 28"/>
          <p:cNvSpPr>
            <a:spLocks noChangeArrowheads="1"/>
          </p:cNvSpPr>
          <p:nvPr/>
        </p:nvSpPr>
        <p:spPr bwMode="auto">
          <a:xfrm rot="5400000">
            <a:off x="9931400" y="2863850"/>
            <a:ext cx="330200" cy="285750"/>
          </a:xfrm>
          <a:prstGeom prst="hexagon">
            <a:avLst>
              <a:gd name="adj" fmla="val 24903"/>
              <a:gd name="vf" fmla="val 11547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9336088" y="2035175"/>
            <a:ext cx="1522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i="1" dirty="0" smtClean="0">
                <a:solidFill>
                  <a:srgbClr val="197519"/>
                </a:solidFill>
              </a:rPr>
              <a:t>第三</a:t>
            </a:r>
            <a:endParaRPr lang="zh-CN" altLang="en-US" sz="3600" b="1" i="1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grpSp>
        <p:nvGrpSpPr>
          <p:cNvPr id="127" name="Group 101"/>
          <p:cNvGrpSpPr>
            <a:grpSpLocks noChangeAspect="1"/>
          </p:cNvGrpSpPr>
          <p:nvPr/>
        </p:nvGrpSpPr>
        <p:grpSpPr bwMode="auto">
          <a:xfrm>
            <a:off x="1066803" y="3496221"/>
            <a:ext cx="709613" cy="1881365"/>
            <a:chOff x="679" y="2526"/>
            <a:chExt cx="433" cy="1148"/>
          </a:xfrm>
          <a:solidFill>
            <a:schemeClr val="accent1"/>
          </a:solidFill>
        </p:grpSpPr>
        <p:sp>
          <p:nvSpPr>
            <p:cNvPr id="129" name="Freeform 102"/>
            <p:cNvSpPr/>
            <p:nvPr/>
          </p:nvSpPr>
          <p:spPr bwMode="auto">
            <a:xfrm>
              <a:off x="784" y="2526"/>
              <a:ext cx="162" cy="181"/>
            </a:xfrm>
            <a:custGeom>
              <a:avLst/>
              <a:gdLst>
                <a:gd name="T0" fmla="*/ 33 w 67"/>
                <a:gd name="T1" fmla="*/ 76 h 76"/>
                <a:gd name="T2" fmla="*/ 32 w 67"/>
                <a:gd name="T3" fmla="*/ 75 h 76"/>
                <a:gd name="T4" fmla="*/ 6 w 67"/>
                <a:gd name="T5" fmla="*/ 61 h 76"/>
                <a:gd name="T6" fmla="*/ 7 w 67"/>
                <a:gd name="T7" fmla="*/ 59 h 76"/>
                <a:gd name="T8" fmla="*/ 5 w 67"/>
                <a:gd name="T9" fmla="*/ 51 h 76"/>
                <a:gd name="T10" fmla="*/ 2 w 67"/>
                <a:gd name="T11" fmla="*/ 44 h 76"/>
                <a:gd name="T12" fmla="*/ 0 w 67"/>
                <a:gd name="T13" fmla="*/ 36 h 76"/>
                <a:gd name="T14" fmla="*/ 0 w 67"/>
                <a:gd name="T15" fmla="*/ 28 h 76"/>
                <a:gd name="T16" fmla="*/ 1 w 67"/>
                <a:gd name="T17" fmla="*/ 21 h 76"/>
                <a:gd name="T18" fmla="*/ 6 w 67"/>
                <a:gd name="T19" fmla="*/ 16 h 76"/>
                <a:gd name="T20" fmla="*/ 6 w 67"/>
                <a:gd name="T21" fmla="*/ 15 h 76"/>
                <a:gd name="T22" fmla="*/ 7 w 67"/>
                <a:gd name="T23" fmla="*/ 10 h 76"/>
                <a:gd name="T24" fmla="*/ 11 w 67"/>
                <a:gd name="T25" fmla="*/ 4 h 76"/>
                <a:gd name="T26" fmla="*/ 29 w 67"/>
                <a:gd name="T27" fmla="*/ 0 h 76"/>
                <a:gd name="T28" fmla="*/ 40 w 67"/>
                <a:gd name="T29" fmla="*/ 0 h 76"/>
                <a:gd name="T30" fmla="*/ 52 w 67"/>
                <a:gd name="T31" fmla="*/ 5 h 76"/>
                <a:gd name="T32" fmla="*/ 61 w 67"/>
                <a:gd name="T33" fmla="*/ 13 h 76"/>
                <a:gd name="T34" fmla="*/ 67 w 67"/>
                <a:gd name="T35" fmla="*/ 20 h 76"/>
                <a:gd name="T36" fmla="*/ 62 w 67"/>
                <a:gd name="T37" fmla="*/ 20 h 76"/>
                <a:gd name="T38" fmla="*/ 63 w 67"/>
                <a:gd name="T39" fmla="*/ 24 h 76"/>
                <a:gd name="T40" fmla="*/ 63 w 67"/>
                <a:gd name="T41" fmla="*/ 24 h 76"/>
                <a:gd name="T42" fmla="*/ 56 w 67"/>
                <a:gd name="T43" fmla="*/ 25 h 76"/>
                <a:gd name="T44" fmla="*/ 58 w 67"/>
                <a:gd name="T45" fmla="*/ 33 h 76"/>
                <a:gd name="T46" fmla="*/ 56 w 67"/>
                <a:gd name="T47" fmla="*/ 41 h 76"/>
                <a:gd name="T48" fmla="*/ 55 w 67"/>
                <a:gd name="T49" fmla="*/ 45 h 76"/>
                <a:gd name="T50" fmla="*/ 55 w 67"/>
                <a:gd name="T51" fmla="*/ 48 h 76"/>
                <a:gd name="T52" fmla="*/ 56 w 67"/>
                <a:gd name="T53" fmla="*/ 52 h 76"/>
                <a:gd name="T54" fmla="*/ 57 w 67"/>
                <a:gd name="T55" fmla="*/ 57 h 76"/>
                <a:gd name="T56" fmla="*/ 50 w 67"/>
                <a:gd name="T57" fmla="*/ 57 h 76"/>
                <a:gd name="T58" fmla="*/ 50 w 67"/>
                <a:gd name="T59" fmla="*/ 61 h 76"/>
                <a:gd name="T60" fmla="*/ 47 w 67"/>
                <a:gd name="T61" fmla="*/ 62 h 76"/>
                <a:gd name="T62" fmla="*/ 47 w 67"/>
                <a:gd name="T63" fmla="*/ 64 h 76"/>
                <a:gd name="T64" fmla="*/ 43 w 67"/>
                <a:gd name="T65" fmla="*/ 69 h 76"/>
                <a:gd name="T66" fmla="*/ 43 w 67"/>
                <a:gd name="T67" fmla="*/ 71 h 76"/>
                <a:gd name="T68" fmla="*/ 39 w 67"/>
                <a:gd name="T69" fmla="*/ 72 h 76"/>
                <a:gd name="T70" fmla="*/ 35 w 67"/>
                <a:gd name="T71" fmla="*/ 72 h 76"/>
                <a:gd name="T72" fmla="*/ 33 w 67"/>
                <a:gd name="T7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" h="76">
                  <a:moveTo>
                    <a:pt x="33" y="76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23" y="68"/>
                    <a:pt x="14" y="63"/>
                    <a:pt x="6" y="61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58"/>
                    <a:pt x="5" y="55"/>
                    <a:pt x="5" y="51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1" y="41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2"/>
                    <a:pt x="1" y="2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7"/>
                    <a:pt x="9" y="5"/>
                    <a:pt x="11" y="4"/>
                  </a:cubicBezTo>
                  <a:cubicBezTo>
                    <a:pt x="14" y="1"/>
                    <a:pt x="20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5" y="1"/>
                    <a:pt x="49" y="3"/>
                    <a:pt x="52" y="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4" y="16"/>
                    <a:pt x="66" y="18"/>
                    <a:pt x="6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7"/>
                    <a:pt x="57" y="40"/>
                    <a:pt x="56" y="41"/>
                  </a:cubicBezTo>
                  <a:cubicBezTo>
                    <a:pt x="55" y="42"/>
                    <a:pt x="55" y="44"/>
                    <a:pt x="55" y="45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4" y="65"/>
                    <a:pt x="43" y="67"/>
                    <a:pt x="43" y="69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4" y="72"/>
                    <a:pt x="33" y="74"/>
                    <a:pt x="3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30" name="Freeform 103"/>
            <p:cNvSpPr/>
            <p:nvPr/>
          </p:nvSpPr>
          <p:spPr bwMode="auto">
            <a:xfrm>
              <a:off x="861" y="2726"/>
              <a:ext cx="37" cy="71"/>
            </a:xfrm>
            <a:custGeom>
              <a:avLst/>
              <a:gdLst>
                <a:gd name="T0" fmla="*/ 4 w 15"/>
                <a:gd name="T1" fmla="*/ 1 h 30"/>
                <a:gd name="T2" fmla="*/ 4 w 15"/>
                <a:gd name="T3" fmla="*/ 0 h 30"/>
                <a:gd name="T4" fmla="*/ 5 w 15"/>
                <a:gd name="T5" fmla="*/ 7 h 30"/>
                <a:gd name="T6" fmla="*/ 10 w 15"/>
                <a:gd name="T7" fmla="*/ 16 h 30"/>
                <a:gd name="T8" fmla="*/ 15 w 15"/>
                <a:gd name="T9" fmla="*/ 30 h 30"/>
                <a:gd name="T10" fmla="*/ 14 w 15"/>
                <a:gd name="T11" fmla="*/ 28 h 30"/>
                <a:gd name="T12" fmla="*/ 13 w 15"/>
                <a:gd name="T13" fmla="*/ 27 h 30"/>
                <a:gd name="T14" fmla="*/ 3 w 15"/>
                <a:gd name="T15" fmla="*/ 7 h 30"/>
                <a:gd name="T16" fmla="*/ 0 w 15"/>
                <a:gd name="T17" fmla="*/ 6 h 30"/>
                <a:gd name="T18" fmla="*/ 0 w 15"/>
                <a:gd name="T19" fmla="*/ 5 h 30"/>
                <a:gd name="T20" fmla="*/ 4 w 15"/>
                <a:gd name="T2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30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7" y="3"/>
                    <a:pt x="7" y="5"/>
                    <a:pt x="5" y="7"/>
                  </a:cubicBezTo>
                  <a:cubicBezTo>
                    <a:pt x="7" y="8"/>
                    <a:pt x="8" y="11"/>
                    <a:pt x="10" y="16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22"/>
                    <a:pt x="6" y="16"/>
                    <a:pt x="3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31" name="Freeform 104"/>
            <p:cNvSpPr/>
            <p:nvPr/>
          </p:nvSpPr>
          <p:spPr bwMode="auto">
            <a:xfrm>
              <a:off x="784" y="2680"/>
              <a:ext cx="138" cy="212"/>
            </a:xfrm>
            <a:custGeom>
              <a:avLst/>
              <a:gdLst>
                <a:gd name="T0" fmla="*/ 45 w 57"/>
                <a:gd name="T1" fmla="*/ 46 h 89"/>
                <a:gd name="T2" fmla="*/ 45 w 57"/>
                <a:gd name="T3" fmla="*/ 47 h 89"/>
                <a:gd name="T4" fmla="*/ 47 w 57"/>
                <a:gd name="T5" fmla="*/ 48 h 89"/>
                <a:gd name="T6" fmla="*/ 47 w 57"/>
                <a:gd name="T7" fmla="*/ 49 h 89"/>
                <a:gd name="T8" fmla="*/ 48 w 57"/>
                <a:gd name="T9" fmla="*/ 50 h 89"/>
                <a:gd name="T10" fmla="*/ 50 w 57"/>
                <a:gd name="T11" fmla="*/ 54 h 89"/>
                <a:gd name="T12" fmla="*/ 56 w 57"/>
                <a:gd name="T13" fmla="*/ 64 h 89"/>
                <a:gd name="T14" fmla="*/ 57 w 57"/>
                <a:gd name="T15" fmla="*/ 89 h 89"/>
                <a:gd name="T16" fmla="*/ 50 w 57"/>
                <a:gd name="T17" fmla="*/ 69 h 89"/>
                <a:gd name="T18" fmla="*/ 46 w 57"/>
                <a:gd name="T19" fmla="*/ 61 h 89"/>
                <a:gd name="T20" fmla="*/ 41 w 57"/>
                <a:gd name="T21" fmla="*/ 55 h 89"/>
                <a:gd name="T22" fmla="*/ 39 w 57"/>
                <a:gd name="T23" fmla="*/ 47 h 89"/>
                <a:gd name="T24" fmla="*/ 27 w 57"/>
                <a:gd name="T25" fmla="*/ 39 h 89"/>
                <a:gd name="T26" fmla="*/ 27 w 57"/>
                <a:gd name="T27" fmla="*/ 39 h 89"/>
                <a:gd name="T28" fmla="*/ 0 w 57"/>
                <a:gd name="T29" fmla="*/ 2 h 89"/>
                <a:gd name="T30" fmla="*/ 0 w 57"/>
                <a:gd name="T31" fmla="*/ 2 h 89"/>
                <a:gd name="T32" fmla="*/ 1 w 57"/>
                <a:gd name="T33" fmla="*/ 0 h 89"/>
                <a:gd name="T34" fmla="*/ 17 w 57"/>
                <a:gd name="T35" fmla="*/ 9 h 89"/>
                <a:gd name="T36" fmla="*/ 18 w 57"/>
                <a:gd name="T37" fmla="*/ 9 h 89"/>
                <a:gd name="T38" fmla="*/ 31 w 57"/>
                <a:gd name="T39" fmla="*/ 26 h 89"/>
                <a:gd name="T40" fmla="*/ 32 w 57"/>
                <a:gd name="T41" fmla="*/ 26 h 89"/>
                <a:gd name="T42" fmla="*/ 41 w 57"/>
                <a:gd name="T43" fmla="*/ 43 h 89"/>
                <a:gd name="T44" fmla="*/ 45 w 57"/>
                <a:gd name="T45" fmla="*/ 4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9">
                  <a:moveTo>
                    <a:pt x="45" y="46"/>
                  </a:moveTo>
                  <a:cubicBezTo>
                    <a:pt x="45" y="47"/>
                    <a:pt x="45" y="47"/>
                    <a:pt x="45" y="47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2"/>
                    <a:pt x="19" y="2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2"/>
                    <a:pt x="12" y="5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3" y="13"/>
                    <a:pt x="27" y="19"/>
                    <a:pt x="3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33"/>
                    <a:pt x="36" y="38"/>
                    <a:pt x="41" y="43"/>
                  </a:cubicBezTo>
                  <a:lnTo>
                    <a:pt x="4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32" name="Freeform 105"/>
            <p:cNvSpPr/>
            <p:nvPr/>
          </p:nvSpPr>
          <p:spPr bwMode="auto">
            <a:xfrm>
              <a:off x="922" y="2854"/>
              <a:ext cx="101" cy="102"/>
            </a:xfrm>
            <a:custGeom>
              <a:avLst/>
              <a:gdLst>
                <a:gd name="T0" fmla="*/ 0 w 42"/>
                <a:gd name="T1" fmla="*/ 16 h 43"/>
                <a:gd name="T2" fmla="*/ 24 w 42"/>
                <a:gd name="T3" fmla="*/ 0 h 43"/>
                <a:gd name="T4" fmla="*/ 25 w 42"/>
                <a:gd name="T5" fmla="*/ 1 h 43"/>
                <a:gd name="T6" fmla="*/ 40 w 42"/>
                <a:gd name="T7" fmla="*/ 19 h 43"/>
                <a:gd name="T8" fmla="*/ 42 w 42"/>
                <a:gd name="T9" fmla="*/ 21 h 43"/>
                <a:gd name="T10" fmla="*/ 5 w 42"/>
                <a:gd name="T11" fmla="*/ 43 h 43"/>
                <a:gd name="T12" fmla="*/ 0 w 42"/>
                <a:gd name="T13" fmla="*/ 17 h 43"/>
                <a:gd name="T14" fmla="*/ 0 w 42"/>
                <a:gd name="T15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3">
                  <a:moveTo>
                    <a:pt x="0" y="16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0" y="10"/>
                    <a:pt x="35" y="16"/>
                    <a:pt x="40" y="19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33" name="Freeform 106"/>
            <p:cNvSpPr/>
            <p:nvPr/>
          </p:nvSpPr>
          <p:spPr bwMode="auto">
            <a:xfrm>
              <a:off x="994" y="2802"/>
              <a:ext cx="62" cy="71"/>
            </a:xfrm>
            <a:custGeom>
              <a:avLst/>
              <a:gdLst>
                <a:gd name="T0" fmla="*/ 0 w 26"/>
                <a:gd name="T1" fmla="*/ 19 h 30"/>
                <a:gd name="T2" fmla="*/ 3 w 26"/>
                <a:gd name="T3" fmla="*/ 13 h 30"/>
                <a:gd name="T4" fmla="*/ 7 w 26"/>
                <a:gd name="T5" fmla="*/ 9 h 30"/>
                <a:gd name="T6" fmla="*/ 9 w 26"/>
                <a:gd name="T7" fmla="*/ 4 h 30"/>
                <a:gd name="T8" fmla="*/ 13 w 26"/>
                <a:gd name="T9" fmla="*/ 1 h 30"/>
                <a:gd name="T10" fmla="*/ 12 w 26"/>
                <a:gd name="T11" fmla="*/ 4 h 30"/>
                <a:gd name="T12" fmla="*/ 5 w 26"/>
                <a:gd name="T13" fmla="*/ 19 h 30"/>
                <a:gd name="T14" fmla="*/ 8 w 26"/>
                <a:gd name="T15" fmla="*/ 24 h 30"/>
                <a:gd name="T16" fmla="*/ 9 w 26"/>
                <a:gd name="T17" fmla="*/ 24 h 30"/>
                <a:gd name="T18" fmla="*/ 9 w 26"/>
                <a:gd name="T19" fmla="*/ 24 h 30"/>
                <a:gd name="T20" fmla="*/ 9 w 26"/>
                <a:gd name="T21" fmla="*/ 21 h 30"/>
                <a:gd name="T22" fmla="*/ 11 w 26"/>
                <a:gd name="T23" fmla="*/ 19 h 30"/>
                <a:gd name="T24" fmla="*/ 9 w 26"/>
                <a:gd name="T25" fmla="*/ 18 h 30"/>
                <a:gd name="T26" fmla="*/ 9 w 26"/>
                <a:gd name="T27" fmla="*/ 16 h 30"/>
                <a:gd name="T28" fmla="*/ 13 w 26"/>
                <a:gd name="T29" fmla="*/ 9 h 30"/>
                <a:gd name="T30" fmla="*/ 15 w 26"/>
                <a:gd name="T31" fmla="*/ 7 h 30"/>
                <a:gd name="T32" fmla="*/ 15 w 26"/>
                <a:gd name="T33" fmla="*/ 4 h 30"/>
                <a:gd name="T34" fmla="*/ 17 w 26"/>
                <a:gd name="T35" fmla="*/ 1 h 30"/>
                <a:gd name="T36" fmla="*/ 20 w 26"/>
                <a:gd name="T37" fmla="*/ 0 h 30"/>
                <a:gd name="T38" fmla="*/ 20 w 26"/>
                <a:gd name="T39" fmla="*/ 1 h 30"/>
                <a:gd name="T40" fmla="*/ 23 w 26"/>
                <a:gd name="T41" fmla="*/ 1 h 30"/>
                <a:gd name="T42" fmla="*/ 23 w 26"/>
                <a:gd name="T43" fmla="*/ 2 h 30"/>
                <a:gd name="T44" fmla="*/ 22 w 26"/>
                <a:gd name="T45" fmla="*/ 6 h 30"/>
                <a:gd name="T46" fmla="*/ 23 w 26"/>
                <a:gd name="T47" fmla="*/ 9 h 30"/>
                <a:gd name="T48" fmla="*/ 23 w 26"/>
                <a:gd name="T49" fmla="*/ 10 h 30"/>
                <a:gd name="T50" fmla="*/ 23 w 26"/>
                <a:gd name="T51" fmla="*/ 12 h 30"/>
                <a:gd name="T52" fmla="*/ 25 w 26"/>
                <a:gd name="T53" fmla="*/ 16 h 30"/>
                <a:gd name="T54" fmla="*/ 24 w 26"/>
                <a:gd name="T55" fmla="*/ 20 h 30"/>
                <a:gd name="T56" fmla="*/ 25 w 26"/>
                <a:gd name="T57" fmla="*/ 19 h 30"/>
                <a:gd name="T58" fmla="*/ 26 w 26"/>
                <a:gd name="T59" fmla="*/ 22 h 30"/>
                <a:gd name="T60" fmla="*/ 21 w 26"/>
                <a:gd name="T61" fmla="*/ 27 h 30"/>
                <a:gd name="T62" fmla="*/ 14 w 26"/>
                <a:gd name="T63" fmla="*/ 30 h 30"/>
                <a:gd name="T64" fmla="*/ 13 w 26"/>
                <a:gd name="T65" fmla="*/ 30 h 30"/>
                <a:gd name="T66" fmla="*/ 4 w 26"/>
                <a:gd name="T67" fmla="*/ 27 h 30"/>
                <a:gd name="T68" fmla="*/ 4 w 26"/>
                <a:gd name="T69" fmla="*/ 25 h 30"/>
                <a:gd name="T70" fmla="*/ 2 w 26"/>
                <a:gd name="T71" fmla="*/ 22 h 30"/>
                <a:gd name="T72" fmla="*/ 0 w 26"/>
                <a:gd name="T7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30">
                  <a:moveTo>
                    <a:pt x="0" y="19"/>
                  </a:moveTo>
                  <a:cubicBezTo>
                    <a:pt x="0" y="17"/>
                    <a:pt x="1" y="15"/>
                    <a:pt x="3" y="13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1" y="0"/>
                    <a:pt x="13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12"/>
                    <a:pt x="5" y="17"/>
                    <a:pt x="5" y="19"/>
                  </a:cubicBezTo>
                  <a:cubicBezTo>
                    <a:pt x="5" y="20"/>
                    <a:pt x="6" y="22"/>
                    <a:pt x="8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3"/>
                    <a:pt x="9" y="22"/>
                    <a:pt x="9" y="21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4"/>
                    <a:pt x="10" y="12"/>
                    <a:pt x="13" y="9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3"/>
                    <a:pt x="23" y="14"/>
                    <a:pt x="23" y="12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8"/>
                    <a:pt x="24" y="20"/>
                  </a:cubicBezTo>
                  <a:cubicBezTo>
                    <a:pt x="24" y="19"/>
                    <a:pt x="25" y="19"/>
                    <a:pt x="25" y="19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4" y="25"/>
                    <a:pt x="21" y="27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9" y="30"/>
                    <a:pt x="6" y="29"/>
                    <a:pt x="4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2"/>
                    <a:pt x="2" y="22"/>
                    <a:pt x="2" y="22"/>
                  </a:cubicBez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34" name="Freeform 107"/>
            <p:cNvSpPr/>
            <p:nvPr/>
          </p:nvSpPr>
          <p:spPr bwMode="auto">
            <a:xfrm>
              <a:off x="999" y="2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35" name="Freeform 108"/>
            <p:cNvSpPr/>
            <p:nvPr/>
          </p:nvSpPr>
          <p:spPr bwMode="auto">
            <a:xfrm>
              <a:off x="1003" y="28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36" name="Freeform 109"/>
            <p:cNvSpPr/>
            <p:nvPr/>
          </p:nvSpPr>
          <p:spPr bwMode="auto">
            <a:xfrm>
              <a:off x="1020" y="28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37" name="Freeform 110"/>
            <p:cNvSpPr/>
            <p:nvPr/>
          </p:nvSpPr>
          <p:spPr bwMode="auto">
            <a:xfrm>
              <a:off x="1030" y="28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38" name="Freeform 111"/>
            <p:cNvSpPr/>
            <p:nvPr/>
          </p:nvSpPr>
          <p:spPr bwMode="auto">
            <a:xfrm>
              <a:off x="765" y="3365"/>
              <a:ext cx="195" cy="309"/>
            </a:xfrm>
            <a:custGeom>
              <a:avLst/>
              <a:gdLst>
                <a:gd name="T0" fmla="*/ 53 w 81"/>
                <a:gd name="T1" fmla="*/ 106 h 130"/>
                <a:gd name="T2" fmla="*/ 53 w 81"/>
                <a:gd name="T3" fmla="*/ 106 h 130"/>
                <a:gd name="T4" fmla="*/ 81 w 81"/>
                <a:gd name="T5" fmla="*/ 124 h 130"/>
                <a:gd name="T6" fmla="*/ 79 w 81"/>
                <a:gd name="T7" fmla="*/ 130 h 130"/>
                <a:gd name="T8" fmla="*/ 26 w 81"/>
                <a:gd name="T9" fmla="*/ 129 h 130"/>
                <a:gd name="T10" fmla="*/ 24 w 81"/>
                <a:gd name="T11" fmla="*/ 125 h 130"/>
                <a:gd name="T12" fmla="*/ 20 w 81"/>
                <a:gd name="T13" fmla="*/ 129 h 130"/>
                <a:gd name="T14" fmla="*/ 7 w 81"/>
                <a:gd name="T15" fmla="*/ 130 h 130"/>
                <a:gd name="T16" fmla="*/ 6 w 81"/>
                <a:gd name="T17" fmla="*/ 106 h 130"/>
                <a:gd name="T18" fmla="*/ 1 w 81"/>
                <a:gd name="T19" fmla="*/ 101 h 130"/>
                <a:gd name="T20" fmla="*/ 3 w 81"/>
                <a:gd name="T21" fmla="*/ 93 h 130"/>
                <a:gd name="T22" fmla="*/ 0 w 81"/>
                <a:gd name="T23" fmla="*/ 58 h 130"/>
                <a:gd name="T24" fmla="*/ 5 w 81"/>
                <a:gd name="T25" fmla="*/ 28 h 130"/>
                <a:gd name="T26" fmla="*/ 1 w 81"/>
                <a:gd name="T27" fmla="*/ 12 h 130"/>
                <a:gd name="T28" fmla="*/ 1 w 81"/>
                <a:gd name="T29" fmla="*/ 0 h 130"/>
                <a:gd name="T30" fmla="*/ 48 w 81"/>
                <a:gd name="T31" fmla="*/ 0 h 130"/>
                <a:gd name="T32" fmla="*/ 50 w 81"/>
                <a:gd name="T33" fmla="*/ 14 h 130"/>
                <a:gd name="T34" fmla="*/ 48 w 81"/>
                <a:gd name="T35" fmla="*/ 20 h 130"/>
                <a:gd name="T36" fmla="*/ 47 w 81"/>
                <a:gd name="T37" fmla="*/ 25 h 130"/>
                <a:gd name="T38" fmla="*/ 37 w 81"/>
                <a:gd name="T39" fmla="*/ 24 h 130"/>
                <a:gd name="T40" fmla="*/ 45 w 81"/>
                <a:gd name="T41" fmla="*/ 32 h 130"/>
                <a:gd name="T42" fmla="*/ 43 w 81"/>
                <a:gd name="T43" fmla="*/ 39 h 130"/>
                <a:gd name="T44" fmla="*/ 38 w 81"/>
                <a:gd name="T45" fmla="*/ 50 h 130"/>
                <a:gd name="T46" fmla="*/ 37 w 81"/>
                <a:gd name="T47" fmla="*/ 75 h 130"/>
                <a:gd name="T48" fmla="*/ 34 w 81"/>
                <a:gd name="T49" fmla="*/ 75 h 130"/>
                <a:gd name="T50" fmla="*/ 34 w 81"/>
                <a:gd name="T51" fmla="*/ 77 h 130"/>
                <a:gd name="T52" fmla="*/ 36 w 81"/>
                <a:gd name="T53" fmla="*/ 84 h 130"/>
                <a:gd name="T54" fmla="*/ 41 w 81"/>
                <a:gd name="T55" fmla="*/ 89 h 130"/>
                <a:gd name="T56" fmla="*/ 42 w 81"/>
                <a:gd name="T57" fmla="*/ 93 h 130"/>
                <a:gd name="T58" fmla="*/ 47 w 81"/>
                <a:gd name="T59" fmla="*/ 107 h 130"/>
                <a:gd name="T60" fmla="*/ 51 w 81"/>
                <a:gd name="T61" fmla="*/ 105 h 130"/>
                <a:gd name="T62" fmla="*/ 53 w 81"/>
                <a:gd name="T63" fmla="*/ 10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130">
                  <a:moveTo>
                    <a:pt x="53" y="106"/>
                  </a:moveTo>
                  <a:cubicBezTo>
                    <a:pt x="53" y="106"/>
                    <a:pt x="53" y="106"/>
                    <a:pt x="53" y="106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1" y="122"/>
                    <a:pt x="1" y="114"/>
                    <a:pt x="6" y="106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9" y="11"/>
                    <a:pt x="50" y="1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6"/>
                    <a:pt x="40" y="29"/>
                    <a:pt x="45" y="32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41"/>
                    <a:pt x="41" y="45"/>
                    <a:pt x="38" y="50"/>
                  </a:cubicBezTo>
                  <a:cubicBezTo>
                    <a:pt x="35" y="55"/>
                    <a:pt x="35" y="63"/>
                    <a:pt x="37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7" y="86"/>
                    <a:pt x="38" y="88"/>
                    <a:pt x="41" y="89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8" y="105"/>
                    <a:pt x="49" y="104"/>
                    <a:pt x="51" y="105"/>
                  </a:cubicBezTo>
                  <a:lnTo>
                    <a:pt x="5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39" name="Freeform 112"/>
            <p:cNvSpPr/>
            <p:nvPr/>
          </p:nvSpPr>
          <p:spPr bwMode="auto">
            <a:xfrm>
              <a:off x="681" y="3201"/>
              <a:ext cx="113" cy="100"/>
            </a:xfrm>
            <a:custGeom>
              <a:avLst/>
              <a:gdLst>
                <a:gd name="T0" fmla="*/ 0 w 113"/>
                <a:gd name="T1" fmla="*/ 0 h 100"/>
                <a:gd name="T2" fmla="*/ 0 w 113"/>
                <a:gd name="T3" fmla="*/ 0 h 100"/>
                <a:gd name="T4" fmla="*/ 12 w 113"/>
                <a:gd name="T5" fmla="*/ 93 h 100"/>
                <a:gd name="T6" fmla="*/ 113 w 113"/>
                <a:gd name="T7" fmla="*/ 93 h 100"/>
                <a:gd name="T8" fmla="*/ 113 w 113"/>
                <a:gd name="T9" fmla="*/ 100 h 100"/>
                <a:gd name="T10" fmla="*/ 10 w 113"/>
                <a:gd name="T11" fmla="*/ 97 h 100"/>
                <a:gd name="T12" fmla="*/ 0 w 113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00">
                  <a:moveTo>
                    <a:pt x="0" y="0"/>
                  </a:moveTo>
                  <a:lnTo>
                    <a:pt x="0" y="0"/>
                  </a:lnTo>
                  <a:lnTo>
                    <a:pt x="12" y="93"/>
                  </a:lnTo>
                  <a:lnTo>
                    <a:pt x="113" y="93"/>
                  </a:lnTo>
                  <a:lnTo>
                    <a:pt x="113" y="100"/>
                  </a:lnTo>
                  <a:lnTo>
                    <a:pt x="10" y="9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40" name="Freeform 113"/>
            <p:cNvSpPr/>
            <p:nvPr/>
          </p:nvSpPr>
          <p:spPr bwMode="auto">
            <a:xfrm>
              <a:off x="727" y="2707"/>
              <a:ext cx="204" cy="494"/>
            </a:xfrm>
            <a:custGeom>
              <a:avLst/>
              <a:gdLst>
                <a:gd name="T0" fmla="*/ 15 w 85"/>
                <a:gd name="T1" fmla="*/ 201 h 208"/>
                <a:gd name="T2" fmla="*/ 15 w 85"/>
                <a:gd name="T3" fmla="*/ 189 h 208"/>
                <a:gd name="T4" fmla="*/ 14 w 85"/>
                <a:gd name="T5" fmla="*/ 189 h 208"/>
                <a:gd name="T6" fmla="*/ 3 w 85"/>
                <a:gd name="T7" fmla="*/ 184 h 208"/>
                <a:gd name="T8" fmla="*/ 8 w 85"/>
                <a:gd name="T9" fmla="*/ 139 h 208"/>
                <a:gd name="T10" fmla="*/ 3 w 85"/>
                <a:gd name="T11" fmla="*/ 101 h 208"/>
                <a:gd name="T12" fmla="*/ 5 w 85"/>
                <a:gd name="T13" fmla="*/ 73 h 208"/>
                <a:gd name="T14" fmla="*/ 2 w 85"/>
                <a:gd name="T15" fmla="*/ 46 h 208"/>
                <a:gd name="T16" fmla="*/ 1 w 85"/>
                <a:gd name="T17" fmla="*/ 43 h 208"/>
                <a:gd name="T18" fmla="*/ 1 w 85"/>
                <a:gd name="T19" fmla="*/ 24 h 208"/>
                <a:gd name="T20" fmla="*/ 5 w 85"/>
                <a:gd name="T21" fmla="*/ 16 h 208"/>
                <a:gd name="T22" fmla="*/ 22 w 85"/>
                <a:gd name="T23" fmla="*/ 2 h 208"/>
                <a:gd name="T24" fmla="*/ 38 w 85"/>
                <a:gd name="T25" fmla="*/ 16 h 208"/>
                <a:gd name="T26" fmla="*/ 46 w 85"/>
                <a:gd name="T27" fmla="*/ 37 h 208"/>
                <a:gd name="T28" fmla="*/ 63 w 85"/>
                <a:gd name="T29" fmla="*/ 54 h 208"/>
                <a:gd name="T30" fmla="*/ 78 w 85"/>
                <a:gd name="T31" fmla="*/ 93 h 208"/>
                <a:gd name="T32" fmla="*/ 83 w 85"/>
                <a:gd name="T33" fmla="*/ 129 h 208"/>
                <a:gd name="T34" fmla="*/ 84 w 85"/>
                <a:gd name="T35" fmla="*/ 151 h 208"/>
                <a:gd name="T36" fmla="*/ 85 w 85"/>
                <a:gd name="T37" fmla="*/ 172 h 208"/>
                <a:gd name="T38" fmla="*/ 68 w 85"/>
                <a:gd name="T39" fmla="*/ 187 h 208"/>
                <a:gd name="T40" fmla="*/ 76 w 85"/>
                <a:gd name="T41" fmla="*/ 187 h 208"/>
                <a:gd name="T42" fmla="*/ 76 w 85"/>
                <a:gd name="T43" fmla="*/ 208 h 208"/>
                <a:gd name="T44" fmla="*/ 62 w 85"/>
                <a:gd name="T45" fmla="*/ 208 h 208"/>
                <a:gd name="T46" fmla="*/ 49 w 85"/>
                <a:gd name="T47" fmla="*/ 196 h 208"/>
                <a:gd name="T48" fmla="*/ 48 w 85"/>
                <a:gd name="T49" fmla="*/ 201 h 208"/>
                <a:gd name="T50" fmla="*/ 55 w 85"/>
                <a:gd name="T51" fmla="*/ 208 h 208"/>
                <a:gd name="T52" fmla="*/ 16 w 85"/>
                <a:gd name="T53" fmla="*/ 207 h 208"/>
                <a:gd name="T54" fmla="*/ 22 w 85"/>
                <a:gd name="T55" fmla="*/ 201 h 208"/>
                <a:gd name="T56" fmla="*/ 21 w 85"/>
                <a:gd name="T57" fmla="*/ 196 h 208"/>
                <a:gd name="T58" fmla="*/ 15 w 85"/>
                <a:gd name="T59" fmla="*/ 20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208">
                  <a:moveTo>
                    <a:pt x="15" y="201"/>
                  </a:moveTo>
                  <a:cubicBezTo>
                    <a:pt x="15" y="189"/>
                    <a:pt x="15" y="189"/>
                    <a:pt x="15" y="189"/>
                  </a:cubicBezTo>
                  <a:cubicBezTo>
                    <a:pt x="14" y="189"/>
                    <a:pt x="14" y="189"/>
                    <a:pt x="14" y="189"/>
                  </a:cubicBezTo>
                  <a:cubicBezTo>
                    <a:pt x="10" y="186"/>
                    <a:pt x="7" y="185"/>
                    <a:pt x="3" y="184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36"/>
                    <a:pt x="0" y="30"/>
                    <a:pt x="1" y="2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0" y="8"/>
                    <a:pt x="16" y="3"/>
                    <a:pt x="22" y="2"/>
                  </a:cubicBezTo>
                  <a:cubicBezTo>
                    <a:pt x="29" y="0"/>
                    <a:pt x="34" y="5"/>
                    <a:pt x="38" y="16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9" y="35"/>
                    <a:pt x="55" y="41"/>
                    <a:pt x="63" y="54"/>
                  </a:cubicBezTo>
                  <a:cubicBezTo>
                    <a:pt x="71" y="67"/>
                    <a:pt x="76" y="80"/>
                    <a:pt x="78" y="93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4" y="151"/>
                    <a:pt x="84" y="151"/>
                    <a:pt x="84" y="151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79" y="179"/>
                    <a:pt x="74" y="184"/>
                    <a:pt x="68" y="187"/>
                  </a:cubicBezTo>
                  <a:cubicBezTo>
                    <a:pt x="76" y="187"/>
                    <a:pt x="76" y="187"/>
                    <a:pt x="76" y="187"/>
                  </a:cubicBezTo>
                  <a:cubicBezTo>
                    <a:pt x="76" y="208"/>
                    <a:pt x="76" y="208"/>
                    <a:pt x="76" y="208"/>
                  </a:cubicBezTo>
                  <a:cubicBezTo>
                    <a:pt x="62" y="208"/>
                    <a:pt x="62" y="208"/>
                    <a:pt x="62" y="208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48" y="201"/>
                    <a:pt x="48" y="201"/>
                    <a:pt x="48" y="201"/>
                  </a:cubicBezTo>
                  <a:cubicBezTo>
                    <a:pt x="55" y="208"/>
                    <a:pt x="55" y="208"/>
                    <a:pt x="55" y="208"/>
                  </a:cubicBezTo>
                  <a:cubicBezTo>
                    <a:pt x="16" y="207"/>
                    <a:pt x="16" y="207"/>
                    <a:pt x="16" y="207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1" y="196"/>
                    <a:pt x="21" y="196"/>
                    <a:pt x="21" y="196"/>
                  </a:cubicBezTo>
                  <a:lnTo>
                    <a:pt x="15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41" name="Freeform 114"/>
            <p:cNvSpPr/>
            <p:nvPr/>
          </p:nvSpPr>
          <p:spPr bwMode="auto">
            <a:xfrm>
              <a:off x="772" y="2835"/>
              <a:ext cx="92" cy="347"/>
            </a:xfrm>
            <a:custGeom>
              <a:avLst/>
              <a:gdLst>
                <a:gd name="T0" fmla="*/ 26 w 38"/>
                <a:gd name="T1" fmla="*/ 119 h 146"/>
                <a:gd name="T2" fmla="*/ 27 w 38"/>
                <a:gd name="T3" fmla="*/ 120 h 146"/>
                <a:gd name="T4" fmla="*/ 0 w 38"/>
                <a:gd name="T5" fmla="*/ 128 h 146"/>
                <a:gd name="T6" fmla="*/ 1 w 38"/>
                <a:gd name="T7" fmla="*/ 136 h 146"/>
                <a:gd name="T8" fmla="*/ 29 w 38"/>
                <a:gd name="T9" fmla="*/ 130 h 146"/>
                <a:gd name="T10" fmla="*/ 38 w 38"/>
                <a:gd name="T11" fmla="*/ 122 h 146"/>
                <a:gd name="T12" fmla="*/ 36 w 38"/>
                <a:gd name="T13" fmla="*/ 86 h 146"/>
                <a:gd name="T14" fmla="*/ 28 w 38"/>
                <a:gd name="T15" fmla="*/ 66 h 146"/>
                <a:gd name="T16" fmla="*/ 23 w 38"/>
                <a:gd name="T17" fmla="*/ 34 h 146"/>
                <a:gd name="T18" fmla="*/ 22 w 38"/>
                <a:gd name="T19" fmla="*/ 20 h 146"/>
                <a:gd name="T20" fmla="*/ 21 w 38"/>
                <a:gd name="T21" fmla="*/ 6 h 146"/>
                <a:gd name="T22" fmla="*/ 21 w 38"/>
                <a:gd name="T23" fmla="*/ 1 h 146"/>
                <a:gd name="T24" fmla="*/ 20 w 38"/>
                <a:gd name="T25" fmla="*/ 0 h 146"/>
                <a:gd name="T26" fmla="*/ 20 w 38"/>
                <a:gd name="T27" fmla="*/ 3 h 146"/>
                <a:gd name="T28" fmla="*/ 19 w 38"/>
                <a:gd name="T29" fmla="*/ 16 h 146"/>
                <a:gd name="T30" fmla="*/ 20 w 38"/>
                <a:gd name="T31" fmla="*/ 31 h 146"/>
                <a:gd name="T32" fmla="*/ 21 w 38"/>
                <a:gd name="T33" fmla="*/ 44 h 146"/>
                <a:gd name="T34" fmla="*/ 22 w 38"/>
                <a:gd name="T35" fmla="*/ 50 h 146"/>
                <a:gd name="T36" fmla="*/ 23 w 38"/>
                <a:gd name="T37" fmla="*/ 68 h 146"/>
                <a:gd name="T38" fmla="*/ 32 w 38"/>
                <a:gd name="T39" fmla="*/ 90 h 146"/>
                <a:gd name="T40" fmla="*/ 32 w 38"/>
                <a:gd name="T41" fmla="*/ 117 h 146"/>
                <a:gd name="T42" fmla="*/ 26 w 38"/>
                <a:gd name="T43" fmla="*/ 1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146">
                  <a:moveTo>
                    <a:pt x="26" y="119"/>
                  </a:moveTo>
                  <a:cubicBezTo>
                    <a:pt x="27" y="120"/>
                    <a:pt x="27" y="120"/>
                    <a:pt x="27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3" y="146"/>
                    <a:pt x="36" y="143"/>
                    <a:pt x="38" y="122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2" y="82"/>
                    <a:pt x="30" y="76"/>
                    <a:pt x="28" y="66"/>
                  </a:cubicBezTo>
                  <a:cubicBezTo>
                    <a:pt x="27" y="63"/>
                    <a:pt x="25" y="53"/>
                    <a:pt x="23" y="3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2"/>
                    <a:pt x="21" y="2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6"/>
                    <a:pt x="21" y="48"/>
                    <a:pt x="22" y="50"/>
                  </a:cubicBezTo>
                  <a:cubicBezTo>
                    <a:pt x="22" y="59"/>
                    <a:pt x="22" y="65"/>
                    <a:pt x="23" y="68"/>
                  </a:cubicBezTo>
                  <a:cubicBezTo>
                    <a:pt x="24" y="78"/>
                    <a:pt x="27" y="86"/>
                    <a:pt x="32" y="90"/>
                  </a:cubicBezTo>
                  <a:cubicBezTo>
                    <a:pt x="32" y="117"/>
                    <a:pt x="32" y="117"/>
                    <a:pt x="32" y="117"/>
                  </a:cubicBezTo>
                  <a:lnTo>
                    <a:pt x="26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42" name="Freeform 115"/>
            <p:cNvSpPr/>
            <p:nvPr/>
          </p:nvSpPr>
          <p:spPr bwMode="auto">
            <a:xfrm>
              <a:off x="772" y="31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43" name="Freeform 116"/>
            <p:cNvSpPr/>
            <p:nvPr/>
          </p:nvSpPr>
          <p:spPr bwMode="auto">
            <a:xfrm>
              <a:off x="830" y="3206"/>
              <a:ext cx="118" cy="95"/>
            </a:xfrm>
            <a:custGeom>
              <a:avLst/>
              <a:gdLst>
                <a:gd name="T0" fmla="*/ 0 w 118"/>
                <a:gd name="T1" fmla="*/ 88 h 95"/>
                <a:gd name="T2" fmla="*/ 99 w 118"/>
                <a:gd name="T3" fmla="*/ 88 h 95"/>
                <a:gd name="T4" fmla="*/ 118 w 118"/>
                <a:gd name="T5" fmla="*/ 0 h 95"/>
                <a:gd name="T6" fmla="*/ 101 w 118"/>
                <a:gd name="T7" fmla="*/ 95 h 95"/>
                <a:gd name="T8" fmla="*/ 0 w 118"/>
                <a:gd name="T9" fmla="*/ 95 h 95"/>
                <a:gd name="T10" fmla="*/ 0 w 118"/>
                <a:gd name="T11" fmla="*/ 8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5">
                  <a:moveTo>
                    <a:pt x="0" y="88"/>
                  </a:moveTo>
                  <a:lnTo>
                    <a:pt x="99" y="88"/>
                  </a:lnTo>
                  <a:lnTo>
                    <a:pt x="118" y="0"/>
                  </a:lnTo>
                  <a:lnTo>
                    <a:pt x="101" y="95"/>
                  </a:lnTo>
                  <a:lnTo>
                    <a:pt x="0" y="95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44" name="Freeform 117"/>
            <p:cNvSpPr/>
            <p:nvPr/>
          </p:nvSpPr>
          <p:spPr bwMode="auto">
            <a:xfrm>
              <a:off x="787" y="2671"/>
              <a:ext cx="84" cy="71"/>
            </a:xfrm>
            <a:custGeom>
              <a:avLst/>
              <a:gdLst>
                <a:gd name="T0" fmla="*/ 31 w 35"/>
                <a:gd name="T1" fmla="*/ 14 h 30"/>
                <a:gd name="T2" fmla="*/ 32 w 35"/>
                <a:gd name="T3" fmla="*/ 16 h 30"/>
                <a:gd name="T4" fmla="*/ 34 w 35"/>
                <a:gd name="T5" fmla="*/ 18 h 30"/>
                <a:gd name="T6" fmla="*/ 35 w 35"/>
                <a:gd name="T7" fmla="*/ 22 h 30"/>
                <a:gd name="T8" fmla="*/ 35 w 35"/>
                <a:gd name="T9" fmla="*/ 23 h 30"/>
                <a:gd name="T10" fmla="*/ 35 w 35"/>
                <a:gd name="T11" fmla="*/ 24 h 30"/>
                <a:gd name="T12" fmla="*/ 31 w 35"/>
                <a:gd name="T13" fmla="*/ 28 h 30"/>
                <a:gd name="T14" fmla="*/ 31 w 35"/>
                <a:gd name="T15" fmla="*/ 29 h 30"/>
                <a:gd name="T16" fmla="*/ 30 w 35"/>
                <a:gd name="T17" fmla="*/ 30 h 30"/>
                <a:gd name="T18" fmla="*/ 17 w 35"/>
                <a:gd name="T19" fmla="*/ 13 h 30"/>
                <a:gd name="T20" fmla="*/ 16 w 35"/>
                <a:gd name="T21" fmla="*/ 13 h 30"/>
                <a:gd name="T22" fmla="*/ 0 w 35"/>
                <a:gd name="T23" fmla="*/ 4 h 30"/>
                <a:gd name="T24" fmla="*/ 4 w 35"/>
                <a:gd name="T25" fmla="*/ 0 h 30"/>
                <a:gd name="T26" fmla="*/ 5 w 35"/>
                <a:gd name="T27" fmla="*/ 1 h 30"/>
                <a:gd name="T28" fmla="*/ 31 w 35"/>
                <a:gd name="T2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30">
                  <a:moveTo>
                    <a:pt x="31" y="14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9"/>
                    <a:pt x="35" y="20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6" y="23"/>
                    <a:pt x="22" y="17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1" y="9"/>
                    <a:pt x="6" y="6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3" y="2"/>
                    <a:pt x="22" y="7"/>
                    <a:pt x="3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45" name="Freeform 118"/>
            <p:cNvSpPr/>
            <p:nvPr/>
          </p:nvSpPr>
          <p:spPr bwMode="auto">
            <a:xfrm>
              <a:off x="861" y="2740"/>
              <a:ext cx="32" cy="50"/>
            </a:xfrm>
            <a:custGeom>
              <a:avLst/>
              <a:gdLst>
                <a:gd name="T0" fmla="*/ 9 w 13"/>
                <a:gd name="T1" fmla="*/ 18 h 21"/>
                <a:gd name="T2" fmla="*/ 0 w 13"/>
                <a:gd name="T3" fmla="*/ 1 h 21"/>
                <a:gd name="T4" fmla="*/ 0 w 13"/>
                <a:gd name="T5" fmla="*/ 0 h 21"/>
                <a:gd name="T6" fmla="*/ 3 w 13"/>
                <a:gd name="T7" fmla="*/ 1 h 21"/>
                <a:gd name="T8" fmla="*/ 13 w 13"/>
                <a:gd name="T9" fmla="*/ 21 h 21"/>
                <a:gd name="T10" fmla="*/ 9 w 13"/>
                <a:gd name="T11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1">
                  <a:moveTo>
                    <a:pt x="9" y="18"/>
                  </a:moveTo>
                  <a:cubicBezTo>
                    <a:pt x="4" y="13"/>
                    <a:pt x="1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0"/>
                    <a:pt x="9" y="16"/>
                    <a:pt x="13" y="21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46" name="Rectangle 119"/>
            <p:cNvSpPr>
              <a:spLocks noChangeArrowheads="1"/>
            </p:cNvSpPr>
            <p:nvPr/>
          </p:nvSpPr>
          <p:spPr bwMode="auto">
            <a:xfrm>
              <a:off x="861" y="274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47" name="Freeform 120"/>
            <p:cNvSpPr/>
            <p:nvPr/>
          </p:nvSpPr>
          <p:spPr bwMode="auto">
            <a:xfrm>
              <a:off x="799" y="2671"/>
              <a:ext cx="0" cy="2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48" name="Freeform 121"/>
            <p:cNvSpPr/>
            <p:nvPr/>
          </p:nvSpPr>
          <p:spPr bwMode="auto">
            <a:xfrm>
              <a:off x="982" y="2852"/>
              <a:ext cx="45" cy="47"/>
            </a:xfrm>
            <a:custGeom>
              <a:avLst/>
              <a:gdLst>
                <a:gd name="T0" fmla="*/ 0 w 19"/>
                <a:gd name="T1" fmla="*/ 2 h 20"/>
                <a:gd name="T2" fmla="*/ 5 w 19"/>
                <a:gd name="T3" fmla="*/ 0 h 20"/>
                <a:gd name="T4" fmla="*/ 7 w 19"/>
                <a:gd name="T5" fmla="*/ 1 h 20"/>
                <a:gd name="T6" fmla="*/ 9 w 19"/>
                <a:gd name="T7" fmla="*/ 4 h 20"/>
                <a:gd name="T8" fmla="*/ 9 w 19"/>
                <a:gd name="T9" fmla="*/ 6 h 20"/>
                <a:gd name="T10" fmla="*/ 18 w 19"/>
                <a:gd name="T11" fmla="*/ 9 h 20"/>
                <a:gd name="T12" fmla="*/ 19 w 19"/>
                <a:gd name="T13" fmla="*/ 9 h 20"/>
                <a:gd name="T14" fmla="*/ 19 w 19"/>
                <a:gd name="T15" fmla="*/ 15 h 20"/>
                <a:gd name="T16" fmla="*/ 15 w 19"/>
                <a:gd name="T17" fmla="*/ 20 h 20"/>
                <a:gd name="T18" fmla="*/ 0 w 19"/>
                <a:gd name="T1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0" y="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8"/>
                    <a:pt x="14" y="9"/>
                    <a:pt x="18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0" y="17"/>
                    <a:pt x="5" y="1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49" name="Freeform 122"/>
            <p:cNvSpPr/>
            <p:nvPr/>
          </p:nvSpPr>
          <p:spPr bwMode="auto">
            <a:xfrm>
              <a:off x="999" y="2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0" name="Freeform 123"/>
            <p:cNvSpPr/>
            <p:nvPr/>
          </p:nvSpPr>
          <p:spPr bwMode="auto">
            <a:xfrm>
              <a:off x="1003" y="28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1" name="Freeform 124"/>
            <p:cNvSpPr/>
            <p:nvPr/>
          </p:nvSpPr>
          <p:spPr bwMode="auto">
            <a:xfrm>
              <a:off x="772" y="3120"/>
              <a:ext cx="70" cy="38"/>
            </a:xfrm>
            <a:custGeom>
              <a:avLst/>
              <a:gdLst>
                <a:gd name="T0" fmla="*/ 70 w 70"/>
                <a:gd name="T1" fmla="*/ 24 h 38"/>
                <a:gd name="T2" fmla="*/ 3 w 70"/>
                <a:gd name="T3" fmla="*/ 38 h 38"/>
                <a:gd name="T4" fmla="*/ 0 w 70"/>
                <a:gd name="T5" fmla="*/ 19 h 38"/>
                <a:gd name="T6" fmla="*/ 65 w 70"/>
                <a:gd name="T7" fmla="*/ 0 h 38"/>
                <a:gd name="T8" fmla="*/ 70 w 70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8">
                  <a:moveTo>
                    <a:pt x="70" y="24"/>
                  </a:moveTo>
                  <a:lnTo>
                    <a:pt x="3" y="38"/>
                  </a:lnTo>
                  <a:lnTo>
                    <a:pt x="0" y="19"/>
                  </a:lnTo>
                  <a:lnTo>
                    <a:pt x="65" y="0"/>
                  </a:lnTo>
                  <a:lnTo>
                    <a:pt x="7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2" name="Freeform 125"/>
            <p:cNvSpPr/>
            <p:nvPr/>
          </p:nvSpPr>
          <p:spPr bwMode="auto">
            <a:xfrm>
              <a:off x="772" y="31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3" name="Freeform 126"/>
            <p:cNvSpPr/>
            <p:nvPr/>
          </p:nvSpPr>
          <p:spPr bwMode="auto">
            <a:xfrm>
              <a:off x="739" y="2685"/>
              <a:ext cx="207" cy="516"/>
            </a:xfrm>
            <a:custGeom>
              <a:avLst/>
              <a:gdLst>
                <a:gd name="T0" fmla="*/ 81 w 86"/>
                <a:gd name="T1" fmla="*/ 114 h 217"/>
                <a:gd name="T2" fmla="*/ 86 w 86"/>
                <a:gd name="T3" fmla="*/ 178 h 217"/>
                <a:gd name="T4" fmla="*/ 86 w 86"/>
                <a:gd name="T5" fmla="*/ 189 h 217"/>
                <a:gd name="T6" fmla="*/ 81 w 86"/>
                <a:gd name="T7" fmla="*/ 193 h 217"/>
                <a:gd name="T8" fmla="*/ 80 w 86"/>
                <a:gd name="T9" fmla="*/ 193 h 217"/>
                <a:gd name="T10" fmla="*/ 77 w 86"/>
                <a:gd name="T11" fmla="*/ 195 h 217"/>
                <a:gd name="T12" fmla="*/ 77 w 86"/>
                <a:gd name="T13" fmla="*/ 196 h 217"/>
                <a:gd name="T14" fmla="*/ 77 w 86"/>
                <a:gd name="T15" fmla="*/ 217 h 217"/>
                <a:gd name="T16" fmla="*/ 71 w 86"/>
                <a:gd name="T17" fmla="*/ 217 h 217"/>
                <a:gd name="T18" fmla="*/ 71 w 86"/>
                <a:gd name="T19" fmla="*/ 196 h 217"/>
                <a:gd name="T20" fmla="*/ 63 w 86"/>
                <a:gd name="T21" fmla="*/ 196 h 217"/>
                <a:gd name="T22" fmla="*/ 80 w 86"/>
                <a:gd name="T23" fmla="*/ 181 h 217"/>
                <a:gd name="T24" fmla="*/ 79 w 86"/>
                <a:gd name="T25" fmla="*/ 160 h 217"/>
                <a:gd name="T26" fmla="*/ 78 w 86"/>
                <a:gd name="T27" fmla="*/ 138 h 217"/>
                <a:gd name="T28" fmla="*/ 73 w 86"/>
                <a:gd name="T29" fmla="*/ 102 h 217"/>
                <a:gd name="T30" fmla="*/ 58 w 86"/>
                <a:gd name="T31" fmla="*/ 63 h 217"/>
                <a:gd name="T32" fmla="*/ 41 w 86"/>
                <a:gd name="T33" fmla="*/ 46 h 217"/>
                <a:gd name="T34" fmla="*/ 33 w 86"/>
                <a:gd name="T35" fmla="*/ 25 h 217"/>
                <a:gd name="T36" fmla="*/ 17 w 86"/>
                <a:gd name="T37" fmla="*/ 11 h 217"/>
                <a:gd name="T38" fmla="*/ 0 w 86"/>
                <a:gd name="T39" fmla="*/ 25 h 217"/>
                <a:gd name="T40" fmla="*/ 3 w 86"/>
                <a:gd name="T41" fmla="*/ 18 h 217"/>
                <a:gd name="T42" fmla="*/ 14 w 86"/>
                <a:gd name="T43" fmla="*/ 8 h 217"/>
                <a:gd name="T44" fmla="*/ 17 w 86"/>
                <a:gd name="T45" fmla="*/ 3 h 217"/>
                <a:gd name="T46" fmla="*/ 19 w 86"/>
                <a:gd name="T47" fmla="*/ 0 h 217"/>
                <a:gd name="T48" fmla="*/ 46 w 86"/>
                <a:gd name="T49" fmla="*/ 37 h 217"/>
                <a:gd name="T50" fmla="*/ 46 w 86"/>
                <a:gd name="T51" fmla="*/ 37 h 217"/>
                <a:gd name="T52" fmla="*/ 58 w 86"/>
                <a:gd name="T53" fmla="*/ 45 h 217"/>
                <a:gd name="T54" fmla="*/ 60 w 86"/>
                <a:gd name="T55" fmla="*/ 53 h 217"/>
                <a:gd name="T56" fmla="*/ 65 w 86"/>
                <a:gd name="T57" fmla="*/ 59 h 217"/>
                <a:gd name="T58" fmla="*/ 69 w 86"/>
                <a:gd name="T59" fmla="*/ 67 h 217"/>
                <a:gd name="T60" fmla="*/ 76 w 86"/>
                <a:gd name="T61" fmla="*/ 87 h 217"/>
                <a:gd name="T62" fmla="*/ 76 w 86"/>
                <a:gd name="T63" fmla="*/ 88 h 217"/>
                <a:gd name="T64" fmla="*/ 81 w 86"/>
                <a:gd name="T65" fmla="*/ 11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" h="217">
                  <a:moveTo>
                    <a:pt x="81" y="114"/>
                  </a:moveTo>
                  <a:cubicBezTo>
                    <a:pt x="85" y="135"/>
                    <a:pt x="86" y="157"/>
                    <a:pt x="86" y="178"/>
                  </a:cubicBezTo>
                  <a:cubicBezTo>
                    <a:pt x="86" y="189"/>
                    <a:pt x="86" y="189"/>
                    <a:pt x="86" y="189"/>
                  </a:cubicBezTo>
                  <a:cubicBezTo>
                    <a:pt x="81" y="193"/>
                    <a:pt x="81" y="193"/>
                    <a:pt x="81" y="193"/>
                  </a:cubicBezTo>
                  <a:cubicBezTo>
                    <a:pt x="80" y="193"/>
                    <a:pt x="80" y="193"/>
                    <a:pt x="80" y="193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7" y="196"/>
                    <a:pt x="77" y="196"/>
                    <a:pt x="77" y="196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1" y="217"/>
                    <a:pt x="71" y="217"/>
                    <a:pt x="71" y="21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9" y="193"/>
                    <a:pt x="74" y="188"/>
                    <a:pt x="80" y="181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1" y="89"/>
                    <a:pt x="66" y="76"/>
                    <a:pt x="58" y="63"/>
                  </a:cubicBezTo>
                  <a:cubicBezTo>
                    <a:pt x="50" y="50"/>
                    <a:pt x="44" y="44"/>
                    <a:pt x="41" y="4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29" y="14"/>
                    <a:pt x="24" y="9"/>
                    <a:pt x="17" y="11"/>
                  </a:cubicBezTo>
                  <a:cubicBezTo>
                    <a:pt x="11" y="12"/>
                    <a:pt x="5" y="17"/>
                    <a:pt x="0" y="2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5"/>
                    <a:pt x="8" y="12"/>
                    <a:pt x="14" y="8"/>
                  </a:cubicBezTo>
                  <a:cubicBezTo>
                    <a:pt x="15" y="7"/>
                    <a:pt x="17" y="5"/>
                    <a:pt x="17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8" y="18"/>
                    <a:pt x="47" y="30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8"/>
                    <a:pt x="76" y="88"/>
                    <a:pt x="76" y="88"/>
                  </a:cubicBezTo>
                  <a:lnTo>
                    <a:pt x="81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" name="Freeform 127"/>
            <p:cNvSpPr/>
            <p:nvPr/>
          </p:nvSpPr>
          <p:spPr bwMode="auto">
            <a:xfrm>
              <a:off x="924" y="3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5" name="Freeform 128"/>
            <p:cNvSpPr/>
            <p:nvPr/>
          </p:nvSpPr>
          <p:spPr bwMode="auto">
            <a:xfrm>
              <a:off x="847" y="3365"/>
              <a:ext cx="60" cy="254"/>
            </a:xfrm>
            <a:custGeom>
              <a:avLst/>
              <a:gdLst>
                <a:gd name="T0" fmla="*/ 22 w 25"/>
                <a:gd name="T1" fmla="*/ 0 h 107"/>
                <a:gd name="T2" fmla="*/ 25 w 25"/>
                <a:gd name="T3" fmla="*/ 25 h 107"/>
                <a:gd name="T4" fmla="*/ 15 w 25"/>
                <a:gd name="T5" fmla="*/ 57 h 107"/>
                <a:gd name="T6" fmla="*/ 16 w 25"/>
                <a:gd name="T7" fmla="*/ 59 h 107"/>
                <a:gd name="T8" fmla="*/ 16 w 25"/>
                <a:gd name="T9" fmla="*/ 61 h 107"/>
                <a:gd name="T10" fmla="*/ 14 w 25"/>
                <a:gd name="T11" fmla="*/ 68 h 107"/>
                <a:gd name="T12" fmla="*/ 21 w 25"/>
                <a:gd name="T13" fmla="*/ 91 h 107"/>
                <a:gd name="T14" fmla="*/ 21 w 25"/>
                <a:gd name="T15" fmla="*/ 93 h 107"/>
                <a:gd name="T16" fmla="*/ 19 w 25"/>
                <a:gd name="T17" fmla="*/ 106 h 107"/>
                <a:gd name="T18" fmla="*/ 17 w 25"/>
                <a:gd name="T19" fmla="*/ 105 h 107"/>
                <a:gd name="T20" fmla="*/ 13 w 25"/>
                <a:gd name="T21" fmla="*/ 107 h 107"/>
                <a:gd name="T22" fmla="*/ 8 w 25"/>
                <a:gd name="T23" fmla="*/ 93 h 107"/>
                <a:gd name="T24" fmla="*/ 7 w 25"/>
                <a:gd name="T25" fmla="*/ 89 h 107"/>
                <a:gd name="T26" fmla="*/ 2 w 25"/>
                <a:gd name="T27" fmla="*/ 84 h 107"/>
                <a:gd name="T28" fmla="*/ 0 w 25"/>
                <a:gd name="T29" fmla="*/ 77 h 107"/>
                <a:gd name="T30" fmla="*/ 0 w 25"/>
                <a:gd name="T31" fmla="*/ 75 h 107"/>
                <a:gd name="T32" fmla="*/ 3 w 25"/>
                <a:gd name="T33" fmla="*/ 75 h 107"/>
                <a:gd name="T34" fmla="*/ 4 w 25"/>
                <a:gd name="T35" fmla="*/ 50 h 107"/>
                <a:gd name="T36" fmla="*/ 9 w 25"/>
                <a:gd name="T37" fmla="*/ 39 h 107"/>
                <a:gd name="T38" fmla="*/ 11 w 25"/>
                <a:gd name="T39" fmla="*/ 32 h 107"/>
                <a:gd name="T40" fmla="*/ 3 w 25"/>
                <a:gd name="T41" fmla="*/ 24 h 107"/>
                <a:gd name="T42" fmla="*/ 13 w 25"/>
                <a:gd name="T43" fmla="*/ 25 h 107"/>
                <a:gd name="T44" fmla="*/ 14 w 25"/>
                <a:gd name="T45" fmla="*/ 20 h 107"/>
                <a:gd name="T46" fmla="*/ 16 w 25"/>
                <a:gd name="T47" fmla="*/ 14 h 107"/>
                <a:gd name="T48" fmla="*/ 14 w 25"/>
                <a:gd name="T49" fmla="*/ 0 h 107"/>
                <a:gd name="T50" fmla="*/ 22 w 25"/>
                <a:gd name="T5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107">
                  <a:moveTo>
                    <a:pt x="22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8" y="77"/>
                    <a:pt x="20" y="84"/>
                    <a:pt x="21" y="91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8"/>
                    <a:pt x="21" y="102"/>
                    <a:pt x="19" y="106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5" y="104"/>
                    <a:pt x="14" y="105"/>
                    <a:pt x="13" y="107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4" y="88"/>
                    <a:pt x="3" y="86"/>
                    <a:pt x="2" y="8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1" y="63"/>
                    <a:pt x="1" y="55"/>
                    <a:pt x="4" y="50"/>
                  </a:cubicBezTo>
                  <a:cubicBezTo>
                    <a:pt x="7" y="45"/>
                    <a:pt x="9" y="41"/>
                    <a:pt x="9" y="39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6" y="29"/>
                    <a:pt x="3" y="26"/>
                    <a:pt x="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1"/>
                    <a:pt x="14" y="6"/>
                    <a:pt x="14" y="0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6" name="Freeform 129"/>
            <p:cNvSpPr/>
            <p:nvPr/>
          </p:nvSpPr>
          <p:spPr bwMode="auto">
            <a:xfrm>
              <a:off x="818" y="2835"/>
              <a:ext cx="46" cy="347"/>
            </a:xfrm>
            <a:custGeom>
              <a:avLst/>
              <a:gdLst>
                <a:gd name="T0" fmla="*/ 8 w 19"/>
                <a:gd name="T1" fmla="*/ 120 h 146"/>
                <a:gd name="T2" fmla="*/ 7 w 19"/>
                <a:gd name="T3" fmla="*/ 119 h 146"/>
                <a:gd name="T4" fmla="*/ 13 w 19"/>
                <a:gd name="T5" fmla="*/ 117 h 146"/>
                <a:gd name="T6" fmla="*/ 13 w 19"/>
                <a:gd name="T7" fmla="*/ 90 h 146"/>
                <a:gd name="T8" fmla="*/ 4 w 19"/>
                <a:gd name="T9" fmla="*/ 68 h 146"/>
                <a:gd name="T10" fmla="*/ 3 w 19"/>
                <a:gd name="T11" fmla="*/ 50 h 146"/>
                <a:gd name="T12" fmla="*/ 2 w 19"/>
                <a:gd name="T13" fmla="*/ 44 h 146"/>
                <a:gd name="T14" fmla="*/ 1 w 19"/>
                <a:gd name="T15" fmla="*/ 31 h 146"/>
                <a:gd name="T16" fmla="*/ 0 w 19"/>
                <a:gd name="T17" fmla="*/ 16 h 146"/>
                <a:gd name="T18" fmla="*/ 1 w 19"/>
                <a:gd name="T19" fmla="*/ 3 h 146"/>
                <a:gd name="T20" fmla="*/ 1 w 19"/>
                <a:gd name="T21" fmla="*/ 0 h 146"/>
                <a:gd name="T22" fmla="*/ 2 w 19"/>
                <a:gd name="T23" fmla="*/ 1 h 146"/>
                <a:gd name="T24" fmla="*/ 2 w 19"/>
                <a:gd name="T25" fmla="*/ 6 h 146"/>
                <a:gd name="T26" fmla="*/ 3 w 19"/>
                <a:gd name="T27" fmla="*/ 20 h 146"/>
                <a:gd name="T28" fmla="*/ 4 w 19"/>
                <a:gd name="T29" fmla="*/ 34 h 146"/>
                <a:gd name="T30" fmla="*/ 9 w 19"/>
                <a:gd name="T31" fmla="*/ 66 h 146"/>
                <a:gd name="T32" fmla="*/ 17 w 19"/>
                <a:gd name="T33" fmla="*/ 86 h 146"/>
                <a:gd name="T34" fmla="*/ 19 w 19"/>
                <a:gd name="T35" fmla="*/ 122 h 146"/>
                <a:gd name="T36" fmla="*/ 10 w 19"/>
                <a:gd name="T37" fmla="*/ 130 h 146"/>
                <a:gd name="T38" fmla="*/ 8 w 19"/>
                <a:gd name="T39" fmla="*/ 12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46">
                  <a:moveTo>
                    <a:pt x="8" y="120"/>
                  </a:moveTo>
                  <a:cubicBezTo>
                    <a:pt x="7" y="119"/>
                    <a:pt x="7" y="119"/>
                    <a:pt x="7" y="119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8" y="86"/>
                    <a:pt x="5" y="78"/>
                    <a:pt x="4" y="68"/>
                  </a:cubicBezTo>
                  <a:cubicBezTo>
                    <a:pt x="3" y="65"/>
                    <a:pt x="3" y="59"/>
                    <a:pt x="3" y="50"/>
                  </a:cubicBezTo>
                  <a:cubicBezTo>
                    <a:pt x="2" y="48"/>
                    <a:pt x="2" y="46"/>
                    <a:pt x="2" y="4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10"/>
                    <a:pt x="2" y="15"/>
                    <a:pt x="3" y="20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6" y="53"/>
                    <a:pt x="8" y="63"/>
                    <a:pt x="9" y="66"/>
                  </a:cubicBezTo>
                  <a:cubicBezTo>
                    <a:pt x="11" y="76"/>
                    <a:pt x="13" y="82"/>
                    <a:pt x="17" y="86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7" y="143"/>
                    <a:pt x="14" y="146"/>
                    <a:pt x="10" y="130"/>
                  </a:cubicBezTo>
                  <a:lnTo>
                    <a:pt x="8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7" name="Freeform 130"/>
            <p:cNvSpPr/>
            <p:nvPr/>
          </p:nvSpPr>
          <p:spPr bwMode="auto">
            <a:xfrm>
              <a:off x="681" y="3173"/>
              <a:ext cx="267" cy="121"/>
            </a:xfrm>
            <a:custGeom>
              <a:avLst/>
              <a:gdLst>
                <a:gd name="T0" fmla="*/ 243 w 267"/>
                <a:gd name="T1" fmla="*/ 28 h 121"/>
                <a:gd name="T2" fmla="*/ 267 w 267"/>
                <a:gd name="T3" fmla="*/ 28 h 121"/>
                <a:gd name="T4" fmla="*/ 267 w 267"/>
                <a:gd name="T5" fmla="*/ 33 h 121"/>
                <a:gd name="T6" fmla="*/ 248 w 267"/>
                <a:gd name="T7" fmla="*/ 121 h 121"/>
                <a:gd name="T8" fmla="*/ 149 w 267"/>
                <a:gd name="T9" fmla="*/ 121 h 121"/>
                <a:gd name="T10" fmla="*/ 149 w 267"/>
                <a:gd name="T11" fmla="*/ 106 h 121"/>
                <a:gd name="T12" fmla="*/ 113 w 267"/>
                <a:gd name="T13" fmla="*/ 106 h 121"/>
                <a:gd name="T14" fmla="*/ 113 w 267"/>
                <a:gd name="T15" fmla="*/ 121 h 121"/>
                <a:gd name="T16" fmla="*/ 12 w 267"/>
                <a:gd name="T17" fmla="*/ 121 h 121"/>
                <a:gd name="T18" fmla="*/ 0 w 267"/>
                <a:gd name="T19" fmla="*/ 28 h 121"/>
                <a:gd name="T20" fmla="*/ 0 w 267"/>
                <a:gd name="T21" fmla="*/ 28 h 121"/>
                <a:gd name="T22" fmla="*/ 0 w 267"/>
                <a:gd name="T23" fmla="*/ 23 h 121"/>
                <a:gd name="T24" fmla="*/ 67 w 267"/>
                <a:gd name="T25" fmla="*/ 23 h 121"/>
                <a:gd name="T26" fmla="*/ 82 w 267"/>
                <a:gd name="T27" fmla="*/ 11 h 121"/>
                <a:gd name="T28" fmla="*/ 96 w 267"/>
                <a:gd name="T29" fmla="*/ 0 h 121"/>
                <a:gd name="T30" fmla="*/ 99 w 267"/>
                <a:gd name="T31" fmla="*/ 11 h 121"/>
                <a:gd name="T32" fmla="*/ 84 w 267"/>
                <a:gd name="T33" fmla="*/ 26 h 121"/>
                <a:gd name="T34" fmla="*/ 178 w 267"/>
                <a:gd name="T35" fmla="*/ 28 h 121"/>
                <a:gd name="T36" fmla="*/ 161 w 267"/>
                <a:gd name="T37" fmla="*/ 11 h 121"/>
                <a:gd name="T38" fmla="*/ 164 w 267"/>
                <a:gd name="T39" fmla="*/ 0 h 121"/>
                <a:gd name="T40" fmla="*/ 195 w 267"/>
                <a:gd name="T41" fmla="*/ 28 h 121"/>
                <a:gd name="T42" fmla="*/ 229 w 267"/>
                <a:gd name="T43" fmla="*/ 28 h 121"/>
                <a:gd name="T44" fmla="*/ 243 w 267"/>
                <a:gd name="T45" fmla="*/ 2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7" h="121">
                  <a:moveTo>
                    <a:pt x="243" y="28"/>
                  </a:moveTo>
                  <a:lnTo>
                    <a:pt x="267" y="28"/>
                  </a:lnTo>
                  <a:lnTo>
                    <a:pt x="267" y="33"/>
                  </a:lnTo>
                  <a:lnTo>
                    <a:pt x="248" y="121"/>
                  </a:lnTo>
                  <a:lnTo>
                    <a:pt x="149" y="121"/>
                  </a:lnTo>
                  <a:lnTo>
                    <a:pt x="149" y="106"/>
                  </a:lnTo>
                  <a:lnTo>
                    <a:pt x="113" y="106"/>
                  </a:lnTo>
                  <a:lnTo>
                    <a:pt x="113" y="121"/>
                  </a:lnTo>
                  <a:lnTo>
                    <a:pt x="12" y="121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67" y="23"/>
                  </a:lnTo>
                  <a:lnTo>
                    <a:pt x="82" y="11"/>
                  </a:lnTo>
                  <a:lnTo>
                    <a:pt x="96" y="0"/>
                  </a:lnTo>
                  <a:lnTo>
                    <a:pt x="99" y="11"/>
                  </a:lnTo>
                  <a:lnTo>
                    <a:pt x="84" y="26"/>
                  </a:lnTo>
                  <a:lnTo>
                    <a:pt x="178" y="28"/>
                  </a:lnTo>
                  <a:lnTo>
                    <a:pt x="161" y="11"/>
                  </a:lnTo>
                  <a:lnTo>
                    <a:pt x="164" y="0"/>
                  </a:lnTo>
                  <a:lnTo>
                    <a:pt x="195" y="28"/>
                  </a:lnTo>
                  <a:lnTo>
                    <a:pt x="229" y="28"/>
                  </a:lnTo>
                  <a:lnTo>
                    <a:pt x="24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8" name="Freeform 131"/>
            <p:cNvSpPr/>
            <p:nvPr/>
          </p:nvSpPr>
          <p:spPr bwMode="auto">
            <a:xfrm>
              <a:off x="679" y="3201"/>
              <a:ext cx="269" cy="166"/>
            </a:xfrm>
            <a:custGeom>
              <a:avLst/>
              <a:gdLst>
                <a:gd name="T0" fmla="*/ 269 w 269"/>
                <a:gd name="T1" fmla="*/ 5 h 166"/>
                <a:gd name="T2" fmla="*/ 269 w 269"/>
                <a:gd name="T3" fmla="*/ 164 h 166"/>
                <a:gd name="T4" fmla="*/ 221 w 269"/>
                <a:gd name="T5" fmla="*/ 164 h 166"/>
                <a:gd name="T6" fmla="*/ 202 w 269"/>
                <a:gd name="T7" fmla="*/ 164 h 166"/>
                <a:gd name="T8" fmla="*/ 89 w 269"/>
                <a:gd name="T9" fmla="*/ 164 h 166"/>
                <a:gd name="T10" fmla="*/ 0 w 269"/>
                <a:gd name="T11" fmla="*/ 166 h 166"/>
                <a:gd name="T12" fmla="*/ 2 w 269"/>
                <a:gd name="T13" fmla="*/ 0 h 166"/>
                <a:gd name="T14" fmla="*/ 12 w 269"/>
                <a:gd name="T15" fmla="*/ 97 h 166"/>
                <a:gd name="T16" fmla="*/ 115 w 269"/>
                <a:gd name="T17" fmla="*/ 100 h 166"/>
                <a:gd name="T18" fmla="*/ 115 w 269"/>
                <a:gd name="T19" fmla="*/ 105 h 166"/>
                <a:gd name="T20" fmla="*/ 127 w 269"/>
                <a:gd name="T21" fmla="*/ 117 h 166"/>
                <a:gd name="T22" fmla="*/ 139 w 269"/>
                <a:gd name="T23" fmla="*/ 114 h 166"/>
                <a:gd name="T24" fmla="*/ 151 w 269"/>
                <a:gd name="T25" fmla="*/ 105 h 166"/>
                <a:gd name="T26" fmla="*/ 151 w 269"/>
                <a:gd name="T27" fmla="*/ 100 h 166"/>
                <a:gd name="T28" fmla="*/ 252 w 269"/>
                <a:gd name="T29" fmla="*/ 100 h 166"/>
                <a:gd name="T30" fmla="*/ 269 w 269"/>
                <a:gd name="T31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166">
                  <a:moveTo>
                    <a:pt x="269" y="5"/>
                  </a:moveTo>
                  <a:lnTo>
                    <a:pt x="269" y="164"/>
                  </a:lnTo>
                  <a:lnTo>
                    <a:pt x="221" y="164"/>
                  </a:lnTo>
                  <a:lnTo>
                    <a:pt x="202" y="164"/>
                  </a:lnTo>
                  <a:lnTo>
                    <a:pt x="89" y="164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12" y="97"/>
                  </a:lnTo>
                  <a:lnTo>
                    <a:pt x="115" y="100"/>
                  </a:lnTo>
                  <a:lnTo>
                    <a:pt x="115" y="105"/>
                  </a:lnTo>
                  <a:lnTo>
                    <a:pt x="127" y="117"/>
                  </a:lnTo>
                  <a:lnTo>
                    <a:pt x="139" y="114"/>
                  </a:lnTo>
                  <a:lnTo>
                    <a:pt x="151" y="105"/>
                  </a:lnTo>
                  <a:lnTo>
                    <a:pt x="151" y="100"/>
                  </a:lnTo>
                  <a:lnTo>
                    <a:pt x="252" y="100"/>
                  </a:lnTo>
                  <a:lnTo>
                    <a:pt x="26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9" name="Freeform 132"/>
            <p:cNvSpPr/>
            <p:nvPr/>
          </p:nvSpPr>
          <p:spPr bwMode="auto">
            <a:xfrm>
              <a:off x="1006" y="2699"/>
              <a:ext cx="106" cy="160"/>
            </a:xfrm>
            <a:custGeom>
              <a:avLst/>
              <a:gdLst>
                <a:gd name="T0" fmla="*/ 7 w 44"/>
                <a:gd name="T1" fmla="*/ 47 h 67"/>
                <a:gd name="T2" fmla="*/ 8 w 44"/>
                <a:gd name="T3" fmla="*/ 46 h 67"/>
                <a:gd name="T4" fmla="*/ 15 w 44"/>
                <a:gd name="T5" fmla="*/ 33 h 67"/>
                <a:gd name="T6" fmla="*/ 15 w 44"/>
                <a:gd name="T7" fmla="*/ 32 h 67"/>
                <a:gd name="T8" fmla="*/ 16 w 44"/>
                <a:gd name="T9" fmla="*/ 31 h 67"/>
                <a:gd name="T10" fmla="*/ 41 w 44"/>
                <a:gd name="T11" fmla="*/ 2 h 67"/>
                <a:gd name="T12" fmla="*/ 44 w 44"/>
                <a:gd name="T13" fmla="*/ 0 h 67"/>
                <a:gd name="T14" fmla="*/ 42 w 44"/>
                <a:gd name="T15" fmla="*/ 12 h 67"/>
                <a:gd name="T16" fmla="*/ 44 w 44"/>
                <a:gd name="T17" fmla="*/ 26 h 67"/>
                <a:gd name="T18" fmla="*/ 27 w 44"/>
                <a:gd name="T19" fmla="*/ 30 h 67"/>
                <a:gd name="T20" fmla="*/ 25 w 44"/>
                <a:gd name="T21" fmla="*/ 31 h 67"/>
                <a:gd name="T22" fmla="*/ 16 w 44"/>
                <a:gd name="T23" fmla="*/ 42 h 67"/>
                <a:gd name="T24" fmla="*/ 16 w 44"/>
                <a:gd name="T25" fmla="*/ 42 h 67"/>
                <a:gd name="T26" fmla="*/ 15 w 44"/>
                <a:gd name="T27" fmla="*/ 43 h 67"/>
                <a:gd name="T28" fmla="*/ 12 w 44"/>
                <a:gd name="T29" fmla="*/ 44 h 67"/>
                <a:gd name="T30" fmla="*/ 10 w 44"/>
                <a:gd name="T31" fmla="*/ 47 h 67"/>
                <a:gd name="T32" fmla="*/ 10 w 44"/>
                <a:gd name="T33" fmla="*/ 50 h 67"/>
                <a:gd name="T34" fmla="*/ 8 w 44"/>
                <a:gd name="T35" fmla="*/ 52 h 67"/>
                <a:gd name="T36" fmla="*/ 4 w 44"/>
                <a:gd name="T37" fmla="*/ 59 h 67"/>
                <a:gd name="T38" fmla="*/ 4 w 44"/>
                <a:gd name="T39" fmla="*/ 61 h 67"/>
                <a:gd name="T40" fmla="*/ 6 w 44"/>
                <a:gd name="T41" fmla="*/ 62 h 67"/>
                <a:gd name="T42" fmla="*/ 4 w 44"/>
                <a:gd name="T43" fmla="*/ 64 h 67"/>
                <a:gd name="T44" fmla="*/ 4 w 44"/>
                <a:gd name="T45" fmla="*/ 67 h 67"/>
                <a:gd name="T46" fmla="*/ 3 w 44"/>
                <a:gd name="T47" fmla="*/ 67 h 67"/>
                <a:gd name="T48" fmla="*/ 0 w 44"/>
                <a:gd name="T49" fmla="*/ 62 h 67"/>
                <a:gd name="T50" fmla="*/ 7 w 44"/>
                <a:gd name="T51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" h="67">
                  <a:moveTo>
                    <a:pt x="7" y="47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4" y="17"/>
                    <a:pt x="33" y="7"/>
                    <a:pt x="41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4"/>
                    <a:pt x="42" y="8"/>
                    <a:pt x="42" y="12"/>
                  </a:cubicBezTo>
                  <a:cubicBezTo>
                    <a:pt x="41" y="17"/>
                    <a:pt x="42" y="22"/>
                    <a:pt x="44" y="26"/>
                  </a:cubicBezTo>
                  <a:cubicBezTo>
                    <a:pt x="37" y="26"/>
                    <a:pt x="31" y="27"/>
                    <a:pt x="27" y="30"/>
                  </a:cubicBezTo>
                  <a:cubicBezTo>
                    <a:pt x="26" y="30"/>
                    <a:pt x="26" y="30"/>
                    <a:pt x="25" y="3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3" y="44"/>
                    <a:pt x="12" y="44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5" y="55"/>
                    <a:pt x="4" y="57"/>
                    <a:pt x="4" y="59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5"/>
                    <a:pt x="3" y="66"/>
                    <a:pt x="4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5"/>
                    <a:pt x="0" y="63"/>
                    <a:pt x="0" y="62"/>
                  </a:cubicBezTo>
                  <a:cubicBezTo>
                    <a:pt x="0" y="60"/>
                    <a:pt x="3" y="55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60" name="Freeform 133"/>
            <p:cNvSpPr/>
            <p:nvPr/>
          </p:nvSpPr>
          <p:spPr bwMode="auto">
            <a:xfrm>
              <a:off x="1030" y="28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61" name="Freeform 134"/>
            <p:cNvSpPr/>
            <p:nvPr/>
          </p:nvSpPr>
          <p:spPr bwMode="auto">
            <a:xfrm>
              <a:off x="1020" y="28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62" name="Freeform 135"/>
            <p:cNvSpPr/>
            <p:nvPr/>
          </p:nvSpPr>
          <p:spPr bwMode="auto">
            <a:xfrm>
              <a:off x="794" y="3279"/>
              <a:ext cx="36" cy="39"/>
            </a:xfrm>
            <a:custGeom>
              <a:avLst/>
              <a:gdLst>
                <a:gd name="T0" fmla="*/ 0 w 36"/>
                <a:gd name="T1" fmla="*/ 15 h 39"/>
                <a:gd name="T2" fmla="*/ 0 w 36"/>
                <a:gd name="T3" fmla="*/ 0 h 39"/>
                <a:gd name="T4" fmla="*/ 36 w 36"/>
                <a:gd name="T5" fmla="*/ 0 h 39"/>
                <a:gd name="T6" fmla="*/ 36 w 36"/>
                <a:gd name="T7" fmla="*/ 15 h 39"/>
                <a:gd name="T8" fmla="*/ 36 w 36"/>
                <a:gd name="T9" fmla="*/ 22 h 39"/>
                <a:gd name="T10" fmla="*/ 36 w 36"/>
                <a:gd name="T11" fmla="*/ 27 h 39"/>
                <a:gd name="T12" fmla="*/ 24 w 36"/>
                <a:gd name="T13" fmla="*/ 36 h 39"/>
                <a:gd name="T14" fmla="*/ 12 w 36"/>
                <a:gd name="T15" fmla="*/ 39 h 39"/>
                <a:gd name="T16" fmla="*/ 0 w 36"/>
                <a:gd name="T17" fmla="*/ 27 h 39"/>
                <a:gd name="T18" fmla="*/ 0 w 36"/>
                <a:gd name="T19" fmla="*/ 22 h 39"/>
                <a:gd name="T20" fmla="*/ 0 w 36"/>
                <a:gd name="T21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9">
                  <a:moveTo>
                    <a:pt x="0" y="15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36" y="22"/>
                  </a:lnTo>
                  <a:lnTo>
                    <a:pt x="36" y="27"/>
                  </a:lnTo>
                  <a:lnTo>
                    <a:pt x="24" y="36"/>
                  </a:lnTo>
                  <a:lnTo>
                    <a:pt x="12" y="39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</p:grp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2565400" y="3532200"/>
            <a:ext cx="2092325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404040"/>
                </a:solidFill>
              </a:rPr>
              <a:t>首先，请搞清楚你要抓什么数据，需要哪些数据？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5807075" y="3497262"/>
            <a:ext cx="209391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404040"/>
                </a:solidFill>
              </a:rPr>
              <a:t>其次，打开你要抓取的网页。</a:t>
            </a:r>
            <a:endParaRPr lang="en-US" altLang="zh-CN" dirty="0" smtClean="0">
              <a:solidFill>
                <a:srgbClr val="40404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404040"/>
                </a:solidFill>
              </a:rPr>
              <a:t>查看网络环境如何，如果需要翻墙，请自己配置好</a:t>
            </a:r>
            <a:r>
              <a:rPr lang="en-US" altLang="zh-CN" dirty="0" err="1" smtClean="0">
                <a:solidFill>
                  <a:srgbClr val="404040"/>
                </a:solidFill>
              </a:rPr>
              <a:t>vpn</a:t>
            </a:r>
            <a:r>
              <a:rPr lang="zh-CN" altLang="en-US" dirty="0" smtClean="0">
                <a:solidFill>
                  <a:srgbClr val="404040"/>
                </a:solidFill>
              </a:rPr>
              <a:t>或者</a:t>
            </a:r>
            <a:r>
              <a:rPr lang="en-US" altLang="zh-CN" dirty="0" err="1" smtClean="0">
                <a:solidFill>
                  <a:srgbClr val="404040"/>
                </a:solidFill>
              </a:rPr>
              <a:t>shadowsocks</a:t>
            </a:r>
            <a:r>
              <a:rPr lang="zh-CN" altLang="en-US" dirty="0" smtClean="0">
                <a:solidFill>
                  <a:srgbClr val="404040"/>
                </a:solidFill>
              </a:rPr>
              <a:t>。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9055100" y="3532200"/>
            <a:ext cx="20923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404040"/>
                </a:solidFill>
              </a:rPr>
              <a:t>最后，请先学会一门程序语言，或者至少会基本的语法。</a:t>
            </a:r>
            <a:endParaRPr lang="en-US" altLang="zh-CN" dirty="0" smtClean="0">
              <a:solidFill>
                <a:srgbClr val="40404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404040"/>
                </a:solidFill>
              </a:rPr>
              <a:t>如果</a:t>
            </a:r>
            <a:r>
              <a:rPr lang="zh-CN" altLang="en-US" dirty="0" smtClean="0">
                <a:solidFill>
                  <a:srgbClr val="404040"/>
                </a:solidFill>
              </a:rPr>
              <a:t>不会，可以使用前面介绍的别人开发的工具。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12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1011238" y="5794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前提条件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74" name="等腰三角形 7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等腰三角形 7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等腰三角形 7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等腰三角形 7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1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1" presetClass="entr" presetSubtype="0" fill="hold" grpId="0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0" presetClass="entr" presetSubtype="0" de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6" grpId="0" animBg="1"/>
      <p:bldP spid="8" grpId="0" animBg="1"/>
      <p:bldP spid="10" grpId="0" animBg="1"/>
      <p:bldP spid="27" grpId="0" animBg="1"/>
      <p:bldP spid="30" grpId="0"/>
      <p:bldP spid="28" grpId="0" animBg="1"/>
      <p:bldP spid="31" grpId="0"/>
      <p:bldP spid="29" grpId="0" animBg="1"/>
      <p:bldP spid="32" grpId="0"/>
      <p:bldP spid="62" grpId="0"/>
      <p:bldP spid="71" grpId="0"/>
      <p:bldP spid="72" grpId="0"/>
      <p:bldP spid="63" grpId="0"/>
      <p:bldP spid="73" grpId="0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690563" y="2574925"/>
            <a:ext cx="1127125" cy="931863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9564688" y="2922588"/>
            <a:ext cx="1127125" cy="931862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6" name="Freeform 107"/>
          <p:cNvSpPr/>
          <p:nvPr/>
        </p:nvSpPr>
        <p:spPr bwMode="auto">
          <a:xfrm>
            <a:off x="7723188" y="2730500"/>
            <a:ext cx="3746500" cy="231616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rgbClr val="4C49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auto"/>
            <a:endParaRPr lang="zh-CN" altLang="en-US" noProof="1"/>
          </a:p>
        </p:txBody>
      </p:sp>
      <p:grpSp>
        <p:nvGrpSpPr>
          <p:cNvPr id="4100" name="组合 4099"/>
          <p:cNvGrpSpPr>
            <a:grpSpLocks/>
          </p:cNvGrpSpPr>
          <p:nvPr/>
        </p:nvGrpSpPr>
        <p:grpSpPr bwMode="auto">
          <a:xfrm>
            <a:off x="5003800" y="1835150"/>
            <a:ext cx="2184400" cy="3797300"/>
            <a:chOff x="5003800" y="1834716"/>
            <a:chExt cx="2184400" cy="3798169"/>
          </a:xfrm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solidFill>
              <a:srgbClr val="219E2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0" name="Freeform 107"/>
          <p:cNvSpPr/>
          <p:nvPr/>
        </p:nvSpPr>
        <p:spPr bwMode="auto">
          <a:xfrm flipH="1">
            <a:off x="722313" y="2730500"/>
            <a:ext cx="3746500" cy="231616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/>
            <a:endParaRPr lang="zh-CN" altLang="en-US" noProof="1"/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9233090">
            <a:off x="11153775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9" name="等腰三角形 28"/>
          <p:cNvSpPr>
            <a:spLocks noChangeArrowheads="1"/>
          </p:cNvSpPr>
          <p:nvPr/>
        </p:nvSpPr>
        <p:spPr bwMode="auto">
          <a:xfrm rot="-6030424">
            <a:off x="109132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-228606">
            <a:off x="113680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1" name="等腰三角形 30"/>
          <p:cNvSpPr>
            <a:spLocks noChangeArrowheads="1"/>
          </p:cNvSpPr>
          <p:nvPr/>
        </p:nvSpPr>
        <p:spPr bwMode="auto">
          <a:xfrm rot="-3389783">
            <a:off x="11107738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2" name="等腰三角形 31"/>
          <p:cNvSpPr>
            <a:spLocks noChangeArrowheads="1"/>
          </p:cNvSpPr>
          <p:nvPr/>
        </p:nvSpPr>
        <p:spPr bwMode="auto">
          <a:xfrm rot="8748521">
            <a:off x="11296650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54125" y="3205163"/>
            <a:ext cx="319087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判断需要</a:t>
            </a:r>
            <a:r>
              <a:rPr lang="zh-CN" altLang="en-US" dirty="0">
                <a:solidFill>
                  <a:schemeClr val="bg1"/>
                </a:solidFill>
              </a:rPr>
              <a:t>爬取</a:t>
            </a:r>
            <a:r>
              <a:rPr lang="zh-CN" altLang="en-US" dirty="0" smtClean="0">
                <a:solidFill>
                  <a:schemeClr val="bg1"/>
                </a:solidFill>
              </a:rPr>
              <a:t>的内容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是动态生成的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还是静态网页文本？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静态的话直接跳过第二步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</a:rPr>
              <a:t>tips</a:t>
            </a:r>
            <a:r>
              <a:rPr lang="zh-CN" altLang="en-US" sz="1200" dirty="0" smtClean="0">
                <a:solidFill>
                  <a:schemeClr val="bg1"/>
                </a:solidFill>
              </a:rPr>
              <a:t>：大多数需要的数据都是动态生成）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769225" y="3205163"/>
            <a:ext cx="3190875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直接在源码中使用</a:t>
            </a:r>
            <a:r>
              <a:rPr lang="en-US" altLang="zh-CN" dirty="0" err="1" smtClean="0">
                <a:solidFill>
                  <a:schemeClr val="bg1"/>
                </a:solidFill>
              </a:rPr>
              <a:t>Ctrl+F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查找指定的文本内容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如果能找到就是静态的；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否则就是动态生成的，就需要找到真实链接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643188" y="2822575"/>
            <a:ext cx="1801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bg1"/>
                </a:solidFill>
              </a:rPr>
              <a:t>目的</a:t>
            </a:r>
            <a:endParaRPr lang="zh-CN" altLang="en-US" sz="2000" b="1" dirty="0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772400" y="28368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方法</a:t>
            </a:r>
            <a:endParaRPr lang="zh-CN" altLang="en-US" sz="2000" b="1" dirty="0"/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13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011238" y="57943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第一步：查源码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等腰三角形 4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6" grpId="0" animBg="1"/>
      <p:bldP spid="130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22" grpId="0"/>
      <p:bldP spid="23" grpId="0"/>
      <p:bldP spid="3" grpId="0"/>
      <p:bldP spid="24" grpId="0"/>
      <p:bldP spid="25" grpId="0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等腰三角形 75"/>
          <p:cNvSpPr>
            <a:spLocks noChangeArrowheads="1"/>
          </p:cNvSpPr>
          <p:nvPr/>
        </p:nvSpPr>
        <p:spPr bwMode="auto">
          <a:xfrm rot="9233090">
            <a:off x="11142663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7" name="等腰三角形 76"/>
          <p:cNvSpPr>
            <a:spLocks noChangeArrowheads="1"/>
          </p:cNvSpPr>
          <p:nvPr/>
        </p:nvSpPr>
        <p:spPr bwMode="auto">
          <a:xfrm rot="-6030424">
            <a:off x="109005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8" name="等腰三角形 77"/>
          <p:cNvSpPr>
            <a:spLocks noChangeArrowheads="1"/>
          </p:cNvSpPr>
          <p:nvPr/>
        </p:nvSpPr>
        <p:spPr bwMode="auto">
          <a:xfrm rot="-228606">
            <a:off x="113553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9" name="等腰三角形 78"/>
          <p:cNvSpPr>
            <a:spLocks noChangeArrowheads="1"/>
          </p:cNvSpPr>
          <p:nvPr/>
        </p:nvSpPr>
        <p:spPr bwMode="auto">
          <a:xfrm rot="-3389783">
            <a:off x="11095831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80" name="等腰三角形 79"/>
          <p:cNvSpPr>
            <a:spLocks noChangeArrowheads="1"/>
          </p:cNvSpPr>
          <p:nvPr/>
        </p:nvSpPr>
        <p:spPr bwMode="auto">
          <a:xfrm rot="8748521">
            <a:off x="1128553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>
                <a:solidFill>
                  <a:srgbClr val="197519"/>
                </a:solidFill>
                <a:ea typeface="方正粗倩简体" pitchFamily="65" charset="-122"/>
              </a:rPr>
              <a:t>14</a:t>
            </a:r>
            <a:endParaRPr lang="zh-CN" altLang="en-US" sz="150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016454" y="1667131"/>
            <a:ext cx="72603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62626"/>
                </a:solidFill>
              </a:rPr>
              <a:t>1</a:t>
            </a:r>
            <a:r>
              <a:rPr lang="zh-CN" altLang="en-US" dirty="0" smtClean="0">
                <a:solidFill>
                  <a:srgbClr val="262626"/>
                </a:solidFill>
              </a:rPr>
              <a:t>、打开开发者工具的</a:t>
            </a:r>
            <a:r>
              <a:rPr lang="en-US" altLang="zh-CN" dirty="0" smtClean="0">
                <a:solidFill>
                  <a:srgbClr val="262626"/>
                </a:solidFill>
              </a:rPr>
              <a:t>Network</a:t>
            </a:r>
            <a:r>
              <a:rPr lang="zh-CN" altLang="en-US" dirty="0" smtClean="0">
                <a:solidFill>
                  <a:srgbClr val="262626"/>
                </a:solidFill>
              </a:rPr>
              <a:t>，并开启</a:t>
            </a:r>
            <a:r>
              <a:rPr lang="en-US" altLang="zh-CN" dirty="0" smtClean="0">
                <a:solidFill>
                  <a:srgbClr val="262626"/>
                </a:solidFill>
              </a:rPr>
              <a:t>record</a:t>
            </a:r>
            <a:r>
              <a:rPr lang="zh-CN" altLang="en-US" dirty="0" smtClean="0">
                <a:solidFill>
                  <a:srgbClr val="262626"/>
                </a:solidFill>
              </a:rPr>
              <a:t>；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62626"/>
                </a:solidFill>
              </a:rPr>
              <a:t>2</a:t>
            </a:r>
            <a:r>
              <a:rPr lang="zh-CN" altLang="en-US" dirty="0" smtClean="0">
                <a:solidFill>
                  <a:srgbClr val="262626"/>
                </a:solidFill>
              </a:rPr>
              <a:t>、刷新当前页面，</a:t>
            </a:r>
            <a:r>
              <a:rPr lang="en-US" altLang="zh-CN" dirty="0">
                <a:solidFill>
                  <a:srgbClr val="262626"/>
                </a:solidFill>
              </a:rPr>
              <a:t>N</a:t>
            </a:r>
            <a:r>
              <a:rPr lang="en-US" altLang="zh-CN" dirty="0" smtClean="0">
                <a:solidFill>
                  <a:srgbClr val="262626"/>
                </a:solidFill>
              </a:rPr>
              <a:t>etwork</a:t>
            </a:r>
            <a:r>
              <a:rPr lang="zh-CN" altLang="en-US" dirty="0" smtClean="0">
                <a:solidFill>
                  <a:srgbClr val="262626"/>
                </a:solidFill>
              </a:rPr>
              <a:t>里会出现一系列网址，这些是加载当前显示网页的所有资源的所有链接，因此动态加载的内容也在里面；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62626"/>
                </a:solidFill>
              </a:rPr>
              <a:t>3</a:t>
            </a:r>
            <a:r>
              <a:rPr lang="zh-CN" altLang="en-US" dirty="0" smtClean="0">
                <a:solidFill>
                  <a:srgbClr val="262626"/>
                </a:solidFill>
              </a:rPr>
              <a:t>、在</a:t>
            </a:r>
            <a:r>
              <a:rPr lang="en-US" altLang="zh-CN" dirty="0" smtClean="0">
                <a:solidFill>
                  <a:srgbClr val="262626"/>
                </a:solidFill>
              </a:rPr>
              <a:t>Network</a:t>
            </a:r>
            <a:r>
              <a:rPr lang="zh-CN" altLang="en-US" dirty="0" smtClean="0">
                <a:solidFill>
                  <a:srgbClr val="262626"/>
                </a:solidFill>
              </a:rPr>
              <a:t>里从上往下一个个判断，点开“</a:t>
            </a:r>
            <a:r>
              <a:rPr lang="en-US" altLang="zh-CN" dirty="0">
                <a:solidFill>
                  <a:srgbClr val="262626"/>
                </a:solidFill>
              </a:rPr>
              <a:t>Preview</a:t>
            </a:r>
            <a:r>
              <a:rPr lang="zh-CN" altLang="en-US" dirty="0" smtClean="0">
                <a:solidFill>
                  <a:srgbClr val="262626"/>
                </a:solidFill>
              </a:rPr>
              <a:t>”，跳过</a:t>
            </a:r>
            <a:r>
              <a:rPr lang="en-US" altLang="zh-CN" dirty="0" smtClean="0">
                <a:solidFill>
                  <a:srgbClr val="262626"/>
                </a:solidFill>
              </a:rPr>
              <a:t>JS</a:t>
            </a:r>
            <a:r>
              <a:rPr lang="zh-CN" altLang="en-US" dirty="0" smtClean="0">
                <a:solidFill>
                  <a:srgbClr val="262626"/>
                </a:solidFill>
              </a:rPr>
              <a:t>、</a:t>
            </a:r>
            <a:r>
              <a:rPr lang="en-US" altLang="zh-CN" dirty="0" smtClean="0">
                <a:solidFill>
                  <a:srgbClr val="262626"/>
                </a:solidFill>
              </a:rPr>
              <a:t>CSS</a:t>
            </a:r>
            <a:r>
              <a:rPr lang="zh-CN" altLang="en-US" dirty="0" smtClean="0">
                <a:solidFill>
                  <a:srgbClr val="262626"/>
                </a:solidFill>
              </a:rPr>
              <a:t>代码和所有图片，查看所有</a:t>
            </a:r>
            <a:r>
              <a:rPr lang="en-US" altLang="zh-CN" dirty="0" smtClean="0">
                <a:solidFill>
                  <a:srgbClr val="262626"/>
                </a:solidFill>
              </a:rPr>
              <a:t>html</a:t>
            </a:r>
            <a:r>
              <a:rPr lang="zh-CN" altLang="en-US" dirty="0" smtClean="0">
                <a:solidFill>
                  <a:srgbClr val="262626"/>
                </a:solidFill>
              </a:rPr>
              <a:t>和文本格式的内容；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62626"/>
                </a:solidFill>
              </a:rPr>
              <a:t>4</a:t>
            </a:r>
            <a:r>
              <a:rPr lang="zh-CN" altLang="en-US" dirty="0" smtClean="0">
                <a:solidFill>
                  <a:srgbClr val="262626"/>
                </a:solidFill>
              </a:rPr>
              <a:t>、从列表里找到真实链接。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62626"/>
                </a:solidFill>
              </a:rPr>
              <a:t>5</a:t>
            </a:r>
            <a:r>
              <a:rPr lang="zh-CN" altLang="en-US" dirty="0" smtClean="0">
                <a:solidFill>
                  <a:srgbClr val="262626"/>
                </a:solidFill>
              </a:rPr>
              <a:t>、点开“</a:t>
            </a:r>
            <a:r>
              <a:rPr lang="en-US" altLang="zh-CN" dirty="0" smtClean="0">
                <a:solidFill>
                  <a:srgbClr val="262626"/>
                </a:solidFill>
              </a:rPr>
              <a:t>Header</a:t>
            </a:r>
            <a:r>
              <a:rPr lang="zh-CN" altLang="en-US" dirty="0" smtClean="0">
                <a:solidFill>
                  <a:srgbClr val="262626"/>
                </a:solidFill>
              </a:rPr>
              <a:t>”，查看该链接的请求方式、请求体、请求头、响应头；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62626"/>
                </a:solidFill>
              </a:rPr>
              <a:t>6</a:t>
            </a:r>
            <a:r>
              <a:rPr lang="zh-CN" altLang="en-US" dirty="0" smtClean="0">
                <a:solidFill>
                  <a:srgbClr val="262626"/>
                </a:solidFill>
              </a:rPr>
              <a:t>、更换网页中的下一页，同样找到该链接，查看它的请求体和请求头有何变化，并依据此构造一系列</a:t>
            </a:r>
            <a:r>
              <a:rPr lang="en-US" altLang="zh-CN" dirty="0" err="1" smtClean="0">
                <a:solidFill>
                  <a:srgbClr val="262626"/>
                </a:solidFill>
              </a:rPr>
              <a:t>url</a:t>
            </a:r>
            <a:r>
              <a:rPr lang="zh-CN" altLang="en-US" dirty="0" smtClean="0">
                <a:solidFill>
                  <a:srgbClr val="262626"/>
                </a:solidFill>
              </a:rPr>
              <a:t>链接。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16454" y="1243268"/>
            <a:ext cx="125253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197519"/>
                </a:solidFill>
              </a:rPr>
              <a:t>使用方式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1011238" y="57943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第二步：找链接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90" name="等腰三角形 8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等腰三角形 9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等腰三角形 9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等腰三角形 9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242428" y="2567171"/>
            <a:ext cx="1926419" cy="2431537"/>
            <a:chOff x="925215" y="1527987"/>
            <a:chExt cx="1926419" cy="2431537"/>
          </a:xfrm>
        </p:grpSpPr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925215" y="3007985"/>
              <a:ext cx="19264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rgbClr val="197519"/>
                  </a:solidFill>
                </a:rPr>
                <a:t>开发者工具</a:t>
              </a:r>
              <a:r>
                <a:rPr lang="en-US" altLang="zh-CN" sz="2000" dirty="0" smtClean="0">
                  <a:solidFill>
                    <a:srgbClr val="197519"/>
                  </a:solidFill>
                </a:rPr>
                <a:t>F12</a:t>
              </a:r>
              <a:endParaRPr lang="zh-CN" altLang="en-US" sz="2000" dirty="0">
                <a:solidFill>
                  <a:srgbClr val="197519"/>
                </a:solidFill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1000445" y="3605581"/>
              <a:ext cx="1775957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700" dirty="0" smtClean="0"/>
                <a:t>Network</a:t>
              </a:r>
              <a:r>
                <a:rPr lang="zh-CN" altLang="en-US" sz="1700" dirty="0" smtClean="0"/>
                <a:t>的使用</a:t>
              </a:r>
              <a:endParaRPr lang="zh-CN" altLang="en-US" sz="17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69" y="1527987"/>
              <a:ext cx="1282512" cy="128251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43" grpId="0"/>
      <p:bldP spid="15" grpId="0"/>
      <p:bldP spid="10" grpId="0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等腰三角形 75"/>
          <p:cNvSpPr>
            <a:spLocks noChangeArrowheads="1"/>
          </p:cNvSpPr>
          <p:nvPr/>
        </p:nvSpPr>
        <p:spPr bwMode="auto">
          <a:xfrm rot="9233090">
            <a:off x="11142663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7" name="等腰三角形 76"/>
          <p:cNvSpPr>
            <a:spLocks noChangeArrowheads="1"/>
          </p:cNvSpPr>
          <p:nvPr/>
        </p:nvSpPr>
        <p:spPr bwMode="auto">
          <a:xfrm rot="-6030424">
            <a:off x="109005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8" name="等腰三角形 77"/>
          <p:cNvSpPr>
            <a:spLocks noChangeArrowheads="1"/>
          </p:cNvSpPr>
          <p:nvPr/>
        </p:nvSpPr>
        <p:spPr bwMode="auto">
          <a:xfrm rot="-228606">
            <a:off x="113553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9" name="等腰三角形 78"/>
          <p:cNvSpPr>
            <a:spLocks noChangeArrowheads="1"/>
          </p:cNvSpPr>
          <p:nvPr/>
        </p:nvSpPr>
        <p:spPr bwMode="auto">
          <a:xfrm rot="-3389783">
            <a:off x="11095831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80" name="等腰三角形 79"/>
          <p:cNvSpPr>
            <a:spLocks noChangeArrowheads="1"/>
          </p:cNvSpPr>
          <p:nvPr/>
        </p:nvSpPr>
        <p:spPr bwMode="auto">
          <a:xfrm rot="8748521">
            <a:off x="1128553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15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40607" y="2140317"/>
            <a:ext cx="985668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使用趁手的工具爬取网页源代码。</a:t>
            </a:r>
            <a:endParaRPr lang="en-US" altLang="zh-CN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推荐使用</a:t>
            </a:r>
            <a:r>
              <a:rPr lang="en-US" altLang="zh-CN" dirty="0" smtClean="0">
                <a:solidFill>
                  <a:srgbClr val="262626"/>
                </a:solidFill>
              </a:rPr>
              <a:t>Python</a:t>
            </a:r>
            <a:r>
              <a:rPr lang="zh-CN" altLang="en-US" dirty="0" smtClean="0">
                <a:solidFill>
                  <a:srgbClr val="262626"/>
                </a:solidFill>
              </a:rPr>
              <a:t>的</a:t>
            </a:r>
            <a:r>
              <a:rPr lang="en-US" altLang="zh-CN" dirty="0" smtClean="0">
                <a:solidFill>
                  <a:srgbClr val="262626"/>
                </a:solidFill>
              </a:rPr>
              <a:t>requests</a:t>
            </a:r>
            <a:r>
              <a:rPr lang="zh-CN" altLang="en-US" dirty="0" smtClean="0">
                <a:solidFill>
                  <a:srgbClr val="262626"/>
                </a:solidFill>
              </a:rPr>
              <a:t>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</a:rPr>
              <a:t>注意</a:t>
            </a:r>
            <a:r>
              <a:rPr lang="zh-CN" altLang="en-US" dirty="0" smtClean="0">
                <a:solidFill>
                  <a:srgbClr val="262626"/>
                </a:solidFill>
              </a:rPr>
              <a:t>事项：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62626"/>
                </a:solidFill>
              </a:rPr>
              <a:t>1</a:t>
            </a:r>
            <a:r>
              <a:rPr lang="zh-CN" altLang="en-US" dirty="0" smtClean="0">
                <a:solidFill>
                  <a:srgbClr val="262626"/>
                </a:solidFill>
              </a:rPr>
              <a:t>、注意之前看到的请求头信息，除了</a:t>
            </a:r>
            <a:r>
              <a:rPr lang="en-US" altLang="zh-CN" dirty="0" smtClean="0">
                <a:solidFill>
                  <a:srgbClr val="262626"/>
                </a:solidFill>
              </a:rPr>
              <a:t>Cookies</a:t>
            </a:r>
            <a:r>
              <a:rPr lang="zh-CN" altLang="en-US" dirty="0" smtClean="0">
                <a:solidFill>
                  <a:srgbClr val="262626"/>
                </a:solidFill>
              </a:rPr>
              <a:t>以外，其他请都加入到请求访问中；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62626"/>
                </a:solidFill>
              </a:rPr>
              <a:t>2</a:t>
            </a:r>
            <a:r>
              <a:rPr lang="zh-CN" altLang="en-US" dirty="0" smtClean="0">
                <a:solidFill>
                  <a:srgbClr val="262626"/>
                </a:solidFill>
              </a:rPr>
              <a:t>、</a:t>
            </a:r>
            <a:r>
              <a:rPr lang="en-US" altLang="zh-CN" dirty="0" smtClean="0">
                <a:solidFill>
                  <a:srgbClr val="262626"/>
                </a:solidFill>
              </a:rPr>
              <a:t>User Agent</a:t>
            </a:r>
            <a:r>
              <a:rPr lang="zh-CN" altLang="en-US" dirty="0" smtClean="0">
                <a:solidFill>
                  <a:srgbClr val="262626"/>
                </a:solidFill>
              </a:rPr>
              <a:t>是一个很关键的</a:t>
            </a:r>
            <a:r>
              <a:rPr lang="en-US" altLang="zh-CN" dirty="0" smtClean="0">
                <a:solidFill>
                  <a:srgbClr val="262626"/>
                </a:solidFill>
              </a:rPr>
              <a:t>header</a:t>
            </a:r>
            <a:r>
              <a:rPr lang="zh-CN" altLang="en-US" dirty="0" smtClean="0">
                <a:solidFill>
                  <a:srgbClr val="262626"/>
                </a:solidFill>
              </a:rPr>
              <a:t>信息，一定要加入进去；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62626"/>
                </a:solidFill>
              </a:rPr>
              <a:t>3</a:t>
            </a:r>
            <a:r>
              <a:rPr lang="zh-CN" altLang="en-US" dirty="0" smtClean="0">
                <a:solidFill>
                  <a:srgbClr val="262626"/>
                </a:solidFill>
              </a:rPr>
              <a:t>、注意查看响应头信息，尤其是</a:t>
            </a:r>
            <a:r>
              <a:rPr lang="en-US" altLang="zh-CN" dirty="0" smtClean="0">
                <a:solidFill>
                  <a:prstClr val="black"/>
                </a:solidFill>
              </a:rPr>
              <a:t>Content-Type</a:t>
            </a:r>
            <a:r>
              <a:rPr lang="zh-CN" altLang="en-US" dirty="0" smtClean="0">
                <a:solidFill>
                  <a:prstClr val="black"/>
                </a:solidFill>
              </a:rPr>
              <a:t>，里面有网页的编码格式信息；另外还有</a:t>
            </a:r>
            <a:r>
              <a:rPr lang="en-US" altLang="zh-CN" dirty="0" smtClean="0">
                <a:solidFill>
                  <a:prstClr val="black"/>
                </a:solidFill>
              </a:rPr>
              <a:t>Location</a:t>
            </a:r>
            <a:r>
              <a:rPr lang="zh-CN" altLang="en-US" dirty="0" smtClean="0">
                <a:solidFill>
                  <a:prstClr val="black"/>
                </a:solidFill>
              </a:rPr>
              <a:t>（如果有的话），这是网页重定向的</a:t>
            </a:r>
            <a:r>
              <a:rPr lang="en-US" altLang="zh-CN" dirty="0" err="1" smtClean="0">
                <a:solidFill>
                  <a:prstClr val="black"/>
                </a:solidFill>
              </a:rPr>
              <a:t>url</a:t>
            </a:r>
            <a:r>
              <a:rPr lang="zh-CN" altLang="en-US" dirty="0" smtClean="0">
                <a:solidFill>
                  <a:prstClr val="black"/>
                </a:solidFill>
              </a:rPr>
              <a:t>链接。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</a:rPr>
              <a:t>4</a:t>
            </a:r>
            <a:r>
              <a:rPr lang="zh-CN" altLang="en-US" dirty="0" smtClean="0">
                <a:solidFill>
                  <a:prstClr val="black"/>
                </a:solidFill>
              </a:rPr>
              <a:t>、如果实在没有返回网页编码，请使用</a:t>
            </a:r>
            <a:r>
              <a:rPr lang="en-US" altLang="zh-CN" dirty="0" err="1" smtClean="0">
                <a:solidFill>
                  <a:prstClr val="black"/>
                </a:solidFill>
              </a:rPr>
              <a:t>chardet</a:t>
            </a:r>
            <a:r>
              <a:rPr lang="zh-CN" altLang="en-US" dirty="0" smtClean="0">
                <a:solidFill>
                  <a:prstClr val="black"/>
                </a:solidFill>
              </a:rPr>
              <a:t>包检测网页内容编码格式；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</a:rPr>
              <a:t>5</a:t>
            </a:r>
            <a:r>
              <a:rPr lang="zh-CN" altLang="en-US" dirty="0" smtClean="0">
                <a:solidFill>
                  <a:prstClr val="black"/>
                </a:solidFill>
              </a:rPr>
              <a:t>、如果网页源代码没问题，显示的文本乱码，如果能看出来编码方式最好吗，否则请将文本复制到在线解码网站，一个个尝试，找出其编码方式。如微博的中文</a:t>
            </a:r>
            <a:r>
              <a:rPr lang="en-US" altLang="zh-CN" dirty="0" err="1" smtClean="0">
                <a:solidFill>
                  <a:prstClr val="black"/>
                </a:solidFill>
              </a:rPr>
              <a:t>unicode</a:t>
            </a:r>
            <a:r>
              <a:rPr lang="zh-CN" altLang="en-US" dirty="0" smtClean="0">
                <a:solidFill>
                  <a:prstClr val="black"/>
                </a:solidFill>
              </a:rPr>
              <a:t>编码。</a:t>
            </a:r>
            <a:endParaRPr lang="en-US" altLang="zh-CN" dirty="0" smtClean="0">
              <a:solidFill>
                <a:srgbClr val="262626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40607" y="1511833"/>
            <a:ext cx="183048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197519"/>
                </a:solidFill>
              </a:rPr>
              <a:t>爬取网页源代码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1011238" y="57943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第三步：爬代码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90" name="等腰三角形 8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等腰三角形 9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等腰三角形 9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等腰三角形 9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322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43" grpId="0"/>
      <p:bldP spid="15" grpId="0"/>
      <p:bldP spid="10" grpId="0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等腰三角形 75"/>
          <p:cNvSpPr>
            <a:spLocks noChangeArrowheads="1"/>
          </p:cNvSpPr>
          <p:nvPr/>
        </p:nvSpPr>
        <p:spPr bwMode="auto">
          <a:xfrm rot="9233090">
            <a:off x="11142663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7" name="等腰三角形 76"/>
          <p:cNvSpPr>
            <a:spLocks noChangeArrowheads="1"/>
          </p:cNvSpPr>
          <p:nvPr/>
        </p:nvSpPr>
        <p:spPr bwMode="auto">
          <a:xfrm rot="-6030424">
            <a:off x="109005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8" name="等腰三角形 77"/>
          <p:cNvSpPr>
            <a:spLocks noChangeArrowheads="1"/>
          </p:cNvSpPr>
          <p:nvPr/>
        </p:nvSpPr>
        <p:spPr bwMode="auto">
          <a:xfrm rot="-228606">
            <a:off x="113553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9" name="等腰三角形 78"/>
          <p:cNvSpPr>
            <a:spLocks noChangeArrowheads="1"/>
          </p:cNvSpPr>
          <p:nvPr/>
        </p:nvSpPr>
        <p:spPr bwMode="auto">
          <a:xfrm rot="-3389783">
            <a:off x="11095831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80" name="等腰三角形 79"/>
          <p:cNvSpPr>
            <a:spLocks noChangeArrowheads="1"/>
          </p:cNvSpPr>
          <p:nvPr/>
        </p:nvSpPr>
        <p:spPr bwMode="auto">
          <a:xfrm rot="8748521">
            <a:off x="1128553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666875" y="1738313"/>
            <a:ext cx="1920880" cy="2187575"/>
            <a:chOff x="1463766" y="2050209"/>
            <a:chExt cx="1920698" cy="2187962"/>
          </a:xfrm>
        </p:grpSpPr>
        <p:grpSp>
          <p:nvGrpSpPr>
            <p:cNvPr id="19463" name="组合 13"/>
            <p:cNvGrpSpPr>
              <a:grpSpLocks/>
            </p:cNvGrpSpPr>
            <p:nvPr/>
          </p:nvGrpSpPr>
          <p:grpSpPr bwMode="auto">
            <a:xfrm>
              <a:off x="1463766" y="2050209"/>
              <a:ext cx="1920698" cy="2187962"/>
              <a:chOff x="1162050" y="2012950"/>
              <a:chExt cx="2500242" cy="2848152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1162050" y="2012950"/>
                <a:ext cx="2500242" cy="2515385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19465" name="图片 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2" t="6100" r="83327" b="4980"/>
              <a:stretch>
                <a:fillRect/>
              </a:stretch>
            </p:blipFill>
            <p:spPr bwMode="auto">
              <a:xfrm rot="1436196">
                <a:off x="3269955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466" name="Freeform 5"/>
            <p:cNvSpPr>
              <a:spLocks noEditPoints="1" noChangeArrowheads="1"/>
            </p:cNvSpPr>
            <p:nvPr/>
          </p:nvSpPr>
          <p:spPr bwMode="auto">
            <a:xfrm>
              <a:off x="1964595" y="2646484"/>
              <a:ext cx="919036" cy="783618"/>
            </a:xfrm>
            <a:custGeom>
              <a:avLst/>
              <a:gdLst>
                <a:gd name="T0" fmla="*/ 20 w 86"/>
                <a:gd name="T1" fmla="*/ 2 h 70"/>
                <a:gd name="T2" fmla="*/ 60 w 86"/>
                <a:gd name="T3" fmla="*/ 2 h 70"/>
                <a:gd name="T4" fmla="*/ 80 w 86"/>
                <a:gd name="T5" fmla="*/ 6 h 70"/>
                <a:gd name="T6" fmla="*/ 74 w 86"/>
                <a:gd name="T7" fmla="*/ 26 h 70"/>
                <a:gd name="T8" fmla="*/ 59 w 86"/>
                <a:gd name="T9" fmla="*/ 8 h 70"/>
                <a:gd name="T10" fmla="*/ 43 w 86"/>
                <a:gd name="T11" fmla="*/ 54 h 70"/>
                <a:gd name="T12" fmla="*/ 49 w 86"/>
                <a:gd name="T13" fmla="*/ 58 h 70"/>
                <a:gd name="T14" fmla="*/ 50 w 86"/>
                <a:gd name="T15" fmla="*/ 59 h 70"/>
                <a:gd name="T16" fmla="*/ 40 w 86"/>
                <a:gd name="T17" fmla="*/ 60 h 70"/>
                <a:gd name="T18" fmla="*/ 22 w 86"/>
                <a:gd name="T19" fmla="*/ 60 h 70"/>
                <a:gd name="T20" fmla="*/ 0 w 86"/>
                <a:gd name="T21" fmla="*/ 58 h 70"/>
                <a:gd name="T22" fmla="*/ 3 w 86"/>
                <a:gd name="T23" fmla="*/ 3 h 70"/>
                <a:gd name="T24" fmla="*/ 59 w 86"/>
                <a:gd name="T25" fmla="*/ 37 h 70"/>
                <a:gd name="T26" fmla="*/ 57 w 86"/>
                <a:gd name="T27" fmla="*/ 51 h 70"/>
                <a:gd name="T28" fmla="*/ 72 w 86"/>
                <a:gd name="T29" fmla="*/ 53 h 70"/>
                <a:gd name="T30" fmla="*/ 74 w 86"/>
                <a:gd name="T31" fmla="*/ 39 h 70"/>
                <a:gd name="T32" fmla="*/ 56 w 86"/>
                <a:gd name="T33" fmla="*/ 33 h 70"/>
                <a:gd name="T34" fmla="*/ 53 w 86"/>
                <a:gd name="T35" fmla="*/ 55 h 70"/>
                <a:gd name="T36" fmla="*/ 73 w 86"/>
                <a:gd name="T37" fmla="*/ 59 h 70"/>
                <a:gd name="T38" fmla="*/ 79 w 86"/>
                <a:gd name="T39" fmla="*/ 68 h 70"/>
                <a:gd name="T40" fmla="*/ 84 w 86"/>
                <a:gd name="T41" fmla="*/ 69 h 70"/>
                <a:gd name="T42" fmla="*/ 80 w 86"/>
                <a:gd name="T43" fmla="*/ 57 h 70"/>
                <a:gd name="T44" fmla="*/ 81 w 86"/>
                <a:gd name="T45" fmla="*/ 47 h 70"/>
                <a:gd name="T46" fmla="*/ 67 w 86"/>
                <a:gd name="T47" fmla="*/ 29 h 70"/>
                <a:gd name="T48" fmla="*/ 58 w 86"/>
                <a:gd name="T49" fmla="*/ 46 h 70"/>
                <a:gd name="T50" fmla="*/ 58 w 86"/>
                <a:gd name="T51" fmla="*/ 46 h 70"/>
                <a:gd name="T52" fmla="*/ 47 w 86"/>
                <a:gd name="T53" fmla="*/ 19 h 70"/>
                <a:gd name="T54" fmla="*/ 71 w 86"/>
                <a:gd name="T55" fmla="*/ 24 h 70"/>
                <a:gd name="T56" fmla="*/ 71 w 86"/>
                <a:gd name="T57" fmla="*/ 15 h 70"/>
                <a:gd name="T58" fmla="*/ 47 w 86"/>
                <a:gd name="T59" fmla="*/ 14 h 70"/>
                <a:gd name="T60" fmla="*/ 71 w 86"/>
                <a:gd name="T61" fmla="*/ 15 h 70"/>
                <a:gd name="T62" fmla="*/ 10 w 86"/>
                <a:gd name="T63" fmla="*/ 51 h 70"/>
                <a:gd name="T64" fmla="*/ 34 w 86"/>
                <a:gd name="T65" fmla="*/ 46 h 70"/>
                <a:gd name="T66" fmla="*/ 10 w 86"/>
                <a:gd name="T67" fmla="*/ 41 h 70"/>
                <a:gd name="T68" fmla="*/ 34 w 86"/>
                <a:gd name="T69" fmla="*/ 41 h 70"/>
                <a:gd name="T70" fmla="*/ 10 w 86"/>
                <a:gd name="T71" fmla="*/ 41 h 70"/>
                <a:gd name="T72" fmla="*/ 10 w 86"/>
                <a:gd name="T73" fmla="*/ 37 h 70"/>
                <a:gd name="T74" fmla="*/ 34 w 86"/>
                <a:gd name="T75" fmla="*/ 32 h 70"/>
                <a:gd name="T76" fmla="*/ 22 w 86"/>
                <a:gd name="T77" fmla="*/ 25 h 70"/>
                <a:gd name="T78" fmla="*/ 34 w 86"/>
                <a:gd name="T79" fmla="*/ 27 h 70"/>
                <a:gd name="T80" fmla="*/ 22 w 86"/>
                <a:gd name="T81" fmla="*/ 25 h 70"/>
                <a:gd name="T82" fmla="*/ 22 w 86"/>
                <a:gd name="T83" fmla="*/ 21 h 70"/>
                <a:gd name="T84" fmla="*/ 34 w 86"/>
                <a:gd name="T85" fmla="*/ 18 h 70"/>
                <a:gd name="T86" fmla="*/ 22 w 86"/>
                <a:gd name="T87" fmla="*/ 14 h 70"/>
                <a:gd name="T88" fmla="*/ 34 w 86"/>
                <a:gd name="T89" fmla="*/ 15 h 70"/>
                <a:gd name="T90" fmla="*/ 22 w 86"/>
                <a:gd name="T91" fmla="*/ 14 h 70"/>
                <a:gd name="T92" fmla="*/ 9 w 86"/>
                <a:gd name="T93" fmla="*/ 31 h 70"/>
                <a:gd name="T94" fmla="*/ 19 w 86"/>
                <a:gd name="T95" fmla="*/ 13 h 70"/>
                <a:gd name="T96" fmla="*/ 21 w 86"/>
                <a:gd name="T97" fmla="*/ 8 h 70"/>
                <a:gd name="T98" fmla="*/ 5 w 86"/>
                <a:gd name="T99" fmla="*/ 56 h 70"/>
                <a:gd name="T100" fmla="*/ 37 w 86"/>
                <a:gd name="T101" fmla="*/ 54 h 70"/>
                <a:gd name="T102" fmla="*/ 21 w 86"/>
                <a:gd name="T10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" h="70">
                  <a:moveTo>
                    <a:pt x="3" y="3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8" y="1"/>
                    <a:pt x="35" y="0"/>
                    <a:pt x="40" y="3"/>
                  </a:cubicBezTo>
                  <a:cubicBezTo>
                    <a:pt x="45" y="0"/>
                    <a:pt x="52" y="1"/>
                    <a:pt x="60" y="2"/>
                  </a:cubicBezTo>
                  <a:cubicBezTo>
                    <a:pt x="65" y="3"/>
                    <a:pt x="72" y="4"/>
                    <a:pt x="77" y="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8" y="28"/>
                    <a:pt x="76" y="27"/>
                    <a:pt x="74" y="2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69" y="9"/>
                    <a:pt x="64" y="8"/>
                    <a:pt x="59" y="8"/>
                  </a:cubicBezTo>
                  <a:cubicBezTo>
                    <a:pt x="52" y="7"/>
                    <a:pt x="46" y="6"/>
                    <a:pt x="43" y="8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4"/>
                    <a:pt x="45" y="54"/>
                    <a:pt x="47" y="54"/>
                  </a:cubicBezTo>
                  <a:cubicBezTo>
                    <a:pt x="47" y="55"/>
                    <a:pt x="48" y="56"/>
                    <a:pt x="49" y="58"/>
                  </a:cubicBezTo>
                  <a:cubicBezTo>
                    <a:pt x="50" y="58"/>
                    <a:pt x="50" y="59"/>
                    <a:pt x="51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6" y="59"/>
                    <a:pt x="43" y="59"/>
                    <a:pt x="41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59"/>
                    <a:pt x="29" y="59"/>
                    <a:pt x="22" y="60"/>
                  </a:cubicBezTo>
                  <a:cubicBezTo>
                    <a:pt x="15" y="61"/>
                    <a:pt x="8" y="62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67" y="35"/>
                  </a:moveTo>
                  <a:cubicBezTo>
                    <a:pt x="64" y="34"/>
                    <a:pt x="61" y="35"/>
                    <a:pt x="59" y="37"/>
                  </a:cubicBezTo>
                  <a:cubicBezTo>
                    <a:pt x="57" y="39"/>
                    <a:pt x="56" y="41"/>
                    <a:pt x="55" y="44"/>
                  </a:cubicBezTo>
                  <a:cubicBezTo>
                    <a:pt x="55" y="46"/>
                    <a:pt x="56" y="49"/>
                    <a:pt x="57" y="51"/>
                  </a:cubicBezTo>
                  <a:cubicBezTo>
                    <a:pt x="59" y="54"/>
                    <a:pt x="62" y="55"/>
                    <a:pt x="64" y="55"/>
                  </a:cubicBezTo>
                  <a:cubicBezTo>
                    <a:pt x="67" y="56"/>
                    <a:pt x="70" y="55"/>
                    <a:pt x="72" y="53"/>
                  </a:cubicBezTo>
                  <a:cubicBezTo>
                    <a:pt x="74" y="51"/>
                    <a:pt x="76" y="49"/>
                    <a:pt x="76" y="46"/>
                  </a:cubicBezTo>
                  <a:cubicBezTo>
                    <a:pt x="76" y="44"/>
                    <a:pt x="75" y="41"/>
                    <a:pt x="74" y="39"/>
                  </a:cubicBezTo>
                  <a:cubicBezTo>
                    <a:pt x="72" y="36"/>
                    <a:pt x="69" y="35"/>
                    <a:pt x="67" y="35"/>
                  </a:cubicBezTo>
                  <a:close/>
                  <a:moveTo>
                    <a:pt x="56" y="33"/>
                  </a:moveTo>
                  <a:cubicBezTo>
                    <a:pt x="52" y="35"/>
                    <a:pt x="50" y="39"/>
                    <a:pt x="50" y="43"/>
                  </a:cubicBezTo>
                  <a:cubicBezTo>
                    <a:pt x="50" y="47"/>
                    <a:pt x="51" y="51"/>
                    <a:pt x="53" y="55"/>
                  </a:cubicBezTo>
                  <a:cubicBezTo>
                    <a:pt x="56" y="58"/>
                    <a:pt x="60" y="60"/>
                    <a:pt x="64" y="60"/>
                  </a:cubicBezTo>
                  <a:cubicBezTo>
                    <a:pt x="67" y="61"/>
                    <a:pt x="70" y="60"/>
                    <a:pt x="73" y="59"/>
                  </a:cubicBezTo>
                  <a:cubicBezTo>
                    <a:pt x="73" y="60"/>
                    <a:pt x="73" y="61"/>
                    <a:pt x="74" y="61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80" y="70"/>
                    <a:pt x="83" y="70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6" y="67"/>
                    <a:pt x="86" y="65"/>
                    <a:pt x="85" y="63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79" y="56"/>
                    <a:pt x="78" y="55"/>
                    <a:pt x="77" y="55"/>
                  </a:cubicBezTo>
                  <a:cubicBezTo>
                    <a:pt x="79" y="53"/>
                    <a:pt x="81" y="50"/>
                    <a:pt x="81" y="47"/>
                  </a:cubicBezTo>
                  <a:cubicBezTo>
                    <a:pt x="82" y="43"/>
                    <a:pt x="81" y="39"/>
                    <a:pt x="78" y="35"/>
                  </a:cubicBezTo>
                  <a:cubicBezTo>
                    <a:pt x="75" y="32"/>
                    <a:pt x="71" y="30"/>
                    <a:pt x="67" y="29"/>
                  </a:cubicBezTo>
                  <a:cubicBezTo>
                    <a:pt x="63" y="29"/>
                    <a:pt x="59" y="30"/>
                    <a:pt x="56" y="33"/>
                  </a:cubicBezTo>
                  <a:close/>
                  <a:moveTo>
                    <a:pt x="58" y="46"/>
                  </a:moveTo>
                  <a:cubicBezTo>
                    <a:pt x="60" y="41"/>
                    <a:pt x="64" y="39"/>
                    <a:pt x="70" y="38"/>
                  </a:cubicBezTo>
                  <a:cubicBezTo>
                    <a:pt x="64" y="34"/>
                    <a:pt x="57" y="40"/>
                    <a:pt x="58" y="46"/>
                  </a:cubicBezTo>
                  <a:close/>
                  <a:moveTo>
                    <a:pt x="71" y="21"/>
                  </a:moveTo>
                  <a:cubicBezTo>
                    <a:pt x="65" y="21"/>
                    <a:pt x="51" y="19"/>
                    <a:pt x="47" y="19"/>
                  </a:cubicBezTo>
                  <a:cubicBezTo>
                    <a:pt x="47" y="20"/>
                    <a:pt x="47" y="21"/>
                    <a:pt x="47" y="21"/>
                  </a:cubicBezTo>
                  <a:cubicBezTo>
                    <a:pt x="51" y="21"/>
                    <a:pt x="67" y="24"/>
                    <a:pt x="71" y="24"/>
                  </a:cubicBezTo>
                  <a:cubicBezTo>
                    <a:pt x="71" y="23"/>
                    <a:pt x="71" y="22"/>
                    <a:pt x="71" y="21"/>
                  </a:cubicBezTo>
                  <a:close/>
                  <a:moveTo>
                    <a:pt x="71" y="15"/>
                  </a:moveTo>
                  <a:cubicBezTo>
                    <a:pt x="65" y="15"/>
                    <a:pt x="51" y="12"/>
                    <a:pt x="47" y="12"/>
                  </a:cubicBezTo>
                  <a:cubicBezTo>
                    <a:pt x="47" y="13"/>
                    <a:pt x="47" y="14"/>
                    <a:pt x="47" y="14"/>
                  </a:cubicBezTo>
                  <a:cubicBezTo>
                    <a:pt x="51" y="14"/>
                    <a:pt x="67" y="17"/>
                    <a:pt x="71" y="17"/>
                  </a:cubicBezTo>
                  <a:cubicBezTo>
                    <a:pt x="71" y="16"/>
                    <a:pt x="71" y="15"/>
                    <a:pt x="71" y="15"/>
                  </a:cubicBezTo>
                  <a:close/>
                  <a:moveTo>
                    <a:pt x="10" y="49"/>
                  </a:moveTo>
                  <a:cubicBezTo>
                    <a:pt x="10" y="49"/>
                    <a:pt x="10" y="50"/>
                    <a:pt x="10" y="51"/>
                  </a:cubicBezTo>
                  <a:cubicBezTo>
                    <a:pt x="14" y="51"/>
                    <a:pt x="29" y="48"/>
                    <a:pt x="34" y="48"/>
                  </a:cubicBezTo>
                  <a:cubicBezTo>
                    <a:pt x="34" y="48"/>
                    <a:pt x="34" y="47"/>
                    <a:pt x="34" y="46"/>
                  </a:cubicBezTo>
                  <a:cubicBezTo>
                    <a:pt x="30" y="46"/>
                    <a:pt x="15" y="49"/>
                    <a:pt x="10" y="49"/>
                  </a:cubicBezTo>
                  <a:close/>
                  <a:moveTo>
                    <a:pt x="10" y="41"/>
                  </a:moveTo>
                  <a:cubicBezTo>
                    <a:pt x="10" y="42"/>
                    <a:pt x="10" y="43"/>
                    <a:pt x="10" y="43"/>
                  </a:cubicBezTo>
                  <a:cubicBezTo>
                    <a:pt x="14" y="44"/>
                    <a:pt x="29" y="41"/>
                    <a:pt x="34" y="41"/>
                  </a:cubicBezTo>
                  <a:cubicBezTo>
                    <a:pt x="34" y="40"/>
                    <a:pt x="34" y="40"/>
                    <a:pt x="34" y="39"/>
                  </a:cubicBezTo>
                  <a:cubicBezTo>
                    <a:pt x="30" y="39"/>
                    <a:pt x="15" y="41"/>
                    <a:pt x="10" y="41"/>
                  </a:cubicBezTo>
                  <a:close/>
                  <a:moveTo>
                    <a:pt x="10" y="34"/>
                  </a:moveTo>
                  <a:cubicBezTo>
                    <a:pt x="10" y="35"/>
                    <a:pt x="10" y="36"/>
                    <a:pt x="10" y="37"/>
                  </a:cubicBezTo>
                  <a:cubicBezTo>
                    <a:pt x="14" y="37"/>
                    <a:pt x="29" y="34"/>
                    <a:pt x="34" y="34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0" y="32"/>
                    <a:pt x="15" y="34"/>
                    <a:pt x="10" y="34"/>
                  </a:cubicBezTo>
                  <a:close/>
                  <a:moveTo>
                    <a:pt x="22" y="25"/>
                  </a:moveTo>
                  <a:cubicBezTo>
                    <a:pt x="22" y="26"/>
                    <a:pt x="22" y="27"/>
                    <a:pt x="22" y="28"/>
                  </a:cubicBezTo>
                  <a:cubicBezTo>
                    <a:pt x="25" y="28"/>
                    <a:pt x="29" y="26"/>
                    <a:pt x="34" y="27"/>
                  </a:cubicBezTo>
                  <a:cubicBezTo>
                    <a:pt x="34" y="26"/>
                    <a:pt x="34" y="25"/>
                    <a:pt x="34" y="24"/>
                  </a:cubicBezTo>
                  <a:cubicBezTo>
                    <a:pt x="30" y="24"/>
                    <a:pt x="26" y="25"/>
                    <a:pt x="22" y="25"/>
                  </a:cubicBezTo>
                  <a:close/>
                  <a:moveTo>
                    <a:pt x="22" y="19"/>
                  </a:moveTo>
                  <a:cubicBezTo>
                    <a:pt x="22" y="20"/>
                    <a:pt x="22" y="21"/>
                    <a:pt x="22" y="21"/>
                  </a:cubicBezTo>
                  <a:cubicBezTo>
                    <a:pt x="25" y="21"/>
                    <a:pt x="29" y="20"/>
                    <a:pt x="34" y="20"/>
                  </a:cubicBezTo>
                  <a:cubicBezTo>
                    <a:pt x="34" y="20"/>
                    <a:pt x="34" y="19"/>
                    <a:pt x="34" y="18"/>
                  </a:cubicBezTo>
                  <a:cubicBezTo>
                    <a:pt x="30" y="18"/>
                    <a:pt x="26" y="19"/>
                    <a:pt x="22" y="19"/>
                  </a:cubicBezTo>
                  <a:close/>
                  <a:moveTo>
                    <a:pt x="22" y="14"/>
                  </a:moveTo>
                  <a:cubicBezTo>
                    <a:pt x="22" y="15"/>
                    <a:pt x="22" y="15"/>
                    <a:pt x="22" y="16"/>
                  </a:cubicBezTo>
                  <a:cubicBezTo>
                    <a:pt x="25" y="16"/>
                    <a:pt x="29" y="15"/>
                    <a:pt x="34" y="15"/>
                  </a:cubicBezTo>
                  <a:cubicBezTo>
                    <a:pt x="34" y="14"/>
                    <a:pt x="34" y="14"/>
                    <a:pt x="34" y="13"/>
                  </a:cubicBezTo>
                  <a:cubicBezTo>
                    <a:pt x="30" y="13"/>
                    <a:pt x="26" y="13"/>
                    <a:pt x="22" y="14"/>
                  </a:cubicBezTo>
                  <a:close/>
                  <a:moveTo>
                    <a:pt x="9" y="14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9" y="14"/>
                    <a:pt x="9" y="14"/>
                    <a:pt x="9" y="14"/>
                  </a:cubicBezTo>
                  <a:close/>
                  <a:moveTo>
                    <a:pt x="21" y="8"/>
                  </a:moveTo>
                  <a:cubicBezTo>
                    <a:pt x="16" y="8"/>
                    <a:pt x="10" y="9"/>
                    <a:pt x="5" y="9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10" y="56"/>
                    <a:pt x="16" y="55"/>
                    <a:pt x="21" y="55"/>
                  </a:cubicBezTo>
                  <a:cubicBezTo>
                    <a:pt x="27" y="54"/>
                    <a:pt x="33" y="53"/>
                    <a:pt x="37" y="5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4" y="6"/>
                    <a:pt x="27" y="7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443284" y="2868613"/>
            <a:ext cx="1390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97519"/>
                </a:solidFill>
              </a:rPr>
              <a:t>h</a:t>
            </a:r>
            <a:r>
              <a:rPr lang="en-US" altLang="zh-CN" sz="2000" dirty="0" smtClean="0">
                <a:solidFill>
                  <a:srgbClr val="197519"/>
                </a:solidFill>
              </a:rPr>
              <a:t>tml</a:t>
            </a:r>
            <a:r>
              <a:rPr lang="zh-CN" altLang="en-US" sz="2000" dirty="0" smtClean="0">
                <a:solidFill>
                  <a:srgbClr val="197519"/>
                </a:solidFill>
              </a:rPr>
              <a:t>文本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384545" y="3268663"/>
            <a:ext cx="199072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700" dirty="0" smtClean="0"/>
              <a:t>网页返回</a:t>
            </a:r>
            <a:r>
              <a:rPr lang="en-US" altLang="zh-CN" sz="1700" dirty="0" smtClean="0"/>
              <a:t>html</a:t>
            </a:r>
            <a:r>
              <a:rPr lang="zh-CN" altLang="en-US" sz="1700" dirty="0" smtClean="0"/>
              <a:t>代码</a:t>
            </a:r>
            <a:endParaRPr lang="zh-CN" altLang="en-US" sz="1700" dirty="0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946900" y="1738313"/>
            <a:ext cx="1920875" cy="2187575"/>
            <a:chOff x="5078956" y="2050209"/>
            <a:chExt cx="1920696" cy="2187962"/>
          </a:xfrm>
        </p:grpSpPr>
        <p:grpSp>
          <p:nvGrpSpPr>
            <p:cNvPr id="19470" name="组合 52"/>
            <p:cNvGrpSpPr>
              <a:grpSpLocks/>
            </p:cNvGrpSpPr>
            <p:nvPr/>
          </p:nvGrpSpPr>
          <p:grpSpPr bwMode="auto">
            <a:xfrm>
              <a:off x="5078956" y="2050209"/>
              <a:ext cx="1920696" cy="2187962"/>
              <a:chOff x="1162050" y="2012950"/>
              <a:chExt cx="2500242" cy="2848152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1162050" y="2012950"/>
                <a:ext cx="2500242" cy="2515385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19472" name="图片 5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2" t="6100" r="83327" b="4980"/>
              <a:stretch>
                <a:fillRect/>
              </a:stretch>
            </p:blipFill>
            <p:spPr bwMode="auto">
              <a:xfrm rot="1436196">
                <a:off x="3269963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473" name="Freeform 21"/>
            <p:cNvSpPr>
              <a:spLocks noEditPoints="1" noChangeArrowheads="1"/>
            </p:cNvSpPr>
            <p:nvPr/>
          </p:nvSpPr>
          <p:spPr bwMode="auto">
            <a:xfrm>
              <a:off x="5527843" y="2675112"/>
              <a:ext cx="993440" cy="800424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8737600" y="2868613"/>
            <a:ext cx="149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97519"/>
                </a:solidFill>
              </a:rPr>
              <a:t>j</a:t>
            </a:r>
            <a:r>
              <a:rPr lang="en-US" altLang="zh-CN" sz="2000" dirty="0" err="1" smtClean="0">
                <a:solidFill>
                  <a:srgbClr val="197519"/>
                </a:solidFill>
              </a:rPr>
              <a:t>son</a:t>
            </a:r>
            <a:r>
              <a:rPr lang="zh-CN" altLang="en-US" sz="2000" dirty="0" smtClean="0">
                <a:solidFill>
                  <a:srgbClr val="197519"/>
                </a:solidFill>
              </a:rPr>
              <a:t>或</a:t>
            </a:r>
            <a:r>
              <a:rPr lang="en-US" altLang="zh-CN" sz="2000" dirty="0" smtClean="0">
                <a:solidFill>
                  <a:srgbClr val="197519"/>
                </a:solidFill>
              </a:rPr>
              <a:t>xml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8680449" y="3268663"/>
            <a:ext cx="230004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700" dirty="0" smtClean="0"/>
              <a:t>网页返回格式化数据</a:t>
            </a:r>
            <a:endParaRPr lang="zh-CN" altLang="en-US" sz="1700" dirty="0"/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16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666871" y="4426799"/>
            <a:ext cx="339364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通过对</a:t>
            </a:r>
            <a:r>
              <a:rPr lang="en-US" altLang="zh-CN" dirty="0" smtClean="0">
                <a:solidFill>
                  <a:srgbClr val="262626"/>
                </a:solidFill>
              </a:rPr>
              <a:t>html</a:t>
            </a:r>
            <a:r>
              <a:rPr lang="zh-CN" altLang="en-US" dirty="0" smtClean="0">
                <a:solidFill>
                  <a:srgbClr val="262626"/>
                </a:solidFill>
              </a:rPr>
              <a:t>元素进行定位，来获取指定的文本或者指定标签的属性内容，如</a:t>
            </a:r>
            <a:r>
              <a:rPr lang="en-US" altLang="zh-CN" dirty="0" err="1" smtClean="0">
                <a:solidFill>
                  <a:srgbClr val="262626"/>
                </a:solidFill>
              </a:rPr>
              <a:t>href</a:t>
            </a:r>
            <a:r>
              <a:rPr lang="zh-CN" altLang="en-US" dirty="0" smtClean="0">
                <a:solidFill>
                  <a:srgbClr val="262626"/>
                </a:solidFill>
              </a:rPr>
              <a:t>、</a:t>
            </a:r>
            <a:r>
              <a:rPr lang="en-US" altLang="zh-CN" dirty="0" err="1" smtClean="0">
                <a:solidFill>
                  <a:srgbClr val="262626"/>
                </a:solidFill>
              </a:rPr>
              <a:t>src</a:t>
            </a:r>
            <a:r>
              <a:rPr lang="zh-CN" altLang="en-US" dirty="0" smtClean="0">
                <a:solidFill>
                  <a:srgbClr val="262626"/>
                </a:solidFill>
              </a:rPr>
              <a:t>、</a:t>
            </a:r>
            <a:r>
              <a:rPr lang="en-US" altLang="zh-CN" dirty="0" smtClean="0">
                <a:solidFill>
                  <a:srgbClr val="262626"/>
                </a:solidFill>
              </a:rPr>
              <a:t>value</a:t>
            </a:r>
            <a:r>
              <a:rPr lang="zh-CN" altLang="en-US" dirty="0" smtClean="0">
                <a:solidFill>
                  <a:srgbClr val="262626"/>
                </a:solidFill>
              </a:rPr>
              <a:t>等。重点在于网页定位。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6946900" y="4426799"/>
            <a:ext cx="467099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无需过度解析。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err="1" smtClean="0">
                <a:solidFill>
                  <a:srgbClr val="262626"/>
                </a:solidFill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</a:rPr>
              <a:t>使用</a:t>
            </a:r>
            <a:r>
              <a:rPr lang="en-US" altLang="zh-CN" dirty="0" err="1" smtClean="0">
                <a:solidFill>
                  <a:srgbClr val="262626"/>
                </a:solidFill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</a:rPr>
              <a:t>包直接</a:t>
            </a:r>
            <a:r>
              <a:rPr lang="en-US" altLang="zh-CN" dirty="0" smtClean="0">
                <a:solidFill>
                  <a:srgbClr val="262626"/>
                </a:solidFill>
              </a:rPr>
              <a:t>loads</a:t>
            </a:r>
            <a:r>
              <a:rPr lang="zh-CN" altLang="en-US" dirty="0" smtClean="0">
                <a:solidFill>
                  <a:srgbClr val="262626"/>
                </a:solidFill>
              </a:rPr>
              <a:t>转为词典即可。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262626"/>
                </a:solidFill>
              </a:rPr>
              <a:t>Xml</a:t>
            </a:r>
            <a:r>
              <a:rPr lang="zh-CN" altLang="en-US" dirty="0" smtClean="0">
                <a:solidFill>
                  <a:srgbClr val="262626"/>
                </a:solidFill>
              </a:rPr>
              <a:t>使用</a:t>
            </a:r>
            <a:r>
              <a:rPr lang="en-US" altLang="zh-CN" dirty="0" err="1" smtClean="0">
                <a:solidFill>
                  <a:srgbClr val="262626"/>
                </a:solidFill>
              </a:rPr>
              <a:t>lxml</a:t>
            </a:r>
            <a:r>
              <a:rPr lang="zh-CN" altLang="en-US" dirty="0" smtClean="0">
                <a:solidFill>
                  <a:srgbClr val="262626"/>
                </a:solidFill>
              </a:rPr>
              <a:t>或</a:t>
            </a:r>
            <a:r>
              <a:rPr lang="en-US" altLang="zh-CN" dirty="0" smtClean="0">
                <a:solidFill>
                  <a:srgbClr val="262626"/>
                </a:solidFill>
              </a:rPr>
              <a:t>python</a:t>
            </a:r>
            <a:r>
              <a:rPr lang="zh-CN" altLang="en-US" dirty="0" smtClean="0">
                <a:solidFill>
                  <a:srgbClr val="262626"/>
                </a:solidFill>
              </a:rPr>
              <a:t>的</a:t>
            </a:r>
            <a:r>
              <a:rPr lang="en-US" altLang="zh-CN" dirty="0" smtClean="0">
                <a:solidFill>
                  <a:srgbClr val="262626"/>
                </a:solidFill>
              </a:rPr>
              <a:t>xml</a:t>
            </a:r>
            <a:r>
              <a:rPr lang="zh-CN" altLang="en-US" dirty="0" smtClean="0">
                <a:solidFill>
                  <a:srgbClr val="262626"/>
                </a:solidFill>
              </a:rPr>
              <a:t>库解析即可。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</a:rPr>
              <a:t>还</a:t>
            </a:r>
            <a:r>
              <a:rPr lang="zh-CN" altLang="en-US" dirty="0" smtClean="0">
                <a:solidFill>
                  <a:srgbClr val="262626"/>
                </a:solidFill>
              </a:rPr>
              <a:t>有一些返回的是</a:t>
            </a:r>
            <a:r>
              <a:rPr lang="en-US" altLang="zh-CN" dirty="0" err="1" smtClean="0">
                <a:solidFill>
                  <a:srgbClr val="262626"/>
                </a:solidFill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</a:rPr>
              <a:t>文件，只是前后多了一些其他字符串，需要把这些多余的去除。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1011238" y="57943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第四步：爬内容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90" name="等腰三角形 8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等腰三角形 9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等腰三角形 9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等腰三角形 9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17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5" grpId="0"/>
      <p:bldP spid="6" grpId="0"/>
      <p:bldP spid="28" grpId="0"/>
      <p:bldP spid="29" grpId="0"/>
      <p:bldP spid="43" grpId="0"/>
      <p:bldP spid="15" grpId="0"/>
      <p:bldP spid="62" grpId="0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117353" y="1008342"/>
            <a:ext cx="715963" cy="2792413"/>
            <a:chOff x="5358714" y="1088571"/>
            <a:chExt cx="716454" cy="2793646"/>
          </a:xfrm>
        </p:grpSpPr>
        <p:sp>
          <p:nvSpPr>
            <p:cNvPr id="1454" name="Freeform 5"/>
            <p:cNvSpPr/>
            <p:nvPr/>
          </p:nvSpPr>
          <p:spPr bwMode="auto">
            <a:xfrm>
              <a:off x="5358714" y="1088571"/>
              <a:ext cx="716454" cy="2793646"/>
            </a:xfrm>
            <a:custGeom>
              <a:avLst/>
              <a:gdLst>
                <a:gd name="T0" fmla="*/ 234 w 234"/>
                <a:gd name="T1" fmla="*/ 1196 h 1196"/>
                <a:gd name="T2" fmla="*/ 0 w 234"/>
                <a:gd name="T3" fmla="*/ 1196 h 1196"/>
                <a:gd name="T4" fmla="*/ 0 w 234"/>
                <a:gd name="T5" fmla="*/ 34 h 1196"/>
                <a:gd name="T6" fmla="*/ 118 w 234"/>
                <a:gd name="T7" fmla="*/ 0 h 1196"/>
                <a:gd name="T8" fmla="*/ 234 w 234"/>
                <a:gd name="T9" fmla="*/ 34 h 1196"/>
                <a:gd name="T10" fmla="*/ 234 w 234"/>
                <a:gd name="T11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1196">
                  <a:moveTo>
                    <a:pt x="234" y="1196"/>
                  </a:moveTo>
                  <a:lnTo>
                    <a:pt x="0" y="1196"/>
                  </a:lnTo>
                  <a:lnTo>
                    <a:pt x="0" y="34"/>
                  </a:lnTo>
                  <a:lnTo>
                    <a:pt x="118" y="0"/>
                  </a:lnTo>
                  <a:lnTo>
                    <a:pt x="234" y="34"/>
                  </a:lnTo>
                  <a:lnTo>
                    <a:pt x="234" y="1196"/>
                  </a:ln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grpSp>
          <p:nvGrpSpPr>
            <p:cNvPr id="20483" name="组合 1684"/>
            <p:cNvGrpSpPr>
              <a:grpSpLocks/>
            </p:cNvGrpSpPr>
            <p:nvPr/>
          </p:nvGrpSpPr>
          <p:grpSpPr bwMode="auto">
            <a:xfrm>
              <a:off x="5641815" y="1498844"/>
              <a:ext cx="150253" cy="1625600"/>
              <a:chOff x="5667696" y="1565275"/>
              <a:chExt cx="150253" cy="1625600"/>
            </a:xfrm>
          </p:grpSpPr>
          <p:cxnSp>
            <p:nvCxnSpPr>
              <p:cNvPr id="1675" name="直接连接符 1674"/>
              <p:cNvCxnSpPr/>
              <p:nvPr/>
            </p:nvCxnSpPr>
            <p:spPr>
              <a:xfrm flipV="1">
                <a:off x="5818280" y="1779165"/>
                <a:ext cx="0" cy="121020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6" name="直接连接符 1675"/>
              <p:cNvCxnSpPr/>
              <p:nvPr/>
            </p:nvCxnSpPr>
            <p:spPr>
              <a:xfrm flipV="1">
                <a:off x="5667364" y="1564758"/>
                <a:ext cx="0" cy="162631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844428" y="3816630"/>
            <a:ext cx="725488" cy="2560637"/>
            <a:chOff x="6086956" y="3897262"/>
            <a:chExt cx="725638" cy="2560908"/>
          </a:xfrm>
        </p:grpSpPr>
        <p:sp>
          <p:nvSpPr>
            <p:cNvPr id="1457" name="Freeform 8"/>
            <p:cNvSpPr/>
            <p:nvPr/>
          </p:nvSpPr>
          <p:spPr bwMode="auto">
            <a:xfrm>
              <a:off x="6086956" y="3897262"/>
              <a:ext cx="725638" cy="2560908"/>
            </a:xfrm>
            <a:custGeom>
              <a:avLst/>
              <a:gdLst>
                <a:gd name="T0" fmla="*/ 237 w 237"/>
                <a:gd name="T1" fmla="*/ 974 h 1007"/>
                <a:gd name="T2" fmla="*/ 119 w 237"/>
                <a:gd name="T3" fmla="*/ 1007 h 1007"/>
                <a:gd name="T4" fmla="*/ 0 w 237"/>
                <a:gd name="T5" fmla="*/ 974 h 1007"/>
                <a:gd name="T6" fmla="*/ 0 w 237"/>
                <a:gd name="T7" fmla="*/ 0 h 1007"/>
                <a:gd name="T8" fmla="*/ 237 w 237"/>
                <a:gd name="T9" fmla="*/ 0 h 1007"/>
                <a:gd name="T10" fmla="*/ 237 w 237"/>
                <a:gd name="T11" fmla="*/ 974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1007">
                  <a:moveTo>
                    <a:pt x="237" y="974"/>
                  </a:moveTo>
                  <a:lnTo>
                    <a:pt x="119" y="1007"/>
                  </a:lnTo>
                  <a:lnTo>
                    <a:pt x="0" y="97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974"/>
                  </a:ln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cxnSp>
          <p:nvCxnSpPr>
            <p:cNvPr id="1678" name="直接连接符 1677"/>
            <p:cNvCxnSpPr/>
            <p:nvPr/>
          </p:nvCxnSpPr>
          <p:spPr>
            <a:xfrm flipV="1">
              <a:off x="6515670" y="4830811"/>
              <a:ext cx="0" cy="12367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9" name="直接连接符 1678"/>
            <p:cNvCxnSpPr/>
            <p:nvPr/>
          </p:nvCxnSpPr>
          <p:spPr>
            <a:xfrm flipV="1">
              <a:off x="6383880" y="4652992"/>
              <a:ext cx="0" cy="1243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844428" y="3043517"/>
            <a:ext cx="4816475" cy="760413"/>
            <a:chOff x="6086956" y="3124444"/>
            <a:chExt cx="4816475" cy="760776"/>
          </a:xfrm>
        </p:grpSpPr>
        <p:sp>
          <p:nvSpPr>
            <p:cNvPr id="1455" name="Freeform 6"/>
            <p:cNvSpPr/>
            <p:nvPr/>
          </p:nvSpPr>
          <p:spPr bwMode="auto">
            <a:xfrm>
              <a:off x="6086956" y="3124444"/>
              <a:ext cx="4816475" cy="760776"/>
            </a:xfrm>
            <a:custGeom>
              <a:avLst/>
              <a:gdLst>
                <a:gd name="T0" fmla="*/ 702 w 735"/>
                <a:gd name="T1" fmla="*/ 236 h 236"/>
                <a:gd name="T2" fmla="*/ 0 w 735"/>
                <a:gd name="T3" fmla="*/ 236 h 236"/>
                <a:gd name="T4" fmla="*/ 0 w 735"/>
                <a:gd name="T5" fmla="*/ 0 h 236"/>
                <a:gd name="T6" fmla="*/ 702 w 735"/>
                <a:gd name="T7" fmla="*/ 0 h 236"/>
                <a:gd name="T8" fmla="*/ 735 w 735"/>
                <a:gd name="T9" fmla="*/ 118 h 236"/>
                <a:gd name="T10" fmla="*/ 702 w 735"/>
                <a:gd name="T11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236">
                  <a:moveTo>
                    <a:pt x="702" y="236"/>
                  </a:moveTo>
                  <a:lnTo>
                    <a:pt x="0" y="236"/>
                  </a:lnTo>
                  <a:lnTo>
                    <a:pt x="0" y="0"/>
                  </a:lnTo>
                  <a:lnTo>
                    <a:pt x="702" y="0"/>
                  </a:lnTo>
                  <a:lnTo>
                    <a:pt x="735" y="118"/>
                  </a:lnTo>
                  <a:lnTo>
                    <a:pt x="702" y="236"/>
                  </a:ln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grpSp>
          <p:nvGrpSpPr>
            <p:cNvPr id="20492" name="组合 1685"/>
            <p:cNvGrpSpPr>
              <a:grpSpLocks/>
            </p:cNvGrpSpPr>
            <p:nvPr/>
          </p:nvGrpSpPr>
          <p:grpSpPr bwMode="auto">
            <a:xfrm rot="5400000">
              <a:off x="8503566" y="2084344"/>
              <a:ext cx="150253" cy="2840975"/>
              <a:chOff x="5667696" y="1364343"/>
              <a:chExt cx="150253" cy="1826532"/>
            </a:xfrm>
          </p:grpSpPr>
          <p:cxnSp>
            <p:nvCxnSpPr>
              <p:cNvPr id="1687" name="直接连接符 1686"/>
              <p:cNvCxnSpPr/>
              <p:nvPr/>
            </p:nvCxnSpPr>
            <p:spPr>
              <a:xfrm flipV="1">
                <a:off x="5818265" y="1363723"/>
                <a:ext cx="0" cy="16248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8" name="直接连接符 1687"/>
              <p:cNvCxnSpPr/>
              <p:nvPr/>
            </p:nvCxnSpPr>
            <p:spPr>
              <a:xfrm flipV="1">
                <a:off x="5667380" y="1564790"/>
                <a:ext cx="0" cy="16248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047003" y="3810280"/>
            <a:ext cx="4786313" cy="765175"/>
            <a:chOff x="1288569" y="3891743"/>
            <a:chExt cx="4786599" cy="764000"/>
          </a:xfrm>
        </p:grpSpPr>
        <p:sp>
          <p:nvSpPr>
            <p:cNvPr id="1456" name="Freeform 7"/>
            <p:cNvSpPr/>
            <p:nvPr/>
          </p:nvSpPr>
          <p:spPr bwMode="auto">
            <a:xfrm>
              <a:off x="1288569" y="3891743"/>
              <a:ext cx="4786599" cy="764000"/>
            </a:xfrm>
            <a:custGeom>
              <a:avLst/>
              <a:gdLst>
                <a:gd name="T0" fmla="*/ 900 w 900"/>
                <a:gd name="T1" fmla="*/ 237 h 237"/>
                <a:gd name="T2" fmla="*/ 33 w 900"/>
                <a:gd name="T3" fmla="*/ 237 h 237"/>
                <a:gd name="T4" fmla="*/ 0 w 900"/>
                <a:gd name="T5" fmla="*/ 119 h 237"/>
                <a:gd name="T6" fmla="*/ 33 w 900"/>
                <a:gd name="T7" fmla="*/ 0 h 237"/>
                <a:gd name="T8" fmla="*/ 900 w 900"/>
                <a:gd name="T9" fmla="*/ 0 h 237"/>
                <a:gd name="T10" fmla="*/ 900 w 900"/>
                <a:gd name="T1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37">
                  <a:moveTo>
                    <a:pt x="900" y="237"/>
                  </a:moveTo>
                  <a:lnTo>
                    <a:pt x="33" y="237"/>
                  </a:lnTo>
                  <a:lnTo>
                    <a:pt x="0" y="119"/>
                  </a:lnTo>
                  <a:lnTo>
                    <a:pt x="33" y="0"/>
                  </a:lnTo>
                  <a:lnTo>
                    <a:pt x="900" y="0"/>
                  </a:lnTo>
                  <a:lnTo>
                    <a:pt x="900" y="237"/>
                  </a:ln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grpSp>
          <p:nvGrpSpPr>
            <p:cNvPr id="20497" name="组合 1688"/>
            <p:cNvGrpSpPr>
              <a:grpSpLocks/>
            </p:cNvGrpSpPr>
            <p:nvPr/>
          </p:nvGrpSpPr>
          <p:grpSpPr bwMode="auto">
            <a:xfrm rot="5400000">
              <a:off x="3354594" y="2853255"/>
              <a:ext cx="150253" cy="2840975"/>
              <a:chOff x="5667696" y="1364343"/>
              <a:chExt cx="150253" cy="1826532"/>
            </a:xfrm>
          </p:grpSpPr>
          <p:cxnSp>
            <p:nvCxnSpPr>
              <p:cNvPr id="1690" name="直接连接符 1689"/>
              <p:cNvCxnSpPr/>
              <p:nvPr/>
            </p:nvCxnSpPr>
            <p:spPr>
              <a:xfrm flipV="1">
                <a:off x="5817321" y="1363749"/>
                <a:ext cx="0" cy="16249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1" name="直接连接符 1690"/>
              <p:cNvCxnSpPr/>
              <p:nvPr/>
            </p:nvCxnSpPr>
            <p:spPr>
              <a:xfrm flipV="1">
                <a:off x="5668326" y="1564827"/>
                <a:ext cx="0" cy="16249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1" name="组合 1670"/>
          <p:cNvGrpSpPr>
            <a:grpSpLocks/>
          </p:cNvGrpSpPr>
          <p:nvPr/>
        </p:nvGrpSpPr>
        <p:grpSpPr bwMode="auto">
          <a:xfrm>
            <a:off x="5211016" y="3946805"/>
            <a:ext cx="495300" cy="492125"/>
            <a:chOff x="5547107" y="4005405"/>
            <a:chExt cx="495634" cy="493181"/>
          </a:xfrm>
        </p:grpSpPr>
        <p:sp>
          <p:nvSpPr>
            <p:cNvPr id="20501" name="Oval 1603"/>
            <p:cNvSpPr>
              <a:spLocks noChangeArrowheads="1"/>
            </p:cNvSpPr>
            <p:nvPr/>
          </p:nvSpPr>
          <p:spPr bwMode="auto">
            <a:xfrm>
              <a:off x="5547107" y="4005405"/>
              <a:ext cx="495634" cy="493181"/>
            </a:xfrm>
            <a:prstGeom prst="ellipse">
              <a:avLst/>
            </a:prstGeom>
            <a:solidFill>
              <a:srgbClr val="639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Oval 1604"/>
            <p:cNvSpPr>
              <a:spLocks noChangeArrowheads="1"/>
            </p:cNvSpPr>
            <p:nvPr/>
          </p:nvSpPr>
          <p:spPr bwMode="auto">
            <a:xfrm>
              <a:off x="5564282" y="4027488"/>
              <a:ext cx="453923" cy="4539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03" name="组合 1"/>
            <p:cNvGrpSpPr>
              <a:grpSpLocks/>
            </p:cNvGrpSpPr>
            <p:nvPr/>
          </p:nvGrpSpPr>
          <p:grpSpPr bwMode="auto">
            <a:xfrm>
              <a:off x="5682057" y="4086375"/>
              <a:ext cx="225734" cy="331241"/>
              <a:chOff x="5682057" y="3603931"/>
              <a:chExt cx="225734" cy="331241"/>
            </a:xfrm>
          </p:grpSpPr>
          <p:sp>
            <p:nvSpPr>
              <p:cNvPr id="20504" name="Freeform 407"/>
              <p:cNvSpPr>
                <a:spLocks noChangeArrowheads="1"/>
              </p:cNvSpPr>
              <p:nvPr/>
            </p:nvSpPr>
            <p:spPr bwMode="auto">
              <a:xfrm>
                <a:off x="5775295" y="3756056"/>
                <a:ext cx="29444" cy="29444"/>
              </a:xfrm>
              <a:custGeom>
                <a:avLst/>
                <a:gdLst>
                  <a:gd name="T0" fmla="*/ 2 w 5"/>
                  <a:gd name="T1" fmla="*/ 5 h 5"/>
                  <a:gd name="T2" fmla="*/ 1 w 5"/>
                  <a:gd name="T3" fmla="*/ 5 h 5"/>
                  <a:gd name="T4" fmla="*/ 1 w 5"/>
                  <a:gd name="T5" fmla="*/ 3 h 5"/>
                  <a:gd name="T6" fmla="*/ 3 w 5"/>
                  <a:gd name="T7" fmla="*/ 1 h 5"/>
                  <a:gd name="T8" fmla="*/ 4 w 5"/>
                  <a:gd name="T9" fmla="*/ 0 h 5"/>
                  <a:gd name="T10" fmla="*/ 5 w 5"/>
                  <a:gd name="T11" fmla="*/ 2 h 5"/>
                  <a:gd name="T12" fmla="*/ 3 w 5"/>
                  <a:gd name="T13" fmla="*/ 5 h 5"/>
                  <a:gd name="T14" fmla="*/ 2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1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rgbClr val="6397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Oval 1605"/>
              <p:cNvSpPr>
                <a:spLocks noChangeArrowheads="1"/>
              </p:cNvSpPr>
              <p:nvPr/>
            </p:nvSpPr>
            <p:spPr bwMode="auto">
              <a:xfrm>
                <a:off x="5775295" y="3900821"/>
                <a:ext cx="34351" cy="34351"/>
              </a:xfrm>
              <a:prstGeom prst="ellipse">
                <a:avLst/>
              </a:prstGeom>
              <a:solidFill>
                <a:srgbClr val="82C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6" name="Freeform 1606"/>
              <p:cNvSpPr>
                <a:spLocks noChangeArrowheads="1"/>
              </p:cNvSpPr>
              <p:nvPr/>
            </p:nvSpPr>
            <p:spPr bwMode="auto">
              <a:xfrm>
                <a:off x="5745851" y="3778139"/>
                <a:ext cx="98145" cy="144765"/>
              </a:xfrm>
              <a:custGeom>
                <a:avLst/>
                <a:gdLst>
                  <a:gd name="T0" fmla="*/ 17 w 17"/>
                  <a:gd name="T1" fmla="*/ 14 h 25"/>
                  <a:gd name="T2" fmla="*/ 10 w 17"/>
                  <a:gd name="T3" fmla="*/ 25 h 25"/>
                  <a:gd name="T4" fmla="*/ 7 w 17"/>
                  <a:gd name="T5" fmla="*/ 25 h 25"/>
                  <a:gd name="T6" fmla="*/ 0 w 17"/>
                  <a:gd name="T7" fmla="*/ 14 h 25"/>
                  <a:gd name="T8" fmla="*/ 0 w 17"/>
                  <a:gd name="T9" fmla="*/ 0 h 25"/>
                  <a:gd name="T10" fmla="*/ 17 w 17"/>
                  <a:gd name="T11" fmla="*/ 0 h 25"/>
                  <a:gd name="T12" fmla="*/ 17 w 17"/>
                  <a:gd name="T1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5">
                    <a:moveTo>
                      <a:pt x="17" y="14"/>
                    </a:moveTo>
                    <a:cubicBezTo>
                      <a:pt x="17" y="20"/>
                      <a:pt x="14" y="25"/>
                      <a:pt x="10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5"/>
                      <a:pt x="0" y="20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6397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7" name="Freeform 1607"/>
              <p:cNvSpPr>
                <a:spLocks noChangeArrowheads="1"/>
              </p:cNvSpPr>
              <p:nvPr/>
            </p:nvSpPr>
            <p:spPr bwMode="auto">
              <a:xfrm>
                <a:off x="5745851" y="3778139"/>
                <a:ext cx="98145" cy="58887"/>
              </a:xfrm>
              <a:custGeom>
                <a:avLst/>
                <a:gdLst>
                  <a:gd name="T0" fmla="*/ 0 w 17"/>
                  <a:gd name="T1" fmla="*/ 10 h 10"/>
                  <a:gd name="T2" fmla="*/ 17 w 17"/>
                  <a:gd name="T3" fmla="*/ 3 h 10"/>
                  <a:gd name="T4" fmla="*/ 17 w 17"/>
                  <a:gd name="T5" fmla="*/ 0 h 10"/>
                  <a:gd name="T6" fmla="*/ 17 w 17"/>
                  <a:gd name="T7" fmla="*/ 0 h 10"/>
                  <a:gd name="T8" fmla="*/ 0 w 17"/>
                  <a:gd name="T9" fmla="*/ 7 h 10"/>
                  <a:gd name="T10" fmla="*/ 0 w 17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0" y="10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82C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Freeform 1608"/>
              <p:cNvSpPr>
                <a:spLocks noChangeArrowheads="1"/>
              </p:cNvSpPr>
              <p:nvPr/>
            </p:nvSpPr>
            <p:spPr bwMode="auto">
              <a:xfrm>
                <a:off x="5745851" y="3812490"/>
                <a:ext cx="98145" cy="58887"/>
              </a:xfrm>
              <a:custGeom>
                <a:avLst/>
                <a:gdLst>
                  <a:gd name="T0" fmla="*/ 0 w 17"/>
                  <a:gd name="T1" fmla="*/ 8 h 10"/>
                  <a:gd name="T2" fmla="*/ 0 w 17"/>
                  <a:gd name="T3" fmla="*/ 10 h 10"/>
                  <a:gd name="T4" fmla="*/ 17 w 17"/>
                  <a:gd name="T5" fmla="*/ 3 h 10"/>
                  <a:gd name="T6" fmla="*/ 17 w 17"/>
                  <a:gd name="T7" fmla="*/ 0 h 10"/>
                  <a:gd name="T8" fmla="*/ 0 w 17"/>
                  <a:gd name="T9" fmla="*/ 7 h 10"/>
                  <a:gd name="T10" fmla="*/ 0 w 17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0" y="8"/>
                    </a:moveTo>
                    <a:cubicBezTo>
                      <a:pt x="0" y="8"/>
                      <a:pt x="0" y="9"/>
                      <a:pt x="0" y="1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2C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9" name="Freeform 1609"/>
              <p:cNvSpPr>
                <a:spLocks noChangeArrowheads="1"/>
              </p:cNvSpPr>
              <p:nvPr/>
            </p:nvSpPr>
            <p:spPr bwMode="auto">
              <a:xfrm>
                <a:off x="5745851" y="3841934"/>
                <a:ext cx="98145" cy="58887"/>
              </a:xfrm>
              <a:custGeom>
                <a:avLst/>
                <a:gdLst>
                  <a:gd name="T0" fmla="*/ 1 w 17"/>
                  <a:gd name="T1" fmla="*/ 10 h 10"/>
                  <a:gd name="T2" fmla="*/ 17 w 17"/>
                  <a:gd name="T3" fmla="*/ 3 h 10"/>
                  <a:gd name="T4" fmla="*/ 17 w 17"/>
                  <a:gd name="T5" fmla="*/ 3 h 10"/>
                  <a:gd name="T6" fmla="*/ 17 w 17"/>
                  <a:gd name="T7" fmla="*/ 0 h 10"/>
                  <a:gd name="T8" fmla="*/ 0 w 17"/>
                  <a:gd name="T9" fmla="*/ 7 h 10"/>
                  <a:gd name="T10" fmla="*/ 1 w 17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1" y="10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lose/>
                  </a:path>
                </a:pathLst>
              </a:custGeom>
              <a:solidFill>
                <a:srgbClr val="82C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0" name="Freeform 1610"/>
              <p:cNvSpPr>
                <a:spLocks noChangeArrowheads="1"/>
              </p:cNvSpPr>
              <p:nvPr/>
            </p:nvSpPr>
            <p:spPr bwMode="auto">
              <a:xfrm>
                <a:off x="5758120" y="3871377"/>
                <a:ext cx="85877" cy="46619"/>
              </a:xfrm>
              <a:custGeom>
                <a:avLst/>
                <a:gdLst>
                  <a:gd name="T0" fmla="*/ 3 w 15"/>
                  <a:gd name="T1" fmla="*/ 8 h 8"/>
                  <a:gd name="T2" fmla="*/ 14 w 15"/>
                  <a:gd name="T3" fmla="*/ 4 h 8"/>
                  <a:gd name="T4" fmla="*/ 15 w 15"/>
                  <a:gd name="T5" fmla="*/ 0 h 8"/>
                  <a:gd name="T6" fmla="*/ 0 w 15"/>
                  <a:gd name="T7" fmla="*/ 6 h 8"/>
                  <a:gd name="T8" fmla="*/ 3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3" y="8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2"/>
                      <a:pt x="15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2" y="8"/>
                      <a:pt x="3" y="8"/>
                    </a:cubicBezTo>
                    <a:close/>
                  </a:path>
                </a:pathLst>
              </a:custGeom>
              <a:solidFill>
                <a:srgbClr val="82C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Oval 1611"/>
              <p:cNvSpPr>
                <a:spLocks noChangeArrowheads="1"/>
              </p:cNvSpPr>
              <p:nvPr/>
            </p:nvSpPr>
            <p:spPr bwMode="auto">
              <a:xfrm>
                <a:off x="5682057" y="3603931"/>
                <a:ext cx="225734" cy="233096"/>
              </a:xfrm>
              <a:prstGeom prst="ellipse">
                <a:avLst/>
              </a:prstGeom>
              <a:solidFill>
                <a:srgbClr val="6397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Oval 1613"/>
              <p:cNvSpPr>
                <a:spLocks noChangeArrowheads="1"/>
              </p:cNvSpPr>
              <p:nvPr/>
            </p:nvSpPr>
            <p:spPr bwMode="auto">
              <a:xfrm>
                <a:off x="5686964" y="3616199"/>
                <a:ext cx="215920" cy="2085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1614"/>
              <p:cNvSpPr>
                <a:spLocks noChangeArrowheads="1"/>
              </p:cNvSpPr>
              <p:nvPr/>
            </p:nvSpPr>
            <p:spPr bwMode="auto">
              <a:xfrm>
                <a:off x="5775295" y="3709437"/>
                <a:ext cx="51526" cy="115321"/>
              </a:xfrm>
              <a:custGeom>
                <a:avLst/>
                <a:gdLst>
                  <a:gd name="T0" fmla="*/ 8 w 9"/>
                  <a:gd name="T1" fmla="*/ 0 h 20"/>
                  <a:gd name="T2" fmla="*/ 8 w 9"/>
                  <a:gd name="T3" fmla="*/ 0 h 20"/>
                  <a:gd name="T4" fmla="*/ 8 w 9"/>
                  <a:gd name="T5" fmla="*/ 0 h 20"/>
                  <a:gd name="T6" fmla="*/ 6 w 9"/>
                  <a:gd name="T7" fmla="*/ 1 h 20"/>
                  <a:gd name="T8" fmla="*/ 5 w 9"/>
                  <a:gd name="T9" fmla="*/ 1 h 20"/>
                  <a:gd name="T10" fmla="*/ 3 w 9"/>
                  <a:gd name="T11" fmla="*/ 1 h 20"/>
                  <a:gd name="T12" fmla="*/ 1 w 9"/>
                  <a:gd name="T13" fmla="*/ 0 h 20"/>
                  <a:gd name="T14" fmla="*/ 0 w 9"/>
                  <a:gd name="T15" fmla="*/ 1 h 20"/>
                  <a:gd name="T16" fmla="*/ 1 w 9"/>
                  <a:gd name="T17" fmla="*/ 0 h 20"/>
                  <a:gd name="T18" fmla="*/ 3 w 9"/>
                  <a:gd name="T19" fmla="*/ 1 h 20"/>
                  <a:gd name="T20" fmla="*/ 5 w 9"/>
                  <a:gd name="T21" fmla="*/ 1 h 20"/>
                  <a:gd name="T22" fmla="*/ 6 w 9"/>
                  <a:gd name="T23" fmla="*/ 2 h 20"/>
                  <a:gd name="T24" fmla="*/ 7 w 9"/>
                  <a:gd name="T25" fmla="*/ 1 h 20"/>
                  <a:gd name="T26" fmla="*/ 7 w 9"/>
                  <a:gd name="T27" fmla="*/ 1 h 20"/>
                  <a:gd name="T28" fmla="*/ 8 w 9"/>
                  <a:gd name="T29" fmla="*/ 1 h 20"/>
                  <a:gd name="T30" fmla="*/ 4 w 9"/>
                  <a:gd name="T31" fmla="*/ 20 h 20"/>
                  <a:gd name="T32" fmla="*/ 5 w 9"/>
                  <a:gd name="T33" fmla="*/ 20 h 20"/>
                  <a:gd name="T34" fmla="*/ 8 w 9"/>
                  <a:gd name="T35" fmla="*/ 3 h 20"/>
                  <a:gd name="T36" fmla="*/ 8 w 9"/>
                  <a:gd name="T37" fmla="*/ 1 h 20"/>
                  <a:gd name="T38" fmla="*/ 9 w 9"/>
                  <a:gd name="T39" fmla="*/ 1 h 20"/>
                  <a:gd name="T40" fmla="*/ 8 w 9"/>
                  <a:gd name="T4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20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lose/>
                  </a:path>
                </a:pathLst>
              </a:custGeom>
              <a:solidFill>
                <a:srgbClr val="6397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1615"/>
              <p:cNvSpPr>
                <a:spLocks noChangeArrowheads="1"/>
              </p:cNvSpPr>
              <p:nvPr/>
            </p:nvSpPr>
            <p:spPr bwMode="auto">
              <a:xfrm>
                <a:off x="5758120" y="3709437"/>
                <a:ext cx="26990" cy="115321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0 h 20"/>
                  <a:gd name="T4" fmla="*/ 2 w 5"/>
                  <a:gd name="T5" fmla="*/ 0 h 20"/>
                  <a:gd name="T6" fmla="*/ 1 w 5"/>
                  <a:gd name="T7" fmla="*/ 0 h 20"/>
                  <a:gd name="T8" fmla="*/ 0 w 5"/>
                  <a:gd name="T9" fmla="*/ 1 h 20"/>
                  <a:gd name="T10" fmla="*/ 1 w 5"/>
                  <a:gd name="T11" fmla="*/ 1 h 20"/>
                  <a:gd name="T12" fmla="*/ 4 w 5"/>
                  <a:gd name="T13" fmla="*/ 20 h 20"/>
                  <a:gd name="T14" fmla="*/ 5 w 5"/>
                  <a:gd name="T15" fmla="*/ 20 h 20"/>
                  <a:gd name="T16" fmla="*/ 1 w 5"/>
                  <a:gd name="T17" fmla="*/ 1 h 20"/>
                  <a:gd name="T18" fmla="*/ 2 w 5"/>
                  <a:gd name="T19" fmla="*/ 1 h 20"/>
                  <a:gd name="T20" fmla="*/ 3 w 5"/>
                  <a:gd name="T21" fmla="*/ 1 h 20"/>
                  <a:gd name="T22" fmla="*/ 3 w 5"/>
                  <a:gd name="T23" fmla="*/ 1 h 20"/>
                  <a:gd name="T24" fmla="*/ 3 w 5"/>
                  <a:gd name="T25" fmla="*/ 1 h 20"/>
                  <a:gd name="T26" fmla="*/ 2 w 5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397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72" name="组合 1671"/>
          <p:cNvGrpSpPr>
            <a:grpSpLocks/>
          </p:cNvGrpSpPr>
          <p:nvPr/>
        </p:nvGrpSpPr>
        <p:grpSpPr bwMode="auto">
          <a:xfrm>
            <a:off x="5226891" y="3184805"/>
            <a:ext cx="495300" cy="501650"/>
            <a:chOff x="5547107" y="3406717"/>
            <a:chExt cx="495634" cy="500542"/>
          </a:xfrm>
        </p:grpSpPr>
        <p:sp>
          <p:nvSpPr>
            <p:cNvPr id="20516" name="Freeform 1205"/>
            <p:cNvSpPr>
              <a:spLocks noChangeArrowheads="1"/>
            </p:cNvSpPr>
            <p:nvPr/>
          </p:nvSpPr>
          <p:spPr bwMode="auto">
            <a:xfrm>
              <a:off x="5605994" y="3504863"/>
              <a:ext cx="41712" cy="41712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5 h 7"/>
                <a:gd name="T4" fmla="*/ 2 w 7"/>
                <a:gd name="T5" fmla="*/ 1 h 7"/>
                <a:gd name="T6" fmla="*/ 0 w 7"/>
                <a:gd name="T7" fmla="*/ 1 h 7"/>
                <a:gd name="T8" fmla="*/ 0 w 7"/>
                <a:gd name="T9" fmla="*/ 1 h 7"/>
                <a:gd name="T10" fmla="*/ 1 w 7"/>
                <a:gd name="T11" fmla="*/ 3 h 7"/>
                <a:gd name="T12" fmla="*/ 5 w 7"/>
                <a:gd name="T13" fmla="*/ 7 h 7"/>
                <a:gd name="T14" fmla="*/ 7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6"/>
                    <a:pt x="7" y="5"/>
                    <a:pt x="7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7" y="7"/>
                  </a:cubicBezTo>
                  <a:close/>
                </a:path>
              </a:pathLst>
            </a:custGeom>
            <a:solidFill>
              <a:srgbClr val="639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Oval 1616"/>
            <p:cNvSpPr>
              <a:spLocks noChangeArrowheads="1"/>
            </p:cNvSpPr>
            <p:nvPr/>
          </p:nvSpPr>
          <p:spPr bwMode="auto">
            <a:xfrm>
              <a:off x="5547107" y="3406717"/>
              <a:ext cx="495634" cy="500542"/>
            </a:xfrm>
            <a:prstGeom prst="ellipse">
              <a:avLst/>
            </a:prstGeom>
            <a:solidFill>
              <a:srgbClr val="639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Oval 1617"/>
            <p:cNvSpPr>
              <a:spLocks noChangeArrowheads="1"/>
            </p:cNvSpPr>
            <p:nvPr/>
          </p:nvSpPr>
          <p:spPr bwMode="auto">
            <a:xfrm>
              <a:off x="5564282" y="3431254"/>
              <a:ext cx="453923" cy="4514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73" name="组合 1672"/>
          <p:cNvGrpSpPr>
            <a:grpSpLocks/>
          </p:cNvGrpSpPr>
          <p:nvPr/>
        </p:nvGrpSpPr>
        <p:grpSpPr bwMode="auto">
          <a:xfrm>
            <a:off x="5944441" y="3173692"/>
            <a:ext cx="495300" cy="500063"/>
            <a:chOff x="6145794" y="3406717"/>
            <a:chExt cx="495634" cy="500542"/>
          </a:xfrm>
        </p:grpSpPr>
        <p:sp>
          <p:nvSpPr>
            <p:cNvPr id="20527" name="Oval 1624"/>
            <p:cNvSpPr>
              <a:spLocks noChangeArrowheads="1"/>
            </p:cNvSpPr>
            <p:nvPr/>
          </p:nvSpPr>
          <p:spPr bwMode="auto">
            <a:xfrm>
              <a:off x="6145794" y="3406717"/>
              <a:ext cx="495634" cy="500542"/>
            </a:xfrm>
            <a:prstGeom prst="ellipse">
              <a:avLst/>
            </a:prstGeom>
            <a:solidFill>
              <a:srgbClr val="639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Oval 1625"/>
            <p:cNvSpPr>
              <a:spLocks noChangeArrowheads="1"/>
            </p:cNvSpPr>
            <p:nvPr/>
          </p:nvSpPr>
          <p:spPr bwMode="auto">
            <a:xfrm>
              <a:off x="6162970" y="3431254"/>
              <a:ext cx="453923" cy="4514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9" name="组合 1653"/>
            <p:cNvGrpSpPr>
              <a:grpSpLocks/>
            </p:cNvGrpSpPr>
            <p:nvPr/>
          </p:nvGrpSpPr>
          <p:grpSpPr bwMode="auto">
            <a:xfrm>
              <a:off x="6320002" y="3632452"/>
              <a:ext cx="139857" cy="134950"/>
              <a:chOff x="6320002" y="3150008"/>
              <a:chExt cx="139857" cy="134950"/>
            </a:xfrm>
          </p:grpSpPr>
          <p:sp>
            <p:nvSpPr>
              <p:cNvPr id="20535" name="Rectangle 1631"/>
              <p:cNvSpPr>
                <a:spLocks noChangeArrowheads="1"/>
              </p:cNvSpPr>
              <p:nvPr/>
            </p:nvSpPr>
            <p:spPr bwMode="auto">
              <a:xfrm>
                <a:off x="6320002" y="3186812"/>
                <a:ext cx="24536" cy="343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6" name="Rectangle 1632"/>
              <p:cNvSpPr>
                <a:spLocks noChangeArrowheads="1"/>
              </p:cNvSpPr>
              <p:nvPr/>
            </p:nvSpPr>
            <p:spPr bwMode="auto">
              <a:xfrm>
                <a:off x="6344539" y="3186812"/>
                <a:ext cx="22083" cy="343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7" name="Rectangle 1633"/>
              <p:cNvSpPr>
                <a:spLocks noChangeArrowheads="1"/>
              </p:cNvSpPr>
              <p:nvPr/>
            </p:nvSpPr>
            <p:spPr bwMode="auto">
              <a:xfrm>
                <a:off x="6420601" y="3150008"/>
                <a:ext cx="17175" cy="294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9" name="Rectangle 1635"/>
              <p:cNvSpPr>
                <a:spLocks noChangeArrowheads="1"/>
              </p:cNvSpPr>
              <p:nvPr/>
            </p:nvSpPr>
            <p:spPr bwMode="auto">
              <a:xfrm>
                <a:off x="6420601" y="3186812"/>
                <a:ext cx="17175" cy="343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0" name="Rectangle 1636"/>
              <p:cNvSpPr>
                <a:spLocks noChangeArrowheads="1"/>
              </p:cNvSpPr>
              <p:nvPr/>
            </p:nvSpPr>
            <p:spPr bwMode="auto">
              <a:xfrm>
                <a:off x="6442684" y="3186812"/>
                <a:ext cx="17175" cy="343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4" name="Oval 1640"/>
              <p:cNvSpPr>
                <a:spLocks noChangeArrowheads="1"/>
              </p:cNvSpPr>
              <p:nvPr/>
            </p:nvSpPr>
            <p:spPr bwMode="auto">
              <a:xfrm>
                <a:off x="6408333" y="3280051"/>
                <a:ext cx="4907" cy="4907"/>
              </a:xfrm>
              <a:prstGeom prst="ellipse">
                <a:avLst/>
              </a:prstGeom>
              <a:solidFill>
                <a:srgbClr val="82C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68" name="组合 1667"/>
          <p:cNvGrpSpPr>
            <a:grpSpLocks/>
          </p:cNvGrpSpPr>
          <p:nvPr/>
        </p:nvGrpSpPr>
        <p:grpSpPr bwMode="auto">
          <a:xfrm>
            <a:off x="5960316" y="3921405"/>
            <a:ext cx="495300" cy="493712"/>
            <a:chOff x="6239032" y="4069199"/>
            <a:chExt cx="495634" cy="493181"/>
          </a:xfrm>
        </p:grpSpPr>
        <p:sp>
          <p:nvSpPr>
            <p:cNvPr id="20550" name="Oval 1645"/>
            <p:cNvSpPr>
              <a:spLocks noChangeArrowheads="1"/>
            </p:cNvSpPr>
            <p:nvPr/>
          </p:nvSpPr>
          <p:spPr bwMode="auto">
            <a:xfrm>
              <a:off x="6239032" y="4069199"/>
              <a:ext cx="495634" cy="493181"/>
            </a:xfrm>
            <a:prstGeom prst="ellipse">
              <a:avLst/>
            </a:prstGeom>
            <a:solidFill>
              <a:srgbClr val="639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Oval 1646"/>
            <p:cNvSpPr>
              <a:spLocks noChangeArrowheads="1"/>
            </p:cNvSpPr>
            <p:nvPr/>
          </p:nvSpPr>
          <p:spPr bwMode="auto">
            <a:xfrm>
              <a:off x="6256208" y="4091281"/>
              <a:ext cx="453923" cy="4539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1" name="矩形 1700"/>
          <p:cNvSpPr>
            <a:spLocks noChangeArrowheads="1"/>
          </p:cNvSpPr>
          <p:nvPr/>
        </p:nvSpPr>
        <p:spPr bwMode="auto">
          <a:xfrm>
            <a:off x="1022892" y="1757642"/>
            <a:ext cx="3740449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纯正则表达</a:t>
            </a:r>
            <a:endParaRPr lang="en-US" altLang="zh-CN" dirty="0" smtClean="0"/>
          </a:p>
          <a:p>
            <a:pPr algn="r">
              <a:lnSpc>
                <a:spcPct val="125000"/>
              </a:lnSpc>
            </a:pPr>
            <a:r>
              <a:rPr lang="en-US" altLang="zh-CN" sz="1200" dirty="0" smtClean="0"/>
              <a:t>Python re</a:t>
            </a:r>
            <a:r>
              <a:rPr lang="zh-CN" altLang="en-US" sz="1200" dirty="0" smtClean="0"/>
              <a:t>包，表达式自己写或上网搜，大神之选；</a:t>
            </a:r>
            <a:endParaRPr lang="en-US" altLang="zh-CN" sz="1200" dirty="0" smtClean="0"/>
          </a:p>
          <a:p>
            <a:pPr algn="r">
              <a:lnSpc>
                <a:spcPct val="125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封装的正则表达式</a:t>
            </a:r>
            <a:endParaRPr lang="en-US" altLang="zh-CN" dirty="0" smtClean="0"/>
          </a:p>
          <a:p>
            <a:pPr algn="r">
              <a:lnSpc>
                <a:spcPct val="125000"/>
              </a:lnSpc>
            </a:pPr>
            <a:r>
              <a:rPr lang="en-US" altLang="zh-CN" sz="1200" dirty="0" err="1" smtClean="0"/>
              <a:t>BeautifulSoup</a:t>
            </a:r>
            <a:r>
              <a:rPr lang="zh-CN" altLang="en-US" sz="1200" dirty="0" smtClean="0"/>
              <a:t>包，</a:t>
            </a:r>
            <a:r>
              <a:rPr lang="en-US" altLang="zh-CN" sz="1200" dirty="0" smtClean="0"/>
              <a:t>find</a:t>
            </a:r>
            <a:r>
              <a:rPr lang="zh-CN" altLang="en-US" sz="1200" dirty="0" smtClean="0"/>
              <a:t>一类的函数。带参数选择，如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class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attr</a:t>
            </a:r>
            <a:r>
              <a:rPr lang="zh-CN" altLang="en-US" sz="1200" dirty="0" smtClean="0"/>
              <a:t>等等，方便快捷。</a:t>
            </a:r>
            <a:endParaRPr lang="en-US" altLang="zh-CN" sz="1200" dirty="0" smtClean="0"/>
          </a:p>
          <a:p>
            <a:pPr algn="r">
              <a:lnSpc>
                <a:spcPct val="125000"/>
              </a:lnSpc>
            </a:pPr>
            <a:r>
              <a:rPr lang="zh-CN" altLang="en-US" b="1" dirty="0" smtClean="0">
                <a:solidFill>
                  <a:srgbClr val="197519"/>
                </a:solidFill>
              </a:rPr>
              <a:t>正则表达式</a:t>
            </a:r>
            <a:endParaRPr lang="zh-CN" altLang="en-US" b="1" dirty="0">
              <a:solidFill>
                <a:srgbClr val="197519"/>
              </a:solidFill>
            </a:endParaRPr>
          </a:p>
        </p:txBody>
      </p:sp>
      <p:sp>
        <p:nvSpPr>
          <p:cNvPr id="96" name="等腰三角形 95"/>
          <p:cNvSpPr>
            <a:spLocks noChangeArrowheads="1"/>
          </p:cNvSpPr>
          <p:nvPr/>
        </p:nvSpPr>
        <p:spPr bwMode="auto">
          <a:xfrm rot="9233090">
            <a:off x="11156950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97" name="等腰三角形 96"/>
          <p:cNvSpPr>
            <a:spLocks noChangeArrowheads="1"/>
          </p:cNvSpPr>
          <p:nvPr/>
        </p:nvSpPr>
        <p:spPr bwMode="auto">
          <a:xfrm rot="-6030424">
            <a:off x="10914856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98" name="等腰三角形 97"/>
          <p:cNvSpPr>
            <a:spLocks noChangeArrowheads="1"/>
          </p:cNvSpPr>
          <p:nvPr/>
        </p:nvSpPr>
        <p:spPr bwMode="auto">
          <a:xfrm rot="-228606">
            <a:off x="11369675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99" name="等腰三角形 98"/>
          <p:cNvSpPr>
            <a:spLocks noChangeArrowheads="1"/>
          </p:cNvSpPr>
          <p:nvPr/>
        </p:nvSpPr>
        <p:spPr bwMode="auto">
          <a:xfrm rot="-3389783">
            <a:off x="11110119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00" name="等腰三角形 99"/>
          <p:cNvSpPr>
            <a:spLocks noChangeArrowheads="1"/>
          </p:cNvSpPr>
          <p:nvPr/>
        </p:nvSpPr>
        <p:spPr bwMode="auto">
          <a:xfrm rot="8748521">
            <a:off x="1129982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6068265" y="1114705"/>
            <a:ext cx="4788796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/>
              <a:t>DOM ( Document Object Model </a:t>
            </a:r>
            <a:r>
              <a:rPr lang="en-US" altLang="zh-CN" sz="1200" dirty="0" smtClean="0"/>
              <a:t>)</a:t>
            </a:r>
            <a:r>
              <a:rPr lang="zh-CN" altLang="en-US" sz="1200" dirty="0"/>
              <a:t>，将网页中每个元素都看作一个对象</a:t>
            </a:r>
            <a:r>
              <a:rPr lang="zh-CN" altLang="en-US" sz="1200" dirty="0" smtClean="0"/>
              <a:t>，每个对象拥有自己的属性，因而</a:t>
            </a:r>
            <a:r>
              <a:rPr lang="zh-CN" altLang="en-US" sz="1200" dirty="0"/>
              <a:t>可以快速通过</a:t>
            </a:r>
            <a:r>
              <a:rPr lang="en-US" altLang="zh-CN" sz="1200" dirty="0"/>
              <a:t>id, class, </a:t>
            </a:r>
            <a:r>
              <a:rPr lang="en-US" altLang="zh-CN" sz="1200" dirty="0" err="1"/>
              <a:t>tagName</a:t>
            </a:r>
            <a:r>
              <a:rPr lang="zh-CN" altLang="en-US" sz="1200" dirty="0"/>
              <a:t>等快速访问到指定对象，进而提取对应的文本</a:t>
            </a:r>
            <a:r>
              <a:rPr lang="zh-CN" altLang="en-US" sz="1200" dirty="0" smtClean="0"/>
              <a:t>。</a:t>
            </a:r>
            <a:endParaRPr lang="en-US" altLang="zh-CN" sz="600" dirty="0" smtClean="0"/>
          </a:p>
          <a:p>
            <a:pPr>
              <a:lnSpc>
                <a:spcPct val="125000"/>
              </a:lnSpc>
            </a:pPr>
            <a:r>
              <a:rPr lang="en-US" altLang="zh-CN" sz="1200" dirty="0" err="1" smtClean="0">
                <a:solidFill>
                  <a:prstClr val="black"/>
                </a:solidFill>
              </a:rPr>
              <a:t>getElementsById</a:t>
            </a:r>
            <a:r>
              <a:rPr lang="en-US" altLang="zh-CN" sz="1200" dirty="0">
                <a:solidFill>
                  <a:prstClr val="black"/>
                </a:solidFill>
              </a:rPr>
              <a:t>,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getElementsByClass</a:t>
            </a:r>
            <a:r>
              <a:rPr lang="en-US" altLang="zh-CN" sz="1200" dirty="0">
                <a:solidFill>
                  <a:prstClr val="black"/>
                </a:solidFill>
              </a:rPr>
              <a:t>,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getElementsByTagName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 smtClean="0">
                <a:solidFill>
                  <a:prstClr val="black"/>
                </a:solidFill>
              </a:rPr>
              <a:t>常见包有</a:t>
            </a:r>
            <a:r>
              <a:rPr lang="en-US" altLang="zh-CN" sz="1200" dirty="0" smtClean="0">
                <a:solidFill>
                  <a:prstClr val="black"/>
                </a:solidFill>
              </a:rPr>
              <a:t>Java</a:t>
            </a:r>
            <a:r>
              <a:rPr lang="zh-CN" altLang="en-US" sz="1200" dirty="0" smtClean="0">
                <a:solidFill>
                  <a:prstClr val="black"/>
                </a:solidFill>
              </a:rPr>
              <a:t>的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Jsoup</a:t>
            </a:r>
            <a:r>
              <a:rPr lang="zh-CN" altLang="en-US" sz="1200" dirty="0" smtClean="0">
                <a:solidFill>
                  <a:prstClr val="black"/>
                </a:solidFill>
              </a:rPr>
              <a:t>包，</a:t>
            </a:r>
            <a:r>
              <a:rPr lang="en-US" altLang="zh-CN" sz="1200" dirty="0" smtClean="0">
                <a:solidFill>
                  <a:prstClr val="black"/>
                </a:solidFill>
              </a:rPr>
              <a:t>Python</a:t>
            </a:r>
            <a:r>
              <a:rPr lang="zh-CN" altLang="en-US" sz="1200" dirty="0" smtClean="0">
                <a:solidFill>
                  <a:prstClr val="black"/>
                </a:solidFill>
              </a:rPr>
              <a:t>的</a:t>
            </a:r>
            <a:r>
              <a:rPr lang="en-US" altLang="zh-CN" sz="1200" dirty="0" smtClean="0">
                <a:solidFill>
                  <a:prstClr val="black"/>
                </a:solidFill>
              </a:rPr>
              <a:t>Selenium</a:t>
            </a:r>
            <a:r>
              <a:rPr lang="zh-CN" altLang="en-US" sz="1200" dirty="0" smtClean="0">
                <a:solidFill>
                  <a:prstClr val="black"/>
                </a:solidFill>
              </a:rPr>
              <a:t>包，同时原生</a:t>
            </a:r>
            <a:r>
              <a:rPr lang="en-US" altLang="zh-CN" sz="1200" dirty="0" smtClean="0">
                <a:solidFill>
                  <a:prstClr val="black"/>
                </a:solidFill>
              </a:rPr>
              <a:t>JavaScript</a:t>
            </a:r>
            <a:r>
              <a:rPr lang="zh-CN" altLang="en-US" sz="1200" dirty="0">
                <a:solidFill>
                  <a:prstClr val="black"/>
                </a:solidFill>
              </a:rPr>
              <a:t>也</a:t>
            </a:r>
            <a:r>
              <a:rPr lang="zh-CN" altLang="en-US" sz="1200" dirty="0" smtClean="0">
                <a:solidFill>
                  <a:prstClr val="black"/>
                </a:solidFill>
              </a:rPr>
              <a:t>是使用</a:t>
            </a:r>
            <a:r>
              <a:rPr lang="en-US" altLang="zh-CN" sz="1200" dirty="0" smtClean="0">
                <a:solidFill>
                  <a:prstClr val="black"/>
                </a:solidFill>
              </a:rPr>
              <a:t>DOM</a:t>
            </a:r>
            <a:r>
              <a:rPr lang="zh-CN" altLang="en-US" sz="1200" dirty="0" smtClean="0">
                <a:solidFill>
                  <a:prstClr val="black"/>
                </a:solidFill>
              </a:rPr>
              <a:t>定位。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200" dirty="0" smtClean="0"/>
              <a:t> </a:t>
            </a:r>
            <a:r>
              <a:rPr lang="en-US" altLang="zh-CN" b="1" dirty="0" smtClean="0">
                <a:solidFill>
                  <a:srgbClr val="197519"/>
                </a:solidFill>
              </a:rPr>
              <a:t>DOM</a:t>
            </a:r>
            <a:r>
              <a:rPr lang="zh-CN" altLang="en-US" b="1" dirty="0">
                <a:solidFill>
                  <a:srgbClr val="197519"/>
                </a:solidFill>
              </a:rPr>
              <a:t>树定位</a:t>
            </a:r>
          </a:p>
        </p:txBody>
      </p: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6811215" y="4043642"/>
            <a:ext cx="4681538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 err="1"/>
              <a:t>XPath</a:t>
            </a:r>
            <a:r>
              <a:rPr lang="zh-CN" altLang="en-US" sz="1200" dirty="0"/>
              <a:t>就是</a:t>
            </a:r>
            <a:r>
              <a:rPr lang="en-US" altLang="zh-CN" sz="1200" dirty="0"/>
              <a:t>XML</a:t>
            </a:r>
            <a:r>
              <a:rPr lang="zh-CN" altLang="en-US" sz="1200" dirty="0"/>
              <a:t>路径语言，用于确定</a:t>
            </a:r>
            <a:r>
              <a:rPr lang="en-US" altLang="zh-CN" sz="1200" dirty="0"/>
              <a:t>XML</a:t>
            </a:r>
            <a:r>
              <a:rPr lang="zh-CN" altLang="en-US" sz="1200" dirty="0"/>
              <a:t>中文档元素位置的语言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25000"/>
              </a:lnSpc>
            </a:pPr>
            <a:r>
              <a:rPr lang="en-US" altLang="zh-CN" sz="1200" dirty="0" smtClean="0"/>
              <a:t>&lt;&gt;&lt;/&gt;</a:t>
            </a:r>
            <a:r>
              <a:rPr lang="zh-CN" altLang="en-US" sz="1200" dirty="0" smtClean="0"/>
              <a:t>这样的结构都属于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，因此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是相似的语言，所以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也能被</a:t>
            </a:r>
            <a:r>
              <a:rPr lang="en-US" altLang="zh-CN" sz="1200" dirty="0" err="1" smtClean="0"/>
              <a:t>Xpath</a:t>
            </a:r>
            <a:r>
              <a:rPr lang="zh-CN" altLang="en-US" sz="1200" dirty="0" smtClean="0"/>
              <a:t>解析。</a:t>
            </a:r>
            <a:endParaRPr lang="en-US" altLang="zh-CN" sz="1200" dirty="0" smtClean="0"/>
          </a:p>
          <a:p>
            <a:pPr>
              <a:lnSpc>
                <a:spcPct val="125000"/>
              </a:lnSpc>
            </a:pPr>
            <a:r>
              <a:rPr lang="zh-CN" altLang="en-US" sz="1200" dirty="0" smtClean="0"/>
              <a:t>常用的包是</a:t>
            </a:r>
            <a:r>
              <a:rPr lang="en-US" altLang="zh-CN" sz="1200" dirty="0" smtClean="0"/>
              <a:t>Python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lxml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25000"/>
              </a:lnSpc>
            </a:pPr>
            <a:r>
              <a:rPr lang="en-US" altLang="zh-CN" b="1" dirty="0" err="1" smtClean="0">
                <a:solidFill>
                  <a:srgbClr val="197519"/>
                </a:solidFill>
              </a:rPr>
              <a:t>XPath</a:t>
            </a:r>
            <a:endParaRPr lang="zh-CN" altLang="en-US" b="1" dirty="0">
              <a:solidFill>
                <a:srgbClr val="197519"/>
              </a:solidFill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1047003" y="4643717"/>
            <a:ext cx="4502150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 smtClean="0"/>
              <a:t>选择器是</a:t>
            </a:r>
            <a:r>
              <a:rPr lang="en-US" altLang="zh-CN" sz="1200" dirty="0" err="1" smtClean="0"/>
              <a:t>css</a:t>
            </a:r>
            <a:r>
              <a:rPr lang="zh-CN" altLang="en-US" sz="1200" dirty="0" smtClean="0"/>
              <a:t>的核心，它使得定位页面上的任意元素变得很简单。</a:t>
            </a:r>
            <a:endParaRPr lang="en-US" altLang="zh-CN" sz="1200" dirty="0" smtClean="0"/>
          </a:p>
          <a:p>
            <a:pPr algn="r">
              <a:lnSpc>
                <a:spcPct val="125000"/>
              </a:lnSpc>
            </a:pPr>
            <a:r>
              <a:rPr lang="zh-CN" altLang="en-US" sz="1200" dirty="0" smtClean="0"/>
              <a:t>最常用到的定位方式有</a:t>
            </a:r>
            <a:r>
              <a:rPr lang="en-US" altLang="zh-CN" sz="1200" dirty="0" smtClean="0"/>
              <a:t>.class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#id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[attribute=value</a:t>
            </a:r>
            <a:r>
              <a:rPr lang="en-US" altLang="zh-CN" sz="1200" dirty="0" smtClean="0"/>
              <a:t>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等</a:t>
            </a:r>
            <a:endParaRPr lang="en-US" altLang="zh-CN" sz="1200" dirty="0" smtClean="0"/>
          </a:p>
          <a:p>
            <a:pPr algn="r">
              <a:lnSpc>
                <a:spcPct val="125000"/>
              </a:lnSpc>
            </a:pPr>
            <a:r>
              <a:rPr lang="zh-CN" altLang="en-US" sz="1200" dirty="0"/>
              <a:t>常用</a:t>
            </a:r>
            <a:r>
              <a:rPr lang="zh-CN" altLang="en-US" sz="1200" dirty="0" smtClean="0"/>
              <a:t>到的包有</a:t>
            </a:r>
            <a:r>
              <a:rPr lang="en-US" altLang="zh-CN" sz="1200" dirty="0" smtClean="0"/>
              <a:t>Python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lxml</a:t>
            </a:r>
            <a:r>
              <a:rPr lang="zh-CN" altLang="en-US" sz="1200" dirty="0" smtClean="0"/>
              <a:t>包的</a:t>
            </a:r>
            <a:r>
              <a:rPr lang="en-US" altLang="zh-CN" sz="1200" dirty="0" err="1" smtClean="0"/>
              <a:t>cssselector</a:t>
            </a:r>
            <a:r>
              <a:rPr lang="zh-CN" altLang="en-US" sz="1200" dirty="0" smtClean="0"/>
              <a:t>类，</a:t>
            </a:r>
            <a:endParaRPr lang="en-US" altLang="zh-CN" sz="1200" dirty="0" smtClean="0"/>
          </a:p>
          <a:p>
            <a:pPr algn="r">
              <a:lnSpc>
                <a:spcPct val="125000"/>
              </a:lnSpc>
            </a:pPr>
            <a:r>
              <a:rPr lang="zh-CN" altLang="en-US" sz="1200" dirty="0" smtClean="0"/>
              <a:t>还有</a:t>
            </a:r>
            <a:r>
              <a:rPr lang="en-US" altLang="zh-CN" sz="1200" dirty="0" err="1" smtClean="0"/>
              <a:t>cssselect</a:t>
            </a:r>
            <a:r>
              <a:rPr lang="zh-CN" altLang="en-US" sz="1200" dirty="0" smtClean="0"/>
              <a:t>包，</a:t>
            </a:r>
            <a:endParaRPr lang="en-US" altLang="zh-CN" sz="1200" dirty="0" smtClean="0"/>
          </a:p>
          <a:p>
            <a:pPr algn="r">
              <a:lnSpc>
                <a:spcPct val="125000"/>
              </a:lnSpc>
            </a:pPr>
            <a:r>
              <a:rPr lang="zh-CN" altLang="en-US" sz="1200" dirty="0" smtClean="0"/>
              <a:t>以及</a:t>
            </a:r>
            <a:r>
              <a:rPr lang="en-US" altLang="zh-CN" sz="1200" dirty="0" err="1" smtClean="0"/>
              <a:t>BeautifulSoup</a:t>
            </a:r>
            <a:r>
              <a:rPr lang="zh-CN" altLang="en-US" sz="1200" dirty="0" smtClean="0"/>
              <a:t>包的</a:t>
            </a:r>
            <a:r>
              <a:rPr lang="en-US" altLang="zh-CN" sz="1200" dirty="0" smtClean="0"/>
              <a:t>Selector</a:t>
            </a:r>
            <a:r>
              <a:rPr lang="zh-CN" altLang="en-US" sz="1200" dirty="0" smtClean="0"/>
              <a:t>类</a:t>
            </a:r>
            <a:endParaRPr lang="en-US" altLang="zh-CN" sz="1200" dirty="0" smtClean="0"/>
          </a:p>
          <a:p>
            <a:pPr algn="r">
              <a:lnSpc>
                <a:spcPct val="125000"/>
              </a:lnSpc>
            </a:pPr>
            <a:r>
              <a:rPr lang="en-US" altLang="zh-CN" b="1" dirty="0" smtClean="0">
                <a:solidFill>
                  <a:srgbClr val="197519"/>
                </a:solidFill>
              </a:rPr>
              <a:t>CSS </a:t>
            </a:r>
            <a:r>
              <a:rPr lang="en-US" altLang="zh-CN" b="1" dirty="0">
                <a:solidFill>
                  <a:srgbClr val="197519"/>
                </a:solidFill>
              </a:rPr>
              <a:t>Selector</a:t>
            </a:r>
            <a:endParaRPr lang="zh-CN" altLang="en-US" b="1" dirty="0">
              <a:solidFill>
                <a:srgbClr val="197519"/>
              </a:solidFill>
            </a:endParaRPr>
          </a:p>
        </p:txBody>
      </p:sp>
      <p:sp>
        <p:nvSpPr>
          <p:cNvPr id="106" name="文本框 105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17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112" name="等腰三角形 11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等腰三角形 112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等腰三角形 113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等腰三角形 114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1011238" y="579438"/>
            <a:ext cx="1774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197519"/>
                </a:solidFill>
              </a:rPr>
              <a:t>html</a:t>
            </a:r>
            <a:r>
              <a:rPr lang="zh-CN" altLang="en-US" sz="2000" dirty="0" smtClean="0">
                <a:solidFill>
                  <a:srgbClr val="197519"/>
                </a:solidFill>
              </a:rPr>
              <a:t>定位方式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16" y="3278271"/>
            <a:ext cx="319561" cy="3195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29" y="3176730"/>
            <a:ext cx="447967" cy="4479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19" y="3968841"/>
            <a:ext cx="394092" cy="39409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" grpId="0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94" grpId="0"/>
      <p:bldP spid="104" grpId="0"/>
      <p:bldP spid="105" grpId="0"/>
      <p:bldP spid="106" grpId="0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等腰三角形 75"/>
          <p:cNvSpPr>
            <a:spLocks noChangeArrowheads="1"/>
          </p:cNvSpPr>
          <p:nvPr/>
        </p:nvSpPr>
        <p:spPr bwMode="auto">
          <a:xfrm rot="9233090">
            <a:off x="11142663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7" name="等腰三角形 76"/>
          <p:cNvSpPr>
            <a:spLocks noChangeArrowheads="1"/>
          </p:cNvSpPr>
          <p:nvPr/>
        </p:nvSpPr>
        <p:spPr bwMode="auto">
          <a:xfrm rot="-6030424">
            <a:off x="109005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8" name="等腰三角形 77"/>
          <p:cNvSpPr>
            <a:spLocks noChangeArrowheads="1"/>
          </p:cNvSpPr>
          <p:nvPr/>
        </p:nvSpPr>
        <p:spPr bwMode="auto">
          <a:xfrm rot="-228606">
            <a:off x="113553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9" name="等腰三角形 78"/>
          <p:cNvSpPr>
            <a:spLocks noChangeArrowheads="1"/>
          </p:cNvSpPr>
          <p:nvPr/>
        </p:nvSpPr>
        <p:spPr bwMode="auto">
          <a:xfrm rot="-3389783">
            <a:off x="11095831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80" name="等腰三角形 79"/>
          <p:cNvSpPr>
            <a:spLocks noChangeArrowheads="1"/>
          </p:cNvSpPr>
          <p:nvPr/>
        </p:nvSpPr>
        <p:spPr bwMode="auto">
          <a:xfrm rot="8748521">
            <a:off x="1128553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18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016454" y="1667131"/>
            <a:ext cx="7260332" cy="46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62626"/>
                </a:solidFill>
              </a:rPr>
              <a:t>1</a:t>
            </a:r>
            <a:r>
              <a:rPr lang="zh-CN" altLang="en-US" dirty="0">
                <a:solidFill>
                  <a:srgbClr val="262626"/>
                </a:solidFill>
              </a:rPr>
              <a:t>、打开开发者工具的</a:t>
            </a:r>
            <a:r>
              <a:rPr lang="en-US" altLang="zh-CN" dirty="0">
                <a:solidFill>
                  <a:srgbClr val="262626"/>
                </a:solidFill>
              </a:rPr>
              <a:t>Elements</a:t>
            </a:r>
            <a:r>
              <a:rPr lang="zh-CN" altLang="en-US" dirty="0">
                <a:solidFill>
                  <a:srgbClr val="262626"/>
                </a:solidFill>
              </a:rPr>
              <a:t>，可以看到整个网页的代码（全部加载完之后的，包含动态加载的结果）；</a:t>
            </a:r>
            <a:endParaRPr lang="en-US" altLang="zh-CN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62626"/>
                </a:solidFill>
              </a:rPr>
              <a:t>2</a:t>
            </a:r>
            <a:r>
              <a:rPr lang="zh-CN" altLang="en-US" dirty="0">
                <a:solidFill>
                  <a:srgbClr val="262626"/>
                </a:solidFill>
              </a:rPr>
              <a:t>、在网页中选定的文本处，右键并单击检查，</a:t>
            </a:r>
            <a:r>
              <a:rPr lang="en-US" altLang="zh-CN" dirty="0">
                <a:solidFill>
                  <a:srgbClr val="262626"/>
                </a:solidFill>
              </a:rPr>
              <a:t>Elements</a:t>
            </a:r>
            <a:r>
              <a:rPr lang="zh-CN" altLang="en-US" dirty="0">
                <a:solidFill>
                  <a:srgbClr val="262626"/>
                </a:solidFill>
              </a:rPr>
              <a:t>会直接定位到该元素对应的代码处，可以直接看到它父元素和子元素的标签与属性；</a:t>
            </a:r>
            <a:endParaRPr lang="en-US" altLang="zh-CN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62626"/>
                </a:solidFill>
              </a:rPr>
              <a:t>3</a:t>
            </a:r>
            <a:r>
              <a:rPr lang="zh-CN" altLang="en-US" dirty="0">
                <a:solidFill>
                  <a:srgbClr val="262626"/>
                </a:solidFill>
              </a:rPr>
              <a:t>、如果该标签有直接定位的</a:t>
            </a:r>
            <a:r>
              <a:rPr lang="en-US" altLang="zh-CN" dirty="0">
                <a:solidFill>
                  <a:srgbClr val="262626"/>
                </a:solidFill>
              </a:rPr>
              <a:t>class</a:t>
            </a:r>
            <a:r>
              <a:rPr lang="zh-CN" altLang="en-US" dirty="0">
                <a:solidFill>
                  <a:srgbClr val="262626"/>
                </a:solidFill>
              </a:rPr>
              <a:t>或者</a:t>
            </a:r>
            <a:r>
              <a:rPr lang="en-US" altLang="zh-CN" dirty="0">
                <a:solidFill>
                  <a:srgbClr val="262626"/>
                </a:solidFill>
              </a:rPr>
              <a:t>id</a:t>
            </a:r>
            <a:r>
              <a:rPr lang="zh-CN" altLang="en-US" dirty="0">
                <a:solidFill>
                  <a:srgbClr val="262626"/>
                </a:solidFill>
              </a:rPr>
              <a:t>，或者其他属性，那么可以直接写代码提取即可；或者能定位到其上级或上上级标签也可以，那就需要一层一层的往下找；</a:t>
            </a:r>
            <a:endParaRPr lang="en-US" altLang="zh-CN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62626"/>
                </a:solidFill>
              </a:rPr>
              <a:t>4</a:t>
            </a:r>
            <a:r>
              <a:rPr lang="zh-CN" altLang="en-US" dirty="0">
                <a:solidFill>
                  <a:srgbClr val="262626"/>
                </a:solidFill>
              </a:rPr>
              <a:t>、另外一种做法是，在</a:t>
            </a:r>
            <a:r>
              <a:rPr lang="en-US" altLang="zh-CN" dirty="0">
                <a:solidFill>
                  <a:srgbClr val="262626"/>
                </a:solidFill>
              </a:rPr>
              <a:t>Elements</a:t>
            </a:r>
            <a:r>
              <a:rPr lang="zh-CN" altLang="en-US" dirty="0">
                <a:solidFill>
                  <a:srgbClr val="262626"/>
                </a:solidFill>
              </a:rPr>
              <a:t>中，在指定代码位置，右键，会有一个“</a:t>
            </a:r>
            <a:r>
              <a:rPr lang="en-US" altLang="zh-CN" dirty="0">
                <a:solidFill>
                  <a:srgbClr val="262626"/>
                </a:solidFill>
              </a:rPr>
              <a:t>copy</a:t>
            </a:r>
            <a:r>
              <a:rPr lang="zh-CN" altLang="en-US" dirty="0">
                <a:solidFill>
                  <a:srgbClr val="262626"/>
                </a:solidFill>
              </a:rPr>
              <a:t>”选项，里面的“</a:t>
            </a:r>
            <a:r>
              <a:rPr lang="en-US" altLang="zh-CN" dirty="0">
                <a:solidFill>
                  <a:srgbClr val="262626"/>
                </a:solidFill>
              </a:rPr>
              <a:t>copy selector</a:t>
            </a:r>
            <a:r>
              <a:rPr lang="zh-CN" altLang="en-US" dirty="0">
                <a:solidFill>
                  <a:srgbClr val="262626"/>
                </a:solidFill>
              </a:rPr>
              <a:t>”和“</a:t>
            </a:r>
            <a:r>
              <a:rPr lang="en-US" altLang="zh-CN" dirty="0">
                <a:solidFill>
                  <a:srgbClr val="262626"/>
                </a:solidFill>
              </a:rPr>
              <a:t>copy </a:t>
            </a:r>
            <a:r>
              <a:rPr lang="en-US" altLang="zh-CN" dirty="0" err="1">
                <a:solidFill>
                  <a:srgbClr val="262626"/>
                </a:solidFill>
              </a:rPr>
              <a:t>XPath</a:t>
            </a:r>
            <a:r>
              <a:rPr lang="zh-CN" altLang="en-US" dirty="0">
                <a:solidFill>
                  <a:srgbClr val="262626"/>
                </a:solidFill>
              </a:rPr>
              <a:t>”</a:t>
            </a:r>
            <a:r>
              <a:rPr lang="en-US" altLang="zh-CN" dirty="0">
                <a:solidFill>
                  <a:srgbClr val="262626"/>
                </a:solidFill>
              </a:rPr>
              <a:t>,</a:t>
            </a:r>
            <a:r>
              <a:rPr lang="zh-CN" altLang="en-US" dirty="0">
                <a:solidFill>
                  <a:srgbClr val="262626"/>
                </a:solidFill>
              </a:rPr>
              <a:t>这两个就是爬虫利器，点击之后，直接用</a:t>
            </a:r>
            <a:r>
              <a:rPr lang="en-US" altLang="zh-CN" dirty="0">
                <a:solidFill>
                  <a:srgbClr val="262626"/>
                </a:solidFill>
              </a:rPr>
              <a:t>selector</a:t>
            </a:r>
            <a:r>
              <a:rPr lang="zh-CN" altLang="en-US" dirty="0">
                <a:solidFill>
                  <a:srgbClr val="262626"/>
                </a:solidFill>
              </a:rPr>
              <a:t>或</a:t>
            </a:r>
            <a:r>
              <a:rPr lang="en-US" altLang="zh-CN" dirty="0" err="1">
                <a:solidFill>
                  <a:srgbClr val="262626"/>
                </a:solidFill>
              </a:rPr>
              <a:t>xpath</a:t>
            </a:r>
            <a:r>
              <a:rPr lang="zh-CN" altLang="en-US" dirty="0">
                <a:solidFill>
                  <a:srgbClr val="262626"/>
                </a:solidFill>
              </a:rPr>
              <a:t>方法就定位到该元素了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16454" y="1243268"/>
            <a:ext cx="125253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197519"/>
                </a:solidFill>
              </a:rPr>
              <a:t>使用方式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1011238" y="579438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97519"/>
                </a:solidFill>
              </a:rPr>
              <a:t>网页定位工具</a:t>
            </a:r>
          </a:p>
        </p:txBody>
      </p:sp>
      <p:sp>
        <p:nvSpPr>
          <p:cNvPr id="90" name="等腰三角形 8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等腰三角形 9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等腰三角形 9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等腰三角形 9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242428" y="2567171"/>
            <a:ext cx="1926419" cy="2431537"/>
            <a:chOff x="925215" y="1527987"/>
            <a:chExt cx="1926419" cy="2431537"/>
          </a:xfrm>
        </p:grpSpPr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925215" y="3007985"/>
              <a:ext cx="19264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rgbClr val="197519"/>
                  </a:solidFill>
                </a:rPr>
                <a:t>开发者工具</a:t>
              </a:r>
              <a:r>
                <a:rPr lang="en-US" altLang="zh-CN" sz="2000" dirty="0" smtClean="0">
                  <a:solidFill>
                    <a:srgbClr val="197519"/>
                  </a:solidFill>
                </a:rPr>
                <a:t>F12</a:t>
              </a:r>
              <a:endParaRPr lang="zh-CN" altLang="en-US" sz="2000" dirty="0">
                <a:solidFill>
                  <a:srgbClr val="197519"/>
                </a:solidFill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1000445" y="3605581"/>
              <a:ext cx="1775957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700" dirty="0"/>
                <a:t>Elements</a:t>
              </a:r>
              <a:r>
                <a:rPr lang="zh-CN" altLang="en-US" sz="1700" dirty="0"/>
                <a:t>的使用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69" y="1527987"/>
              <a:ext cx="1282512" cy="1282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9511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43" grpId="0"/>
      <p:bldP spid="15" grpId="0"/>
      <p:bldP spid="10" grpId="0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等腰三角形 75"/>
          <p:cNvSpPr>
            <a:spLocks noChangeArrowheads="1"/>
          </p:cNvSpPr>
          <p:nvPr/>
        </p:nvSpPr>
        <p:spPr bwMode="auto">
          <a:xfrm rot="9233090">
            <a:off x="11142663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7" name="等腰三角形 76"/>
          <p:cNvSpPr>
            <a:spLocks noChangeArrowheads="1"/>
          </p:cNvSpPr>
          <p:nvPr/>
        </p:nvSpPr>
        <p:spPr bwMode="auto">
          <a:xfrm rot="-6030424">
            <a:off x="109005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8" name="等腰三角形 77"/>
          <p:cNvSpPr>
            <a:spLocks noChangeArrowheads="1"/>
          </p:cNvSpPr>
          <p:nvPr/>
        </p:nvSpPr>
        <p:spPr bwMode="auto">
          <a:xfrm rot="-228606">
            <a:off x="113553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9" name="等腰三角形 78"/>
          <p:cNvSpPr>
            <a:spLocks noChangeArrowheads="1"/>
          </p:cNvSpPr>
          <p:nvPr/>
        </p:nvSpPr>
        <p:spPr bwMode="auto">
          <a:xfrm rot="-3389783">
            <a:off x="11095831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80" name="等腰三角形 79"/>
          <p:cNvSpPr>
            <a:spLocks noChangeArrowheads="1"/>
          </p:cNvSpPr>
          <p:nvPr/>
        </p:nvSpPr>
        <p:spPr bwMode="auto">
          <a:xfrm rot="8748521">
            <a:off x="1128553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35004" y="1738313"/>
            <a:ext cx="1920880" cy="2187575"/>
            <a:chOff x="1463766" y="2050209"/>
            <a:chExt cx="1920698" cy="2187962"/>
          </a:xfrm>
        </p:grpSpPr>
        <p:grpSp>
          <p:nvGrpSpPr>
            <p:cNvPr id="19463" name="组合 13"/>
            <p:cNvGrpSpPr>
              <a:grpSpLocks/>
            </p:cNvGrpSpPr>
            <p:nvPr/>
          </p:nvGrpSpPr>
          <p:grpSpPr bwMode="auto">
            <a:xfrm>
              <a:off x="1463766" y="2050209"/>
              <a:ext cx="1920698" cy="2187962"/>
              <a:chOff x="1162050" y="2012950"/>
              <a:chExt cx="2500242" cy="2848152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1162050" y="2012950"/>
                <a:ext cx="2500242" cy="2515385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19465" name="图片 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2" t="6100" r="83327" b="4980"/>
              <a:stretch>
                <a:fillRect/>
              </a:stretch>
            </p:blipFill>
            <p:spPr bwMode="auto">
              <a:xfrm rot="1436196">
                <a:off x="3269955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466" name="Freeform 5"/>
            <p:cNvSpPr>
              <a:spLocks noEditPoints="1" noChangeArrowheads="1"/>
            </p:cNvSpPr>
            <p:nvPr/>
          </p:nvSpPr>
          <p:spPr bwMode="auto">
            <a:xfrm>
              <a:off x="1964595" y="2646484"/>
              <a:ext cx="919036" cy="783618"/>
            </a:xfrm>
            <a:custGeom>
              <a:avLst/>
              <a:gdLst>
                <a:gd name="T0" fmla="*/ 20 w 86"/>
                <a:gd name="T1" fmla="*/ 2 h 70"/>
                <a:gd name="T2" fmla="*/ 60 w 86"/>
                <a:gd name="T3" fmla="*/ 2 h 70"/>
                <a:gd name="T4" fmla="*/ 80 w 86"/>
                <a:gd name="T5" fmla="*/ 6 h 70"/>
                <a:gd name="T6" fmla="*/ 74 w 86"/>
                <a:gd name="T7" fmla="*/ 26 h 70"/>
                <a:gd name="T8" fmla="*/ 59 w 86"/>
                <a:gd name="T9" fmla="*/ 8 h 70"/>
                <a:gd name="T10" fmla="*/ 43 w 86"/>
                <a:gd name="T11" fmla="*/ 54 h 70"/>
                <a:gd name="T12" fmla="*/ 49 w 86"/>
                <a:gd name="T13" fmla="*/ 58 h 70"/>
                <a:gd name="T14" fmla="*/ 50 w 86"/>
                <a:gd name="T15" fmla="*/ 59 h 70"/>
                <a:gd name="T16" fmla="*/ 40 w 86"/>
                <a:gd name="T17" fmla="*/ 60 h 70"/>
                <a:gd name="T18" fmla="*/ 22 w 86"/>
                <a:gd name="T19" fmla="*/ 60 h 70"/>
                <a:gd name="T20" fmla="*/ 0 w 86"/>
                <a:gd name="T21" fmla="*/ 58 h 70"/>
                <a:gd name="T22" fmla="*/ 3 w 86"/>
                <a:gd name="T23" fmla="*/ 3 h 70"/>
                <a:gd name="T24" fmla="*/ 59 w 86"/>
                <a:gd name="T25" fmla="*/ 37 h 70"/>
                <a:gd name="T26" fmla="*/ 57 w 86"/>
                <a:gd name="T27" fmla="*/ 51 h 70"/>
                <a:gd name="T28" fmla="*/ 72 w 86"/>
                <a:gd name="T29" fmla="*/ 53 h 70"/>
                <a:gd name="T30" fmla="*/ 74 w 86"/>
                <a:gd name="T31" fmla="*/ 39 h 70"/>
                <a:gd name="T32" fmla="*/ 56 w 86"/>
                <a:gd name="T33" fmla="*/ 33 h 70"/>
                <a:gd name="T34" fmla="*/ 53 w 86"/>
                <a:gd name="T35" fmla="*/ 55 h 70"/>
                <a:gd name="T36" fmla="*/ 73 w 86"/>
                <a:gd name="T37" fmla="*/ 59 h 70"/>
                <a:gd name="T38" fmla="*/ 79 w 86"/>
                <a:gd name="T39" fmla="*/ 68 h 70"/>
                <a:gd name="T40" fmla="*/ 84 w 86"/>
                <a:gd name="T41" fmla="*/ 69 h 70"/>
                <a:gd name="T42" fmla="*/ 80 w 86"/>
                <a:gd name="T43" fmla="*/ 57 h 70"/>
                <a:gd name="T44" fmla="*/ 81 w 86"/>
                <a:gd name="T45" fmla="*/ 47 h 70"/>
                <a:gd name="T46" fmla="*/ 67 w 86"/>
                <a:gd name="T47" fmla="*/ 29 h 70"/>
                <a:gd name="T48" fmla="*/ 58 w 86"/>
                <a:gd name="T49" fmla="*/ 46 h 70"/>
                <a:gd name="T50" fmla="*/ 58 w 86"/>
                <a:gd name="T51" fmla="*/ 46 h 70"/>
                <a:gd name="T52" fmla="*/ 47 w 86"/>
                <a:gd name="T53" fmla="*/ 19 h 70"/>
                <a:gd name="T54" fmla="*/ 71 w 86"/>
                <a:gd name="T55" fmla="*/ 24 h 70"/>
                <a:gd name="T56" fmla="*/ 71 w 86"/>
                <a:gd name="T57" fmla="*/ 15 h 70"/>
                <a:gd name="T58" fmla="*/ 47 w 86"/>
                <a:gd name="T59" fmla="*/ 14 h 70"/>
                <a:gd name="T60" fmla="*/ 71 w 86"/>
                <a:gd name="T61" fmla="*/ 15 h 70"/>
                <a:gd name="T62" fmla="*/ 10 w 86"/>
                <a:gd name="T63" fmla="*/ 51 h 70"/>
                <a:gd name="T64" fmla="*/ 34 w 86"/>
                <a:gd name="T65" fmla="*/ 46 h 70"/>
                <a:gd name="T66" fmla="*/ 10 w 86"/>
                <a:gd name="T67" fmla="*/ 41 h 70"/>
                <a:gd name="T68" fmla="*/ 34 w 86"/>
                <a:gd name="T69" fmla="*/ 41 h 70"/>
                <a:gd name="T70" fmla="*/ 10 w 86"/>
                <a:gd name="T71" fmla="*/ 41 h 70"/>
                <a:gd name="T72" fmla="*/ 10 w 86"/>
                <a:gd name="T73" fmla="*/ 37 h 70"/>
                <a:gd name="T74" fmla="*/ 34 w 86"/>
                <a:gd name="T75" fmla="*/ 32 h 70"/>
                <a:gd name="T76" fmla="*/ 22 w 86"/>
                <a:gd name="T77" fmla="*/ 25 h 70"/>
                <a:gd name="T78" fmla="*/ 34 w 86"/>
                <a:gd name="T79" fmla="*/ 27 h 70"/>
                <a:gd name="T80" fmla="*/ 22 w 86"/>
                <a:gd name="T81" fmla="*/ 25 h 70"/>
                <a:gd name="T82" fmla="*/ 22 w 86"/>
                <a:gd name="T83" fmla="*/ 21 h 70"/>
                <a:gd name="T84" fmla="*/ 34 w 86"/>
                <a:gd name="T85" fmla="*/ 18 h 70"/>
                <a:gd name="T86" fmla="*/ 22 w 86"/>
                <a:gd name="T87" fmla="*/ 14 h 70"/>
                <a:gd name="T88" fmla="*/ 34 w 86"/>
                <a:gd name="T89" fmla="*/ 15 h 70"/>
                <a:gd name="T90" fmla="*/ 22 w 86"/>
                <a:gd name="T91" fmla="*/ 14 h 70"/>
                <a:gd name="T92" fmla="*/ 9 w 86"/>
                <a:gd name="T93" fmla="*/ 31 h 70"/>
                <a:gd name="T94" fmla="*/ 19 w 86"/>
                <a:gd name="T95" fmla="*/ 13 h 70"/>
                <a:gd name="T96" fmla="*/ 21 w 86"/>
                <a:gd name="T97" fmla="*/ 8 h 70"/>
                <a:gd name="T98" fmla="*/ 5 w 86"/>
                <a:gd name="T99" fmla="*/ 56 h 70"/>
                <a:gd name="T100" fmla="*/ 37 w 86"/>
                <a:gd name="T101" fmla="*/ 54 h 70"/>
                <a:gd name="T102" fmla="*/ 21 w 86"/>
                <a:gd name="T10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" h="70">
                  <a:moveTo>
                    <a:pt x="3" y="3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8" y="1"/>
                    <a:pt x="35" y="0"/>
                    <a:pt x="40" y="3"/>
                  </a:cubicBezTo>
                  <a:cubicBezTo>
                    <a:pt x="45" y="0"/>
                    <a:pt x="52" y="1"/>
                    <a:pt x="60" y="2"/>
                  </a:cubicBezTo>
                  <a:cubicBezTo>
                    <a:pt x="65" y="3"/>
                    <a:pt x="72" y="4"/>
                    <a:pt x="77" y="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8" y="28"/>
                    <a:pt x="76" y="27"/>
                    <a:pt x="74" y="2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69" y="9"/>
                    <a:pt x="64" y="8"/>
                    <a:pt x="59" y="8"/>
                  </a:cubicBezTo>
                  <a:cubicBezTo>
                    <a:pt x="52" y="7"/>
                    <a:pt x="46" y="6"/>
                    <a:pt x="43" y="8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4"/>
                    <a:pt x="45" y="54"/>
                    <a:pt x="47" y="54"/>
                  </a:cubicBezTo>
                  <a:cubicBezTo>
                    <a:pt x="47" y="55"/>
                    <a:pt x="48" y="56"/>
                    <a:pt x="49" y="58"/>
                  </a:cubicBezTo>
                  <a:cubicBezTo>
                    <a:pt x="50" y="58"/>
                    <a:pt x="50" y="59"/>
                    <a:pt x="51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6" y="59"/>
                    <a:pt x="43" y="59"/>
                    <a:pt x="41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59"/>
                    <a:pt x="29" y="59"/>
                    <a:pt x="22" y="60"/>
                  </a:cubicBezTo>
                  <a:cubicBezTo>
                    <a:pt x="15" y="61"/>
                    <a:pt x="8" y="62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67" y="35"/>
                  </a:moveTo>
                  <a:cubicBezTo>
                    <a:pt x="64" y="34"/>
                    <a:pt x="61" y="35"/>
                    <a:pt x="59" y="37"/>
                  </a:cubicBezTo>
                  <a:cubicBezTo>
                    <a:pt x="57" y="39"/>
                    <a:pt x="56" y="41"/>
                    <a:pt x="55" y="44"/>
                  </a:cubicBezTo>
                  <a:cubicBezTo>
                    <a:pt x="55" y="46"/>
                    <a:pt x="56" y="49"/>
                    <a:pt x="57" y="51"/>
                  </a:cubicBezTo>
                  <a:cubicBezTo>
                    <a:pt x="59" y="54"/>
                    <a:pt x="62" y="55"/>
                    <a:pt x="64" y="55"/>
                  </a:cubicBezTo>
                  <a:cubicBezTo>
                    <a:pt x="67" y="56"/>
                    <a:pt x="70" y="55"/>
                    <a:pt x="72" y="53"/>
                  </a:cubicBezTo>
                  <a:cubicBezTo>
                    <a:pt x="74" y="51"/>
                    <a:pt x="76" y="49"/>
                    <a:pt x="76" y="46"/>
                  </a:cubicBezTo>
                  <a:cubicBezTo>
                    <a:pt x="76" y="44"/>
                    <a:pt x="75" y="41"/>
                    <a:pt x="74" y="39"/>
                  </a:cubicBezTo>
                  <a:cubicBezTo>
                    <a:pt x="72" y="36"/>
                    <a:pt x="69" y="35"/>
                    <a:pt x="67" y="35"/>
                  </a:cubicBezTo>
                  <a:close/>
                  <a:moveTo>
                    <a:pt x="56" y="33"/>
                  </a:moveTo>
                  <a:cubicBezTo>
                    <a:pt x="52" y="35"/>
                    <a:pt x="50" y="39"/>
                    <a:pt x="50" y="43"/>
                  </a:cubicBezTo>
                  <a:cubicBezTo>
                    <a:pt x="50" y="47"/>
                    <a:pt x="51" y="51"/>
                    <a:pt x="53" y="55"/>
                  </a:cubicBezTo>
                  <a:cubicBezTo>
                    <a:pt x="56" y="58"/>
                    <a:pt x="60" y="60"/>
                    <a:pt x="64" y="60"/>
                  </a:cubicBezTo>
                  <a:cubicBezTo>
                    <a:pt x="67" y="61"/>
                    <a:pt x="70" y="60"/>
                    <a:pt x="73" y="59"/>
                  </a:cubicBezTo>
                  <a:cubicBezTo>
                    <a:pt x="73" y="60"/>
                    <a:pt x="73" y="61"/>
                    <a:pt x="74" y="61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80" y="70"/>
                    <a:pt x="83" y="70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6" y="67"/>
                    <a:pt x="86" y="65"/>
                    <a:pt x="85" y="63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79" y="56"/>
                    <a:pt x="78" y="55"/>
                    <a:pt x="77" y="55"/>
                  </a:cubicBezTo>
                  <a:cubicBezTo>
                    <a:pt x="79" y="53"/>
                    <a:pt x="81" y="50"/>
                    <a:pt x="81" y="47"/>
                  </a:cubicBezTo>
                  <a:cubicBezTo>
                    <a:pt x="82" y="43"/>
                    <a:pt x="81" y="39"/>
                    <a:pt x="78" y="35"/>
                  </a:cubicBezTo>
                  <a:cubicBezTo>
                    <a:pt x="75" y="32"/>
                    <a:pt x="71" y="30"/>
                    <a:pt x="67" y="29"/>
                  </a:cubicBezTo>
                  <a:cubicBezTo>
                    <a:pt x="63" y="29"/>
                    <a:pt x="59" y="30"/>
                    <a:pt x="56" y="33"/>
                  </a:cubicBezTo>
                  <a:close/>
                  <a:moveTo>
                    <a:pt x="58" y="46"/>
                  </a:moveTo>
                  <a:cubicBezTo>
                    <a:pt x="60" y="41"/>
                    <a:pt x="64" y="39"/>
                    <a:pt x="70" y="38"/>
                  </a:cubicBezTo>
                  <a:cubicBezTo>
                    <a:pt x="64" y="34"/>
                    <a:pt x="57" y="40"/>
                    <a:pt x="58" y="46"/>
                  </a:cubicBezTo>
                  <a:close/>
                  <a:moveTo>
                    <a:pt x="71" y="21"/>
                  </a:moveTo>
                  <a:cubicBezTo>
                    <a:pt x="65" y="21"/>
                    <a:pt x="51" y="19"/>
                    <a:pt x="47" y="19"/>
                  </a:cubicBezTo>
                  <a:cubicBezTo>
                    <a:pt x="47" y="20"/>
                    <a:pt x="47" y="21"/>
                    <a:pt x="47" y="21"/>
                  </a:cubicBezTo>
                  <a:cubicBezTo>
                    <a:pt x="51" y="21"/>
                    <a:pt x="67" y="24"/>
                    <a:pt x="71" y="24"/>
                  </a:cubicBezTo>
                  <a:cubicBezTo>
                    <a:pt x="71" y="23"/>
                    <a:pt x="71" y="22"/>
                    <a:pt x="71" y="21"/>
                  </a:cubicBezTo>
                  <a:close/>
                  <a:moveTo>
                    <a:pt x="71" y="15"/>
                  </a:moveTo>
                  <a:cubicBezTo>
                    <a:pt x="65" y="15"/>
                    <a:pt x="51" y="12"/>
                    <a:pt x="47" y="12"/>
                  </a:cubicBezTo>
                  <a:cubicBezTo>
                    <a:pt x="47" y="13"/>
                    <a:pt x="47" y="14"/>
                    <a:pt x="47" y="14"/>
                  </a:cubicBezTo>
                  <a:cubicBezTo>
                    <a:pt x="51" y="14"/>
                    <a:pt x="67" y="17"/>
                    <a:pt x="71" y="17"/>
                  </a:cubicBezTo>
                  <a:cubicBezTo>
                    <a:pt x="71" y="16"/>
                    <a:pt x="71" y="15"/>
                    <a:pt x="71" y="15"/>
                  </a:cubicBezTo>
                  <a:close/>
                  <a:moveTo>
                    <a:pt x="10" y="49"/>
                  </a:moveTo>
                  <a:cubicBezTo>
                    <a:pt x="10" y="49"/>
                    <a:pt x="10" y="50"/>
                    <a:pt x="10" y="51"/>
                  </a:cubicBezTo>
                  <a:cubicBezTo>
                    <a:pt x="14" y="51"/>
                    <a:pt x="29" y="48"/>
                    <a:pt x="34" y="48"/>
                  </a:cubicBezTo>
                  <a:cubicBezTo>
                    <a:pt x="34" y="48"/>
                    <a:pt x="34" y="47"/>
                    <a:pt x="34" y="46"/>
                  </a:cubicBezTo>
                  <a:cubicBezTo>
                    <a:pt x="30" y="46"/>
                    <a:pt x="15" y="49"/>
                    <a:pt x="10" y="49"/>
                  </a:cubicBezTo>
                  <a:close/>
                  <a:moveTo>
                    <a:pt x="10" y="41"/>
                  </a:moveTo>
                  <a:cubicBezTo>
                    <a:pt x="10" y="42"/>
                    <a:pt x="10" y="43"/>
                    <a:pt x="10" y="43"/>
                  </a:cubicBezTo>
                  <a:cubicBezTo>
                    <a:pt x="14" y="44"/>
                    <a:pt x="29" y="41"/>
                    <a:pt x="34" y="41"/>
                  </a:cubicBezTo>
                  <a:cubicBezTo>
                    <a:pt x="34" y="40"/>
                    <a:pt x="34" y="40"/>
                    <a:pt x="34" y="39"/>
                  </a:cubicBezTo>
                  <a:cubicBezTo>
                    <a:pt x="30" y="39"/>
                    <a:pt x="15" y="41"/>
                    <a:pt x="10" y="41"/>
                  </a:cubicBezTo>
                  <a:close/>
                  <a:moveTo>
                    <a:pt x="10" y="34"/>
                  </a:moveTo>
                  <a:cubicBezTo>
                    <a:pt x="10" y="35"/>
                    <a:pt x="10" y="36"/>
                    <a:pt x="10" y="37"/>
                  </a:cubicBezTo>
                  <a:cubicBezTo>
                    <a:pt x="14" y="37"/>
                    <a:pt x="29" y="34"/>
                    <a:pt x="34" y="34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0" y="32"/>
                    <a:pt x="15" y="34"/>
                    <a:pt x="10" y="34"/>
                  </a:cubicBezTo>
                  <a:close/>
                  <a:moveTo>
                    <a:pt x="22" y="25"/>
                  </a:moveTo>
                  <a:cubicBezTo>
                    <a:pt x="22" y="26"/>
                    <a:pt x="22" y="27"/>
                    <a:pt x="22" y="28"/>
                  </a:cubicBezTo>
                  <a:cubicBezTo>
                    <a:pt x="25" y="28"/>
                    <a:pt x="29" y="26"/>
                    <a:pt x="34" y="27"/>
                  </a:cubicBezTo>
                  <a:cubicBezTo>
                    <a:pt x="34" y="26"/>
                    <a:pt x="34" y="25"/>
                    <a:pt x="34" y="24"/>
                  </a:cubicBezTo>
                  <a:cubicBezTo>
                    <a:pt x="30" y="24"/>
                    <a:pt x="26" y="25"/>
                    <a:pt x="22" y="25"/>
                  </a:cubicBezTo>
                  <a:close/>
                  <a:moveTo>
                    <a:pt x="22" y="19"/>
                  </a:moveTo>
                  <a:cubicBezTo>
                    <a:pt x="22" y="20"/>
                    <a:pt x="22" y="21"/>
                    <a:pt x="22" y="21"/>
                  </a:cubicBezTo>
                  <a:cubicBezTo>
                    <a:pt x="25" y="21"/>
                    <a:pt x="29" y="20"/>
                    <a:pt x="34" y="20"/>
                  </a:cubicBezTo>
                  <a:cubicBezTo>
                    <a:pt x="34" y="20"/>
                    <a:pt x="34" y="19"/>
                    <a:pt x="34" y="18"/>
                  </a:cubicBezTo>
                  <a:cubicBezTo>
                    <a:pt x="30" y="18"/>
                    <a:pt x="26" y="19"/>
                    <a:pt x="22" y="19"/>
                  </a:cubicBezTo>
                  <a:close/>
                  <a:moveTo>
                    <a:pt x="22" y="14"/>
                  </a:moveTo>
                  <a:cubicBezTo>
                    <a:pt x="22" y="15"/>
                    <a:pt x="22" y="15"/>
                    <a:pt x="22" y="16"/>
                  </a:cubicBezTo>
                  <a:cubicBezTo>
                    <a:pt x="25" y="16"/>
                    <a:pt x="29" y="15"/>
                    <a:pt x="34" y="15"/>
                  </a:cubicBezTo>
                  <a:cubicBezTo>
                    <a:pt x="34" y="14"/>
                    <a:pt x="34" y="14"/>
                    <a:pt x="34" y="13"/>
                  </a:cubicBezTo>
                  <a:cubicBezTo>
                    <a:pt x="30" y="13"/>
                    <a:pt x="26" y="13"/>
                    <a:pt x="22" y="14"/>
                  </a:cubicBezTo>
                  <a:close/>
                  <a:moveTo>
                    <a:pt x="9" y="14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9" y="14"/>
                    <a:pt x="9" y="14"/>
                    <a:pt x="9" y="14"/>
                  </a:cubicBezTo>
                  <a:close/>
                  <a:moveTo>
                    <a:pt x="21" y="8"/>
                  </a:moveTo>
                  <a:cubicBezTo>
                    <a:pt x="16" y="8"/>
                    <a:pt x="10" y="9"/>
                    <a:pt x="5" y="9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10" y="56"/>
                    <a:pt x="16" y="55"/>
                    <a:pt x="21" y="55"/>
                  </a:cubicBezTo>
                  <a:cubicBezTo>
                    <a:pt x="27" y="54"/>
                    <a:pt x="33" y="53"/>
                    <a:pt x="37" y="5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4" y="6"/>
                    <a:pt x="27" y="7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411413" y="2868613"/>
            <a:ext cx="1214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文本文件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352675" y="3268663"/>
            <a:ext cx="162718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700" dirty="0" err="1" smtClean="0"/>
              <a:t>csv</a:t>
            </a:r>
            <a:r>
              <a:rPr lang="en-US" altLang="zh-CN" sz="1700" dirty="0" smtClean="0"/>
              <a:t>, </a:t>
            </a:r>
            <a:r>
              <a:rPr lang="en-US" altLang="zh-CN" sz="1700" dirty="0" err="1" smtClean="0"/>
              <a:t>tsv</a:t>
            </a:r>
            <a:r>
              <a:rPr lang="en-US" altLang="zh-CN" sz="1700" dirty="0" smtClean="0"/>
              <a:t>…</a:t>
            </a:r>
            <a:endParaRPr lang="zh-CN" altLang="en-US" sz="1700" dirty="0"/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175375" y="2868613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197519"/>
                </a:solidFill>
              </a:rPr>
              <a:t>Excel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118225" y="3268663"/>
            <a:ext cx="16256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700" dirty="0" err="1" smtClean="0"/>
              <a:t>xls</a:t>
            </a:r>
            <a:r>
              <a:rPr lang="en-US" altLang="zh-CN" sz="1700" dirty="0" smtClean="0"/>
              <a:t>, </a:t>
            </a:r>
            <a:r>
              <a:rPr lang="en-US" altLang="zh-CN" sz="1700" dirty="0" err="1" smtClean="0"/>
              <a:t>xlsx</a:t>
            </a:r>
            <a:endParaRPr lang="zh-CN" altLang="en-US" sz="1700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9988550" y="2868613"/>
            <a:ext cx="1214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数据库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9929812" y="3268663"/>
            <a:ext cx="22621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700" dirty="0" err="1" smtClean="0"/>
              <a:t>mssql</a:t>
            </a:r>
            <a:r>
              <a:rPr lang="en-US" altLang="zh-CN" sz="1700" dirty="0" smtClean="0"/>
              <a:t>, </a:t>
            </a:r>
            <a:r>
              <a:rPr lang="en-US" altLang="zh-CN" sz="1700" dirty="0" err="1" smtClean="0"/>
              <a:t>mysql</a:t>
            </a:r>
            <a:r>
              <a:rPr lang="en-US" altLang="zh-CN" sz="1700" dirty="0" smtClean="0"/>
              <a:t>, </a:t>
            </a:r>
            <a:r>
              <a:rPr lang="en-US" altLang="zh-CN" sz="1700" dirty="0" err="1" smtClean="0"/>
              <a:t>sqlite</a:t>
            </a:r>
            <a:endParaRPr lang="zh-CN" altLang="en-US" sz="1700" dirty="0"/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19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35000" y="4151201"/>
            <a:ext cx="3284538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</a:rPr>
              <a:t>易读</a:t>
            </a:r>
            <a:r>
              <a:rPr lang="zh-CN" altLang="en-US" dirty="0" smtClean="0">
                <a:solidFill>
                  <a:srgbClr val="262626"/>
                </a:solidFill>
              </a:rPr>
              <a:t>写，个性化程度高，无任何软件要求，电脑消耗较小，无需其他包，可存储大量数据。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注：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在存储文本时，请尽量自定义分隔符，如</a:t>
            </a:r>
            <a:r>
              <a:rPr lang="en-US" altLang="zh-CN" dirty="0" smtClean="0">
                <a:solidFill>
                  <a:srgbClr val="FF0000"/>
                </a:solidFill>
              </a:rPr>
              <a:t>@_@</a:t>
            </a:r>
            <a:r>
              <a:rPr lang="zh-CN" altLang="en-US" dirty="0" smtClean="0">
                <a:solidFill>
                  <a:srgbClr val="262626"/>
                </a:solidFill>
              </a:rPr>
              <a:t>之类的。</a:t>
            </a:r>
            <a:endParaRPr lang="en-US" altLang="zh-CN" dirty="0" smtClean="0">
              <a:solidFill>
                <a:srgbClr val="262626"/>
              </a:solidFill>
            </a:endParaRPr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4384675" y="4151008"/>
            <a:ext cx="328295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读写难度一般，个性化程度一般，需要结构化的表格</a:t>
            </a:r>
            <a:r>
              <a:rPr lang="zh-CN" altLang="en-US" dirty="0">
                <a:solidFill>
                  <a:srgbClr val="262626"/>
                </a:solidFill>
              </a:rPr>
              <a:t>数据，依赖于</a:t>
            </a:r>
            <a:r>
              <a:rPr lang="en-US" altLang="zh-CN" dirty="0">
                <a:solidFill>
                  <a:srgbClr val="262626"/>
                </a:solidFill>
              </a:rPr>
              <a:t>excel</a:t>
            </a:r>
            <a:r>
              <a:rPr lang="zh-CN" altLang="en-US" dirty="0">
                <a:solidFill>
                  <a:srgbClr val="262626"/>
                </a:solidFill>
              </a:rPr>
              <a:t>软件，电脑</a:t>
            </a:r>
            <a:r>
              <a:rPr lang="zh-CN" altLang="en-US" dirty="0" smtClean="0">
                <a:solidFill>
                  <a:srgbClr val="262626"/>
                </a:solidFill>
              </a:rPr>
              <a:t>消耗一般，需要其他包，存储少量或中量数据。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注：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尽量不要用</a:t>
            </a:r>
            <a:r>
              <a:rPr lang="en-US" altLang="zh-CN" dirty="0" smtClean="0">
                <a:solidFill>
                  <a:srgbClr val="262626"/>
                </a:solidFill>
              </a:rPr>
              <a:t>Excel</a:t>
            </a:r>
            <a:r>
              <a:rPr lang="zh-CN" altLang="en-US" dirty="0" smtClean="0">
                <a:solidFill>
                  <a:srgbClr val="262626"/>
                </a:solidFill>
              </a:rPr>
              <a:t>存储大量数据。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8150225" y="4151008"/>
            <a:ext cx="328295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读写难度较大，个性化程度一般，同样需要结构化表格数据，依赖于数据库软件，电脑消耗较大，需要其他包，可存储超量数据。管理数据很方便。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注：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可使用</a:t>
            </a:r>
            <a:r>
              <a:rPr lang="en-US" altLang="zh-CN" dirty="0" err="1" smtClean="0">
                <a:solidFill>
                  <a:srgbClr val="262626"/>
                </a:solidFill>
              </a:rPr>
              <a:t>Pandas+SQLAlchemy</a:t>
            </a:r>
            <a:r>
              <a:rPr lang="en-US" altLang="zh-CN" dirty="0" smtClean="0">
                <a:solidFill>
                  <a:srgbClr val="262626"/>
                </a:solidFill>
              </a:rPr>
              <a:t> 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1011238" y="57943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第五步：存</a:t>
            </a:r>
            <a:r>
              <a:rPr lang="zh-CN" altLang="en-US" sz="2000" dirty="0">
                <a:solidFill>
                  <a:srgbClr val="197519"/>
                </a:solidFill>
              </a:rPr>
              <a:t>数据</a:t>
            </a:r>
          </a:p>
        </p:txBody>
      </p:sp>
      <p:sp>
        <p:nvSpPr>
          <p:cNvPr id="90" name="等腰三角形 8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等腰三角形 9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等腰三角形 9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等腰三角形 9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384675" y="1738313"/>
            <a:ext cx="1920875" cy="2187575"/>
            <a:chOff x="4384675" y="1738313"/>
            <a:chExt cx="1920875" cy="2187575"/>
          </a:xfrm>
        </p:grpSpPr>
        <p:grpSp>
          <p:nvGrpSpPr>
            <p:cNvPr id="19470" name="组合 52"/>
            <p:cNvGrpSpPr>
              <a:grpSpLocks/>
            </p:cNvGrpSpPr>
            <p:nvPr/>
          </p:nvGrpSpPr>
          <p:grpSpPr bwMode="auto">
            <a:xfrm>
              <a:off x="4384675" y="1738313"/>
              <a:ext cx="1920875" cy="2187575"/>
              <a:chOff x="1162049" y="2012950"/>
              <a:chExt cx="2500242" cy="2848152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1162049" y="2012950"/>
                <a:ext cx="2500242" cy="2515384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19472" name="图片 5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2" t="6100" r="83327" b="4980"/>
              <a:stretch>
                <a:fillRect/>
              </a:stretch>
            </p:blipFill>
            <p:spPr bwMode="auto">
              <a:xfrm rot="1436196">
                <a:off x="3269963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978" y="2263368"/>
              <a:ext cx="854594" cy="85459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8150225" y="1738313"/>
            <a:ext cx="1919288" cy="2187575"/>
            <a:chOff x="8150225" y="1738313"/>
            <a:chExt cx="1919288" cy="2187575"/>
          </a:xfrm>
        </p:grpSpPr>
        <p:grpSp>
          <p:nvGrpSpPr>
            <p:cNvPr id="19477" name="组合 71"/>
            <p:cNvGrpSpPr>
              <a:grpSpLocks/>
            </p:cNvGrpSpPr>
            <p:nvPr/>
          </p:nvGrpSpPr>
          <p:grpSpPr bwMode="auto">
            <a:xfrm>
              <a:off x="8150225" y="1738313"/>
              <a:ext cx="1919288" cy="2187575"/>
              <a:chOff x="1162050" y="2012950"/>
              <a:chExt cx="2500242" cy="2848152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1162050" y="2012950"/>
                <a:ext cx="2500242" cy="2515385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19479" name="图片 7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2" t="6100" r="83327" b="4980"/>
              <a:stretch>
                <a:fillRect/>
              </a:stretch>
            </p:blipFill>
            <p:spPr bwMode="auto">
              <a:xfrm rot="1436196">
                <a:off x="3269963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240" y="2263368"/>
              <a:ext cx="926089" cy="926089"/>
            </a:xfrm>
            <a:prstGeom prst="rect">
              <a:avLst/>
            </a:prstGeom>
          </p:spPr>
        </p:pic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760413" y="1112622"/>
            <a:ext cx="1026554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Attention</a:t>
            </a:r>
            <a:r>
              <a:rPr lang="zh-CN" altLang="en-US" dirty="0" smtClean="0">
                <a:solidFill>
                  <a:srgbClr val="FF0000"/>
                </a:solidFill>
              </a:rPr>
              <a:t>：请在抓取时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最多</a:t>
            </a:r>
            <a:r>
              <a:rPr lang="zh-CN" altLang="en-US" dirty="0" smtClean="0">
                <a:solidFill>
                  <a:srgbClr val="FF0000"/>
                </a:solidFill>
              </a:rPr>
              <a:t>一页或者</a:t>
            </a:r>
            <a:r>
              <a:rPr lang="zh-CN" altLang="en-US" dirty="0">
                <a:solidFill>
                  <a:srgbClr val="FF0000"/>
                </a:solidFill>
              </a:rPr>
              <a:t>几</a:t>
            </a:r>
            <a:r>
              <a:rPr lang="zh-CN" altLang="en-US" dirty="0" smtClean="0">
                <a:solidFill>
                  <a:srgbClr val="FF0000"/>
                </a:solidFill>
              </a:rPr>
              <a:t>页数</a:t>
            </a:r>
            <a:r>
              <a:rPr lang="zh-CN" altLang="en-US" dirty="0" smtClean="0">
                <a:solidFill>
                  <a:srgbClr val="FF0000"/>
                </a:solidFill>
              </a:rPr>
              <a:t>据一次保存！不要都存在内存中！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740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5" grpId="0"/>
      <p:bldP spid="6" grpId="0"/>
      <p:bldP spid="28" grpId="0"/>
      <p:bldP spid="29" grpId="0"/>
      <p:bldP spid="30" grpId="0"/>
      <p:bldP spid="31" grpId="0"/>
      <p:bldP spid="43" grpId="0"/>
      <p:bldP spid="15" grpId="0"/>
      <p:bldP spid="62" grpId="0"/>
      <p:bldP spid="87" grpId="0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11380788" y="984250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7" name="等腰三角形 26"/>
          <p:cNvSpPr>
            <a:spLocks noChangeArrowheads="1"/>
          </p:cNvSpPr>
          <p:nvPr/>
        </p:nvSpPr>
        <p:spPr bwMode="auto">
          <a:xfrm rot="-6030424">
            <a:off x="11028362" y="1658938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-228606">
            <a:off x="10896600" y="334963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 rot="-3389783">
            <a:off x="10487819" y="692944"/>
            <a:ext cx="127000" cy="10953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 rot="8748521">
            <a:off x="10845800" y="844550"/>
            <a:ext cx="128588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64324" y="997587"/>
            <a:ext cx="456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197519"/>
                </a:solidFill>
              </a:rPr>
              <a:t>爬虫那些事儿</a:t>
            </a:r>
            <a:endParaRPr lang="zh-CN" altLang="en-US" sz="2800" dirty="0">
              <a:solidFill>
                <a:srgbClr val="197519"/>
              </a:solidFill>
            </a:endParaRPr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680049" y="807087"/>
            <a:ext cx="855663" cy="781050"/>
            <a:chOff x="5338742" y="1329558"/>
            <a:chExt cx="855357" cy="780606"/>
          </a:xfrm>
        </p:grpSpPr>
        <p:grpSp>
          <p:nvGrpSpPr>
            <p:cNvPr id="5128" name="组合 7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29" name="等腰三角形 29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30" name="组合 4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31" name="等腰三角形 28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2" name="椭圆 30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3" name="椭圆 31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4" name="椭圆 32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35" name="文本框 41"/>
            <p:cNvSpPr txBox="1">
              <a:spLocks noChangeArrowheads="1"/>
            </p:cNvSpPr>
            <p:nvPr/>
          </p:nvSpPr>
          <p:spPr bwMode="auto">
            <a:xfrm>
              <a:off x="5625036" y="1503537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238487" y="2251759"/>
            <a:ext cx="4567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197519"/>
                </a:solidFill>
              </a:rPr>
              <a:t>爬虫必备储备知识</a:t>
            </a:r>
            <a:endParaRPr lang="zh-CN" altLang="en-US" sz="2800" dirty="0">
              <a:solidFill>
                <a:srgbClr val="197519"/>
              </a:solidFill>
            </a:endParaRPr>
          </a:p>
        </p:txBody>
      </p:sp>
      <p:grpSp>
        <p:nvGrpSpPr>
          <p:cNvPr id="44" name="组合 43"/>
          <p:cNvGrpSpPr>
            <a:grpSpLocks/>
          </p:cNvGrpSpPr>
          <p:nvPr/>
        </p:nvGrpSpPr>
        <p:grpSpPr bwMode="auto">
          <a:xfrm rot="655813">
            <a:off x="5190737" y="2061259"/>
            <a:ext cx="855662" cy="781050"/>
            <a:chOff x="5338742" y="1329558"/>
            <a:chExt cx="855357" cy="780606"/>
          </a:xfrm>
        </p:grpSpPr>
        <p:grpSp>
          <p:nvGrpSpPr>
            <p:cNvPr id="5138" name="组合 44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39" name="等腰三角形 46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40" name="组合 47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41" name="等腰三角形 48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2" name="椭圆 49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3" name="椭圆 50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4" name="椭圆 51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45" name="文本框 45"/>
            <p:cNvSpPr txBox="1">
              <a:spLocks noChangeArrowheads="1"/>
            </p:cNvSpPr>
            <p:nvPr/>
          </p:nvSpPr>
          <p:spPr bwMode="auto">
            <a:xfrm rot="-655813">
              <a:off x="5614772" y="150245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5488454" y="3424404"/>
            <a:ext cx="4567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197519"/>
                </a:solidFill>
              </a:rPr>
              <a:t>爬虫整体流程</a:t>
            </a:r>
            <a:endParaRPr lang="zh-CN" altLang="en-US" sz="2800" dirty="0">
              <a:solidFill>
                <a:srgbClr val="197519"/>
              </a:solidFill>
            </a:endParaRPr>
          </a:p>
        </p:txBody>
      </p:sp>
      <p:grpSp>
        <p:nvGrpSpPr>
          <p:cNvPr id="53" name="组合 52"/>
          <p:cNvGrpSpPr>
            <a:grpSpLocks/>
          </p:cNvGrpSpPr>
          <p:nvPr/>
        </p:nvGrpSpPr>
        <p:grpSpPr bwMode="auto">
          <a:xfrm rot="1311626">
            <a:off x="4504204" y="3233904"/>
            <a:ext cx="855662" cy="779463"/>
            <a:chOff x="5338742" y="1329558"/>
            <a:chExt cx="855357" cy="780606"/>
          </a:xfrm>
        </p:grpSpPr>
        <p:grpSp>
          <p:nvGrpSpPr>
            <p:cNvPr id="5148" name="组合 53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49" name="等腰三角形 55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50" name="组合 56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51" name="等腰三角形 57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2" name="椭圆 58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3" name="椭圆 59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4" name="椭圆 60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55" name="文本框 54"/>
            <p:cNvSpPr txBox="1">
              <a:spLocks noChangeArrowheads="1"/>
            </p:cNvSpPr>
            <p:nvPr/>
          </p:nvSpPr>
          <p:spPr bwMode="auto">
            <a:xfrm rot="-1530250">
              <a:off x="5620692" y="1522805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4568022" y="4553430"/>
            <a:ext cx="4567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对抗</a:t>
            </a:r>
            <a:r>
              <a:rPr lang="zh-CN" altLang="en-US" sz="2800" dirty="0" smtClean="0">
                <a:solidFill>
                  <a:srgbClr val="197519"/>
                </a:solidFill>
              </a:rPr>
              <a:t>反爬虫机制</a:t>
            </a:r>
            <a:endParaRPr lang="zh-CN" altLang="en-US" sz="2800" dirty="0">
              <a:solidFill>
                <a:srgbClr val="197519"/>
              </a:solidFill>
            </a:endParaRPr>
          </a:p>
        </p:txBody>
      </p:sp>
      <p:grpSp>
        <p:nvGrpSpPr>
          <p:cNvPr id="62" name="组合 61"/>
          <p:cNvGrpSpPr>
            <a:grpSpLocks/>
          </p:cNvGrpSpPr>
          <p:nvPr/>
        </p:nvGrpSpPr>
        <p:grpSpPr bwMode="auto">
          <a:xfrm rot="1663948">
            <a:off x="3540909" y="4343880"/>
            <a:ext cx="854075" cy="779462"/>
            <a:chOff x="5338742" y="1329558"/>
            <a:chExt cx="855357" cy="780606"/>
          </a:xfrm>
        </p:grpSpPr>
        <p:grpSp>
          <p:nvGrpSpPr>
            <p:cNvPr id="5158" name="组合 62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59" name="等腰三角形 64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60" name="组合 65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61" name="等腰三角形 66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2" name="椭圆 67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3" name="椭圆 68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4" name="椭圆 69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65" name="文本框 63"/>
            <p:cNvSpPr txBox="1">
              <a:spLocks noChangeArrowheads="1"/>
            </p:cNvSpPr>
            <p:nvPr/>
          </p:nvSpPr>
          <p:spPr bwMode="auto">
            <a:xfrm rot="-1967439">
              <a:off x="5618386" y="153371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0" y="0"/>
            <a:ext cx="5453063" cy="5597525"/>
            <a:chOff x="1" y="0"/>
            <a:chExt cx="5453336" cy="5596974"/>
          </a:xfrm>
        </p:grpSpPr>
        <p:sp>
          <p:nvSpPr>
            <p:cNvPr id="41" name="任意多边形 40"/>
            <p:cNvSpPr/>
            <p:nvPr/>
          </p:nvSpPr>
          <p:spPr>
            <a:xfrm>
              <a:off x="1" y="0"/>
              <a:ext cx="5453336" cy="5596974"/>
            </a:xfrm>
            <a:custGeom>
              <a:avLst/>
              <a:gdLst>
                <a:gd name="connsiteX0" fmla="*/ 0 w 5453336"/>
                <a:gd name="connsiteY0" fmla="*/ 0 h 5596974"/>
                <a:gd name="connsiteX1" fmla="*/ 5453336 w 5453336"/>
                <a:gd name="connsiteY1" fmla="*/ 0 h 5596974"/>
                <a:gd name="connsiteX2" fmla="*/ 140848 w 5453336"/>
                <a:gd name="connsiteY2" fmla="*/ 5593412 h 5596974"/>
                <a:gd name="connsiteX3" fmla="*/ 0 w 5453336"/>
                <a:gd name="connsiteY3" fmla="*/ 5596974 h 559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3336" h="5596974">
                  <a:moveTo>
                    <a:pt x="0" y="0"/>
                  </a:moveTo>
                  <a:lnTo>
                    <a:pt x="5453336" y="0"/>
                  </a:lnTo>
                  <a:cubicBezTo>
                    <a:pt x="5453336" y="2996519"/>
                    <a:pt x="3100088" y="5443408"/>
                    <a:pt x="140848" y="5593412"/>
                  </a:cubicBezTo>
                  <a:lnTo>
                    <a:pt x="0" y="5596974"/>
                  </a:lnTo>
                  <a:close/>
                </a:path>
              </a:pathLst>
            </a:custGeom>
            <a:solidFill>
              <a:srgbClr val="1975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grpSp>
          <p:nvGrpSpPr>
            <p:cNvPr id="5168" name="组合 78"/>
            <p:cNvGrpSpPr>
              <a:grpSpLocks/>
            </p:cNvGrpSpPr>
            <p:nvPr/>
          </p:nvGrpSpPr>
          <p:grpSpPr bwMode="auto">
            <a:xfrm>
              <a:off x="654256" y="1461442"/>
              <a:ext cx="3084134" cy="1759691"/>
              <a:chOff x="654256" y="1618167"/>
              <a:chExt cx="3084134" cy="1759691"/>
            </a:xfrm>
          </p:grpSpPr>
          <p:sp>
            <p:nvSpPr>
              <p:cNvPr id="5169" name="文本框 75"/>
              <p:cNvSpPr txBox="1">
                <a:spLocks noChangeArrowheads="1"/>
              </p:cNvSpPr>
              <p:nvPr/>
            </p:nvSpPr>
            <p:spPr bwMode="auto">
              <a:xfrm>
                <a:off x="1139021" y="1618167"/>
                <a:ext cx="189928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dist"/>
                <a:r>
                  <a:rPr lang="zh-CN" altLang="en-US" sz="5400" dirty="0">
                    <a:solidFill>
                      <a:schemeClr val="bg1"/>
                    </a:solidFill>
                  </a:rPr>
                  <a:t>目录</a:t>
                </a:r>
              </a:p>
            </p:txBody>
          </p:sp>
          <p:sp>
            <p:nvSpPr>
              <p:cNvPr id="5170" name="文本框 77"/>
              <p:cNvSpPr txBox="1">
                <a:spLocks noChangeArrowheads="1"/>
              </p:cNvSpPr>
              <p:nvPr/>
            </p:nvSpPr>
            <p:spPr bwMode="auto">
              <a:xfrm>
                <a:off x="654256" y="2669972"/>
                <a:ext cx="308413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dist"/>
                <a:r>
                  <a:rPr lang="en-US" altLang="zh-CN" sz="4000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8461375" y="3087688"/>
            <a:ext cx="3730625" cy="3770312"/>
            <a:chOff x="8461714" y="3087044"/>
            <a:chExt cx="3730286" cy="3770956"/>
          </a:xfrm>
        </p:grpSpPr>
        <p:sp>
          <p:nvSpPr>
            <p:cNvPr id="75" name="任意多边形 74"/>
            <p:cNvSpPr/>
            <p:nvPr/>
          </p:nvSpPr>
          <p:spPr>
            <a:xfrm>
              <a:off x="8461714" y="3087044"/>
              <a:ext cx="3730286" cy="3770956"/>
            </a:xfrm>
            <a:custGeom>
              <a:avLst/>
              <a:gdLst>
                <a:gd name="connsiteX0" fmla="*/ 3598693 w 3730286"/>
                <a:gd name="connsiteY0" fmla="*/ 0 h 3770956"/>
                <a:gd name="connsiteX1" fmla="*/ 3730286 w 3730286"/>
                <a:gd name="connsiteY1" fmla="*/ 3091 h 3770956"/>
                <a:gd name="connsiteX2" fmla="*/ 3730286 w 3730286"/>
                <a:gd name="connsiteY2" fmla="*/ 3770956 h 3770956"/>
                <a:gd name="connsiteX3" fmla="*/ 32770 w 3730286"/>
                <a:gd name="connsiteY3" fmla="*/ 3770956 h 3770956"/>
                <a:gd name="connsiteX4" fmla="*/ 18580 w 3730286"/>
                <a:gd name="connsiteY4" fmla="*/ 3684585 h 3770956"/>
                <a:gd name="connsiteX5" fmla="*/ 0 w 3730286"/>
                <a:gd name="connsiteY5" fmla="*/ 3342803 h 3770956"/>
                <a:gd name="connsiteX6" fmla="*/ 3598693 w 3730286"/>
                <a:gd name="connsiteY6" fmla="*/ 0 h 377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286" h="3770956">
                  <a:moveTo>
                    <a:pt x="3598693" y="0"/>
                  </a:moveTo>
                  <a:lnTo>
                    <a:pt x="3730286" y="3091"/>
                  </a:lnTo>
                  <a:lnTo>
                    <a:pt x="3730286" y="3770956"/>
                  </a:lnTo>
                  <a:lnTo>
                    <a:pt x="32770" y="3770956"/>
                  </a:lnTo>
                  <a:lnTo>
                    <a:pt x="18580" y="3684585"/>
                  </a:lnTo>
                  <a:cubicBezTo>
                    <a:pt x="6294" y="3572210"/>
                    <a:pt x="0" y="3458189"/>
                    <a:pt x="0" y="3342803"/>
                  </a:cubicBezTo>
                  <a:cubicBezTo>
                    <a:pt x="0" y="1496624"/>
                    <a:pt x="1611190" y="0"/>
                    <a:pt x="3598693" y="0"/>
                  </a:cubicBezTo>
                  <a:close/>
                </a:path>
              </a:pathLst>
            </a:custGeom>
            <a:solidFill>
              <a:srgbClr val="1975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73" name="Freeform 5"/>
            <p:cNvSpPr>
              <a:spLocks noEditPoints="1" noChangeArrowheads="1"/>
            </p:cNvSpPr>
            <p:nvPr/>
          </p:nvSpPr>
          <p:spPr bwMode="auto">
            <a:xfrm>
              <a:off x="9784709" y="4787634"/>
              <a:ext cx="1758950" cy="1637450"/>
            </a:xfrm>
            <a:custGeom>
              <a:avLst/>
              <a:gdLst>
                <a:gd name="T0" fmla="*/ 118 w 126"/>
                <a:gd name="T1" fmla="*/ 0 h 117"/>
                <a:gd name="T2" fmla="*/ 126 w 126"/>
                <a:gd name="T3" fmla="*/ 78 h 117"/>
                <a:gd name="T4" fmla="*/ 113 w 126"/>
                <a:gd name="T5" fmla="*/ 86 h 117"/>
                <a:gd name="T6" fmla="*/ 116 w 126"/>
                <a:gd name="T7" fmla="*/ 77 h 117"/>
                <a:gd name="T8" fmla="*/ 10 w 126"/>
                <a:gd name="T9" fmla="*/ 8 h 117"/>
                <a:gd name="T10" fmla="*/ 48 w 126"/>
                <a:gd name="T11" fmla="*/ 77 h 117"/>
                <a:gd name="T12" fmla="*/ 55 w 126"/>
                <a:gd name="T13" fmla="*/ 86 h 117"/>
                <a:gd name="T14" fmla="*/ 0 w 126"/>
                <a:gd name="T15" fmla="*/ 78 h 117"/>
                <a:gd name="T16" fmla="*/ 8 w 126"/>
                <a:gd name="T17" fmla="*/ 0 h 117"/>
                <a:gd name="T18" fmla="*/ 86 w 126"/>
                <a:gd name="T19" fmla="*/ 48 h 117"/>
                <a:gd name="T20" fmla="*/ 111 w 126"/>
                <a:gd name="T21" fmla="*/ 46 h 117"/>
                <a:gd name="T22" fmla="*/ 86 w 126"/>
                <a:gd name="T23" fmla="*/ 39 h 117"/>
                <a:gd name="T24" fmla="*/ 111 w 126"/>
                <a:gd name="T25" fmla="*/ 41 h 117"/>
                <a:gd name="T26" fmla="*/ 86 w 126"/>
                <a:gd name="T27" fmla="*/ 39 h 117"/>
                <a:gd name="T28" fmla="*/ 99 w 126"/>
                <a:gd name="T29" fmla="*/ 32 h 117"/>
                <a:gd name="T30" fmla="*/ 111 w 126"/>
                <a:gd name="T31" fmla="*/ 30 h 117"/>
                <a:gd name="T32" fmla="*/ 99 w 126"/>
                <a:gd name="T33" fmla="*/ 23 h 117"/>
                <a:gd name="T34" fmla="*/ 111 w 126"/>
                <a:gd name="T35" fmla="*/ 25 h 117"/>
                <a:gd name="T36" fmla="*/ 99 w 126"/>
                <a:gd name="T37" fmla="*/ 23 h 117"/>
                <a:gd name="T38" fmla="*/ 99 w 126"/>
                <a:gd name="T39" fmla="*/ 18 h 117"/>
                <a:gd name="T40" fmla="*/ 111 w 126"/>
                <a:gd name="T41" fmla="*/ 16 h 117"/>
                <a:gd name="T42" fmla="*/ 73 w 126"/>
                <a:gd name="T43" fmla="*/ 16 h 117"/>
                <a:gd name="T44" fmla="*/ 95 w 126"/>
                <a:gd name="T45" fmla="*/ 34 h 117"/>
                <a:gd name="T46" fmla="*/ 73 w 126"/>
                <a:gd name="T47" fmla="*/ 16 h 117"/>
                <a:gd name="T48" fmla="*/ 37 w 126"/>
                <a:gd name="T49" fmla="*/ 57 h 117"/>
                <a:gd name="T50" fmla="*/ 31 w 126"/>
                <a:gd name="T51" fmla="*/ 40 h 117"/>
                <a:gd name="T52" fmla="*/ 17 w 126"/>
                <a:gd name="T53" fmla="*/ 39 h 117"/>
                <a:gd name="T54" fmla="*/ 31 w 126"/>
                <a:gd name="T55" fmla="*/ 34 h 117"/>
                <a:gd name="T56" fmla="*/ 42 w 126"/>
                <a:gd name="T57" fmla="*/ 38 h 117"/>
                <a:gd name="T58" fmla="*/ 43 w 126"/>
                <a:gd name="T59" fmla="*/ 39 h 117"/>
                <a:gd name="T60" fmla="*/ 51 w 126"/>
                <a:gd name="T61" fmla="*/ 42 h 117"/>
                <a:gd name="T62" fmla="*/ 53 w 126"/>
                <a:gd name="T63" fmla="*/ 28 h 117"/>
                <a:gd name="T64" fmla="*/ 58 w 126"/>
                <a:gd name="T65" fmla="*/ 31 h 117"/>
                <a:gd name="T66" fmla="*/ 67 w 126"/>
                <a:gd name="T67" fmla="*/ 22 h 117"/>
                <a:gd name="T68" fmla="*/ 55 w 126"/>
                <a:gd name="T69" fmla="*/ 19 h 117"/>
                <a:gd name="T70" fmla="*/ 50 w 126"/>
                <a:gd name="T71" fmla="*/ 24 h 117"/>
                <a:gd name="T72" fmla="*/ 49 w 126"/>
                <a:gd name="T73" fmla="*/ 26 h 117"/>
                <a:gd name="T74" fmla="*/ 45 w 126"/>
                <a:gd name="T75" fmla="*/ 35 h 117"/>
                <a:gd name="T76" fmla="*/ 41 w 126"/>
                <a:gd name="T77" fmla="*/ 31 h 117"/>
                <a:gd name="T78" fmla="*/ 31 w 126"/>
                <a:gd name="T79" fmla="*/ 29 h 117"/>
                <a:gd name="T80" fmla="*/ 22 w 126"/>
                <a:gd name="T81" fmla="*/ 57 h 117"/>
                <a:gd name="T82" fmla="*/ 28 w 126"/>
                <a:gd name="T83" fmla="*/ 44 h 117"/>
                <a:gd name="T84" fmla="*/ 22 w 126"/>
                <a:gd name="T85" fmla="*/ 57 h 117"/>
                <a:gd name="T86" fmla="*/ 63 w 126"/>
                <a:gd name="T87" fmla="*/ 57 h 117"/>
                <a:gd name="T88" fmla="*/ 57 w 126"/>
                <a:gd name="T89" fmla="*/ 32 h 117"/>
                <a:gd name="T90" fmla="*/ 48 w 126"/>
                <a:gd name="T91" fmla="*/ 57 h 117"/>
                <a:gd name="T92" fmla="*/ 54 w 126"/>
                <a:gd name="T93" fmla="*/ 46 h 117"/>
                <a:gd name="T94" fmla="*/ 48 w 126"/>
                <a:gd name="T95" fmla="*/ 57 h 117"/>
                <a:gd name="T96" fmla="*/ 45 w 126"/>
                <a:gd name="T97" fmla="*/ 57 h 117"/>
                <a:gd name="T98" fmla="*/ 39 w 126"/>
                <a:gd name="T99" fmla="*/ 43 h 117"/>
                <a:gd name="T100" fmla="*/ 82 w 126"/>
                <a:gd name="T101" fmla="*/ 67 h 117"/>
                <a:gd name="T102" fmla="*/ 73 w 126"/>
                <a:gd name="T103" fmla="*/ 41 h 117"/>
                <a:gd name="T104" fmla="*/ 61 w 126"/>
                <a:gd name="T105" fmla="*/ 71 h 117"/>
                <a:gd name="T106" fmla="*/ 66 w 126"/>
                <a:gd name="T107" fmla="*/ 93 h 117"/>
                <a:gd name="T108" fmla="*/ 73 w 126"/>
                <a:gd name="T109" fmla="*/ 117 h 117"/>
                <a:gd name="T110" fmla="*/ 101 w 126"/>
                <a:gd name="T111" fmla="*/ 110 h 117"/>
                <a:gd name="T112" fmla="*/ 98 w 126"/>
                <a:gd name="T113" fmla="*/ 66 h 117"/>
                <a:gd name="T114" fmla="*/ 97 w 126"/>
                <a:gd name="T115" fmla="*/ 61 h 117"/>
                <a:gd name="T116" fmla="*/ 89 w 126"/>
                <a:gd name="T117" fmla="*/ 63 h 117"/>
                <a:gd name="T118" fmla="*/ 83 w 126"/>
                <a:gd name="T119" fmla="*/ 58 h 117"/>
                <a:gd name="T120" fmla="*/ 3 w 126"/>
                <a:gd name="T121" fmla="*/ 31 h 117"/>
                <a:gd name="T122" fmla="*/ 6 w 126"/>
                <a:gd name="T123" fmla="*/ 53 h 117"/>
                <a:gd name="T124" fmla="*/ 3 w 126"/>
                <a:gd name="T125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" h="117">
                  <a:moveTo>
                    <a:pt x="8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23" y="0"/>
                    <a:pt x="126" y="4"/>
                    <a:pt x="126" y="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82"/>
                    <a:pt x="123" y="86"/>
                    <a:pt x="118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3"/>
                    <a:pt x="114" y="80"/>
                    <a:pt x="114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2" y="82"/>
                    <a:pt x="54" y="84"/>
                    <a:pt x="55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3" y="86"/>
                    <a:pt x="0" y="82"/>
                    <a:pt x="0" y="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86" y="46"/>
                  </a:moveTo>
                  <a:cubicBezTo>
                    <a:pt x="86" y="48"/>
                    <a:pt x="86" y="48"/>
                    <a:pt x="86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86" y="46"/>
                    <a:pt x="86" y="46"/>
                    <a:pt x="86" y="46"/>
                  </a:cubicBezTo>
                  <a:close/>
                  <a:moveTo>
                    <a:pt x="86" y="39"/>
                  </a:moveTo>
                  <a:cubicBezTo>
                    <a:pt x="86" y="41"/>
                    <a:pt x="86" y="41"/>
                    <a:pt x="86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86" y="39"/>
                    <a:pt x="86" y="39"/>
                    <a:pt x="86" y="39"/>
                  </a:cubicBezTo>
                  <a:close/>
                  <a:moveTo>
                    <a:pt x="99" y="30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99" y="30"/>
                    <a:pt x="99" y="30"/>
                    <a:pt x="99" y="30"/>
                  </a:cubicBezTo>
                  <a:close/>
                  <a:moveTo>
                    <a:pt x="99" y="23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99" y="23"/>
                    <a:pt x="99" y="23"/>
                    <a:pt x="99" y="23"/>
                  </a:cubicBezTo>
                  <a:close/>
                  <a:moveTo>
                    <a:pt x="99" y="16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99" y="16"/>
                    <a:pt x="99" y="16"/>
                    <a:pt x="99" y="16"/>
                  </a:cubicBezTo>
                  <a:close/>
                  <a:moveTo>
                    <a:pt x="73" y="16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73" y="16"/>
                    <a:pt x="73" y="16"/>
                    <a:pt x="73" y="16"/>
                  </a:cubicBezTo>
                  <a:close/>
                  <a:moveTo>
                    <a:pt x="31" y="57"/>
                  </a:moveTo>
                  <a:cubicBezTo>
                    <a:pt x="37" y="57"/>
                    <a:pt x="37" y="57"/>
                    <a:pt x="37" y="5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57"/>
                    <a:pt x="31" y="57"/>
                    <a:pt x="31" y="57"/>
                  </a:cubicBezTo>
                  <a:close/>
                  <a:moveTo>
                    <a:pt x="17" y="39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17" y="39"/>
                    <a:pt x="17" y="39"/>
                    <a:pt x="17" y="39"/>
                  </a:cubicBezTo>
                  <a:close/>
                  <a:moveTo>
                    <a:pt x="22" y="57"/>
                  </a:moveTo>
                  <a:cubicBezTo>
                    <a:pt x="28" y="57"/>
                    <a:pt x="28" y="57"/>
                    <a:pt x="28" y="57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57"/>
                    <a:pt x="22" y="57"/>
                    <a:pt x="22" y="57"/>
                  </a:cubicBezTo>
                  <a:close/>
                  <a:moveTo>
                    <a:pt x="57" y="57"/>
                  </a:moveTo>
                  <a:cubicBezTo>
                    <a:pt x="63" y="57"/>
                    <a:pt x="63" y="57"/>
                    <a:pt x="63" y="57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57"/>
                    <a:pt x="57" y="57"/>
                    <a:pt x="57" y="57"/>
                  </a:cubicBezTo>
                  <a:close/>
                  <a:moveTo>
                    <a:pt x="48" y="57"/>
                  </a:moveTo>
                  <a:cubicBezTo>
                    <a:pt x="54" y="57"/>
                    <a:pt x="54" y="57"/>
                    <a:pt x="54" y="57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57"/>
                    <a:pt x="48" y="57"/>
                    <a:pt x="48" y="57"/>
                  </a:cubicBezTo>
                  <a:close/>
                  <a:moveTo>
                    <a:pt x="39" y="57"/>
                  </a:moveTo>
                  <a:cubicBezTo>
                    <a:pt x="45" y="57"/>
                    <a:pt x="45" y="57"/>
                    <a:pt x="45" y="5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57"/>
                    <a:pt x="39" y="57"/>
                    <a:pt x="39" y="57"/>
                  </a:cubicBezTo>
                  <a:close/>
                  <a:moveTo>
                    <a:pt x="82" y="67"/>
                  </a:moveTo>
                  <a:cubicBezTo>
                    <a:pt x="82" y="59"/>
                    <a:pt x="81" y="50"/>
                    <a:pt x="80" y="42"/>
                  </a:cubicBezTo>
                  <a:cubicBezTo>
                    <a:pt x="78" y="41"/>
                    <a:pt x="75" y="41"/>
                    <a:pt x="73" y="41"/>
                  </a:cubicBezTo>
                  <a:cubicBezTo>
                    <a:pt x="72" y="55"/>
                    <a:pt x="73" y="68"/>
                    <a:pt x="72" y="82"/>
                  </a:cubicBezTo>
                  <a:cubicBezTo>
                    <a:pt x="70" y="77"/>
                    <a:pt x="68" y="73"/>
                    <a:pt x="61" y="71"/>
                  </a:cubicBezTo>
                  <a:cubicBezTo>
                    <a:pt x="60" y="73"/>
                    <a:pt x="59" y="73"/>
                    <a:pt x="58" y="75"/>
                  </a:cubicBezTo>
                  <a:cubicBezTo>
                    <a:pt x="62" y="80"/>
                    <a:pt x="65" y="87"/>
                    <a:pt x="66" y="9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9" y="110"/>
                    <a:pt x="71" y="114"/>
                    <a:pt x="73" y="117"/>
                  </a:cubicBezTo>
                  <a:cubicBezTo>
                    <a:pt x="82" y="116"/>
                    <a:pt x="89" y="116"/>
                    <a:pt x="99" y="116"/>
                  </a:cubicBezTo>
                  <a:cubicBezTo>
                    <a:pt x="99" y="114"/>
                    <a:pt x="100" y="112"/>
                    <a:pt x="101" y="110"/>
                  </a:cubicBezTo>
                  <a:cubicBezTo>
                    <a:pt x="103" y="99"/>
                    <a:pt x="105" y="78"/>
                    <a:pt x="105" y="67"/>
                  </a:cubicBezTo>
                  <a:cubicBezTo>
                    <a:pt x="102" y="67"/>
                    <a:pt x="101" y="66"/>
                    <a:pt x="98" y="66"/>
                  </a:cubicBezTo>
                  <a:cubicBezTo>
                    <a:pt x="98" y="67"/>
                    <a:pt x="97" y="72"/>
                    <a:pt x="97" y="73"/>
                  </a:cubicBezTo>
                  <a:cubicBezTo>
                    <a:pt x="97" y="69"/>
                    <a:pt x="97" y="65"/>
                    <a:pt x="97" y="61"/>
                  </a:cubicBezTo>
                  <a:cubicBezTo>
                    <a:pt x="94" y="61"/>
                    <a:pt x="92" y="61"/>
                    <a:pt x="90" y="60"/>
                  </a:cubicBezTo>
                  <a:cubicBezTo>
                    <a:pt x="90" y="61"/>
                    <a:pt x="90" y="62"/>
                    <a:pt x="89" y="63"/>
                  </a:cubicBezTo>
                  <a:cubicBezTo>
                    <a:pt x="89" y="62"/>
                    <a:pt x="89" y="60"/>
                    <a:pt x="89" y="58"/>
                  </a:cubicBezTo>
                  <a:cubicBezTo>
                    <a:pt x="87" y="58"/>
                    <a:pt x="85" y="58"/>
                    <a:pt x="83" y="58"/>
                  </a:cubicBezTo>
                  <a:cubicBezTo>
                    <a:pt x="83" y="61"/>
                    <a:pt x="83" y="64"/>
                    <a:pt x="82" y="67"/>
                  </a:cubicBezTo>
                  <a:close/>
                  <a:moveTo>
                    <a:pt x="3" y="31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31"/>
                    <a:pt x="6" y="31"/>
                    <a:pt x="6" y="31"/>
                  </a:cubicBezTo>
                  <a:lnTo>
                    <a:pt x="3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 rot="2555923">
            <a:off x="2029990" y="5388196"/>
            <a:ext cx="854075" cy="779462"/>
            <a:chOff x="5338742" y="1329558"/>
            <a:chExt cx="855357" cy="780606"/>
          </a:xfrm>
        </p:grpSpPr>
        <p:grpSp>
          <p:nvGrpSpPr>
            <p:cNvPr id="56" name="组合 62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8" name="等腰三角形 64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9" name="组合 65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60" name="等腰三角形 66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61" name="椭圆 67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63" name="椭圆 68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64" name="椭圆 69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7" name="文本框 63"/>
            <p:cNvSpPr txBox="1">
              <a:spLocks noChangeArrowheads="1"/>
            </p:cNvSpPr>
            <p:nvPr/>
          </p:nvSpPr>
          <p:spPr bwMode="auto">
            <a:xfrm rot="-1967439">
              <a:off x="5618386" y="153371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65" name="文本框 64"/>
          <p:cNvSpPr txBox="1">
            <a:spLocks noChangeArrowheads="1"/>
          </p:cNvSpPr>
          <p:nvPr/>
        </p:nvSpPr>
        <p:spPr bwMode="auto">
          <a:xfrm>
            <a:off x="3137340" y="5605673"/>
            <a:ext cx="4987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197519"/>
                </a:solidFill>
              </a:rPr>
              <a:t>Python</a:t>
            </a:r>
            <a:r>
              <a:rPr lang="zh-CN" altLang="en-US" sz="2800" dirty="0" smtClean="0">
                <a:solidFill>
                  <a:srgbClr val="197519"/>
                </a:solidFill>
              </a:rPr>
              <a:t>爬虫必备</a:t>
            </a:r>
            <a:r>
              <a:rPr lang="en-US" altLang="zh-CN" sz="2800" dirty="0" smtClean="0">
                <a:solidFill>
                  <a:srgbClr val="197519"/>
                </a:solidFill>
              </a:rPr>
              <a:t>Package</a:t>
            </a:r>
            <a:r>
              <a:rPr lang="zh-CN" altLang="en-US" sz="2800" dirty="0" smtClean="0">
                <a:solidFill>
                  <a:srgbClr val="197519"/>
                </a:solidFill>
              </a:rPr>
              <a:t>整理</a:t>
            </a:r>
            <a:endParaRPr lang="zh-CN" altLang="en-US" sz="2800" dirty="0">
              <a:solidFill>
                <a:srgbClr val="197519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0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4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6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76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 animBg="1"/>
      <p:bldP spid="35" grpId="1" animBg="1"/>
      <p:bldP spid="12" grpId="0"/>
      <p:bldP spid="16" grpId="0"/>
      <p:bldP spid="20" grpId="0"/>
      <p:bldP spid="2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等腰三角形 75"/>
          <p:cNvSpPr>
            <a:spLocks noChangeArrowheads="1"/>
          </p:cNvSpPr>
          <p:nvPr/>
        </p:nvSpPr>
        <p:spPr bwMode="auto">
          <a:xfrm rot="9233090">
            <a:off x="11142663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7" name="等腰三角形 76"/>
          <p:cNvSpPr>
            <a:spLocks noChangeArrowheads="1"/>
          </p:cNvSpPr>
          <p:nvPr/>
        </p:nvSpPr>
        <p:spPr bwMode="auto">
          <a:xfrm rot="-6030424">
            <a:off x="109005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8" name="等腰三角形 77"/>
          <p:cNvSpPr>
            <a:spLocks noChangeArrowheads="1"/>
          </p:cNvSpPr>
          <p:nvPr/>
        </p:nvSpPr>
        <p:spPr bwMode="auto">
          <a:xfrm rot="-228606">
            <a:off x="113553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9" name="等腰三角形 78"/>
          <p:cNvSpPr>
            <a:spLocks noChangeArrowheads="1"/>
          </p:cNvSpPr>
          <p:nvPr/>
        </p:nvSpPr>
        <p:spPr bwMode="auto">
          <a:xfrm rot="-3389783">
            <a:off x="11095831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80" name="等腰三角形 79"/>
          <p:cNvSpPr>
            <a:spLocks noChangeArrowheads="1"/>
          </p:cNvSpPr>
          <p:nvPr/>
        </p:nvSpPr>
        <p:spPr bwMode="auto">
          <a:xfrm rot="8748521">
            <a:off x="1128553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35000" y="1567981"/>
            <a:ext cx="1920875" cy="2187575"/>
            <a:chOff x="1463765" y="2050209"/>
            <a:chExt cx="1920696" cy="2187962"/>
          </a:xfrm>
        </p:grpSpPr>
        <p:grpSp>
          <p:nvGrpSpPr>
            <p:cNvPr id="19463" name="组合 13"/>
            <p:cNvGrpSpPr>
              <a:grpSpLocks/>
            </p:cNvGrpSpPr>
            <p:nvPr/>
          </p:nvGrpSpPr>
          <p:grpSpPr bwMode="auto">
            <a:xfrm>
              <a:off x="1463765" y="2050209"/>
              <a:ext cx="1920696" cy="2187962"/>
              <a:chOff x="1162050" y="2012950"/>
              <a:chExt cx="2500242" cy="2848152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1162050" y="2012950"/>
                <a:ext cx="2500242" cy="2515385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19465" name="图片 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2" t="6100" r="83327" b="4980"/>
              <a:stretch>
                <a:fillRect/>
              </a:stretch>
            </p:blipFill>
            <p:spPr bwMode="auto">
              <a:xfrm rot="1436196">
                <a:off x="3269963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466" name="Freeform 5"/>
            <p:cNvSpPr>
              <a:spLocks noEditPoints="1" noChangeArrowheads="1"/>
            </p:cNvSpPr>
            <p:nvPr/>
          </p:nvSpPr>
          <p:spPr bwMode="auto">
            <a:xfrm>
              <a:off x="1964595" y="2646484"/>
              <a:ext cx="919036" cy="783618"/>
            </a:xfrm>
            <a:custGeom>
              <a:avLst/>
              <a:gdLst>
                <a:gd name="T0" fmla="*/ 20 w 86"/>
                <a:gd name="T1" fmla="*/ 2 h 70"/>
                <a:gd name="T2" fmla="*/ 60 w 86"/>
                <a:gd name="T3" fmla="*/ 2 h 70"/>
                <a:gd name="T4" fmla="*/ 80 w 86"/>
                <a:gd name="T5" fmla="*/ 6 h 70"/>
                <a:gd name="T6" fmla="*/ 74 w 86"/>
                <a:gd name="T7" fmla="*/ 26 h 70"/>
                <a:gd name="T8" fmla="*/ 59 w 86"/>
                <a:gd name="T9" fmla="*/ 8 h 70"/>
                <a:gd name="T10" fmla="*/ 43 w 86"/>
                <a:gd name="T11" fmla="*/ 54 h 70"/>
                <a:gd name="T12" fmla="*/ 49 w 86"/>
                <a:gd name="T13" fmla="*/ 58 h 70"/>
                <a:gd name="T14" fmla="*/ 50 w 86"/>
                <a:gd name="T15" fmla="*/ 59 h 70"/>
                <a:gd name="T16" fmla="*/ 40 w 86"/>
                <a:gd name="T17" fmla="*/ 60 h 70"/>
                <a:gd name="T18" fmla="*/ 22 w 86"/>
                <a:gd name="T19" fmla="*/ 60 h 70"/>
                <a:gd name="T20" fmla="*/ 0 w 86"/>
                <a:gd name="T21" fmla="*/ 58 h 70"/>
                <a:gd name="T22" fmla="*/ 3 w 86"/>
                <a:gd name="T23" fmla="*/ 3 h 70"/>
                <a:gd name="T24" fmla="*/ 59 w 86"/>
                <a:gd name="T25" fmla="*/ 37 h 70"/>
                <a:gd name="T26" fmla="*/ 57 w 86"/>
                <a:gd name="T27" fmla="*/ 51 h 70"/>
                <a:gd name="T28" fmla="*/ 72 w 86"/>
                <a:gd name="T29" fmla="*/ 53 h 70"/>
                <a:gd name="T30" fmla="*/ 74 w 86"/>
                <a:gd name="T31" fmla="*/ 39 h 70"/>
                <a:gd name="T32" fmla="*/ 56 w 86"/>
                <a:gd name="T33" fmla="*/ 33 h 70"/>
                <a:gd name="T34" fmla="*/ 53 w 86"/>
                <a:gd name="T35" fmla="*/ 55 h 70"/>
                <a:gd name="T36" fmla="*/ 73 w 86"/>
                <a:gd name="T37" fmla="*/ 59 h 70"/>
                <a:gd name="T38" fmla="*/ 79 w 86"/>
                <a:gd name="T39" fmla="*/ 68 h 70"/>
                <a:gd name="T40" fmla="*/ 84 w 86"/>
                <a:gd name="T41" fmla="*/ 69 h 70"/>
                <a:gd name="T42" fmla="*/ 80 w 86"/>
                <a:gd name="T43" fmla="*/ 57 h 70"/>
                <a:gd name="T44" fmla="*/ 81 w 86"/>
                <a:gd name="T45" fmla="*/ 47 h 70"/>
                <a:gd name="T46" fmla="*/ 67 w 86"/>
                <a:gd name="T47" fmla="*/ 29 h 70"/>
                <a:gd name="T48" fmla="*/ 58 w 86"/>
                <a:gd name="T49" fmla="*/ 46 h 70"/>
                <a:gd name="T50" fmla="*/ 58 w 86"/>
                <a:gd name="T51" fmla="*/ 46 h 70"/>
                <a:gd name="T52" fmla="*/ 47 w 86"/>
                <a:gd name="T53" fmla="*/ 19 h 70"/>
                <a:gd name="T54" fmla="*/ 71 w 86"/>
                <a:gd name="T55" fmla="*/ 24 h 70"/>
                <a:gd name="T56" fmla="*/ 71 w 86"/>
                <a:gd name="T57" fmla="*/ 15 h 70"/>
                <a:gd name="T58" fmla="*/ 47 w 86"/>
                <a:gd name="T59" fmla="*/ 14 h 70"/>
                <a:gd name="T60" fmla="*/ 71 w 86"/>
                <a:gd name="T61" fmla="*/ 15 h 70"/>
                <a:gd name="T62" fmla="*/ 10 w 86"/>
                <a:gd name="T63" fmla="*/ 51 h 70"/>
                <a:gd name="T64" fmla="*/ 34 w 86"/>
                <a:gd name="T65" fmla="*/ 46 h 70"/>
                <a:gd name="T66" fmla="*/ 10 w 86"/>
                <a:gd name="T67" fmla="*/ 41 h 70"/>
                <a:gd name="T68" fmla="*/ 34 w 86"/>
                <a:gd name="T69" fmla="*/ 41 h 70"/>
                <a:gd name="T70" fmla="*/ 10 w 86"/>
                <a:gd name="T71" fmla="*/ 41 h 70"/>
                <a:gd name="T72" fmla="*/ 10 w 86"/>
                <a:gd name="T73" fmla="*/ 37 h 70"/>
                <a:gd name="T74" fmla="*/ 34 w 86"/>
                <a:gd name="T75" fmla="*/ 32 h 70"/>
                <a:gd name="T76" fmla="*/ 22 w 86"/>
                <a:gd name="T77" fmla="*/ 25 h 70"/>
                <a:gd name="T78" fmla="*/ 34 w 86"/>
                <a:gd name="T79" fmla="*/ 27 h 70"/>
                <a:gd name="T80" fmla="*/ 22 w 86"/>
                <a:gd name="T81" fmla="*/ 25 h 70"/>
                <a:gd name="T82" fmla="*/ 22 w 86"/>
                <a:gd name="T83" fmla="*/ 21 h 70"/>
                <a:gd name="T84" fmla="*/ 34 w 86"/>
                <a:gd name="T85" fmla="*/ 18 h 70"/>
                <a:gd name="T86" fmla="*/ 22 w 86"/>
                <a:gd name="T87" fmla="*/ 14 h 70"/>
                <a:gd name="T88" fmla="*/ 34 w 86"/>
                <a:gd name="T89" fmla="*/ 15 h 70"/>
                <a:gd name="T90" fmla="*/ 22 w 86"/>
                <a:gd name="T91" fmla="*/ 14 h 70"/>
                <a:gd name="T92" fmla="*/ 9 w 86"/>
                <a:gd name="T93" fmla="*/ 31 h 70"/>
                <a:gd name="T94" fmla="*/ 19 w 86"/>
                <a:gd name="T95" fmla="*/ 13 h 70"/>
                <a:gd name="T96" fmla="*/ 21 w 86"/>
                <a:gd name="T97" fmla="*/ 8 h 70"/>
                <a:gd name="T98" fmla="*/ 5 w 86"/>
                <a:gd name="T99" fmla="*/ 56 h 70"/>
                <a:gd name="T100" fmla="*/ 37 w 86"/>
                <a:gd name="T101" fmla="*/ 54 h 70"/>
                <a:gd name="T102" fmla="*/ 21 w 86"/>
                <a:gd name="T10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" h="70">
                  <a:moveTo>
                    <a:pt x="3" y="3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8" y="1"/>
                    <a:pt x="35" y="0"/>
                    <a:pt x="40" y="3"/>
                  </a:cubicBezTo>
                  <a:cubicBezTo>
                    <a:pt x="45" y="0"/>
                    <a:pt x="52" y="1"/>
                    <a:pt x="60" y="2"/>
                  </a:cubicBezTo>
                  <a:cubicBezTo>
                    <a:pt x="65" y="3"/>
                    <a:pt x="72" y="4"/>
                    <a:pt x="77" y="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8" y="28"/>
                    <a:pt x="76" y="27"/>
                    <a:pt x="74" y="2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69" y="9"/>
                    <a:pt x="64" y="8"/>
                    <a:pt x="59" y="8"/>
                  </a:cubicBezTo>
                  <a:cubicBezTo>
                    <a:pt x="52" y="7"/>
                    <a:pt x="46" y="6"/>
                    <a:pt x="43" y="8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4"/>
                    <a:pt x="45" y="54"/>
                    <a:pt x="47" y="54"/>
                  </a:cubicBezTo>
                  <a:cubicBezTo>
                    <a:pt x="47" y="55"/>
                    <a:pt x="48" y="56"/>
                    <a:pt x="49" y="58"/>
                  </a:cubicBezTo>
                  <a:cubicBezTo>
                    <a:pt x="50" y="58"/>
                    <a:pt x="50" y="59"/>
                    <a:pt x="51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6" y="59"/>
                    <a:pt x="43" y="59"/>
                    <a:pt x="41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59"/>
                    <a:pt x="29" y="59"/>
                    <a:pt x="22" y="60"/>
                  </a:cubicBezTo>
                  <a:cubicBezTo>
                    <a:pt x="15" y="61"/>
                    <a:pt x="8" y="62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67" y="35"/>
                  </a:moveTo>
                  <a:cubicBezTo>
                    <a:pt x="64" y="34"/>
                    <a:pt x="61" y="35"/>
                    <a:pt x="59" y="37"/>
                  </a:cubicBezTo>
                  <a:cubicBezTo>
                    <a:pt x="57" y="39"/>
                    <a:pt x="56" y="41"/>
                    <a:pt x="55" y="44"/>
                  </a:cubicBezTo>
                  <a:cubicBezTo>
                    <a:pt x="55" y="46"/>
                    <a:pt x="56" y="49"/>
                    <a:pt x="57" y="51"/>
                  </a:cubicBezTo>
                  <a:cubicBezTo>
                    <a:pt x="59" y="54"/>
                    <a:pt x="62" y="55"/>
                    <a:pt x="64" y="55"/>
                  </a:cubicBezTo>
                  <a:cubicBezTo>
                    <a:pt x="67" y="56"/>
                    <a:pt x="70" y="55"/>
                    <a:pt x="72" y="53"/>
                  </a:cubicBezTo>
                  <a:cubicBezTo>
                    <a:pt x="74" y="51"/>
                    <a:pt x="76" y="49"/>
                    <a:pt x="76" y="46"/>
                  </a:cubicBezTo>
                  <a:cubicBezTo>
                    <a:pt x="76" y="44"/>
                    <a:pt x="75" y="41"/>
                    <a:pt x="74" y="39"/>
                  </a:cubicBezTo>
                  <a:cubicBezTo>
                    <a:pt x="72" y="36"/>
                    <a:pt x="69" y="35"/>
                    <a:pt x="67" y="35"/>
                  </a:cubicBezTo>
                  <a:close/>
                  <a:moveTo>
                    <a:pt x="56" y="33"/>
                  </a:moveTo>
                  <a:cubicBezTo>
                    <a:pt x="52" y="35"/>
                    <a:pt x="50" y="39"/>
                    <a:pt x="50" y="43"/>
                  </a:cubicBezTo>
                  <a:cubicBezTo>
                    <a:pt x="50" y="47"/>
                    <a:pt x="51" y="51"/>
                    <a:pt x="53" y="55"/>
                  </a:cubicBezTo>
                  <a:cubicBezTo>
                    <a:pt x="56" y="58"/>
                    <a:pt x="60" y="60"/>
                    <a:pt x="64" y="60"/>
                  </a:cubicBezTo>
                  <a:cubicBezTo>
                    <a:pt x="67" y="61"/>
                    <a:pt x="70" y="60"/>
                    <a:pt x="73" y="59"/>
                  </a:cubicBezTo>
                  <a:cubicBezTo>
                    <a:pt x="73" y="60"/>
                    <a:pt x="73" y="61"/>
                    <a:pt x="74" y="61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80" y="70"/>
                    <a:pt x="83" y="70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6" y="67"/>
                    <a:pt x="86" y="65"/>
                    <a:pt x="85" y="63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79" y="56"/>
                    <a:pt x="78" y="55"/>
                    <a:pt x="77" y="55"/>
                  </a:cubicBezTo>
                  <a:cubicBezTo>
                    <a:pt x="79" y="53"/>
                    <a:pt x="81" y="50"/>
                    <a:pt x="81" y="47"/>
                  </a:cubicBezTo>
                  <a:cubicBezTo>
                    <a:pt x="82" y="43"/>
                    <a:pt x="81" y="39"/>
                    <a:pt x="78" y="35"/>
                  </a:cubicBezTo>
                  <a:cubicBezTo>
                    <a:pt x="75" y="32"/>
                    <a:pt x="71" y="30"/>
                    <a:pt x="67" y="29"/>
                  </a:cubicBezTo>
                  <a:cubicBezTo>
                    <a:pt x="63" y="29"/>
                    <a:pt x="59" y="30"/>
                    <a:pt x="56" y="33"/>
                  </a:cubicBezTo>
                  <a:close/>
                  <a:moveTo>
                    <a:pt x="58" y="46"/>
                  </a:moveTo>
                  <a:cubicBezTo>
                    <a:pt x="60" y="41"/>
                    <a:pt x="64" y="39"/>
                    <a:pt x="70" y="38"/>
                  </a:cubicBezTo>
                  <a:cubicBezTo>
                    <a:pt x="64" y="34"/>
                    <a:pt x="57" y="40"/>
                    <a:pt x="58" y="46"/>
                  </a:cubicBezTo>
                  <a:close/>
                  <a:moveTo>
                    <a:pt x="71" y="21"/>
                  </a:moveTo>
                  <a:cubicBezTo>
                    <a:pt x="65" y="21"/>
                    <a:pt x="51" y="19"/>
                    <a:pt x="47" y="19"/>
                  </a:cubicBezTo>
                  <a:cubicBezTo>
                    <a:pt x="47" y="20"/>
                    <a:pt x="47" y="21"/>
                    <a:pt x="47" y="21"/>
                  </a:cubicBezTo>
                  <a:cubicBezTo>
                    <a:pt x="51" y="21"/>
                    <a:pt x="67" y="24"/>
                    <a:pt x="71" y="24"/>
                  </a:cubicBezTo>
                  <a:cubicBezTo>
                    <a:pt x="71" y="23"/>
                    <a:pt x="71" y="22"/>
                    <a:pt x="71" y="21"/>
                  </a:cubicBezTo>
                  <a:close/>
                  <a:moveTo>
                    <a:pt x="71" y="15"/>
                  </a:moveTo>
                  <a:cubicBezTo>
                    <a:pt x="65" y="15"/>
                    <a:pt x="51" y="12"/>
                    <a:pt x="47" y="12"/>
                  </a:cubicBezTo>
                  <a:cubicBezTo>
                    <a:pt x="47" y="13"/>
                    <a:pt x="47" y="14"/>
                    <a:pt x="47" y="14"/>
                  </a:cubicBezTo>
                  <a:cubicBezTo>
                    <a:pt x="51" y="14"/>
                    <a:pt x="67" y="17"/>
                    <a:pt x="71" y="17"/>
                  </a:cubicBezTo>
                  <a:cubicBezTo>
                    <a:pt x="71" y="16"/>
                    <a:pt x="71" y="15"/>
                    <a:pt x="71" y="15"/>
                  </a:cubicBezTo>
                  <a:close/>
                  <a:moveTo>
                    <a:pt x="10" y="49"/>
                  </a:moveTo>
                  <a:cubicBezTo>
                    <a:pt x="10" y="49"/>
                    <a:pt x="10" y="50"/>
                    <a:pt x="10" y="51"/>
                  </a:cubicBezTo>
                  <a:cubicBezTo>
                    <a:pt x="14" y="51"/>
                    <a:pt x="29" y="48"/>
                    <a:pt x="34" y="48"/>
                  </a:cubicBezTo>
                  <a:cubicBezTo>
                    <a:pt x="34" y="48"/>
                    <a:pt x="34" y="47"/>
                    <a:pt x="34" y="46"/>
                  </a:cubicBezTo>
                  <a:cubicBezTo>
                    <a:pt x="30" y="46"/>
                    <a:pt x="15" y="49"/>
                    <a:pt x="10" y="49"/>
                  </a:cubicBezTo>
                  <a:close/>
                  <a:moveTo>
                    <a:pt x="10" y="41"/>
                  </a:moveTo>
                  <a:cubicBezTo>
                    <a:pt x="10" y="42"/>
                    <a:pt x="10" y="43"/>
                    <a:pt x="10" y="43"/>
                  </a:cubicBezTo>
                  <a:cubicBezTo>
                    <a:pt x="14" y="44"/>
                    <a:pt x="29" y="41"/>
                    <a:pt x="34" y="41"/>
                  </a:cubicBezTo>
                  <a:cubicBezTo>
                    <a:pt x="34" y="40"/>
                    <a:pt x="34" y="40"/>
                    <a:pt x="34" y="39"/>
                  </a:cubicBezTo>
                  <a:cubicBezTo>
                    <a:pt x="30" y="39"/>
                    <a:pt x="15" y="41"/>
                    <a:pt x="10" y="41"/>
                  </a:cubicBezTo>
                  <a:close/>
                  <a:moveTo>
                    <a:pt x="10" y="34"/>
                  </a:moveTo>
                  <a:cubicBezTo>
                    <a:pt x="10" y="35"/>
                    <a:pt x="10" y="36"/>
                    <a:pt x="10" y="37"/>
                  </a:cubicBezTo>
                  <a:cubicBezTo>
                    <a:pt x="14" y="37"/>
                    <a:pt x="29" y="34"/>
                    <a:pt x="34" y="34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0" y="32"/>
                    <a:pt x="15" y="34"/>
                    <a:pt x="10" y="34"/>
                  </a:cubicBezTo>
                  <a:close/>
                  <a:moveTo>
                    <a:pt x="22" y="25"/>
                  </a:moveTo>
                  <a:cubicBezTo>
                    <a:pt x="22" y="26"/>
                    <a:pt x="22" y="27"/>
                    <a:pt x="22" y="28"/>
                  </a:cubicBezTo>
                  <a:cubicBezTo>
                    <a:pt x="25" y="28"/>
                    <a:pt x="29" y="26"/>
                    <a:pt x="34" y="27"/>
                  </a:cubicBezTo>
                  <a:cubicBezTo>
                    <a:pt x="34" y="26"/>
                    <a:pt x="34" y="25"/>
                    <a:pt x="34" y="24"/>
                  </a:cubicBezTo>
                  <a:cubicBezTo>
                    <a:pt x="30" y="24"/>
                    <a:pt x="26" y="25"/>
                    <a:pt x="22" y="25"/>
                  </a:cubicBezTo>
                  <a:close/>
                  <a:moveTo>
                    <a:pt x="22" y="19"/>
                  </a:moveTo>
                  <a:cubicBezTo>
                    <a:pt x="22" y="20"/>
                    <a:pt x="22" y="21"/>
                    <a:pt x="22" y="21"/>
                  </a:cubicBezTo>
                  <a:cubicBezTo>
                    <a:pt x="25" y="21"/>
                    <a:pt x="29" y="20"/>
                    <a:pt x="34" y="20"/>
                  </a:cubicBezTo>
                  <a:cubicBezTo>
                    <a:pt x="34" y="20"/>
                    <a:pt x="34" y="19"/>
                    <a:pt x="34" y="18"/>
                  </a:cubicBezTo>
                  <a:cubicBezTo>
                    <a:pt x="30" y="18"/>
                    <a:pt x="26" y="19"/>
                    <a:pt x="22" y="19"/>
                  </a:cubicBezTo>
                  <a:close/>
                  <a:moveTo>
                    <a:pt x="22" y="14"/>
                  </a:moveTo>
                  <a:cubicBezTo>
                    <a:pt x="22" y="15"/>
                    <a:pt x="22" y="15"/>
                    <a:pt x="22" y="16"/>
                  </a:cubicBezTo>
                  <a:cubicBezTo>
                    <a:pt x="25" y="16"/>
                    <a:pt x="29" y="15"/>
                    <a:pt x="34" y="15"/>
                  </a:cubicBezTo>
                  <a:cubicBezTo>
                    <a:pt x="34" y="14"/>
                    <a:pt x="34" y="14"/>
                    <a:pt x="34" y="13"/>
                  </a:cubicBezTo>
                  <a:cubicBezTo>
                    <a:pt x="30" y="13"/>
                    <a:pt x="26" y="13"/>
                    <a:pt x="22" y="14"/>
                  </a:cubicBezTo>
                  <a:close/>
                  <a:moveTo>
                    <a:pt x="9" y="14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9" y="14"/>
                    <a:pt x="9" y="14"/>
                    <a:pt x="9" y="14"/>
                  </a:cubicBezTo>
                  <a:close/>
                  <a:moveTo>
                    <a:pt x="21" y="8"/>
                  </a:moveTo>
                  <a:cubicBezTo>
                    <a:pt x="16" y="8"/>
                    <a:pt x="10" y="9"/>
                    <a:pt x="5" y="9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10" y="56"/>
                    <a:pt x="16" y="55"/>
                    <a:pt x="21" y="55"/>
                  </a:cubicBezTo>
                  <a:cubicBezTo>
                    <a:pt x="27" y="54"/>
                    <a:pt x="33" y="53"/>
                    <a:pt x="37" y="5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4" y="6"/>
                    <a:pt x="27" y="7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411413" y="2698281"/>
            <a:ext cx="1214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多线程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352675" y="3098331"/>
            <a:ext cx="162718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700" dirty="0" smtClean="0"/>
              <a:t>Multi-process</a:t>
            </a:r>
            <a:endParaRPr lang="zh-CN" altLang="en-US" sz="1700" dirty="0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384675" y="1567981"/>
            <a:ext cx="1920875" cy="2187575"/>
            <a:chOff x="5078956" y="2050209"/>
            <a:chExt cx="1920696" cy="2187962"/>
          </a:xfrm>
        </p:grpSpPr>
        <p:grpSp>
          <p:nvGrpSpPr>
            <p:cNvPr id="19470" name="组合 52"/>
            <p:cNvGrpSpPr>
              <a:grpSpLocks/>
            </p:cNvGrpSpPr>
            <p:nvPr/>
          </p:nvGrpSpPr>
          <p:grpSpPr bwMode="auto">
            <a:xfrm>
              <a:off x="5078956" y="2050209"/>
              <a:ext cx="1920696" cy="2187962"/>
              <a:chOff x="1162050" y="2012950"/>
              <a:chExt cx="2500242" cy="2848152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1162050" y="2012950"/>
                <a:ext cx="2500242" cy="2515385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19472" name="图片 5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2" t="6100" r="83327" b="4980"/>
              <a:stretch>
                <a:fillRect/>
              </a:stretch>
            </p:blipFill>
            <p:spPr bwMode="auto">
              <a:xfrm rot="1436196">
                <a:off x="3269963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473" name="Freeform 21"/>
            <p:cNvSpPr>
              <a:spLocks noEditPoints="1" noChangeArrowheads="1"/>
            </p:cNvSpPr>
            <p:nvPr/>
          </p:nvSpPr>
          <p:spPr bwMode="auto">
            <a:xfrm>
              <a:off x="5527843" y="2675112"/>
              <a:ext cx="993440" cy="800424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175375" y="2698281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分布式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118225" y="3098331"/>
            <a:ext cx="16256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700" dirty="0"/>
              <a:t>Distribution</a:t>
            </a:r>
            <a:endParaRPr lang="zh-CN" altLang="en-US" sz="1700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150225" y="1567981"/>
            <a:ext cx="1919288" cy="2187575"/>
            <a:chOff x="8636090" y="2050209"/>
            <a:chExt cx="1920696" cy="2187962"/>
          </a:xfrm>
        </p:grpSpPr>
        <p:grpSp>
          <p:nvGrpSpPr>
            <p:cNvPr id="19477" name="组合 71"/>
            <p:cNvGrpSpPr>
              <a:grpSpLocks/>
            </p:cNvGrpSpPr>
            <p:nvPr/>
          </p:nvGrpSpPr>
          <p:grpSpPr bwMode="auto">
            <a:xfrm>
              <a:off x="8636090" y="2050209"/>
              <a:ext cx="1920696" cy="2187962"/>
              <a:chOff x="1162050" y="2012950"/>
              <a:chExt cx="2500242" cy="2848152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1162050" y="2012950"/>
                <a:ext cx="2500242" cy="2515385"/>
              </a:xfrm>
              <a:custGeom>
                <a:avLst/>
                <a:gdLst>
                  <a:gd name="connsiteX0" fmla="*/ 1257300 w 2500242"/>
                  <a:gd name="connsiteY0" fmla="*/ 0 h 2514600"/>
                  <a:gd name="connsiteX1" fmla="*/ 2489056 w 2500242"/>
                  <a:gd name="connsiteY1" fmla="*/ 1003910 h 2514600"/>
                  <a:gd name="connsiteX2" fmla="*/ 2500242 w 2500242"/>
                  <a:gd name="connsiteY2" fmla="*/ 1077199 h 2514600"/>
                  <a:gd name="connsiteX3" fmla="*/ 1954242 w 2500242"/>
                  <a:gd name="connsiteY3" fmla="*/ 2303535 h 2514600"/>
                  <a:gd name="connsiteX4" fmla="*/ 1856604 w 2500242"/>
                  <a:gd name="connsiteY4" fmla="*/ 2362851 h 2514600"/>
                  <a:gd name="connsiteX5" fmla="*/ 1257300 w 2500242"/>
                  <a:gd name="connsiteY5" fmla="*/ 2514600 h 2514600"/>
                  <a:gd name="connsiteX6" fmla="*/ 0 w 2500242"/>
                  <a:gd name="connsiteY6" fmla="*/ 1257300 h 2514600"/>
                  <a:gd name="connsiteX7" fmla="*/ 1257300 w 2500242"/>
                  <a:gd name="connsiteY7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0242" h="2514600">
                    <a:moveTo>
                      <a:pt x="1257300" y="0"/>
                    </a:moveTo>
                    <a:cubicBezTo>
                      <a:pt x="1864890" y="0"/>
                      <a:pt x="2371818" y="430980"/>
                      <a:pt x="2489056" y="1003910"/>
                    </a:cubicBezTo>
                    <a:lnTo>
                      <a:pt x="2500242" y="1077199"/>
                    </a:lnTo>
                    <a:lnTo>
                      <a:pt x="1954242" y="2303535"/>
                    </a:lnTo>
                    <a:lnTo>
                      <a:pt x="1856604" y="2362851"/>
                    </a:lnTo>
                    <a:cubicBezTo>
                      <a:pt x="1678453" y="2459628"/>
                      <a:pt x="1474296" y="2514600"/>
                      <a:pt x="1257300" y="2514600"/>
                    </a:cubicBezTo>
                    <a:cubicBezTo>
                      <a:pt x="562912" y="2514600"/>
                      <a:pt x="0" y="1951688"/>
                      <a:pt x="0" y="1257300"/>
                    </a:cubicBezTo>
                    <a:cubicBezTo>
                      <a:pt x="0" y="562912"/>
                      <a:pt x="562912" y="0"/>
                      <a:pt x="1257300" y="0"/>
                    </a:cubicBezTo>
                    <a:close/>
                  </a:path>
                </a:pathLst>
              </a:custGeom>
              <a:solidFill>
                <a:srgbClr val="197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pic>
            <p:nvPicPr>
              <p:cNvPr id="19479" name="图片 7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2" t="6100" r="83327" b="4980"/>
              <a:stretch>
                <a:fillRect/>
              </a:stretch>
            </p:blipFill>
            <p:spPr bwMode="auto">
              <a:xfrm rot="1436196">
                <a:off x="3269963" y="2437942"/>
                <a:ext cx="137160" cy="2423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480" name="Freeform 9"/>
            <p:cNvSpPr>
              <a:spLocks noEditPoints="1" noChangeArrowheads="1"/>
            </p:cNvSpPr>
            <p:nvPr/>
          </p:nvSpPr>
          <p:spPr bwMode="auto">
            <a:xfrm>
              <a:off x="9084493" y="2564093"/>
              <a:ext cx="936804" cy="789148"/>
            </a:xfrm>
            <a:custGeom>
              <a:avLst/>
              <a:gdLst>
                <a:gd name="T0" fmla="*/ 22 w 67"/>
                <a:gd name="T1" fmla="*/ 52 h 52"/>
                <a:gd name="T2" fmla="*/ 30 w 67"/>
                <a:gd name="T3" fmla="*/ 52 h 52"/>
                <a:gd name="T4" fmla="*/ 32 w 67"/>
                <a:gd name="T5" fmla="*/ 51 h 52"/>
                <a:gd name="T6" fmla="*/ 32 w 67"/>
                <a:gd name="T7" fmla="*/ 34 h 52"/>
                <a:gd name="T8" fmla="*/ 27 w 67"/>
                <a:gd name="T9" fmla="*/ 31 h 52"/>
                <a:gd name="T10" fmla="*/ 20 w 67"/>
                <a:gd name="T11" fmla="*/ 35 h 52"/>
                <a:gd name="T12" fmla="*/ 20 w 67"/>
                <a:gd name="T13" fmla="*/ 51 h 52"/>
                <a:gd name="T14" fmla="*/ 22 w 67"/>
                <a:gd name="T15" fmla="*/ 52 h 52"/>
                <a:gd name="T16" fmla="*/ 0 w 67"/>
                <a:gd name="T17" fmla="*/ 34 h 52"/>
                <a:gd name="T18" fmla="*/ 25 w 67"/>
                <a:gd name="T19" fmla="*/ 19 h 52"/>
                <a:gd name="T20" fmla="*/ 27 w 67"/>
                <a:gd name="T21" fmla="*/ 18 h 52"/>
                <a:gd name="T22" fmla="*/ 28 w 67"/>
                <a:gd name="T23" fmla="*/ 19 h 52"/>
                <a:gd name="T24" fmla="*/ 36 w 67"/>
                <a:gd name="T25" fmla="*/ 23 h 52"/>
                <a:gd name="T26" fmla="*/ 56 w 67"/>
                <a:gd name="T27" fmla="*/ 6 h 52"/>
                <a:gd name="T28" fmla="*/ 53 w 67"/>
                <a:gd name="T29" fmla="*/ 3 h 52"/>
                <a:gd name="T30" fmla="*/ 60 w 67"/>
                <a:gd name="T31" fmla="*/ 1 h 52"/>
                <a:gd name="T32" fmla="*/ 67 w 67"/>
                <a:gd name="T33" fmla="*/ 0 h 52"/>
                <a:gd name="T34" fmla="*/ 65 w 67"/>
                <a:gd name="T35" fmla="*/ 7 h 52"/>
                <a:gd name="T36" fmla="*/ 63 w 67"/>
                <a:gd name="T37" fmla="*/ 14 h 52"/>
                <a:gd name="T38" fmla="*/ 60 w 67"/>
                <a:gd name="T39" fmla="*/ 10 h 52"/>
                <a:gd name="T40" fmla="*/ 38 w 67"/>
                <a:gd name="T41" fmla="*/ 29 h 52"/>
                <a:gd name="T42" fmla="*/ 36 w 67"/>
                <a:gd name="T43" fmla="*/ 31 h 52"/>
                <a:gd name="T44" fmla="*/ 35 w 67"/>
                <a:gd name="T45" fmla="*/ 30 h 52"/>
                <a:gd name="T46" fmla="*/ 27 w 67"/>
                <a:gd name="T47" fmla="*/ 25 h 52"/>
                <a:gd name="T48" fmla="*/ 3 w 67"/>
                <a:gd name="T49" fmla="*/ 39 h 52"/>
                <a:gd name="T50" fmla="*/ 0 w 67"/>
                <a:gd name="T51" fmla="*/ 34 h 52"/>
                <a:gd name="T52" fmla="*/ 6 w 67"/>
                <a:gd name="T53" fmla="*/ 52 h 52"/>
                <a:gd name="T54" fmla="*/ 14 w 67"/>
                <a:gd name="T55" fmla="*/ 52 h 52"/>
                <a:gd name="T56" fmla="*/ 16 w 67"/>
                <a:gd name="T57" fmla="*/ 51 h 52"/>
                <a:gd name="T58" fmla="*/ 16 w 67"/>
                <a:gd name="T59" fmla="*/ 38 h 52"/>
                <a:gd name="T60" fmla="*/ 4 w 67"/>
                <a:gd name="T61" fmla="*/ 44 h 52"/>
                <a:gd name="T62" fmla="*/ 4 w 67"/>
                <a:gd name="T63" fmla="*/ 51 h 52"/>
                <a:gd name="T64" fmla="*/ 6 w 67"/>
                <a:gd name="T65" fmla="*/ 52 h 52"/>
                <a:gd name="T66" fmla="*/ 38 w 67"/>
                <a:gd name="T67" fmla="*/ 52 h 52"/>
                <a:gd name="T68" fmla="*/ 46 w 67"/>
                <a:gd name="T69" fmla="*/ 52 h 52"/>
                <a:gd name="T70" fmla="*/ 48 w 67"/>
                <a:gd name="T71" fmla="*/ 51 h 52"/>
                <a:gd name="T72" fmla="*/ 48 w 67"/>
                <a:gd name="T73" fmla="*/ 27 h 52"/>
                <a:gd name="T74" fmla="*/ 48 w 67"/>
                <a:gd name="T75" fmla="*/ 27 h 52"/>
                <a:gd name="T76" fmla="*/ 37 w 67"/>
                <a:gd name="T77" fmla="*/ 37 h 52"/>
                <a:gd name="T78" fmla="*/ 37 w 67"/>
                <a:gd name="T79" fmla="*/ 36 h 52"/>
                <a:gd name="T80" fmla="*/ 37 w 67"/>
                <a:gd name="T81" fmla="*/ 51 h 52"/>
                <a:gd name="T82" fmla="*/ 38 w 67"/>
                <a:gd name="T83" fmla="*/ 52 h 52"/>
                <a:gd name="T84" fmla="*/ 55 w 67"/>
                <a:gd name="T85" fmla="*/ 52 h 52"/>
                <a:gd name="T86" fmla="*/ 62 w 67"/>
                <a:gd name="T87" fmla="*/ 52 h 52"/>
                <a:gd name="T88" fmla="*/ 64 w 67"/>
                <a:gd name="T89" fmla="*/ 51 h 52"/>
                <a:gd name="T90" fmla="*/ 64 w 67"/>
                <a:gd name="T91" fmla="*/ 22 h 52"/>
                <a:gd name="T92" fmla="*/ 60 w 67"/>
                <a:gd name="T93" fmla="*/ 17 h 52"/>
                <a:gd name="T94" fmla="*/ 53 w 67"/>
                <a:gd name="T95" fmla="*/ 23 h 52"/>
                <a:gd name="T96" fmla="*/ 53 w 67"/>
                <a:gd name="T97" fmla="*/ 51 h 52"/>
                <a:gd name="T98" fmla="*/ 55 w 67"/>
                <a:gd name="T9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52">
                  <a:moveTo>
                    <a:pt x="22" y="52"/>
                  </a:moveTo>
                  <a:cubicBezTo>
                    <a:pt x="25" y="52"/>
                    <a:pt x="28" y="52"/>
                    <a:pt x="30" y="52"/>
                  </a:cubicBezTo>
                  <a:cubicBezTo>
                    <a:pt x="31" y="52"/>
                    <a:pt x="32" y="52"/>
                    <a:pt x="32" y="51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2"/>
                    <a:pt x="21" y="52"/>
                    <a:pt x="22" y="52"/>
                  </a:cubicBezTo>
                  <a:close/>
                  <a:moveTo>
                    <a:pt x="0" y="34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6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5" y="52"/>
                    <a:pt x="16" y="52"/>
                    <a:pt x="16" y="5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5" y="52"/>
                    <a:pt x="6" y="52"/>
                  </a:cubicBezTo>
                  <a:close/>
                  <a:moveTo>
                    <a:pt x="38" y="52"/>
                  </a:moveTo>
                  <a:cubicBezTo>
                    <a:pt x="41" y="52"/>
                    <a:pt x="44" y="52"/>
                    <a:pt x="46" y="52"/>
                  </a:cubicBezTo>
                  <a:cubicBezTo>
                    <a:pt x="47" y="52"/>
                    <a:pt x="48" y="52"/>
                    <a:pt x="48" y="51"/>
                  </a:cubicBezTo>
                  <a:cubicBezTo>
                    <a:pt x="48" y="43"/>
                    <a:pt x="48" y="3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2"/>
                    <a:pt x="37" y="52"/>
                    <a:pt x="38" y="52"/>
                  </a:cubicBezTo>
                  <a:close/>
                  <a:moveTo>
                    <a:pt x="55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3" y="52"/>
                    <a:pt x="64" y="52"/>
                    <a:pt x="64" y="5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4" y="52"/>
                    <a:pt x="55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9988550" y="2698281"/>
            <a:ext cx="1214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代码优化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9929813" y="3098331"/>
            <a:ext cx="16271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700" dirty="0" smtClean="0"/>
              <a:t>Optimization</a:t>
            </a:r>
            <a:endParaRPr lang="zh-CN" altLang="en-US" sz="1700" dirty="0"/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20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35000" y="4023030"/>
            <a:ext cx="32845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1. </a:t>
            </a:r>
            <a:r>
              <a:rPr lang="zh-CN" altLang="en-US" sz="1400" dirty="0" smtClean="0">
                <a:solidFill>
                  <a:srgbClr val="262626"/>
                </a:solidFill>
              </a:rPr>
              <a:t>使用多线程可以有效的提升程序运行的速度，尤其是对爬虫来说。爬虫是高密度的</a:t>
            </a:r>
            <a:r>
              <a:rPr lang="en-US" altLang="zh-CN" sz="1400" dirty="0" smtClean="0">
                <a:solidFill>
                  <a:srgbClr val="262626"/>
                </a:solidFill>
              </a:rPr>
              <a:t>IO</a:t>
            </a:r>
            <a:r>
              <a:rPr lang="zh-CN" altLang="en-US" sz="1400" dirty="0" smtClean="0">
                <a:solidFill>
                  <a:srgbClr val="262626"/>
                </a:solidFill>
              </a:rPr>
              <a:t>程序，</a:t>
            </a:r>
            <a:r>
              <a:rPr lang="en-US" altLang="zh-CN" sz="1400" dirty="0" smtClean="0">
                <a:solidFill>
                  <a:srgbClr val="262626"/>
                </a:solidFill>
              </a:rPr>
              <a:t>IO</a:t>
            </a:r>
            <a:r>
              <a:rPr lang="zh-CN" altLang="en-US" sz="1400" dirty="0" smtClean="0">
                <a:solidFill>
                  <a:srgbClr val="262626"/>
                </a:solidFill>
              </a:rPr>
              <a:t>过程会耗费大量时间。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2. </a:t>
            </a:r>
            <a:r>
              <a:rPr lang="zh-CN" altLang="en-US" sz="1400" dirty="0" smtClean="0">
                <a:solidFill>
                  <a:srgbClr val="262626"/>
                </a:solidFill>
              </a:rPr>
              <a:t>但是要合理的利用多线程，注意控制 速度，防止被封；同时还要考虑电脑消耗，一般开</a:t>
            </a:r>
            <a:r>
              <a:rPr lang="en-US" altLang="zh-CN" sz="1400" dirty="0" smtClean="0">
                <a:solidFill>
                  <a:srgbClr val="262626"/>
                </a:solidFill>
              </a:rPr>
              <a:t>2</a:t>
            </a:r>
            <a:r>
              <a:rPr lang="zh-CN" altLang="en-US" sz="1400" dirty="0" smtClean="0">
                <a:solidFill>
                  <a:srgbClr val="262626"/>
                </a:solidFill>
              </a:rPr>
              <a:t>*</a:t>
            </a:r>
            <a:r>
              <a:rPr lang="en-US" altLang="zh-CN" sz="1400" dirty="0" smtClean="0">
                <a:solidFill>
                  <a:srgbClr val="262626"/>
                </a:solidFill>
              </a:rPr>
              <a:t>CPU</a:t>
            </a:r>
            <a:r>
              <a:rPr lang="zh-CN" altLang="en-US" sz="1400" dirty="0" smtClean="0">
                <a:solidFill>
                  <a:srgbClr val="262626"/>
                </a:solidFill>
              </a:rPr>
              <a:t>核心数个线程。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3. Python</a:t>
            </a:r>
            <a:r>
              <a:rPr lang="zh-CN" altLang="en-US" sz="1400" dirty="0" smtClean="0">
                <a:solidFill>
                  <a:srgbClr val="262626"/>
                </a:solidFill>
              </a:rPr>
              <a:t>中常用</a:t>
            </a:r>
            <a:r>
              <a:rPr lang="en-US" altLang="zh-CN" sz="1400" dirty="0" smtClean="0">
                <a:solidFill>
                  <a:srgbClr val="262626"/>
                </a:solidFill>
              </a:rPr>
              <a:t>multiprocessing</a:t>
            </a:r>
            <a:r>
              <a:rPr lang="zh-CN" altLang="en-US" sz="1400" dirty="0" smtClean="0">
                <a:solidFill>
                  <a:srgbClr val="262626"/>
                </a:solidFill>
              </a:rPr>
              <a:t>和</a:t>
            </a:r>
            <a:r>
              <a:rPr lang="en-US" altLang="zh-CN" sz="1400" dirty="0" err="1" smtClean="0">
                <a:solidFill>
                  <a:srgbClr val="262626"/>
                </a:solidFill>
              </a:rPr>
              <a:t>joblib</a:t>
            </a:r>
            <a:r>
              <a:rPr lang="zh-CN" altLang="en-US" sz="1400" dirty="0" smtClean="0">
                <a:solidFill>
                  <a:srgbClr val="262626"/>
                </a:solidFill>
              </a:rPr>
              <a:t>开多线程，或线程池。</a:t>
            </a:r>
            <a:endParaRPr lang="en-US" altLang="zh-CN" sz="1400" dirty="0">
              <a:solidFill>
                <a:srgbClr val="262626"/>
              </a:solidFill>
            </a:endParaRPr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4384675" y="4023030"/>
            <a:ext cx="3282950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1. </a:t>
            </a:r>
            <a:r>
              <a:rPr lang="zh-CN" altLang="en-US" sz="1400" dirty="0" smtClean="0">
                <a:solidFill>
                  <a:srgbClr val="262626"/>
                </a:solidFill>
              </a:rPr>
              <a:t>目的：为了提高爬虫运行速度，相比多线程要安全许多；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2. </a:t>
            </a:r>
            <a:r>
              <a:rPr lang="zh-CN" altLang="en-US" sz="1400" dirty="0" smtClean="0">
                <a:solidFill>
                  <a:srgbClr val="262626"/>
                </a:solidFill>
              </a:rPr>
              <a:t>原理：同时使用多台机器爬取数据，这些机器之间通过网络相互协调，同时又相互独立的完成各自的任务，在控制系统的管理下完成数据处理。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3. </a:t>
            </a:r>
            <a:r>
              <a:rPr lang="zh-CN" altLang="en-US" sz="1400" dirty="0" smtClean="0">
                <a:solidFill>
                  <a:srgbClr val="262626"/>
                </a:solidFill>
              </a:rPr>
              <a:t>控制系统管理任务进度、以及子机器的状态与</a:t>
            </a:r>
            <a:r>
              <a:rPr lang="en-US" altLang="zh-CN" sz="1400" dirty="0" err="1" smtClean="0">
                <a:solidFill>
                  <a:srgbClr val="262626"/>
                </a:solidFill>
              </a:rPr>
              <a:t>url</a:t>
            </a:r>
            <a:r>
              <a:rPr lang="zh-CN" altLang="en-US" sz="1400" dirty="0" smtClean="0">
                <a:solidFill>
                  <a:srgbClr val="262626"/>
                </a:solidFill>
              </a:rPr>
              <a:t>分发，各子机器完成主机分发的爬取任务。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4. </a:t>
            </a:r>
            <a:r>
              <a:rPr lang="zh-CN" altLang="en-US" sz="1400" dirty="0" smtClean="0">
                <a:solidFill>
                  <a:srgbClr val="262626"/>
                </a:solidFill>
              </a:rPr>
              <a:t>小爬虫不需要做这个。</a:t>
            </a:r>
            <a:endParaRPr lang="en-US" altLang="zh-CN" sz="1400" dirty="0">
              <a:solidFill>
                <a:srgbClr val="262626"/>
              </a:solidFill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8150225" y="4023030"/>
            <a:ext cx="3282950" cy="197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1. </a:t>
            </a:r>
            <a:r>
              <a:rPr lang="zh-CN" altLang="en-US" sz="1400" dirty="0" smtClean="0">
                <a:solidFill>
                  <a:srgbClr val="262626"/>
                </a:solidFill>
              </a:rPr>
              <a:t>重新审阅一遍代码，删除或注释冗余代码，包括输出或无关变量。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2. </a:t>
            </a:r>
            <a:r>
              <a:rPr lang="zh-CN" altLang="en-US" sz="1400" dirty="0" smtClean="0">
                <a:solidFill>
                  <a:srgbClr val="262626"/>
                </a:solidFill>
              </a:rPr>
              <a:t>在可能报错的地方加上</a:t>
            </a:r>
            <a:r>
              <a:rPr lang="en-US" altLang="zh-CN" sz="1400" dirty="0" smtClean="0">
                <a:solidFill>
                  <a:srgbClr val="262626"/>
                </a:solidFill>
              </a:rPr>
              <a:t>try…except…</a:t>
            </a:r>
            <a:r>
              <a:rPr lang="zh-CN" altLang="en-US" sz="1400" dirty="0" smtClean="0">
                <a:solidFill>
                  <a:srgbClr val="262626"/>
                </a:solidFill>
              </a:rPr>
              <a:t>，尤其是网络访问的地方。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3. </a:t>
            </a:r>
            <a:r>
              <a:rPr lang="zh-CN" altLang="en-US" sz="1400" dirty="0" smtClean="0">
                <a:solidFill>
                  <a:srgbClr val="262626"/>
                </a:solidFill>
              </a:rPr>
              <a:t>可能的话，在关键地方加上注释，方便下次查看。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4. </a:t>
            </a:r>
            <a:r>
              <a:rPr lang="zh-CN" altLang="en-US" sz="1400" dirty="0" smtClean="0">
                <a:solidFill>
                  <a:srgbClr val="262626"/>
                </a:solidFill>
              </a:rPr>
              <a:t>其他一些可能想到的优化</a:t>
            </a:r>
            <a:r>
              <a:rPr lang="en-US" altLang="zh-CN" sz="1400" dirty="0" smtClean="0">
                <a:solidFill>
                  <a:srgbClr val="262626"/>
                </a:solidFill>
              </a:rPr>
              <a:t>…</a:t>
            </a:r>
            <a:endParaRPr lang="en-US" altLang="zh-CN" sz="1400" dirty="0">
              <a:solidFill>
                <a:srgbClr val="262626"/>
              </a:solidFill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1011238" y="57943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第六步：做优化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90" name="等腰三角形 8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等腰三角形 9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等腰三角形 9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等腰三角形 9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727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5" grpId="0"/>
      <p:bldP spid="6" grpId="0"/>
      <p:bldP spid="28" grpId="0"/>
      <p:bldP spid="29" grpId="0"/>
      <p:bldP spid="30" grpId="0"/>
      <p:bldP spid="31" grpId="0"/>
      <p:bldP spid="43" grpId="0"/>
      <p:bldP spid="15" grpId="0"/>
      <p:bldP spid="62" grpId="0"/>
      <p:bldP spid="87" grpId="0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等腰三角形 75"/>
          <p:cNvSpPr>
            <a:spLocks noChangeArrowheads="1"/>
          </p:cNvSpPr>
          <p:nvPr/>
        </p:nvSpPr>
        <p:spPr bwMode="auto">
          <a:xfrm rot="9233090">
            <a:off x="11142663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7" name="等腰三角形 76"/>
          <p:cNvSpPr>
            <a:spLocks noChangeArrowheads="1"/>
          </p:cNvSpPr>
          <p:nvPr/>
        </p:nvSpPr>
        <p:spPr bwMode="auto">
          <a:xfrm rot="-6030424">
            <a:off x="109005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8" name="等腰三角形 77"/>
          <p:cNvSpPr>
            <a:spLocks noChangeArrowheads="1"/>
          </p:cNvSpPr>
          <p:nvPr/>
        </p:nvSpPr>
        <p:spPr bwMode="auto">
          <a:xfrm rot="-228606">
            <a:off x="113553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9" name="等腰三角形 78"/>
          <p:cNvSpPr>
            <a:spLocks noChangeArrowheads="1"/>
          </p:cNvSpPr>
          <p:nvPr/>
        </p:nvSpPr>
        <p:spPr bwMode="auto">
          <a:xfrm rot="-3389783">
            <a:off x="11095831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80" name="等腰三角形 79"/>
          <p:cNvSpPr>
            <a:spLocks noChangeArrowheads="1"/>
          </p:cNvSpPr>
          <p:nvPr/>
        </p:nvSpPr>
        <p:spPr bwMode="auto">
          <a:xfrm rot="8748521">
            <a:off x="1128553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21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40607" y="2140317"/>
            <a:ext cx="985668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不要认为写完代码就万事大吉，在实际运行中会有一些难以想象的</a:t>
            </a:r>
            <a:r>
              <a:rPr lang="en-US" altLang="zh-CN" dirty="0" smtClean="0">
                <a:solidFill>
                  <a:srgbClr val="262626"/>
                </a:solidFill>
              </a:rPr>
              <a:t>bug</a:t>
            </a:r>
            <a:r>
              <a:rPr lang="zh-CN" altLang="en-US" dirty="0" smtClean="0">
                <a:solidFill>
                  <a:srgbClr val="262626"/>
                </a:solidFill>
              </a:rPr>
              <a:t>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62626"/>
                </a:solidFill>
              </a:rPr>
              <a:t>这个具体情况具体处理，遇到问题请自行</a:t>
            </a:r>
            <a:r>
              <a:rPr lang="en-US" altLang="zh-CN" dirty="0" err="1" smtClean="0">
                <a:solidFill>
                  <a:srgbClr val="262626"/>
                </a:solidFill>
              </a:rPr>
              <a:t>baidu</a:t>
            </a:r>
            <a:r>
              <a:rPr lang="zh-CN" altLang="en-US" dirty="0" smtClean="0">
                <a:solidFill>
                  <a:srgbClr val="262626"/>
                </a:solidFill>
              </a:rPr>
              <a:t>或者</a:t>
            </a:r>
            <a:r>
              <a:rPr lang="en-US" altLang="zh-CN" dirty="0" err="1" smtClean="0">
                <a:solidFill>
                  <a:srgbClr val="262626"/>
                </a:solidFill>
              </a:rPr>
              <a:t>google</a:t>
            </a:r>
            <a:r>
              <a:rPr lang="zh-CN" altLang="en-US" dirty="0" smtClean="0">
                <a:solidFill>
                  <a:srgbClr val="262626"/>
                </a:solidFill>
              </a:rPr>
              <a:t>。</a:t>
            </a:r>
            <a:endParaRPr lang="en-US" altLang="zh-CN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262626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40607" y="1511833"/>
            <a:ext cx="270664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197519"/>
                </a:solidFill>
              </a:rPr>
              <a:t>部署使用，等待</a:t>
            </a:r>
            <a:r>
              <a:rPr lang="en-US" altLang="zh-CN" b="1" dirty="0" smtClean="0">
                <a:solidFill>
                  <a:srgbClr val="197519"/>
                </a:solidFill>
              </a:rPr>
              <a:t>bug </a:t>
            </a:r>
            <a:endParaRPr lang="en-US" altLang="zh-CN" b="1" dirty="0">
              <a:solidFill>
                <a:srgbClr val="197519"/>
              </a:solidFill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1011238" y="579438"/>
            <a:ext cx="1952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第七步</a:t>
            </a:r>
            <a:r>
              <a:rPr lang="zh-CN" altLang="en-US" sz="2000" dirty="0" smtClean="0">
                <a:solidFill>
                  <a:srgbClr val="197519"/>
                </a:solidFill>
              </a:rPr>
              <a:t>：</a:t>
            </a:r>
            <a:r>
              <a:rPr lang="zh-CN" altLang="en-US" sz="2000" dirty="0" smtClean="0">
                <a:solidFill>
                  <a:srgbClr val="197519"/>
                </a:solidFill>
              </a:rPr>
              <a:t>等</a:t>
            </a:r>
            <a:r>
              <a:rPr lang="en-US" altLang="zh-CN" sz="2000" dirty="0" smtClean="0">
                <a:solidFill>
                  <a:srgbClr val="197519"/>
                </a:solidFill>
              </a:rPr>
              <a:t>bug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90" name="等腰三角形 8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等腰三角形 9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等腰三角形 9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等腰三角形 9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325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43" grpId="0"/>
      <p:bldP spid="15" grpId="0"/>
      <p:bldP spid="10" grpId="0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3795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>
                <a:solidFill>
                  <a:srgbClr val="197519"/>
                </a:solidFill>
              </a:rPr>
              <a:t>04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197519"/>
                </a:solidFill>
              </a:rPr>
              <a:t>对抗反爬虫</a:t>
            </a:r>
            <a:r>
              <a:rPr lang="zh-CN" altLang="en-US" sz="3200" dirty="0" smtClean="0">
                <a:solidFill>
                  <a:srgbClr val="197519"/>
                </a:solidFill>
              </a:rPr>
              <a:t>机制</a:t>
            </a:r>
            <a:endParaRPr lang="zh-CN" altLang="en-US" sz="3200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2098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197519"/>
                </a:solidFill>
              </a:rPr>
              <a:t>Part Four</a:t>
            </a:r>
            <a:endParaRPr lang="zh-CN" altLang="en-US" sz="3200" b="1" i="1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21512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21513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21514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21515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21516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21517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21518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rrowheads="1"/>
          </p:cNvSpPr>
          <p:nvPr/>
        </p:nvSpPr>
        <p:spPr bwMode="auto">
          <a:xfrm rot="9233090">
            <a:off x="11142663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" name="等腰三角形 3"/>
          <p:cNvSpPr>
            <a:spLocks noChangeArrowheads="1"/>
          </p:cNvSpPr>
          <p:nvPr/>
        </p:nvSpPr>
        <p:spPr bwMode="auto">
          <a:xfrm rot="-6030424">
            <a:off x="109005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等腰三角形 4"/>
          <p:cNvSpPr>
            <a:spLocks noChangeArrowheads="1"/>
          </p:cNvSpPr>
          <p:nvPr/>
        </p:nvSpPr>
        <p:spPr bwMode="auto">
          <a:xfrm rot="-228606">
            <a:off x="113553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6" name="等腰三角形 5"/>
          <p:cNvSpPr>
            <a:spLocks noChangeArrowheads="1"/>
          </p:cNvSpPr>
          <p:nvPr/>
        </p:nvSpPr>
        <p:spPr bwMode="auto">
          <a:xfrm rot="-3389783">
            <a:off x="11095831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" name="等腰三角形 6"/>
          <p:cNvSpPr>
            <a:spLocks noChangeArrowheads="1"/>
          </p:cNvSpPr>
          <p:nvPr/>
        </p:nvSpPr>
        <p:spPr bwMode="auto">
          <a:xfrm rot="8748521">
            <a:off x="1128553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39775" y="1843915"/>
            <a:ext cx="6823075" cy="60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zh-CN" altLang="en-US" sz="1400" dirty="0" smtClean="0"/>
              <a:t>常见的登录注册其实也是一种反爬虫的方式，</a:t>
            </a:r>
            <a:endParaRPr lang="en-US" altLang="zh-CN" sz="1400" dirty="0" smtClean="0"/>
          </a:p>
          <a:p>
            <a:pPr algn="r">
              <a:lnSpc>
                <a:spcPct val="125000"/>
              </a:lnSpc>
            </a:pPr>
            <a:r>
              <a:rPr lang="zh-CN" altLang="en-US" sz="1400" dirty="0" smtClean="0"/>
              <a:t>通过登录来判断是否是人类在操作，不过这种方式现在来看是最弱的</a:t>
            </a:r>
            <a:r>
              <a:rPr lang="zh-CN" altLang="en-US" sz="1400" dirty="0"/>
              <a:t>。</a:t>
            </a:r>
          </a:p>
        </p:txBody>
      </p:sp>
      <p:sp>
        <p:nvSpPr>
          <p:cNvPr id="13" name="空心弧 12"/>
          <p:cNvSpPr>
            <a:spLocks noChangeArrowheads="1"/>
          </p:cNvSpPr>
          <p:nvPr/>
        </p:nvSpPr>
        <p:spPr bwMode="auto">
          <a:xfrm>
            <a:off x="7656513" y="1245427"/>
            <a:ext cx="4057650" cy="4095750"/>
          </a:xfrm>
          <a:custGeom>
            <a:avLst/>
            <a:gdLst>
              <a:gd name="T0" fmla="*/ 4057281 w 4057966"/>
              <a:gd name="T1" fmla="*/ 1994398 h 4095198"/>
              <a:gd name="T2" fmla="*/ 4057966 w 4057966"/>
              <a:gd name="T3" fmla="*/ 2047598 h 4095198"/>
              <a:gd name="T4" fmla="*/ 2028983 w 4057966"/>
              <a:gd name="T5" fmla="*/ 4095197 h 4095198"/>
              <a:gd name="T6" fmla="*/ 0 w 4057966"/>
              <a:gd name="T7" fmla="*/ 2047598 h 4095198"/>
              <a:gd name="T8" fmla="*/ 1986128 w 4057966"/>
              <a:gd name="T9" fmla="*/ 447 h 4095198"/>
              <a:gd name="T10" fmla="*/ 2002254 w 4057966"/>
              <a:gd name="T11" fmla="*/ 764360 h 4095198"/>
              <a:gd name="T12" fmla="*/ 764074 w 4057966"/>
              <a:gd name="T13" fmla="*/ 2047597 h 4095198"/>
              <a:gd name="T14" fmla="*/ 2028982 w 4057966"/>
              <a:gd name="T15" fmla="*/ 3331121 h 4095198"/>
              <a:gd name="T16" fmla="*/ 3293890 w 4057966"/>
              <a:gd name="T17" fmla="*/ 2047597 h 4095198"/>
              <a:gd name="T18" fmla="*/ 3293472 w 4057966"/>
              <a:gd name="T19" fmla="*/ 2014266 h 4095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7966" h="4095198">
                <a:moveTo>
                  <a:pt x="4057281" y="1994398"/>
                </a:moveTo>
                <a:cubicBezTo>
                  <a:pt x="4057741" y="2012065"/>
                  <a:pt x="4057966" y="2029805"/>
                  <a:pt x="4057966" y="2047598"/>
                </a:cubicBezTo>
                <a:cubicBezTo>
                  <a:pt x="4057966" y="3178456"/>
                  <a:pt x="3149559" y="4095197"/>
                  <a:pt x="2028983" y="4095197"/>
                </a:cubicBezTo>
                <a:cubicBezTo>
                  <a:pt x="908407" y="4095197"/>
                  <a:pt x="0" y="3178456"/>
                  <a:pt x="0" y="2047598"/>
                </a:cubicBezTo>
                <a:cubicBezTo>
                  <a:pt x="0" y="931123"/>
                  <a:pt x="885447" y="23352"/>
                  <a:pt x="1986128" y="447"/>
                </a:cubicBezTo>
                <a:lnTo>
                  <a:pt x="2002254" y="764360"/>
                </a:lnTo>
                <a:cubicBezTo>
                  <a:pt x="1315932" y="778863"/>
                  <a:pt x="764074" y="1347835"/>
                  <a:pt x="764074" y="2047597"/>
                </a:cubicBezTo>
                <a:cubicBezTo>
                  <a:pt x="764074" y="2756468"/>
                  <a:pt x="1330393" y="3331121"/>
                  <a:pt x="2028982" y="3331121"/>
                </a:cubicBezTo>
                <a:cubicBezTo>
                  <a:pt x="2727571" y="3331121"/>
                  <a:pt x="3293890" y="2756468"/>
                  <a:pt x="3293890" y="2047597"/>
                </a:cubicBezTo>
                <a:cubicBezTo>
                  <a:pt x="3293890" y="2036453"/>
                  <a:pt x="3293750" y="2025342"/>
                  <a:pt x="3293472" y="2014266"/>
                </a:cubicBez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8451850" y="2059815"/>
            <a:ext cx="2466975" cy="2466975"/>
          </a:xfrm>
          <a:prstGeom prst="ellipse">
            <a:avLst/>
          </a:prstGeom>
          <a:noFill/>
          <a:ln w="34925">
            <a:solidFill>
              <a:srgbClr val="3B732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5"/>
          <p:cNvSpPr>
            <a:spLocks noEditPoints="1" noChangeArrowheads="1"/>
          </p:cNvSpPr>
          <p:nvPr/>
        </p:nvSpPr>
        <p:spPr bwMode="auto">
          <a:xfrm>
            <a:off x="8855075" y="2563052"/>
            <a:ext cx="1670050" cy="1497013"/>
          </a:xfrm>
          <a:custGeom>
            <a:avLst/>
            <a:gdLst>
              <a:gd name="T0" fmla="*/ 0 w 139"/>
              <a:gd name="T1" fmla="*/ 44 h 124"/>
              <a:gd name="T2" fmla="*/ 24 w 139"/>
              <a:gd name="T3" fmla="*/ 24 h 124"/>
              <a:gd name="T4" fmla="*/ 15 w 139"/>
              <a:gd name="T5" fmla="*/ 45 h 124"/>
              <a:gd name="T6" fmla="*/ 8 w 139"/>
              <a:gd name="T7" fmla="*/ 62 h 124"/>
              <a:gd name="T8" fmla="*/ 12 w 139"/>
              <a:gd name="T9" fmla="*/ 58 h 124"/>
              <a:gd name="T10" fmla="*/ 32 w 139"/>
              <a:gd name="T11" fmla="*/ 36 h 124"/>
              <a:gd name="T12" fmla="*/ 54 w 139"/>
              <a:gd name="T13" fmla="*/ 27 h 124"/>
              <a:gd name="T14" fmla="*/ 36 w 139"/>
              <a:gd name="T15" fmla="*/ 61 h 124"/>
              <a:gd name="T16" fmla="*/ 56 w 139"/>
              <a:gd name="T17" fmla="*/ 44 h 124"/>
              <a:gd name="T18" fmla="*/ 56 w 139"/>
              <a:gd name="T19" fmla="*/ 49 h 124"/>
              <a:gd name="T20" fmla="*/ 62 w 139"/>
              <a:gd name="T21" fmla="*/ 55 h 124"/>
              <a:gd name="T22" fmla="*/ 25 w 139"/>
              <a:gd name="T23" fmla="*/ 87 h 124"/>
              <a:gd name="T24" fmla="*/ 18 w 139"/>
              <a:gd name="T25" fmla="*/ 88 h 124"/>
              <a:gd name="T26" fmla="*/ 31 w 139"/>
              <a:gd name="T27" fmla="*/ 58 h 124"/>
              <a:gd name="T28" fmla="*/ 36 w 139"/>
              <a:gd name="T29" fmla="*/ 39 h 124"/>
              <a:gd name="T30" fmla="*/ 14 w 139"/>
              <a:gd name="T31" fmla="*/ 61 h 124"/>
              <a:gd name="T32" fmla="*/ 6 w 139"/>
              <a:gd name="T33" fmla="*/ 64 h 124"/>
              <a:gd name="T34" fmla="*/ 12 w 139"/>
              <a:gd name="T35" fmla="*/ 43 h 124"/>
              <a:gd name="T36" fmla="*/ 20 w 139"/>
              <a:gd name="T37" fmla="*/ 23 h 124"/>
              <a:gd name="T38" fmla="*/ 1 w 139"/>
              <a:gd name="T39" fmla="*/ 45 h 124"/>
              <a:gd name="T40" fmla="*/ 0 w 139"/>
              <a:gd name="T41" fmla="*/ 44 h 124"/>
              <a:gd name="T42" fmla="*/ 70 w 139"/>
              <a:gd name="T43" fmla="*/ 70 h 124"/>
              <a:gd name="T44" fmla="*/ 88 w 139"/>
              <a:gd name="T45" fmla="*/ 54 h 124"/>
              <a:gd name="T46" fmla="*/ 92 w 139"/>
              <a:gd name="T47" fmla="*/ 54 h 124"/>
              <a:gd name="T48" fmla="*/ 137 w 139"/>
              <a:gd name="T49" fmla="*/ 101 h 124"/>
              <a:gd name="T50" fmla="*/ 136 w 139"/>
              <a:gd name="T51" fmla="*/ 105 h 124"/>
              <a:gd name="T52" fmla="*/ 119 w 139"/>
              <a:gd name="T53" fmla="*/ 122 h 124"/>
              <a:gd name="T54" fmla="*/ 115 w 139"/>
              <a:gd name="T55" fmla="*/ 122 h 124"/>
              <a:gd name="T56" fmla="*/ 70 w 139"/>
              <a:gd name="T57" fmla="*/ 74 h 124"/>
              <a:gd name="T58" fmla="*/ 70 w 139"/>
              <a:gd name="T59" fmla="*/ 70 h 124"/>
              <a:gd name="T60" fmla="*/ 61 w 139"/>
              <a:gd name="T61" fmla="*/ 37 h 124"/>
              <a:gd name="T62" fmla="*/ 59 w 139"/>
              <a:gd name="T63" fmla="*/ 47 h 124"/>
              <a:gd name="T64" fmla="*/ 67 w 139"/>
              <a:gd name="T65" fmla="*/ 56 h 124"/>
              <a:gd name="T66" fmla="*/ 63 w 139"/>
              <a:gd name="T67" fmla="*/ 59 h 124"/>
              <a:gd name="T68" fmla="*/ 70 w 139"/>
              <a:gd name="T69" fmla="*/ 67 h 124"/>
              <a:gd name="T70" fmla="*/ 85 w 139"/>
              <a:gd name="T71" fmla="*/ 53 h 124"/>
              <a:gd name="T72" fmla="*/ 78 w 139"/>
              <a:gd name="T73" fmla="*/ 46 h 124"/>
              <a:gd name="T74" fmla="*/ 73 w 139"/>
              <a:gd name="T75" fmla="*/ 50 h 124"/>
              <a:gd name="T76" fmla="*/ 61 w 139"/>
              <a:gd name="T77" fmla="*/ 37 h 124"/>
              <a:gd name="T78" fmla="*/ 121 w 139"/>
              <a:gd name="T79" fmla="*/ 123 h 124"/>
              <a:gd name="T80" fmla="*/ 122 w 139"/>
              <a:gd name="T81" fmla="*/ 124 h 124"/>
              <a:gd name="T82" fmla="*/ 139 w 139"/>
              <a:gd name="T83" fmla="*/ 108 h 124"/>
              <a:gd name="T84" fmla="*/ 138 w 139"/>
              <a:gd name="T85" fmla="*/ 107 h 124"/>
              <a:gd name="T86" fmla="*/ 121 w 139"/>
              <a:gd name="T8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9" h="124">
                <a:moveTo>
                  <a:pt x="0" y="44"/>
                </a:moveTo>
                <a:cubicBezTo>
                  <a:pt x="0" y="44"/>
                  <a:pt x="31" y="0"/>
                  <a:pt x="24" y="24"/>
                </a:cubicBezTo>
                <a:cubicBezTo>
                  <a:pt x="22" y="30"/>
                  <a:pt x="19" y="38"/>
                  <a:pt x="15" y="45"/>
                </a:cubicBezTo>
                <a:cubicBezTo>
                  <a:pt x="11" y="53"/>
                  <a:pt x="8" y="61"/>
                  <a:pt x="8" y="62"/>
                </a:cubicBezTo>
                <a:cubicBezTo>
                  <a:pt x="8" y="62"/>
                  <a:pt x="9" y="61"/>
                  <a:pt x="12" y="58"/>
                </a:cubicBezTo>
                <a:cubicBezTo>
                  <a:pt x="18" y="52"/>
                  <a:pt x="25" y="43"/>
                  <a:pt x="32" y="36"/>
                </a:cubicBezTo>
                <a:cubicBezTo>
                  <a:pt x="48" y="15"/>
                  <a:pt x="55" y="17"/>
                  <a:pt x="54" y="27"/>
                </a:cubicBezTo>
                <a:cubicBezTo>
                  <a:pt x="52" y="36"/>
                  <a:pt x="41" y="51"/>
                  <a:pt x="36" y="61"/>
                </a:cubicBezTo>
                <a:cubicBezTo>
                  <a:pt x="21" y="84"/>
                  <a:pt x="45" y="50"/>
                  <a:pt x="56" y="44"/>
                </a:cubicBezTo>
                <a:cubicBezTo>
                  <a:pt x="56" y="49"/>
                  <a:pt x="56" y="49"/>
                  <a:pt x="56" y="49"/>
                </a:cubicBezTo>
                <a:cubicBezTo>
                  <a:pt x="62" y="55"/>
                  <a:pt x="62" y="55"/>
                  <a:pt x="62" y="55"/>
                </a:cubicBezTo>
                <a:cubicBezTo>
                  <a:pt x="62" y="55"/>
                  <a:pt x="45" y="73"/>
                  <a:pt x="25" y="87"/>
                </a:cubicBezTo>
                <a:cubicBezTo>
                  <a:pt x="21" y="90"/>
                  <a:pt x="19" y="90"/>
                  <a:pt x="18" y="88"/>
                </a:cubicBezTo>
                <a:cubicBezTo>
                  <a:pt x="16" y="85"/>
                  <a:pt x="23" y="72"/>
                  <a:pt x="31" y="58"/>
                </a:cubicBezTo>
                <a:cubicBezTo>
                  <a:pt x="40" y="42"/>
                  <a:pt x="57" y="12"/>
                  <a:pt x="36" y="39"/>
                </a:cubicBezTo>
                <a:cubicBezTo>
                  <a:pt x="29" y="47"/>
                  <a:pt x="21" y="55"/>
                  <a:pt x="14" y="61"/>
                </a:cubicBezTo>
                <a:cubicBezTo>
                  <a:pt x="10" y="65"/>
                  <a:pt x="7" y="66"/>
                  <a:pt x="6" y="64"/>
                </a:cubicBezTo>
                <a:cubicBezTo>
                  <a:pt x="4" y="62"/>
                  <a:pt x="8" y="53"/>
                  <a:pt x="12" y="43"/>
                </a:cubicBezTo>
                <a:cubicBezTo>
                  <a:pt x="15" y="36"/>
                  <a:pt x="19" y="29"/>
                  <a:pt x="20" y="23"/>
                </a:cubicBezTo>
                <a:cubicBezTo>
                  <a:pt x="22" y="17"/>
                  <a:pt x="1" y="45"/>
                  <a:pt x="1" y="45"/>
                </a:cubicBezTo>
                <a:cubicBezTo>
                  <a:pt x="0" y="44"/>
                  <a:pt x="0" y="44"/>
                  <a:pt x="0" y="44"/>
                </a:cubicBezTo>
                <a:close/>
                <a:moveTo>
                  <a:pt x="70" y="70"/>
                </a:moveTo>
                <a:cubicBezTo>
                  <a:pt x="88" y="54"/>
                  <a:pt x="88" y="54"/>
                  <a:pt x="88" y="54"/>
                </a:cubicBezTo>
                <a:cubicBezTo>
                  <a:pt x="89" y="52"/>
                  <a:pt x="91" y="52"/>
                  <a:pt x="92" y="54"/>
                </a:cubicBezTo>
                <a:cubicBezTo>
                  <a:pt x="137" y="101"/>
                  <a:pt x="137" y="101"/>
                  <a:pt x="137" y="101"/>
                </a:cubicBezTo>
                <a:cubicBezTo>
                  <a:pt x="138" y="102"/>
                  <a:pt x="137" y="104"/>
                  <a:pt x="136" y="105"/>
                </a:cubicBezTo>
                <a:cubicBezTo>
                  <a:pt x="119" y="122"/>
                  <a:pt x="119" y="122"/>
                  <a:pt x="119" y="122"/>
                </a:cubicBezTo>
                <a:cubicBezTo>
                  <a:pt x="118" y="123"/>
                  <a:pt x="116" y="123"/>
                  <a:pt x="115" y="122"/>
                </a:cubicBezTo>
                <a:cubicBezTo>
                  <a:pt x="70" y="74"/>
                  <a:pt x="70" y="74"/>
                  <a:pt x="70" y="74"/>
                </a:cubicBezTo>
                <a:cubicBezTo>
                  <a:pt x="69" y="73"/>
                  <a:pt x="69" y="71"/>
                  <a:pt x="70" y="70"/>
                </a:cubicBezTo>
                <a:close/>
                <a:moveTo>
                  <a:pt x="61" y="37"/>
                </a:moveTo>
                <a:cubicBezTo>
                  <a:pt x="59" y="47"/>
                  <a:pt x="59" y="47"/>
                  <a:pt x="59" y="47"/>
                </a:cubicBezTo>
                <a:cubicBezTo>
                  <a:pt x="67" y="56"/>
                  <a:pt x="67" y="56"/>
                  <a:pt x="67" y="56"/>
                </a:cubicBezTo>
                <a:cubicBezTo>
                  <a:pt x="63" y="59"/>
                  <a:pt x="63" y="59"/>
                  <a:pt x="63" y="59"/>
                </a:cubicBezTo>
                <a:cubicBezTo>
                  <a:pt x="70" y="67"/>
                  <a:pt x="70" y="67"/>
                  <a:pt x="70" y="67"/>
                </a:cubicBezTo>
                <a:cubicBezTo>
                  <a:pt x="85" y="53"/>
                  <a:pt x="85" y="53"/>
                  <a:pt x="85" y="53"/>
                </a:cubicBezTo>
                <a:cubicBezTo>
                  <a:pt x="78" y="46"/>
                  <a:pt x="78" y="46"/>
                  <a:pt x="78" y="46"/>
                </a:cubicBezTo>
                <a:cubicBezTo>
                  <a:pt x="73" y="50"/>
                  <a:pt x="73" y="50"/>
                  <a:pt x="73" y="50"/>
                </a:cubicBezTo>
                <a:cubicBezTo>
                  <a:pt x="61" y="37"/>
                  <a:pt x="61" y="37"/>
                  <a:pt x="61" y="37"/>
                </a:cubicBezTo>
                <a:close/>
                <a:moveTo>
                  <a:pt x="121" y="123"/>
                </a:moveTo>
                <a:cubicBezTo>
                  <a:pt x="122" y="124"/>
                  <a:pt x="122" y="124"/>
                  <a:pt x="122" y="124"/>
                </a:cubicBezTo>
                <a:cubicBezTo>
                  <a:pt x="139" y="108"/>
                  <a:pt x="139" y="108"/>
                  <a:pt x="139" y="108"/>
                </a:cubicBezTo>
                <a:cubicBezTo>
                  <a:pt x="138" y="107"/>
                  <a:pt x="138" y="107"/>
                  <a:pt x="138" y="107"/>
                </a:cubicBezTo>
                <a:lnTo>
                  <a:pt x="121" y="123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727950" y="1621665"/>
            <a:ext cx="655638" cy="654050"/>
          </a:xfrm>
          <a:prstGeom prst="ellipse">
            <a:avLst/>
          </a:prstGeom>
          <a:solidFill>
            <a:schemeClr val="bg1"/>
          </a:solidFill>
          <a:ln w="47625">
            <a:solidFill>
              <a:srgbClr val="197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altLang="zh-CN" sz="2400" noProof="1">
                <a:solidFill>
                  <a:srgbClr val="197519"/>
                </a:solidFill>
              </a:rPr>
              <a:t>1</a:t>
            </a:r>
            <a:endParaRPr lang="zh-CN" altLang="en-US" sz="2400" noProof="1">
              <a:solidFill>
                <a:srgbClr val="197519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50113" y="3017077"/>
            <a:ext cx="654050" cy="655638"/>
          </a:xfrm>
          <a:prstGeom prst="ellipse">
            <a:avLst/>
          </a:prstGeom>
          <a:solidFill>
            <a:schemeClr val="bg1"/>
          </a:solidFill>
          <a:ln w="47625">
            <a:solidFill>
              <a:srgbClr val="197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altLang="zh-CN" sz="2400" noProof="1">
                <a:solidFill>
                  <a:srgbClr val="197519"/>
                </a:solidFill>
              </a:rPr>
              <a:t>2</a:t>
            </a:r>
            <a:endParaRPr lang="zh-CN" altLang="en-US" sz="2400" noProof="1">
              <a:solidFill>
                <a:srgbClr val="197519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727950" y="4414077"/>
            <a:ext cx="655638" cy="655638"/>
          </a:xfrm>
          <a:prstGeom prst="ellipse">
            <a:avLst/>
          </a:prstGeom>
          <a:solidFill>
            <a:schemeClr val="bg1"/>
          </a:solidFill>
          <a:ln w="47625">
            <a:solidFill>
              <a:srgbClr val="197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altLang="zh-CN" sz="2400" noProof="1">
                <a:solidFill>
                  <a:srgbClr val="197519"/>
                </a:solidFill>
              </a:rPr>
              <a:t>3</a:t>
            </a:r>
            <a:endParaRPr lang="zh-CN" altLang="en-US" sz="2400" noProof="1">
              <a:solidFill>
                <a:srgbClr val="197519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242142" y="1494665"/>
            <a:ext cx="25143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197519"/>
                </a:solidFill>
              </a:rPr>
              <a:t>通过登录来反爬虫</a:t>
            </a:r>
            <a:endParaRPr lang="zh-CN" altLang="en-US" sz="2200" b="1" dirty="0">
              <a:solidFill>
                <a:srgbClr val="197519"/>
              </a:solidFill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12734" y="3386965"/>
            <a:ext cx="6978629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zh-CN" altLang="en-US" sz="1400" dirty="0" smtClean="0"/>
              <a:t>正如前面所说，</a:t>
            </a:r>
            <a:r>
              <a:rPr lang="en-US" altLang="zh-CN" sz="1400" dirty="0" smtClean="0"/>
              <a:t>header</a:t>
            </a:r>
            <a:r>
              <a:rPr lang="zh-CN" altLang="en-US" sz="1400" dirty="0" smtClean="0"/>
              <a:t>是相当重要的信息，也是服务器反爬虫的关键。</a:t>
            </a:r>
            <a:endParaRPr lang="en-US" altLang="zh-CN" sz="1400" dirty="0" smtClean="0"/>
          </a:p>
          <a:p>
            <a:pPr algn="r">
              <a:lnSpc>
                <a:spcPct val="125000"/>
              </a:lnSpc>
            </a:pPr>
            <a:r>
              <a:rPr lang="en-US" altLang="zh-CN" sz="1400" dirty="0" smtClean="0"/>
              <a:t>Header</a:t>
            </a:r>
            <a:r>
              <a:rPr lang="zh-CN" altLang="en-US" sz="1400" dirty="0" smtClean="0"/>
              <a:t>中最重要的几个信息</a:t>
            </a:r>
            <a:r>
              <a:rPr lang="en-US" altLang="zh-CN" sz="1400" dirty="0" smtClean="0"/>
              <a:t>Accept-Encoding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User-Agent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pPr indent="0" algn="r">
              <a:lnSpc>
                <a:spcPct val="125000"/>
              </a:lnSpc>
            </a:pPr>
            <a:r>
              <a:rPr lang="en-US" altLang="zh-CN" sz="1400" dirty="0" smtClean="0"/>
              <a:t>Python</a:t>
            </a:r>
            <a:r>
              <a:rPr lang="zh-CN" altLang="en-US" sz="1400" dirty="0" smtClean="0"/>
              <a:t>默认的</a:t>
            </a:r>
            <a:r>
              <a:rPr lang="en-US" altLang="zh-CN" sz="1400" dirty="0" smtClean="0"/>
              <a:t>Accept-Encoding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identity</a:t>
            </a:r>
            <a:r>
              <a:rPr lang="zh-CN" altLang="en-US" sz="1400" dirty="0" smtClean="0"/>
              <a:t>；默认的</a:t>
            </a:r>
            <a:r>
              <a:rPr lang="en-US" altLang="zh-CN" sz="1400" dirty="0" smtClean="0"/>
              <a:t>User-Agent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Python-</a:t>
            </a:r>
            <a:r>
              <a:rPr lang="en-US" altLang="zh-CN" sz="1400" dirty="0" err="1" smtClean="0"/>
              <a:t>urllib</a:t>
            </a:r>
            <a:r>
              <a:rPr lang="en-US" altLang="zh-CN" sz="1400" dirty="0" smtClean="0"/>
              <a:t>/3.4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089748" y="2994852"/>
            <a:ext cx="31810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197519"/>
                </a:solidFill>
              </a:rPr>
              <a:t>通过</a:t>
            </a:r>
            <a:r>
              <a:rPr lang="en-US" altLang="zh-CN" sz="2200" b="1" dirty="0" smtClean="0">
                <a:solidFill>
                  <a:srgbClr val="197519"/>
                </a:solidFill>
              </a:rPr>
              <a:t>Header</a:t>
            </a:r>
            <a:r>
              <a:rPr lang="zh-CN" altLang="en-US" sz="2200" b="1" dirty="0" smtClean="0">
                <a:solidFill>
                  <a:srgbClr val="197519"/>
                </a:solidFill>
              </a:rPr>
              <a:t>信息反爬虫</a:t>
            </a:r>
            <a:endParaRPr lang="zh-CN" altLang="en-US" sz="2200" b="1" dirty="0">
              <a:solidFill>
                <a:srgbClr val="197519"/>
              </a:solidFill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12734" y="4801427"/>
            <a:ext cx="7321529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indent="0" algn="r">
              <a:lnSpc>
                <a:spcPct val="125000"/>
              </a:lnSpc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cookies</a:t>
            </a:r>
            <a:r>
              <a:rPr lang="zh-CN" altLang="en-US" sz="1400" dirty="0" smtClean="0"/>
              <a:t>存储设备信息，包括访问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，时间，内容，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，电脑</a:t>
            </a:r>
            <a:r>
              <a:rPr lang="en-US" altLang="zh-CN" sz="1400" dirty="0" smtClean="0"/>
              <a:t>MAC</a:t>
            </a:r>
            <a:r>
              <a:rPr lang="zh-CN" altLang="en-US" sz="1400" dirty="0" smtClean="0"/>
              <a:t>信息等等。</a:t>
            </a:r>
            <a:endParaRPr lang="en-US" altLang="zh-CN" sz="1400" dirty="0" smtClean="0"/>
          </a:p>
          <a:p>
            <a:pPr indent="0" algn="r">
              <a:lnSpc>
                <a:spcPct val="125000"/>
              </a:lnSpc>
            </a:pPr>
            <a:r>
              <a:rPr lang="zh-CN" altLang="en-US" sz="1400" dirty="0" smtClean="0"/>
              <a:t>其实不只是</a:t>
            </a:r>
            <a:r>
              <a:rPr lang="en-US" altLang="zh-CN" sz="1400" dirty="0" smtClean="0"/>
              <a:t>cookies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cookies</a:t>
            </a:r>
            <a:r>
              <a:rPr lang="zh-CN" altLang="en-US" sz="1400" dirty="0" smtClean="0"/>
              <a:t>只是一个主要的显式的方式。网页代码内部也可以做到。</a:t>
            </a:r>
            <a:endParaRPr lang="en-US" altLang="zh-CN" sz="1400" dirty="0" smtClean="0"/>
          </a:p>
          <a:p>
            <a:pPr algn="r">
              <a:lnSpc>
                <a:spcPct val="125000"/>
              </a:lnSpc>
            </a:pPr>
            <a:r>
              <a:rPr lang="zh-CN" altLang="en-US" sz="1400" dirty="0" smtClean="0"/>
              <a:t>通过这些信息来判断是否是机器人爬虫等。</a:t>
            </a:r>
            <a:endParaRPr lang="zh-CN" altLang="en-US" sz="1400" dirty="0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135688" y="4409315"/>
            <a:ext cx="54922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2200" b="1" dirty="0" smtClean="0">
                <a:solidFill>
                  <a:srgbClr val="197519"/>
                </a:solidFill>
              </a:rPr>
              <a:t>通过</a:t>
            </a:r>
            <a:r>
              <a:rPr lang="en-US" altLang="zh-CN" sz="2200" b="1" dirty="0" smtClean="0">
                <a:solidFill>
                  <a:srgbClr val="197519"/>
                </a:solidFill>
              </a:rPr>
              <a:t>Cookies</a:t>
            </a:r>
            <a:r>
              <a:rPr lang="zh-CN" altLang="en-US" sz="2200" b="1" dirty="0" smtClean="0">
                <a:solidFill>
                  <a:srgbClr val="197519"/>
                </a:solidFill>
              </a:rPr>
              <a:t>等反爬虫</a:t>
            </a:r>
            <a:endParaRPr lang="zh-CN" altLang="en-US" sz="2200" b="1" dirty="0">
              <a:solidFill>
                <a:srgbClr val="197519"/>
              </a:solidFill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23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011238" y="579438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常见反爬虫机制与方法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等腰三角形 37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0" y="5949870"/>
            <a:ext cx="12192000" cy="3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indent="0" algn="ctr">
              <a:lnSpc>
                <a:spcPct val="125000"/>
              </a:lnSpc>
            </a:pPr>
            <a:r>
              <a:rPr lang="zh-CN" altLang="en-US" sz="1400" dirty="0" smtClean="0">
                <a:solidFill>
                  <a:srgbClr val="FF0000"/>
                </a:solidFill>
              </a:rPr>
              <a:t>常用的阻碍爬虫的方式有：使用动态网页、</a:t>
            </a:r>
            <a:r>
              <a:rPr lang="en-US" altLang="zh-CN" sz="1400" dirty="0" smtClean="0">
                <a:solidFill>
                  <a:srgbClr val="FF0000"/>
                </a:solidFill>
              </a:rPr>
              <a:t>IP</a:t>
            </a:r>
            <a:r>
              <a:rPr lang="zh-CN" altLang="en-US" sz="1400" dirty="0" smtClean="0">
                <a:solidFill>
                  <a:srgbClr val="FF0000"/>
                </a:solidFill>
              </a:rPr>
              <a:t>暂时或永久封禁、验证码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1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21600000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21600000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21600000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21600000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7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857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2857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2857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71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871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3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2857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86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14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771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714"/>
                            </p:stCondLst>
                            <p:childTnLst>
                              <p:par>
                                <p:cTn id="143" presetID="15" presetClass="emph" presetSubtype="0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 uiExpand="1" build="p"/>
      <p:bldP spid="13" grpId="0" animBg="1"/>
      <p:bldP spid="14" grpId="0" animBg="1"/>
      <p:bldP spid="19" grpId="0" animBg="1"/>
      <p:bldP spid="19" grpId="1" animBg="1"/>
      <p:bldP spid="21" grpId="0" animBg="1"/>
      <p:bldP spid="22" grpId="0" animBg="1"/>
      <p:bldP spid="23" grpId="0" animBg="1"/>
      <p:bldP spid="12" grpId="0"/>
      <p:bldP spid="24" grpId="0" uiExpand="1" build="p"/>
      <p:bldP spid="28" grpId="0"/>
      <p:bldP spid="29" grpId="0" uiExpand="1" build="p"/>
      <p:bldP spid="30" grpId="0"/>
      <p:bldP spid="25" grpId="0"/>
      <p:bldP spid="35" grpId="0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26" grpId="0" build="p"/>
      <p:bldP spid="26" grpI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等腰三角形 31"/>
          <p:cNvSpPr>
            <a:spLocks noChangeArrowheads="1"/>
          </p:cNvSpPr>
          <p:nvPr/>
        </p:nvSpPr>
        <p:spPr bwMode="auto">
          <a:xfrm rot="9233090">
            <a:off x="11152188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3" name="等腰三角形 32"/>
          <p:cNvSpPr>
            <a:spLocks noChangeArrowheads="1"/>
          </p:cNvSpPr>
          <p:nvPr/>
        </p:nvSpPr>
        <p:spPr bwMode="auto">
          <a:xfrm rot="-6030424">
            <a:off x="109100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 rot="-228606">
            <a:off x="113649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 rot="-3389783">
            <a:off x="11105356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1" name="等腰三角形 40"/>
          <p:cNvSpPr>
            <a:spLocks noChangeArrowheads="1"/>
          </p:cNvSpPr>
          <p:nvPr/>
        </p:nvSpPr>
        <p:spPr bwMode="auto">
          <a:xfrm rot="8748521">
            <a:off x="11295063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11419" y="1152736"/>
            <a:ext cx="2286000" cy="2286000"/>
          </a:xfrm>
          <a:prstGeom prst="ellipse">
            <a:avLst/>
          </a:prstGeom>
          <a:solidFill>
            <a:srgbClr val="19751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椭圆 11"/>
          <p:cNvSpPr/>
          <p:nvPr/>
        </p:nvSpPr>
        <p:spPr>
          <a:xfrm>
            <a:off x="4111419" y="2733886"/>
            <a:ext cx="2286000" cy="2286000"/>
          </a:xfrm>
          <a:prstGeom prst="ellipse">
            <a:avLst/>
          </a:prstGeom>
          <a:solidFill>
            <a:srgbClr val="19751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Freeform 9"/>
          <p:cNvSpPr>
            <a:spLocks noEditPoints="1" noChangeArrowheads="1"/>
          </p:cNvSpPr>
          <p:nvPr/>
        </p:nvSpPr>
        <p:spPr bwMode="auto">
          <a:xfrm flipH="1">
            <a:off x="4489244" y="3486252"/>
            <a:ext cx="1136650" cy="806450"/>
          </a:xfrm>
          <a:custGeom>
            <a:avLst/>
            <a:gdLst>
              <a:gd name="T0" fmla="*/ 46 w 206"/>
              <a:gd name="T1" fmla="*/ 131 h 146"/>
              <a:gd name="T2" fmla="*/ 46 w 206"/>
              <a:gd name="T3" fmla="*/ 8 h 146"/>
              <a:gd name="T4" fmla="*/ 9 w 206"/>
              <a:gd name="T5" fmla="*/ 8 h 146"/>
              <a:gd name="T6" fmla="*/ 9 w 206"/>
              <a:gd name="T7" fmla="*/ 131 h 146"/>
              <a:gd name="T8" fmla="*/ 0 w 206"/>
              <a:gd name="T9" fmla="*/ 131 h 146"/>
              <a:gd name="T10" fmla="*/ 0 w 206"/>
              <a:gd name="T11" fmla="*/ 146 h 146"/>
              <a:gd name="T12" fmla="*/ 206 w 206"/>
              <a:gd name="T13" fmla="*/ 146 h 146"/>
              <a:gd name="T14" fmla="*/ 206 w 206"/>
              <a:gd name="T15" fmla="*/ 131 h 146"/>
              <a:gd name="T16" fmla="*/ 198 w 206"/>
              <a:gd name="T17" fmla="*/ 131 h 146"/>
              <a:gd name="T18" fmla="*/ 198 w 206"/>
              <a:gd name="T19" fmla="*/ 60 h 146"/>
              <a:gd name="T20" fmla="*/ 161 w 206"/>
              <a:gd name="T21" fmla="*/ 60 h 146"/>
              <a:gd name="T22" fmla="*/ 161 w 206"/>
              <a:gd name="T23" fmla="*/ 131 h 146"/>
              <a:gd name="T24" fmla="*/ 147 w 206"/>
              <a:gd name="T25" fmla="*/ 131 h 146"/>
              <a:gd name="T26" fmla="*/ 147 w 206"/>
              <a:gd name="T27" fmla="*/ 87 h 146"/>
              <a:gd name="T28" fmla="*/ 110 w 206"/>
              <a:gd name="T29" fmla="*/ 87 h 146"/>
              <a:gd name="T30" fmla="*/ 110 w 206"/>
              <a:gd name="T31" fmla="*/ 131 h 146"/>
              <a:gd name="T32" fmla="*/ 98 w 206"/>
              <a:gd name="T33" fmla="*/ 131 h 146"/>
              <a:gd name="T34" fmla="*/ 98 w 206"/>
              <a:gd name="T35" fmla="*/ 40 h 146"/>
              <a:gd name="T36" fmla="*/ 61 w 206"/>
              <a:gd name="T37" fmla="*/ 40 h 146"/>
              <a:gd name="T38" fmla="*/ 61 w 206"/>
              <a:gd name="T39" fmla="*/ 131 h 146"/>
              <a:gd name="T40" fmla="*/ 46 w 206"/>
              <a:gd name="T41" fmla="*/ 131 h 146"/>
              <a:gd name="T42" fmla="*/ 46 w 206"/>
              <a:gd name="T43" fmla="*/ 131 h 146"/>
              <a:gd name="T44" fmla="*/ 110 w 206"/>
              <a:gd name="T45" fmla="*/ 35 h 146"/>
              <a:gd name="T46" fmla="*/ 110 w 206"/>
              <a:gd name="T47" fmla="*/ 13 h 146"/>
              <a:gd name="T48" fmla="*/ 149 w 206"/>
              <a:gd name="T49" fmla="*/ 13 h 146"/>
              <a:gd name="T50" fmla="*/ 149 w 206"/>
              <a:gd name="T51" fmla="*/ 0 h 146"/>
              <a:gd name="T52" fmla="*/ 186 w 206"/>
              <a:gd name="T53" fmla="*/ 23 h 146"/>
              <a:gd name="T54" fmla="*/ 149 w 206"/>
              <a:gd name="T55" fmla="*/ 47 h 146"/>
              <a:gd name="T56" fmla="*/ 149 w 206"/>
              <a:gd name="T57" fmla="*/ 35 h 146"/>
              <a:gd name="T58" fmla="*/ 110 w 206"/>
              <a:gd name="T59" fmla="*/ 3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6" h="146">
                <a:moveTo>
                  <a:pt x="46" y="131"/>
                </a:moveTo>
                <a:lnTo>
                  <a:pt x="46" y="8"/>
                </a:lnTo>
                <a:lnTo>
                  <a:pt x="9" y="8"/>
                </a:lnTo>
                <a:lnTo>
                  <a:pt x="9" y="131"/>
                </a:lnTo>
                <a:lnTo>
                  <a:pt x="0" y="131"/>
                </a:lnTo>
                <a:lnTo>
                  <a:pt x="0" y="146"/>
                </a:lnTo>
                <a:lnTo>
                  <a:pt x="206" y="146"/>
                </a:lnTo>
                <a:lnTo>
                  <a:pt x="206" y="131"/>
                </a:lnTo>
                <a:lnTo>
                  <a:pt x="198" y="131"/>
                </a:lnTo>
                <a:lnTo>
                  <a:pt x="198" y="60"/>
                </a:lnTo>
                <a:lnTo>
                  <a:pt x="161" y="60"/>
                </a:lnTo>
                <a:lnTo>
                  <a:pt x="161" y="131"/>
                </a:lnTo>
                <a:lnTo>
                  <a:pt x="147" y="131"/>
                </a:lnTo>
                <a:lnTo>
                  <a:pt x="147" y="87"/>
                </a:lnTo>
                <a:lnTo>
                  <a:pt x="110" y="87"/>
                </a:lnTo>
                <a:lnTo>
                  <a:pt x="110" y="131"/>
                </a:lnTo>
                <a:lnTo>
                  <a:pt x="98" y="131"/>
                </a:lnTo>
                <a:lnTo>
                  <a:pt x="98" y="40"/>
                </a:lnTo>
                <a:lnTo>
                  <a:pt x="61" y="40"/>
                </a:lnTo>
                <a:lnTo>
                  <a:pt x="61" y="131"/>
                </a:lnTo>
                <a:lnTo>
                  <a:pt x="46" y="131"/>
                </a:lnTo>
                <a:close/>
                <a:moveTo>
                  <a:pt x="110" y="35"/>
                </a:moveTo>
                <a:lnTo>
                  <a:pt x="110" y="13"/>
                </a:lnTo>
                <a:lnTo>
                  <a:pt x="149" y="13"/>
                </a:lnTo>
                <a:lnTo>
                  <a:pt x="149" y="0"/>
                </a:lnTo>
                <a:lnTo>
                  <a:pt x="186" y="23"/>
                </a:lnTo>
                <a:lnTo>
                  <a:pt x="149" y="47"/>
                </a:lnTo>
                <a:lnTo>
                  <a:pt x="149" y="35"/>
                </a:lnTo>
                <a:lnTo>
                  <a:pt x="11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49719" y="1152736"/>
            <a:ext cx="2286000" cy="2286000"/>
          </a:xfrm>
          <a:prstGeom prst="ellipse">
            <a:avLst/>
          </a:prstGeom>
          <a:solidFill>
            <a:srgbClr val="19751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1" name="Freeform 13"/>
          <p:cNvSpPr>
            <a:spLocks noEditPoints="1" noChangeArrowheads="1"/>
          </p:cNvSpPr>
          <p:nvPr/>
        </p:nvSpPr>
        <p:spPr bwMode="auto">
          <a:xfrm>
            <a:off x="6572044" y="1490873"/>
            <a:ext cx="969962" cy="1103313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749719" y="2733886"/>
            <a:ext cx="2286000" cy="2286000"/>
          </a:xfrm>
          <a:prstGeom prst="ellipse">
            <a:avLst/>
          </a:prstGeom>
          <a:solidFill>
            <a:srgbClr val="19751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03946" y="1441118"/>
            <a:ext cx="3497662" cy="174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zh-CN" altLang="en-US" sz="1400" dirty="0" smtClean="0">
                <a:solidFill>
                  <a:srgbClr val="262626"/>
                </a:solidFill>
              </a:rPr>
              <a:t>尤其是</a:t>
            </a:r>
            <a:r>
              <a:rPr lang="en-US" altLang="zh-CN" sz="1400" dirty="0">
                <a:solidFill>
                  <a:prstClr val="black"/>
                </a:solidFill>
              </a:rPr>
              <a:t>User-Agent </a:t>
            </a:r>
            <a:r>
              <a:rPr lang="zh-CN" altLang="en-US" sz="1400" dirty="0">
                <a:solidFill>
                  <a:prstClr val="black"/>
                </a:solidFill>
              </a:rPr>
              <a:t>和 </a:t>
            </a:r>
            <a:r>
              <a:rPr lang="en-US" altLang="zh-CN" sz="1400" dirty="0" smtClean="0">
                <a:solidFill>
                  <a:prstClr val="black"/>
                </a:solidFill>
              </a:rPr>
              <a:t>Accept-Encoding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r>
              <a:rPr lang="en-US" altLang="zh-CN" sz="800" dirty="0" smtClean="0">
                <a:solidFill>
                  <a:prstClr val="black"/>
                </a:solidFill>
              </a:rPr>
              <a:t>        'Accept' : 'text/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html,application</a:t>
            </a:r>
            <a:r>
              <a:rPr lang="en-US" altLang="zh-CN" sz="800" dirty="0" smtClean="0">
                <a:solidFill>
                  <a:prstClr val="black"/>
                </a:solidFill>
              </a:rPr>
              <a:t>/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xhtml+xml,application</a:t>
            </a:r>
            <a:r>
              <a:rPr lang="en-US" altLang="zh-CN" sz="800" dirty="0" smtClean="0">
                <a:solidFill>
                  <a:prstClr val="black"/>
                </a:solidFill>
              </a:rPr>
              <a:t>/xml;</a:t>
            </a:r>
          </a:p>
          <a:p>
            <a:pPr indent="0">
              <a:lnSpc>
                <a:spcPct val="125000"/>
              </a:lnSpc>
            </a:pPr>
            <a:r>
              <a:rPr lang="en-US" altLang="zh-CN" sz="800" dirty="0" smtClean="0">
                <a:solidFill>
                  <a:prstClr val="black"/>
                </a:solidFill>
              </a:rPr>
              <a:t>q=0.9,image/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webp</a:t>
            </a:r>
            <a:r>
              <a:rPr lang="en-US" altLang="zh-CN" sz="800" dirty="0">
                <a:solidFill>
                  <a:prstClr val="black"/>
                </a:solidFill>
              </a:rPr>
              <a:t>,*/*;q=0.8',</a:t>
            </a:r>
          </a:p>
          <a:p>
            <a:pPr indent="0">
              <a:lnSpc>
                <a:spcPct val="125000"/>
              </a:lnSpc>
            </a:pPr>
            <a:r>
              <a:rPr lang="en-US" altLang="zh-CN" sz="800" dirty="0" smtClean="0">
                <a:solidFill>
                  <a:prstClr val="black"/>
                </a:solidFill>
              </a:rPr>
              <a:t>'Accept-Encoding' : '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gzip</a:t>
            </a:r>
            <a:r>
              <a:rPr lang="en-US" altLang="zh-CN" sz="800" dirty="0">
                <a:solidFill>
                  <a:prstClr val="black"/>
                </a:solidFill>
              </a:rPr>
              <a:t>, deflate, </a:t>
            </a:r>
            <a:r>
              <a:rPr lang="en-US" altLang="zh-CN" sz="800" dirty="0" err="1">
                <a:solidFill>
                  <a:prstClr val="black"/>
                </a:solidFill>
              </a:rPr>
              <a:t>sdch</a:t>
            </a:r>
            <a:r>
              <a:rPr lang="en-US" altLang="zh-CN" sz="800" dirty="0">
                <a:solidFill>
                  <a:prstClr val="black"/>
                </a:solidFill>
              </a:rPr>
              <a:t>',</a:t>
            </a:r>
          </a:p>
          <a:p>
            <a:pPr indent="0">
              <a:lnSpc>
                <a:spcPct val="125000"/>
              </a:lnSpc>
            </a:pPr>
            <a:r>
              <a:rPr lang="en-US" altLang="zh-CN" sz="800" dirty="0" smtClean="0">
                <a:solidFill>
                  <a:prstClr val="black"/>
                </a:solidFill>
              </a:rPr>
              <a:t>'Accept-Language' : '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zh-CN,zh;q</a:t>
            </a:r>
            <a:r>
              <a:rPr lang="en-US" altLang="zh-CN" sz="800" dirty="0" smtClean="0">
                <a:solidFill>
                  <a:prstClr val="black"/>
                </a:solidFill>
              </a:rPr>
              <a:t>=0.8</a:t>
            </a:r>
            <a:r>
              <a:rPr lang="en-US" altLang="zh-CN" sz="800" dirty="0">
                <a:solidFill>
                  <a:prstClr val="black"/>
                </a:solidFill>
              </a:rPr>
              <a:t>',</a:t>
            </a:r>
          </a:p>
          <a:p>
            <a:pPr indent="0">
              <a:lnSpc>
                <a:spcPct val="125000"/>
              </a:lnSpc>
            </a:pPr>
            <a:r>
              <a:rPr lang="en-US" altLang="zh-CN" sz="800" dirty="0" smtClean="0">
                <a:solidFill>
                  <a:prstClr val="black"/>
                </a:solidFill>
              </a:rPr>
              <a:t>'Connection' : 'keep-alive',</a:t>
            </a:r>
          </a:p>
          <a:p>
            <a:pPr indent="0">
              <a:lnSpc>
                <a:spcPct val="125000"/>
              </a:lnSpc>
            </a:pPr>
            <a:r>
              <a:rPr lang="en-US" altLang="zh-CN" sz="800" dirty="0" smtClean="0">
                <a:solidFill>
                  <a:prstClr val="black"/>
                </a:solidFill>
              </a:rPr>
              <a:t>Host' </a:t>
            </a:r>
            <a:r>
              <a:rPr lang="en-US" altLang="zh-CN" sz="800" dirty="0">
                <a:solidFill>
                  <a:prstClr val="black"/>
                </a:solidFill>
              </a:rPr>
              <a:t>: </a:t>
            </a:r>
            <a:r>
              <a:rPr lang="en-US" altLang="zh-CN" sz="800" dirty="0" smtClean="0">
                <a:solidFill>
                  <a:prstClr val="black"/>
                </a:solidFill>
              </a:rPr>
              <a:t>www.XXX.com',</a:t>
            </a:r>
          </a:p>
          <a:p>
            <a:pPr indent="0">
              <a:lnSpc>
                <a:spcPct val="125000"/>
              </a:lnSpc>
            </a:pPr>
            <a:r>
              <a:rPr lang="en-US" altLang="zh-CN" sz="800" dirty="0" smtClean="0">
                <a:solidFill>
                  <a:prstClr val="black"/>
                </a:solidFill>
              </a:rPr>
              <a:t>'User-Agent' : 'Mozilla/5.0 </a:t>
            </a:r>
            <a:r>
              <a:rPr lang="en-US" altLang="zh-CN" sz="800" dirty="0">
                <a:solidFill>
                  <a:prstClr val="black"/>
                </a:solidFill>
              </a:rPr>
              <a:t>(Windows NT 6.3; WOW64) </a:t>
            </a:r>
            <a:r>
              <a:rPr lang="en-US" altLang="zh-CN" sz="800" dirty="0" err="1">
                <a:solidFill>
                  <a:prstClr val="black"/>
                </a:solidFill>
              </a:rPr>
              <a:t>AppleWebKit</a:t>
            </a:r>
            <a:r>
              <a:rPr lang="en-US" altLang="zh-CN" sz="800" dirty="0">
                <a:solidFill>
                  <a:prstClr val="black"/>
                </a:solidFill>
              </a:rPr>
              <a:t>/537.36 (KHTML, like Gecko) Chrome/57.0.2987.133 Safari/537.36</a:t>
            </a:r>
            <a:r>
              <a:rPr lang="en-US" altLang="zh-CN" sz="800" dirty="0" smtClean="0">
                <a:solidFill>
                  <a:prstClr val="black"/>
                </a:solidFill>
              </a:rPr>
              <a:t>' </a:t>
            </a:r>
            <a:endParaRPr lang="zh-CN" altLang="en-US" sz="800" dirty="0">
              <a:solidFill>
                <a:srgbClr val="262626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24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63236" y="1068448"/>
            <a:ext cx="286328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197519"/>
                </a:solidFill>
              </a:rPr>
              <a:t>使用合理的</a:t>
            </a:r>
            <a:r>
              <a:rPr lang="en-US" altLang="zh-CN" sz="2000" b="1" dirty="0" smtClean="0">
                <a:solidFill>
                  <a:srgbClr val="197519"/>
                </a:solidFill>
              </a:rPr>
              <a:t>Header</a:t>
            </a:r>
            <a:endParaRPr lang="en-US" altLang="zh-CN" sz="2000" b="1" dirty="0">
              <a:solidFill>
                <a:srgbClr val="197519"/>
              </a:solidFill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34144" y="3473522"/>
            <a:ext cx="3589815" cy="14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zh-CN" altLang="en-US" sz="1400" dirty="0" smtClean="0">
                <a:solidFill>
                  <a:srgbClr val="262626"/>
                </a:solidFill>
              </a:rPr>
              <a:t>如果能看出来</a:t>
            </a:r>
            <a:r>
              <a:rPr lang="en-US" altLang="zh-CN" sz="1400" dirty="0" smtClean="0">
                <a:solidFill>
                  <a:srgbClr val="262626"/>
                </a:solidFill>
              </a:rPr>
              <a:t>cookies</a:t>
            </a:r>
            <a:r>
              <a:rPr lang="zh-CN" altLang="en-US" sz="1400" dirty="0" smtClean="0">
                <a:solidFill>
                  <a:srgbClr val="262626"/>
                </a:solidFill>
              </a:rPr>
              <a:t>是怎么生成的，那当然最好，直接自己写代码添加进</a:t>
            </a:r>
            <a:r>
              <a:rPr lang="en-US" altLang="zh-CN" sz="1400" dirty="0" smtClean="0">
                <a:solidFill>
                  <a:srgbClr val="262626"/>
                </a:solidFill>
              </a:rPr>
              <a:t>cookies</a:t>
            </a:r>
            <a:r>
              <a:rPr lang="zh-CN" altLang="en-US" sz="1400" dirty="0" smtClean="0">
                <a:solidFill>
                  <a:srgbClr val="262626"/>
                </a:solidFill>
              </a:rPr>
              <a:t>。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 indent="0">
              <a:lnSpc>
                <a:spcPct val="125000"/>
              </a:lnSpc>
            </a:pPr>
            <a:r>
              <a:rPr lang="zh-CN" altLang="en-US" sz="1400" dirty="0" smtClean="0">
                <a:solidFill>
                  <a:srgbClr val="262626"/>
                </a:solidFill>
              </a:rPr>
              <a:t>如果看不出来，又被</a:t>
            </a:r>
            <a:r>
              <a:rPr lang="en-US" altLang="zh-CN" sz="1400" dirty="0" smtClean="0">
                <a:solidFill>
                  <a:srgbClr val="262626"/>
                </a:solidFill>
              </a:rPr>
              <a:t>Cookies</a:t>
            </a:r>
            <a:r>
              <a:rPr lang="zh-CN" altLang="en-US" sz="1400" dirty="0" smtClean="0">
                <a:solidFill>
                  <a:srgbClr val="262626"/>
                </a:solidFill>
              </a:rPr>
              <a:t>烦扰，可以使用</a:t>
            </a:r>
            <a:r>
              <a:rPr lang="en-US" altLang="zh-CN" sz="1400" dirty="0" smtClean="0">
                <a:solidFill>
                  <a:srgbClr val="262626"/>
                </a:solidFill>
              </a:rPr>
              <a:t>request</a:t>
            </a:r>
            <a:r>
              <a:rPr lang="zh-CN" altLang="en-US" sz="1400" dirty="0" smtClean="0">
                <a:solidFill>
                  <a:srgbClr val="262626"/>
                </a:solidFill>
              </a:rPr>
              <a:t>的</a:t>
            </a:r>
            <a:r>
              <a:rPr lang="en-US" altLang="zh-CN" sz="1400" dirty="0" smtClean="0">
                <a:solidFill>
                  <a:srgbClr val="262626"/>
                </a:solidFill>
              </a:rPr>
              <a:t>Session()</a:t>
            </a:r>
            <a:r>
              <a:rPr lang="zh-CN" altLang="en-US" sz="1400" dirty="0" smtClean="0">
                <a:solidFill>
                  <a:srgbClr val="262626"/>
                </a:solidFill>
              </a:rPr>
              <a:t>，相当于浏览器一样，自动记录</a:t>
            </a:r>
            <a:r>
              <a:rPr lang="en-US" altLang="zh-CN" sz="1400" dirty="0" smtClean="0">
                <a:solidFill>
                  <a:srgbClr val="262626"/>
                </a:solidFill>
              </a:rPr>
              <a:t>cookies</a:t>
            </a:r>
            <a:r>
              <a:rPr lang="zh-CN" altLang="en-US" sz="1400" dirty="0" smtClean="0">
                <a:solidFill>
                  <a:srgbClr val="262626"/>
                </a:solidFill>
              </a:rPr>
              <a:t>和缓存信息。</a:t>
            </a:r>
            <a:endParaRPr lang="zh-CN" altLang="en-US" sz="1400" dirty="0">
              <a:solidFill>
                <a:srgbClr val="262626"/>
              </a:solidFill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739559" y="3084584"/>
            <a:ext cx="217239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197519"/>
                </a:solidFill>
              </a:rPr>
              <a:t>注意</a:t>
            </a:r>
            <a:r>
              <a:rPr lang="en-US" altLang="zh-CN" sz="2000" b="1" dirty="0" smtClean="0">
                <a:solidFill>
                  <a:srgbClr val="197519"/>
                </a:solidFill>
              </a:rPr>
              <a:t>Cookies</a:t>
            </a:r>
            <a:endParaRPr lang="en-US" altLang="zh-CN" sz="2000" b="1" dirty="0">
              <a:solidFill>
                <a:srgbClr val="197519"/>
              </a:solidFill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8210344" y="1540086"/>
            <a:ext cx="363927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rgbClr val="262626"/>
                </a:solidFill>
              </a:rPr>
              <a:t>通过更换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可以解决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封禁的问题。但更换一个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，那么一段时间后另一个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又会被封。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rgbClr val="262626"/>
                </a:solidFill>
              </a:rPr>
              <a:t>所以需要设置一个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池不断轮换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，直到爬取结束。（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去网上搜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代理，把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爬下来）</a:t>
            </a:r>
            <a:endParaRPr lang="zh-CN" altLang="en-US" sz="1400" dirty="0">
              <a:solidFill>
                <a:srgbClr val="262626"/>
              </a:solidFill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8210344" y="1152736"/>
            <a:ext cx="120898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197519"/>
                </a:solidFill>
              </a:rPr>
              <a:t>IP</a:t>
            </a:r>
            <a:r>
              <a:rPr lang="zh-CN" altLang="en-US" sz="2000" b="1" dirty="0" smtClean="0">
                <a:solidFill>
                  <a:srgbClr val="197519"/>
                </a:solidFill>
              </a:rPr>
              <a:t>池设置</a:t>
            </a:r>
            <a:endParaRPr lang="en-US" altLang="zh-CN" sz="2000" b="1" dirty="0">
              <a:solidFill>
                <a:srgbClr val="197519"/>
              </a:solidFill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8184352" y="3473522"/>
            <a:ext cx="3665270" cy="14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1. </a:t>
            </a:r>
            <a:r>
              <a:rPr lang="zh-CN" altLang="en-US" sz="1400" dirty="0" smtClean="0">
                <a:solidFill>
                  <a:srgbClr val="262626"/>
                </a:solidFill>
              </a:rPr>
              <a:t>使用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池的方法更换</a:t>
            </a:r>
            <a:r>
              <a:rPr lang="en-US" altLang="zh-CN" sz="1400" dirty="0" smtClean="0">
                <a:solidFill>
                  <a:srgbClr val="262626"/>
                </a:solidFill>
              </a:rPr>
              <a:t>IP</a:t>
            </a:r>
            <a:r>
              <a:rPr lang="zh-CN" altLang="en-US" sz="1400" dirty="0" smtClean="0">
                <a:solidFill>
                  <a:srgbClr val="262626"/>
                </a:solidFill>
              </a:rPr>
              <a:t>继续访问；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2. </a:t>
            </a:r>
            <a:r>
              <a:rPr lang="zh-CN" altLang="en-US" sz="1400" dirty="0" smtClean="0">
                <a:solidFill>
                  <a:srgbClr val="262626"/>
                </a:solidFill>
              </a:rPr>
              <a:t>简单规则的验证码使用</a:t>
            </a:r>
            <a:r>
              <a:rPr lang="en-US" altLang="zh-CN" sz="1400" dirty="0" err="1" smtClean="0">
                <a:solidFill>
                  <a:srgbClr val="262626"/>
                </a:solidFill>
              </a:rPr>
              <a:t>pytesseract</a:t>
            </a:r>
            <a:r>
              <a:rPr lang="zh-CN" altLang="en-US" sz="1400" dirty="0" smtClean="0">
                <a:solidFill>
                  <a:srgbClr val="262626"/>
                </a:solidFill>
              </a:rPr>
              <a:t>识别；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3. </a:t>
            </a:r>
            <a:r>
              <a:rPr lang="zh-CN" altLang="en-US" sz="1400" dirty="0" smtClean="0">
                <a:solidFill>
                  <a:srgbClr val="262626"/>
                </a:solidFill>
              </a:rPr>
              <a:t>稍微复杂的，使用网上的验证码识别</a:t>
            </a:r>
            <a:r>
              <a:rPr lang="en-US" altLang="zh-CN" sz="1400" dirty="0" smtClean="0">
                <a:solidFill>
                  <a:srgbClr val="262626"/>
                </a:solidFill>
              </a:rPr>
              <a:t>API</a:t>
            </a:r>
            <a:r>
              <a:rPr lang="zh-CN" altLang="en-US" sz="1400" dirty="0" smtClean="0">
                <a:solidFill>
                  <a:srgbClr val="262626"/>
                </a:solidFill>
              </a:rPr>
              <a:t>（推荐阿里云市场的验证码</a:t>
            </a:r>
            <a:r>
              <a:rPr lang="en-US" altLang="zh-CN" sz="1400" dirty="0" smtClean="0">
                <a:solidFill>
                  <a:srgbClr val="262626"/>
                </a:solidFill>
              </a:rPr>
              <a:t>API</a:t>
            </a:r>
            <a:r>
              <a:rPr lang="zh-CN" altLang="en-US" sz="1400" dirty="0" smtClean="0">
                <a:solidFill>
                  <a:srgbClr val="262626"/>
                </a:solidFill>
              </a:rPr>
              <a:t>）</a:t>
            </a:r>
            <a:r>
              <a:rPr lang="en-US" altLang="zh-CN" sz="1400" dirty="0" smtClean="0">
                <a:solidFill>
                  <a:srgbClr val="262626"/>
                </a:solidFill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4. </a:t>
            </a:r>
            <a:r>
              <a:rPr lang="zh-CN" altLang="en-US" sz="1400" dirty="0" smtClean="0">
                <a:solidFill>
                  <a:srgbClr val="262626"/>
                </a:solidFill>
              </a:rPr>
              <a:t>自己实现验证码识别算法。</a:t>
            </a:r>
            <a:endParaRPr lang="zh-CN" altLang="en-US" sz="1400" dirty="0">
              <a:solidFill>
                <a:srgbClr val="262626"/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8184352" y="3084584"/>
            <a:ext cx="146706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197519"/>
                </a:solidFill>
              </a:rPr>
              <a:t>验证码识别</a:t>
            </a:r>
            <a:endParaRPr lang="en-US" altLang="zh-CN" sz="2000" b="1" dirty="0">
              <a:solidFill>
                <a:srgbClr val="197519"/>
              </a:solidFill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011238" y="579438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一些对抗反爬虫的办法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52" name="等腰三角形 5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等腰三角形 52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等腰三角形 54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123429" y="4305902"/>
            <a:ext cx="2286000" cy="2286000"/>
          </a:xfrm>
          <a:prstGeom prst="ellipse">
            <a:avLst/>
          </a:prstGeom>
          <a:solidFill>
            <a:srgbClr val="19751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0" name="椭圆 29"/>
          <p:cNvSpPr/>
          <p:nvPr/>
        </p:nvSpPr>
        <p:spPr>
          <a:xfrm>
            <a:off x="5761729" y="4305902"/>
            <a:ext cx="2286000" cy="2286000"/>
          </a:xfrm>
          <a:prstGeom prst="ellipse">
            <a:avLst/>
          </a:prstGeom>
          <a:solidFill>
            <a:srgbClr val="19751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6" name="Freeform 9"/>
          <p:cNvSpPr>
            <a:spLocks noEditPoints="1" noChangeArrowheads="1"/>
          </p:cNvSpPr>
          <p:nvPr/>
        </p:nvSpPr>
        <p:spPr bwMode="auto">
          <a:xfrm flipH="1">
            <a:off x="4527344" y="5065130"/>
            <a:ext cx="1136650" cy="806450"/>
          </a:xfrm>
          <a:custGeom>
            <a:avLst/>
            <a:gdLst>
              <a:gd name="T0" fmla="*/ 46 w 206"/>
              <a:gd name="T1" fmla="*/ 131 h 146"/>
              <a:gd name="T2" fmla="*/ 46 w 206"/>
              <a:gd name="T3" fmla="*/ 8 h 146"/>
              <a:gd name="T4" fmla="*/ 9 w 206"/>
              <a:gd name="T5" fmla="*/ 8 h 146"/>
              <a:gd name="T6" fmla="*/ 9 w 206"/>
              <a:gd name="T7" fmla="*/ 131 h 146"/>
              <a:gd name="T8" fmla="*/ 0 w 206"/>
              <a:gd name="T9" fmla="*/ 131 h 146"/>
              <a:gd name="T10" fmla="*/ 0 w 206"/>
              <a:gd name="T11" fmla="*/ 146 h 146"/>
              <a:gd name="T12" fmla="*/ 206 w 206"/>
              <a:gd name="T13" fmla="*/ 146 h 146"/>
              <a:gd name="T14" fmla="*/ 206 w 206"/>
              <a:gd name="T15" fmla="*/ 131 h 146"/>
              <a:gd name="T16" fmla="*/ 198 w 206"/>
              <a:gd name="T17" fmla="*/ 131 h 146"/>
              <a:gd name="T18" fmla="*/ 198 w 206"/>
              <a:gd name="T19" fmla="*/ 60 h 146"/>
              <a:gd name="T20" fmla="*/ 161 w 206"/>
              <a:gd name="T21" fmla="*/ 60 h 146"/>
              <a:gd name="T22" fmla="*/ 161 w 206"/>
              <a:gd name="T23" fmla="*/ 131 h 146"/>
              <a:gd name="T24" fmla="*/ 147 w 206"/>
              <a:gd name="T25" fmla="*/ 131 h 146"/>
              <a:gd name="T26" fmla="*/ 147 w 206"/>
              <a:gd name="T27" fmla="*/ 87 h 146"/>
              <a:gd name="T28" fmla="*/ 110 w 206"/>
              <a:gd name="T29" fmla="*/ 87 h 146"/>
              <a:gd name="T30" fmla="*/ 110 w 206"/>
              <a:gd name="T31" fmla="*/ 131 h 146"/>
              <a:gd name="T32" fmla="*/ 98 w 206"/>
              <a:gd name="T33" fmla="*/ 131 h 146"/>
              <a:gd name="T34" fmla="*/ 98 w 206"/>
              <a:gd name="T35" fmla="*/ 40 h 146"/>
              <a:gd name="T36" fmla="*/ 61 w 206"/>
              <a:gd name="T37" fmla="*/ 40 h 146"/>
              <a:gd name="T38" fmla="*/ 61 w 206"/>
              <a:gd name="T39" fmla="*/ 131 h 146"/>
              <a:gd name="T40" fmla="*/ 46 w 206"/>
              <a:gd name="T41" fmla="*/ 131 h 146"/>
              <a:gd name="T42" fmla="*/ 46 w 206"/>
              <a:gd name="T43" fmla="*/ 131 h 146"/>
              <a:gd name="T44" fmla="*/ 110 w 206"/>
              <a:gd name="T45" fmla="*/ 35 h 146"/>
              <a:gd name="T46" fmla="*/ 110 w 206"/>
              <a:gd name="T47" fmla="*/ 13 h 146"/>
              <a:gd name="T48" fmla="*/ 149 w 206"/>
              <a:gd name="T49" fmla="*/ 13 h 146"/>
              <a:gd name="T50" fmla="*/ 149 w 206"/>
              <a:gd name="T51" fmla="*/ 0 h 146"/>
              <a:gd name="T52" fmla="*/ 186 w 206"/>
              <a:gd name="T53" fmla="*/ 23 h 146"/>
              <a:gd name="T54" fmla="*/ 149 w 206"/>
              <a:gd name="T55" fmla="*/ 47 h 146"/>
              <a:gd name="T56" fmla="*/ 149 w 206"/>
              <a:gd name="T57" fmla="*/ 35 h 146"/>
              <a:gd name="T58" fmla="*/ 110 w 206"/>
              <a:gd name="T59" fmla="*/ 3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6" h="146">
                <a:moveTo>
                  <a:pt x="46" y="131"/>
                </a:moveTo>
                <a:lnTo>
                  <a:pt x="46" y="8"/>
                </a:lnTo>
                <a:lnTo>
                  <a:pt x="9" y="8"/>
                </a:lnTo>
                <a:lnTo>
                  <a:pt x="9" y="131"/>
                </a:lnTo>
                <a:lnTo>
                  <a:pt x="0" y="131"/>
                </a:lnTo>
                <a:lnTo>
                  <a:pt x="0" y="146"/>
                </a:lnTo>
                <a:lnTo>
                  <a:pt x="206" y="146"/>
                </a:lnTo>
                <a:lnTo>
                  <a:pt x="206" y="131"/>
                </a:lnTo>
                <a:lnTo>
                  <a:pt x="198" y="131"/>
                </a:lnTo>
                <a:lnTo>
                  <a:pt x="198" y="60"/>
                </a:lnTo>
                <a:lnTo>
                  <a:pt x="161" y="60"/>
                </a:lnTo>
                <a:lnTo>
                  <a:pt x="161" y="131"/>
                </a:lnTo>
                <a:lnTo>
                  <a:pt x="147" y="131"/>
                </a:lnTo>
                <a:lnTo>
                  <a:pt x="147" y="87"/>
                </a:lnTo>
                <a:lnTo>
                  <a:pt x="110" y="87"/>
                </a:lnTo>
                <a:lnTo>
                  <a:pt x="110" y="131"/>
                </a:lnTo>
                <a:lnTo>
                  <a:pt x="98" y="131"/>
                </a:lnTo>
                <a:lnTo>
                  <a:pt x="98" y="40"/>
                </a:lnTo>
                <a:lnTo>
                  <a:pt x="61" y="40"/>
                </a:lnTo>
                <a:lnTo>
                  <a:pt x="61" y="131"/>
                </a:lnTo>
                <a:lnTo>
                  <a:pt x="46" y="131"/>
                </a:lnTo>
                <a:close/>
                <a:moveTo>
                  <a:pt x="110" y="35"/>
                </a:moveTo>
                <a:lnTo>
                  <a:pt x="110" y="13"/>
                </a:lnTo>
                <a:lnTo>
                  <a:pt x="149" y="13"/>
                </a:lnTo>
                <a:lnTo>
                  <a:pt x="149" y="0"/>
                </a:lnTo>
                <a:lnTo>
                  <a:pt x="186" y="23"/>
                </a:lnTo>
                <a:lnTo>
                  <a:pt x="149" y="47"/>
                </a:lnTo>
                <a:lnTo>
                  <a:pt x="149" y="35"/>
                </a:lnTo>
                <a:lnTo>
                  <a:pt x="11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58405" y="5305274"/>
            <a:ext cx="358981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1. </a:t>
            </a:r>
            <a:r>
              <a:rPr lang="zh-CN" altLang="en-US" sz="1400" dirty="0" smtClean="0">
                <a:solidFill>
                  <a:srgbClr val="262626"/>
                </a:solidFill>
              </a:rPr>
              <a:t>使用</a:t>
            </a:r>
            <a:r>
              <a:rPr lang="en-US" altLang="zh-CN" sz="1400" dirty="0" err="1" smtClean="0">
                <a:solidFill>
                  <a:srgbClr val="262626"/>
                </a:solidFill>
              </a:rPr>
              <a:t>time.sleep</a:t>
            </a:r>
            <a:r>
              <a:rPr lang="en-US" altLang="zh-CN" sz="1400" dirty="0" smtClean="0">
                <a:solidFill>
                  <a:srgbClr val="262626"/>
                </a:solidFill>
              </a:rPr>
              <a:t>(1)</a:t>
            </a:r>
            <a:r>
              <a:rPr lang="zh-CN" altLang="en-US" sz="1400" dirty="0" smtClean="0">
                <a:solidFill>
                  <a:srgbClr val="262626"/>
                </a:solidFill>
              </a:rPr>
              <a:t>控制线程休眠；</a:t>
            </a:r>
            <a:endParaRPr lang="en-US" altLang="zh-CN" sz="1400" dirty="0" smtClean="0">
              <a:solidFill>
                <a:srgbClr val="262626"/>
              </a:solidFill>
            </a:endParaRPr>
          </a:p>
          <a:p>
            <a:pPr indent="0">
              <a:lnSpc>
                <a:spcPct val="125000"/>
              </a:lnSpc>
            </a:pPr>
            <a:r>
              <a:rPr lang="en-US" altLang="zh-CN" sz="1400" dirty="0" smtClean="0">
                <a:solidFill>
                  <a:srgbClr val="262626"/>
                </a:solidFill>
              </a:rPr>
              <a:t>2. </a:t>
            </a:r>
            <a:r>
              <a:rPr lang="zh-CN" altLang="en-US" sz="1400" dirty="0" smtClean="0">
                <a:solidFill>
                  <a:srgbClr val="262626"/>
                </a:solidFill>
              </a:rPr>
              <a:t>使用模拟浏览器访问的方式，像人类操控浏览器一样访问网页，这是最安全，当然也是最慢的方法。</a:t>
            </a:r>
            <a:endParaRPr lang="zh-CN" altLang="en-US" sz="1400" dirty="0">
              <a:solidFill>
                <a:srgbClr val="262626"/>
              </a:solidFill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663820" y="4916336"/>
            <a:ext cx="21852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197519"/>
                </a:solidFill>
              </a:rPr>
              <a:t>控制访问速度</a:t>
            </a:r>
            <a:endParaRPr lang="en-US" altLang="zh-CN" sz="2000" b="1" dirty="0">
              <a:solidFill>
                <a:srgbClr val="197519"/>
              </a:solidFill>
            </a:endParaRPr>
          </a:p>
        </p:txBody>
      </p:sp>
      <p:sp>
        <p:nvSpPr>
          <p:cNvPr id="44" name="Freeform 9"/>
          <p:cNvSpPr>
            <a:spLocks noEditPoints="1" noChangeArrowheads="1"/>
          </p:cNvSpPr>
          <p:nvPr/>
        </p:nvSpPr>
        <p:spPr bwMode="auto">
          <a:xfrm flipH="1">
            <a:off x="4527344" y="1787736"/>
            <a:ext cx="1136650" cy="806450"/>
          </a:xfrm>
          <a:custGeom>
            <a:avLst/>
            <a:gdLst>
              <a:gd name="T0" fmla="*/ 46 w 206"/>
              <a:gd name="T1" fmla="*/ 131 h 146"/>
              <a:gd name="T2" fmla="*/ 46 w 206"/>
              <a:gd name="T3" fmla="*/ 8 h 146"/>
              <a:gd name="T4" fmla="*/ 9 w 206"/>
              <a:gd name="T5" fmla="*/ 8 h 146"/>
              <a:gd name="T6" fmla="*/ 9 w 206"/>
              <a:gd name="T7" fmla="*/ 131 h 146"/>
              <a:gd name="T8" fmla="*/ 0 w 206"/>
              <a:gd name="T9" fmla="*/ 131 h 146"/>
              <a:gd name="T10" fmla="*/ 0 w 206"/>
              <a:gd name="T11" fmla="*/ 146 h 146"/>
              <a:gd name="T12" fmla="*/ 206 w 206"/>
              <a:gd name="T13" fmla="*/ 146 h 146"/>
              <a:gd name="T14" fmla="*/ 206 w 206"/>
              <a:gd name="T15" fmla="*/ 131 h 146"/>
              <a:gd name="T16" fmla="*/ 198 w 206"/>
              <a:gd name="T17" fmla="*/ 131 h 146"/>
              <a:gd name="T18" fmla="*/ 198 w 206"/>
              <a:gd name="T19" fmla="*/ 60 h 146"/>
              <a:gd name="T20" fmla="*/ 161 w 206"/>
              <a:gd name="T21" fmla="*/ 60 h 146"/>
              <a:gd name="T22" fmla="*/ 161 w 206"/>
              <a:gd name="T23" fmla="*/ 131 h 146"/>
              <a:gd name="T24" fmla="*/ 147 w 206"/>
              <a:gd name="T25" fmla="*/ 131 h 146"/>
              <a:gd name="T26" fmla="*/ 147 w 206"/>
              <a:gd name="T27" fmla="*/ 87 h 146"/>
              <a:gd name="T28" fmla="*/ 110 w 206"/>
              <a:gd name="T29" fmla="*/ 87 h 146"/>
              <a:gd name="T30" fmla="*/ 110 w 206"/>
              <a:gd name="T31" fmla="*/ 131 h 146"/>
              <a:gd name="T32" fmla="*/ 98 w 206"/>
              <a:gd name="T33" fmla="*/ 131 h 146"/>
              <a:gd name="T34" fmla="*/ 98 w 206"/>
              <a:gd name="T35" fmla="*/ 40 h 146"/>
              <a:gd name="T36" fmla="*/ 61 w 206"/>
              <a:gd name="T37" fmla="*/ 40 h 146"/>
              <a:gd name="T38" fmla="*/ 61 w 206"/>
              <a:gd name="T39" fmla="*/ 131 h 146"/>
              <a:gd name="T40" fmla="*/ 46 w 206"/>
              <a:gd name="T41" fmla="*/ 131 h 146"/>
              <a:gd name="T42" fmla="*/ 46 w 206"/>
              <a:gd name="T43" fmla="*/ 131 h 146"/>
              <a:gd name="T44" fmla="*/ 110 w 206"/>
              <a:gd name="T45" fmla="*/ 35 h 146"/>
              <a:gd name="T46" fmla="*/ 110 w 206"/>
              <a:gd name="T47" fmla="*/ 13 h 146"/>
              <a:gd name="T48" fmla="*/ 149 w 206"/>
              <a:gd name="T49" fmla="*/ 13 h 146"/>
              <a:gd name="T50" fmla="*/ 149 w 206"/>
              <a:gd name="T51" fmla="*/ 0 h 146"/>
              <a:gd name="T52" fmla="*/ 186 w 206"/>
              <a:gd name="T53" fmla="*/ 23 h 146"/>
              <a:gd name="T54" fmla="*/ 149 w 206"/>
              <a:gd name="T55" fmla="*/ 47 h 146"/>
              <a:gd name="T56" fmla="*/ 149 w 206"/>
              <a:gd name="T57" fmla="*/ 35 h 146"/>
              <a:gd name="T58" fmla="*/ 110 w 206"/>
              <a:gd name="T59" fmla="*/ 3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6" h="146">
                <a:moveTo>
                  <a:pt x="46" y="131"/>
                </a:moveTo>
                <a:lnTo>
                  <a:pt x="46" y="8"/>
                </a:lnTo>
                <a:lnTo>
                  <a:pt x="9" y="8"/>
                </a:lnTo>
                <a:lnTo>
                  <a:pt x="9" y="131"/>
                </a:lnTo>
                <a:lnTo>
                  <a:pt x="0" y="131"/>
                </a:lnTo>
                <a:lnTo>
                  <a:pt x="0" y="146"/>
                </a:lnTo>
                <a:lnTo>
                  <a:pt x="206" y="146"/>
                </a:lnTo>
                <a:lnTo>
                  <a:pt x="206" y="131"/>
                </a:lnTo>
                <a:lnTo>
                  <a:pt x="198" y="131"/>
                </a:lnTo>
                <a:lnTo>
                  <a:pt x="198" y="60"/>
                </a:lnTo>
                <a:lnTo>
                  <a:pt x="161" y="60"/>
                </a:lnTo>
                <a:lnTo>
                  <a:pt x="161" y="131"/>
                </a:lnTo>
                <a:lnTo>
                  <a:pt x="147" y="131"/>
                </a:lnTo>
                <a:lnTo>
                  <a:pt x="147" y="87"/>
                </a:lnTo>
                <a:lnTo>
                  <a:pt x="110" y="87"/>
                </a:lnTo>
                <a:lnTo>
                  <a:pt x="110" y="131"/>
                </a:lnTo>
                <a:lnTo>
                  <a:pt x="98" y="131"/>
                </a:lnTo>
                <a:lnTo>
                  <a:pt x="98" y="40"/>
                </a:lnTo>
                <a:lnTo>
                  <a:pt x="61" y="40"/>
                </a:lnTo>
                <a:lnTo>
                  <a:pt x="61" y="131"/>
                </a:lnTo>
                <a:lnTo>
                  <a:pt x="46" y="131"/>
                </a:lnTo>
                <a:close/>
                <a:moveTo>
                  <a:pt x="110" y="35"/>
                </a:moveTo>
                <a:lnTo>
                  <a:pt x="110" y="13"/>
                </a:lnTo>
                <a:lnTo>
                  <a:pt x="149" y="13"/>
                </a:lnTo>
                <a:lnTo>
                  <a:pt x="149" y="0"/>
                </a:lnTo>
                <a:lnTo>
                  <a:pt x="186" y="23"/>
                </a:lnTo>
                <a:lnTo>
                  <a:pt x="149" y="47"/>
                </a:lnTo>
                <a:lnTo>
                  <a:pt x="149" y="35"/>
                </a:lnTo>
                <a:lnTo>
                  <a:pt x="11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13"/>
          <p:cNvSpPr>
            <a:spLocks noEditPoints="1" noChangeArrowheads="1"/>
          </p:cNvSpPr>
          <p:nvPr/>
        </p:nvSpPr>
        <p:spPr bwMode="auto">
          <a:xfrm>
            <a:off x="6572044" y="3264655"/>
            <a:ext cx="969962" cy="1103313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13"/>
          <p:cNvSpPr>
            <a:spLocks noEditPoints="1" noChangeArrowheads="1"/>
          </p:cNvSpPr>
          <p:nvPr/>
        </p:nvSpPr>
        <p:spPr bwMode="auto">
          <a:xfrm>
            <a:off x="6569916" y="4852987"/>
            <a:ext cx="969962" cy="1103313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8184352" y="5305274"/>
            <a:ext cx="3665270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rgbClr val="262626"/>
                </a:solidFill>
              </a:rPr>
              <a:t>上述两种办法都无法解决时，要不线程休眠等待封禁结束；要不就更换数据源，可以尝试寻找拥有同样数据的网站。</a:t>
            </a:r>
            <a:endParaRPr lang="zh-CN" altLang="en-US" sz="1400" dirty="0">
              <a:solidFill>
                <a:srgbClr val="262626"/>
              </a:solidFill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8184352" y="4916336"/>
            <a:ext cx="146706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197519"/>
                </a:solidFill>
              </a:rPr>
              <a:t>更换数据源</a:t>
            </a:r>
            <a:endParaRPr lang="en-US" altLang="zh-CN" sz="2000" b="1" dirty="0">
              <a:solidFill>
                <a:srgbClr val="19751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0" grpId="0" animBg="1"/>
      <p:bldP spid="40" grpId="1" animBg="1"/>
      <p:bldP spid="41" grpId="0" animBg="1"/>
      <p:bldP spid="41" grpId="1" animBg="1"/>
      <p:bldP spid="10" grpId="0" animBg="1"/>
      <p:bldP spid="12" grpId="0" animBg="1"/>
      <p:bldP spid="27" grpId="0" animBg="1"/>
      <p:bldP spid="11" grpId="0" animBg="1"/>
      <p:bldP spid="31" grpId="0" animBg="1"/>
      <p:bldP spid="13" grpId="0" animBg="1"/>
      <p:bldP spid="42" grpId="0"/>
      <p:bldP spid="26" grpId="0"/>
      <p:bldP spid="3" grpId="0"/>
      <p:bldP spid="39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9" grpId="0" animBg="1"/>
      <p:bldP spid="30" grpId="0" animBg="1"/>
      <p:bldP spid="36" grpId="0" animBg="1"/>
      <p:bldP spid="38" grpId="0"/>
      <p:bldP spid="43" grpId="0"/>
      <p:bldP spid="44" grpId="0" animBg="1"/>
      <p:bldP spid="45" grpId="0" animBg="1"/>
      <p:bldP spid="56" grpId="0" animBg="1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3795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 dirty="0" smtClean="0">
                <a:solidFill>
                  <a:srgbClr val="197519"/>
                </a:solidFill>
              </a:rPr>
              <a:t>05</a:t>
            </a:r>
            <a:endParaRPr lang="en-US" altLang="en-US" sz="11500" b="1" i="1" dirty="0">
              <a:solidFill>
                <a:srgbClr val="197519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6233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197519"/>
                </a:solidFill>
              </a:rPr>
              <a:t>Python</a:t>
            </a:r>
            <a:r>
              <a:rPr lang="zh-CN" altLang="en-US" sz="2800" dirty="0" smtClean="0">
                <a:solidFill>
                  <a:srgbClr val="197519"/>
                </a:solidFill>
              </a:rPr>
              <a:t>爬虫必备</a:t>
            </a:r>
            <a:r>
              <a:rPr lang="en-US" altLang="zh-CN" sz="2800" dirty="0" smtClean="0">
                <a:solidFill>
                  <a:srgbClr val="197519"/>
                </a:solidFill>
              </a:rPr>
              <a:t>Package</a:t>
            </a:r>
            <a:r>
              <a:rPr lang="zh-CN" altLang="en-US" sz="2800" dirty="0" smtClean="0">
                <a:solidFill>
                  <a:srgbClr val="197519"/>
                </a:solidFill>
              </a:rPr>
              <a:t>整理</a:t>
            </a:r>
            <a:endParaRPr lang="zh-CN" altLang="en-US" sz="2800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19816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197519"/>
                </a:solidFill>
              </a:rPr>
              <a:t>Part </a:t>
            </a:r>
            <a:r>
              <a:rPr lang="en-US" altLang="zh-CN" sz="3200" b="1" i="1" dirty="0" smtClean="0">
                <a:solidFill>
                  <a:srgbClr val="197519"/>
                </a:solidFill>
              </a:rPr>
              <a:t>Five</a:t>
            </a:r>
            <a:endParaRPr lang="zh-CN" altLang="en-US" sz="3200" b="1" i="1" dirty="0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21512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21513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21514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21515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21516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21517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21518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8542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2450" y="1533525"/>
            <a:ext cx="11087100" cy="0"/>
            <a:chOff x="552561" y="1533525"/>
            <a:chExt cx="11086878" cy="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52561" y="1533525"/>
              <a:ext cx="2803469" cy="0"/>
            </a:xfrm>
            <a:prstGeom prst="line">
              <a:avLst/>
            </a:prstGeom>
            <a:ln w="857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349680" y="1533525"/>
              <a:ext cx="2800294" cy="0"/>
            </a:xfrm>
            <a:prstGeom prst="line">
              <a:avLst/>
            </a:prstGeom>
            <a:ln w="85725">
              <a:solidFill>
                <a:srgbClr val="219E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146799" y="1533525"/>
              <a:ext cx="2787594" cy="0"/>
            </a:xfrm>
            <a:prstGeom prst="line">
              <a:avLst/>
            </a:prstGeom>
            <a:ln w="85725">
              <a:solidFill>
                <a:srgbClr val="2AC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931218" y="1533525"/>
              <a:ext cx="2708221" cy="0"/>
            </a:xfrm>
            <a:prstGeom prst="line">
              <a:avLst/>
            </a:prstGeom>
            <a:ln w="85725">
              <a:solidFill>
                <a:srgbClr val="4BD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/>
          <p:nvPr/>
        </p:nvCxnSpPr>
        <p:spPr>
          <a:xfrm>
            <a:off x="552450" y="6067425"/>
            <a:ext cx="1106805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55638" y="5345113"/>
            <a:ext cx="2519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197519"/>
                </a:solidFill>
                <a:hlinkClick r:id="rId2"/>
              </a:rPr>
              <a:t>Request</a:t>
            </a:r>
            <a:r>
              <a:rPr lang="en-US" altLang="zh-CN" sz="2400" dirty="0">
                <a:solidFill>
                  <a:srgbClr val="197519"/>
                </a:solidFill>
                <a:hlinkClick r:id="rId2"/>
              </a:rPr>
              <a:t>s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73" name="文本框 72"/>
          <p:cNvSpPr txBox="1">
            <a:spLocks noChangeArrowheads="1"/>
          </p:cNvSpPr>
          <p:nvPr/>
        </p:nvSpPr>
        <p:spPr bwMode="auto">
          <a:xfrm>
            <a:off x="4813471" y="5345113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197519"/>
                </a:solidFill>
                <a:hlinkClick r:id="rId3"/>
              </a:rPr>
              <a:t>httplib2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74" name="文本框 73"/>
          <p:cNvSpPr txBox="1">
            <a:spLocks noChangeArrowheads="1"/>
          </p:cNvSpPr>
          <p:nvPr/>
        </p:nvSpPr>
        <p:spPr bwMode="auto">
          <a:xfrm>
            <a:off x="8988419" y="5345113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197519"/>
                </a:solidFill>
                <a:hlinkClick r:id="rId4"/>
              </a:rPr>
              <a:t>urllib3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 rot="9233090">
            <a:off x="11190288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 rot="-6030424">
            <a:off x="109481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 rot="-228606">
            <a:off x="114030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 rot="-3389783">
            <a:off x="11143456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3" name="等腰三角形 52"/>
          <p:cNvSpPr>
            <a:spLocks noChangeArrowheads="1"/>
          </p:cNvSpPr>
          <p:nvPr/>
        </p:nvSpPr>
        <p:spPr bwMode="auto">
          <a:xfrm rot="8748521">
            <a:off x="11333163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8" name="任意多边形 37"/>
          <p:cNvSpPr>
            <a:spLocks noChangeArrowheads="1"/>
          </p:cNvSpPr>
          <p:nvPr/>
        </p:nvSpPr>
        <p:spPr bwMode="auto">
          <a:xfrm>
            <a:off x="552450" y="1752600"/>
            <a:ext cx="2725738" cy="3448050"/>
          </a:xfrm>
          <a:custGeom>
            <a:avLst/>
            <a:gdLst>
              <a:gd name="T0" fmla="*/ 565697 w 2361393"/>
              <a:gd name="T1" fmla="*/ 0 h 2376962"/>
              <a:gd name="T2" fmla="*/ 2361393 w 2361393"/>
              <a:gd name="T3" fmla="*/ 0 h 2376962"/>
              <a:gd name="T4" fmla="*/ 2361393 w 2361393"/>
              <a:gd name="T5" fmla="*/ 2376962 h 2376962"/>
              <a:gd name="T6" fmla="*/ 0 w 2361393"/>
              <a:gd name="T7" fmla="*/ 2376962 h 2376962"/>
              <a:gd name="T8" fmla="*/ 0 w 2361393"/>
              <a:gd name="T9" fmla="*/ 560506 h 2376962"/>
              <a:gd name="T10" fmla="*/ 0 w 2361393"/>
              <a:gd name="T11" fmla="*/ 0 h 2376962"/>
              <a:gd name="T12" fmla="*/ 503419 w 2361393"/>
              <a:gd name="T13" fmla="*/ 0 h 2376962"/>
              <a:gd name="T14" fmla="*/ 0 w 2361393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1393" h="2376962">
                <a:moveTo>
                  <a:pt x="565697" y="0"/>
                </a:moveTo>
                <a:lnTo>
                  <a:pt x="2361393" y="0"/>
                </a:lnTo>
                <a:lnTo>
                  <a:pt x="2361393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503419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65175" y="2530475"/>
            <a:ext cx="2300288" cy="144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en-US" altLang="zh-CN" dirty="0" err="1" smtClean="0">
                <a:solidFill>
                  <a:schemeClr val="bg1"/>
                </a:solidFill>
              </a:rPr>
              <a:t>简洁</a:t>
            </a:r>
            <a:r>
              <a:rPr lang="zh-CN" altLang="en-US" dirty="0" smtClean="0">
                <a:solidFill>
                  <a:schemeClr val="bg1"/>
                </a:solidFill>
              </a:rPr>
              <a:t>，优雅</a:t>
            </a:r>
            <a:r>
              <a:rPr lang="en-US" altLang="zh-CN" dirty="0" smtClean="0">
                <a:solidFill>
                  <a:schemeClr val="bg1"/>
                </a:solidFill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en-US" altLang="zh-CN" dirty="0" err="1" smtClean="0">
                <a:solidFill>
                  <a:schemeClr val="bg1"/>
                </a:solidFill>
              </a:rPr>
              <a:t>强大</a:t>
            </a:r>
            <a:r>
              <a:rPr lang="zh-CN" altLang="en-US" dirty="0" smtClean="0">
                <a:solidFill>
                  <a:schemeClr val="bg1"/>
                </a:solidFill>
              </a:rPr>
              <a:t>，好用</a:t>
            </a:r>
            <a:r>
              <a:rPr lang="en-US" altLang="zh-CN" dirty="0" smtClean="0">
                <a:solidFill>
                  <a:schemeClr val="bg1"/>
                </a:solidFill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en-US" altLang="zh-CN" dirty="0" err="1" smtClean="0">
                <a:solidFill>
                  <a:schemeClr val="bg1"/>
                </a:solidFill>
              </a:rPr>
              <a:t>全面</a:t>
            </a:r>
            <a:r>
              <a:rPr lang="zh-CN" altLang="en-US" dirty="0" smtClean="0">
                <a:solidFill>
                  <a:schemeClr val="bg1"/>
                </a:solidFill>
              </a:rPr>
              <a:t>，丰富</a:t>
            </a:r>
            <a:r>
              <a:rPr lang="en-US" altLang="zh-CN" dirty="0" smtClean="0">
                <a:solidFill>
                  <a:schemeClr val="bg1"/>
                </a:solidFill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4. ……</a:t>
            </a:r>
          </a:p>
        </p:txBody>
      </p:sp>
      <p:sp>
        <p:nvSpPr>
          <p:cNvPr id="21" name="Freeform 5"/>
          <p:cNvSpPr>
            <a:spLocks noEditPoints="1" noChangeArrowheads="1"/>
          </p:cNvSpPr>
          <p:nvPr/>
        </p:nvSpPr>
        <p:spPr bwMode="auto">
          <a:xfrm>
            <a:off x="584200" y="1847850"/>
            <a:ext cx="279400" cy="273050"/>
          </a:xfrm>
          <a:custGeom>
            <a:avLst/>
            <a:gdLst>
              <a:gd name="T0" fmla="*/ 112 w 112"/>
              <a:gd name="T1" fmla="*/ 93 h 110"/>
              <a:gd name="T2" fmla="*/ 0 w 112"/>
              <a:gd name="T3" fmla="*/ 93 h 110"/>
              <a:gd name="T4" fmla="*/ 9 w 112"/>
              <a:gd name="T5" fmla="*/ 86 h 110"/>
              <a:gd name="T6" fmla="*/ 103 w 112"/>
              <a:gd name="T7" fmla="*/ 86 h 110"/>
              <a:gd name="T8" fmla="*/ 29 w 112"/>
              <a:gd name="T9" fmla="*/ 4 h 110"/>
              <a:gd name="T10" fmla="*/ 29 w 112"/>
              <a:gd name="T11" fmla="*/ 24 h 110"/>
              <a:gd name="T12" fmla="*/ 29 w 112"/>
              <a:gd name="T13" fmla="*/ 4 h 110"/>
              <a:gd name="T14" fmla="*/ 73 w 112"/>
              <a:gd name="T15" fmla="*/ 14 h 110"/>
              <a:gd name="T16" fmla="*/ 93 w 112"/>
              <a:gd name="T17" fmla="*/ 14 h 110"/>
              <a:gd name="T18" fmla="*/ 73 w 112"/>
              <a:gd name="T19" fmla="*/ 62 h 110"/>
              <a:gd name="T20" fmla="*/ 80 w 112"/>
              <a:gd name="T21" fmla="*/ 89 h 110"/>
              <a:gd name="T22" fmla="*/ 86 w 112"/>
              <a:gd name="T23" fmla="*/ 89 h 110"/>
              <a:gd name="T24" fmla="*/ 94 w 112"/>
              <a:gd name="T25" fmla="*/ 59 h 110"/>
              <a:gd name="T26" fmla="*/ 99 w 112"/>
              <a:gd name="T27" fmla="*/ 36 h 110"/>
              <a:gd name="T28" fmla="*/ 78 w 112"/>
              <a:gd name="T29" fmla="*/ 26 h 110"/>
              <a:gd name="T30" fmla="*/ 78 w 112"/>
              <a:gd name="T31" fmla="*/ 35 h 110"/>
              <a:gd name="T32" fmla="*/ 73 w 112"/>
              <a:gd name="T33" fmla="*/ 62 h 110"/>
              <a:gd name="T34" fmla="*/ 67 w 112"/>
              <a:gd name="T35" fmla="*/ 11 h 110"/>
              <a:gd name="T36" fmla="*/ 45 w 112"/>
              <a:gd name="T37" fmla="*/ 11 h 110"/>
              <a:gd name="T38" fmla="*/ 67 w 112"/>
              <a:gd name="T39" fmla="*/ 60 h 110"/>
              <a:gd name="T40" fmla="*/ 73 w 112"/>
              <a:gd name="T41" fmla="*/ 35 h 110"/>
              <a:gd name="T42" fmla="*/ 49 w 112"/>
              <a:gd name="T43" fmla="*/ 24 h 110"/>
              <a:gd name="T44" fmla="*/ 39 w 112"/>
              <a:gd name="T45" fmla="*/ 51 h 110"/>
              <a:gd name="T46" fmla="*/ 45 w 112"/>
              <a:gd name="T47" fmla="*/ 93 h 110"/>
              <a:gd name="T48" fmla="*/ 56 w 112"/>
              <a:gd name="T49" fmla="*/ 72 h 110"/>
              <a:gd name="T50" fmla="*/ 67 w 112"/>
              <a:gd name="T51" fmla="*/ 93 h 110"/>
              <a:gd name="T52" fmla="*/ 39 w 112"/>
              <a:gd name="T53" fmla="*/ 62 h 110"/>
              <a:gd name="T54" fmla="*/ 34 w 112"/>
              <a:gd name="T55" fmla="*/ 35 h 110"/>
              <a:gd name="T56" fmla="*/ 34 w 112"/>
              <a:gd name="T57" fmla="*/ 26 h 110"/>
              <a:gd name="T58" fmla="*/ 13 w 112"/>
              <a:gd name="T59" fmla="*/ 36 h 110"/>
              <a:gd name="T60" fmla="*/ 18 w 112"/>
              <a:gd name="T61" fmla="*/ 59 h 110"/>
              <a:gd name="T62" fmla="*/ 26 w 112"/>
              <a:gd name="T63" fmla="*/ 89 h 110"/>
              <a:gd name="T64" fmla="*/ 32 w 112"/>
              <a:gd name="T65" fmla="*/ 89 h 110"/>
              <a:gd name="T66" fmla="*/ 39 w 112"/>
              <a:gd name="T67" fmla="*/ 6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10">
                <a:moveTo>
                  <a:pt x="100" y="82"/>
                </a:moveTo>
                <a:cubicBezTo>
                  <a:pt x="107" y="85"/>
                  <a:pt x="112" y="89"/>
                  <a:pt x="112" y="93"/>
                </a:cubicBezTo>
                <a:cubicBezTo>
                  <a:pt x="112" y="102"/>
                  <a:pt x="87" y="110"/>
                  <a:pt x="56" y="110"/>
                </a:cubicBezTo>
                <a:cubicBezTo>
                  <a:pt x="25" y="110"/>
                  <a:pt x="0" y="102"/>
                  <a:pt x="0" y="93"/>
                </a:cubicBezTo>
                <a:cubicBezTo>
                  <a:pt x="0" y="89"/>
                  <a:pt x="5" y="85"/>
                  <a:pt x="12" y="82"/>
                </a:cubicBezTo>
                <a:cubicBezTo>
                  <a:pt x="10" y="83"/>
                  <a:pt x="9" y="85"/>
                  <a:pt x="9" y="86"/>
                </a:cubicBezTo>
                <a:cubicBezTo>
                  <a:pt x="9" y="92"/>
                  <a:pt x="30" y="98"/>
                  <a:pt x="56" y="98"/>
                </a:cubicBezTo>
                <a:cubicBezTo>
                  <a:pt x="82" y="98"/>
                  <a:pt x="103" y="92"/>
                  <a:pt x="103" y="86"/>
                </a:cubicBezTo>
                <a:cubicBezTo>
                  <a:pt x="103" y="85"/>
                  <a:pt x="102" y="83"/>
                  <a:pt x="100" y="82"/>
                </a:cubicBezTo>
                <a:close/>
                <a:moveTo>
                  <a:pt x="29" y="4"/>
                </a:moveTo>
                <a:cubicBezTo>
                  <a:pt x="34" y="4"/>
                  <a:pt x="39" y="9"/>
                  <a:pt x="39" y="14"/>
                </a:cubicBezTo>
                <a:cubicBezTo>
                  <a:pt x="39" y="20"/>
                  <a:pt x="34" y="24"/>
                  <a:pt x="29" y="24"/>
                </a:cubicBezTo>
                <a:cubicBezTo>
                  <a:pt x="23" y="24"/>
                  <a:pt x="19" y="20"/>
                  <a:pt x="19" y="14"/>
                </a:cubicBezTo>
                <a:cubicBezTo>
                  <a:pt x="19" y="9"/>
                  <a:pt x="23" y="4"/>
                  <a:pt x="29" y="4"/>
                </a:cubicBezTo>
                <a:close/>
                <a:moveTo>
                  <a:pt x="83" y="4"/>
                </a:moveTo>
                <a:cubicBezTo>
                  <a:pt x="78" y="4"/>
                  <a:pt x="73" y="9"/>
                  <a:pt x="73" y="14"/>
                </a:cubicBezTo>
                <a:cubicBezTo>
                  <a:pt x="73" y="20"/>
                  <a:pt x="78" y="24"/>
                  <a:pt x="83" y="24"/>
                </a:cubicBezTo>
                <a:cubicBezTo>
                  <a:pt x="89" y="24"/>
                  <a:pt x="93" y="20"/>
                  <a:pt x="93" y="14"/>
                </a:cubicBezTo>
                <a:cubicBezTo>
                  <a:pt x="93" y="9"/>
                  <a:pt x="89" y="4"/>
                  <a:pt x="83" y="4"/>
                </a:cubicBezTo>
                <a:close/>
                <a:moveTo>
                  <a:pt x="73" y="62"/>
                </a:moveTo>
                <a:cubicBezTo>
                  <a:pt x="73" y="89"/>
                  <a:pt x="73" y="89"/>
                  <a:pt x="73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3" y="70"/>
                  <a:pt x="83" y="70"/>
                  <a:pt x="83" y="70"/>
                </a:cubicBezTo>
                <a:cubicBezTo>
                  <a:pt x="86" y="89"/>
                  <a:pt x="86" y="89"/>
                  <a:pt x="86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59"/>
                  <a:pt x="94" y="59"/>
                  <a:pt x="94" y="59"/>
                </a:cubicBezTo>
                <a:cubicBezTo>
                  <a:pt x="97" y="58"/>
                  <a:pt x="99" y="55"/>
                  <a:pt x="99" y="51"/>
                </a:cubicBezTo>
                <a:cubicBezTo>
                  <a:pt x="99" y="36"/>
                  <a:pt x="99" y="36"/>
                  <a:pt x="99" y="36"/>
                </a:cubicBezTo>
                <a:cubicBezTo>
                  <a:pt x="99" y="30"/>
                  <a:pt x="95" y="26"/>
                  <a:pt x="89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7" y="26"/>
                  <a:pt x="76" y="26"/>
                  <a:pt x="75" y="26"/>
                </a:cubicBezTo>
                <a:cubicBezTo>
                  <a:pt x="77" y="29"/>
                  <a:pt x="78" y="32"/>
                  <a:pt x="78" y="35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55"/>
                  <a:pt x="76" y="59"/>
                  <a:pt x="73" y="62"/>
                </a:cubicBezTo>
                <a:close/>
                <a:moveTo>
                  <a:pt x="56" y="0"/>
                </a:moveTo>
                <a:cubicBezTo>
                  <a:pt x="62" y="0"/>
                  <a:pt x="67" y="5"/>
                  <a:pt x="67" y="11"/>
                </a:cubicBezTo>
                <a:cubicBezTo>
                  <a:pt x="67" y="17"/>
                  <a:pt x="62" y="22"/>
                  <a:pt x="56" y="22"/>
                </a:cubicBezTo>
                <a:cubicBezTo>
                  <a:pt x="50" y="22"/>
                  <a:pt x="45" y="17"/>
                  <a:pt x="45" y="11"/>
                </a:cubicBezTo>
                <a:cubicBezTo>
                  <a:pt x="45" y="5"/>
                  <a:pt x="50" y="0"/>
                  <a:pt x="56" y="0"/>
                </a:cubicBezTo>
                <a:close/>
                <a:moveTo>
                  <a:pt x="67" y="60"/>
                </a:moveTo>
                <a:cubicBezTo>
                  <a:pt x="70" y="59"/>
                  <a:pt x="73" y="55"/>
                  <a:pt x="73" y="51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29"/>
                  <a:pt x="68" y="24"/>
                  <a:pt x="62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4" y="24"/>
                  <a:pt x="39" y="29"/>
                  <a:pt x="39" y="35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5"/>
                  <a:pt x="41" y="59"/>
                  <a:pt x="45" y="60"/>
                </a:cubicBezTo>
                <a:cubicBezTo>
                  <a:pt x="45" y="93"/>
                  <a:pt x="45" y="93"/>
                  <a:pt x="4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6" y="72"/>
                  <a:pt x="56" y="72"/>
                  <a:pt x="56" y="72"/>
                </a:cubicBezTo>
                <a:cubicBezTo>
                  <a:pt x="59" y="93"/>
                  <a:pt x="59" y="93"/>
                  <a:pt x="59" y="93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60"/>
                  <a:pt x="67" y="60"/>
                  <a:pt x="67" y="60"/>
                </a:cubicBezTo>
                <a:close/>
                <a:moveTo>
                  <a:pt x="39" y="62"/>
                </a:moveTo>
                <a:cubicBezTo>
                  <a:pt x="36" y="59"/>
                  <a:pt x="34" y="55"/>
                  <a:pt x="34" y="51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2"/>
                  <a:pt x="35" y="29"/>
                  <a:pt x="37" y="26"/>
                </a:cubicBezTo>
                <a:cubicBezTo>
                  <a:pt x="36" y="26"/>
                  <a:pt x="35" y="26"/>
                  <a:pt x="3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17" y="26"/>
                  <a:pt x="13" y="30"/>
                  <a:pt x="13" y="36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5"/>
                  <a:pt x="15" y="58"/>
                  <a:pt x="18" y="59"/>
                </a:cubicBezTo>
                <a:cubicBezTo>
                  <a:pt x="18" y="89"/>
                  <a:pt x="18" y="89"/>
                  <a:pt x="18" y="89"/>
                </a:cubicBezTo>
                <a:cubicBezTo>
                  <a:pt x="26" y="89"/>
                  <a:pt x="26" y="89"/>
                  <a:pt x="26" y="89"/>
                </a:cubicBezTo>
                <a:cubicBezTo>
                  <a:pt x="29" y="70"/>
                  <a:pt x="29" y="70"/>
                  <a:pt x="29" y="70"/>
                </a:cubicBezTo>
                <a:cubicBezTo>
                  <a:pt x="32" y="89"/>
                  <a:pt x="32" y="89"/>
                  <a:pt x="32" y="89"/>
                </a:cubicBezTo>
                <a:cubicBezTo>
                  <a:pt x="39" y="89"/>
                  <a:pt x="39" y="89"/>
                  <a:pt x="39" y="89"/>
                </a:cubicBezTo>
                <a:lnTo>
                  <a:pt x="39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任意多边形 35"/>
          <p:cNvSpPr>
            <a:spLocks noChangeArrowheads="1"/>
          </p:cNvSpPr>
          <p:nvPr/>
        </p:nvSpPr>
        <p:spPr bwMode="auto">
          <a:xfrm>
            <a:off x="4716634" y="1752600"/>
            <a:ext cx="2713037" cy="3448050"/>
          </a:xfrm>
          <a:custGeom>
            <a:avLst/>
            <a:gdLst>
              <a:gd name="T0" fmla="*/ 565697 w 2351014"/>
              <a:gd name="T1" fmla="*/ 0 h 2376962"/>
              <a:gd name="T2" fmla="*/ 2351014 w 2351014"/>
              <a:gd name="T3" fmla="*/ 0 h 2376962"/>
              <a:gd name="T4" fmla="*/ 2351014 w 2351014"/>
              <a:gd name="T5" fmla="*/ 2376962 h 2376962"/>
              <a:gd name="T6" fmla="*/ 0 w 2351014"/>
              <a:gd name="T7" fmla="*/ 2376962 h 2376962"/>
              <a:gd name="T8" fmla="*/ 0 w 2351014"/>
              <a:gd name="T9" fmla="*/ 560506 h 2376962"/>
              <a:gd name="T10" fmla="*/ 0 w 2351014"/>
              <a:gd name="T11" fmla="*/ 0 h 2376962"/>
              <a:gd name="T12" fmla="*/ 503419 w 2351014"/>
              <a:gd name="T13" fmla="*/ 0 h 2376962"/>
              <a:gd name="T14" fmla="*/ 0 w 2351014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1014" h="2376962">
                <a:moveTo>
                  <a:pt x="565697" y="0"/>
                </a:moveTo>
                <a:lnTo>
                  <a:pt x="2351014" y="0"/>
                </a:lnTo>
                <a:lnTo>
                  <a:pt x="2351014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503419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219E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9"/>
          <p:cNvSpPr>
            <a:spLocks noEditPoints="1" noChangeArrowheads="1"/>
          </p:cNvSpPr>
          <p:nvPr/>
        </p:nvSpPr>
        <p:spPr bwMode="auto">
          <a:xfrm>
            <a:off x="4753146" y="1831975"/>
            <a:ext cx="301625" cy="222250"/>
          </a:xfrm>
          <a:custGeom>
            <a:avLst/>
            <a:gdLst>
              <a:gd name="T0" fmla="*/ 96 w 134"/>
              <a:gd name="T1" fmla="*/ 25 h 103"/>
              <a:gd name="T2" fmla="*/ 6 w 134"/>
              <a:gd name="T3" fmla="*/ 32 h 103"/>
              <a:gd name="T4" fmla="*/ 113 w 134"/>
              <a:gd name="T5" fmla="*/ 97 h 103"/>
              <a:gd name="T6" fmla="*/ 117 w 134"/>
              <a:gd name="T7" fmla="*/ 60 h 103"/>
              <a:gd name="T8" fmla="*/ 119 w 134"/>
              <a:gd name="T9" fmla="*/ 55 h 103"/>
              <a:gd name="T10" fmla="*/ 119 w 134"/>
              <a:gd name="T11" fmla="*/ 55 h 103"/>
              <a:gd name="T12" fmla="*/ 119 w 134"/>
              <a:gd name="T13" fmla="*/ 103 h 103"/>
              <a:gd name="T14" fmla="*/ 3 w 134"/>
              <a:gd name="T15" fmla="*/ 103 h 103"/>
              <a:gd name="T16" fmla="*/ 0 w 134"/>
              <a:gd name="T17" fmla="*/ 100 h 103"/>
              <a:gd name="T18" fmla="*/ 0 w 134"/>
              <a:gd name="T19" fmla="*/ 25 h 103"/>
              <a:gd name="T20" fmla="*/ 17 w 134"/>
              <a:gd name="T21" fmla="*/ 66 h 103"/>
              <a:gd name="T22" fmla="*/ 51 w 134"/>
              <a:gd name="T23" fmla="*/ 71 h 103"/>
              <a:gd name="T24" fmla="*/ 17 w 134"/>
              <a:gd name="T25" fmla="*/ 66 h 103"/>
              <a:gd name="T26" fmla="*/ 17 w 134"/>
              <a:gd name="T27" fmla="*/ 57 h 103"/>
              <a:gd name="T28" fmla="*/ 75 w 134"/>
              <a:gd name="T29" fmla="*/ 52 h 103"/>
              <a:gd name="T30" fmla="*/ 17 w 134"/>
              <a:gd name="T31" fmla="*/ 38 h 103"/>
              <a:gd name="T32" fmla="*/ 75 w 134"/>
              <a:gd name="T33" fmla="*/ 43 h 103"/>
              <a:gd name="T34" fmla="*/ 17 w 134"/>
              <a:gd name="T35" fmla="*/ 38 h 103"/>
              <a:gd name="T36" fmla="*/ 124 w 134"/>
              <a:gd name="T37" fmla="*/ 16 h 103"/>
              <a:gd name="T38" fmla="*/ 117 w 134"/>
              <a:gd name="T39" fmla="*/ 43 h 103"/>
              <a:gd name="T40" fmla="*/ 122 w 134"/>
              <a:gd name="T41" fmla="*/ 42 h 103"/>
              <a:gd name="T42" fmla="*/ 133 w 134"/>
              <a:gd name="T43" fmla="*/ 17 h 103"/>
              <a:gd name="T44" fmla="*/ 132 w 134"/>
              <a:gd name="T45" fmla="*/ 14 h 103"/>
              <a:gd name="T46" fmla="*/ 107 w 134"/>
              <a:gd name="T47" fmla="*/ 16 h 103"/>
              <a:gd name="T48" fmla="*/ 113 w 134"/>
              <a:gd name="T49" fmla="*/ 50 h 103"/>
              <a:gd name="T50" fmla="*/ 90 w 134"/>
              <a:gd name="T51" fmla="*/ 69 h 103"/>
              <a:gd name="T52" fmla="*/ 88 w 134"/>
              <a:gd name="T53" fmla="*/ 85 h 103"/>
              <a:gd name="T54" fmla="*/ 92 w 134"/>
              <a:gd name="T55" fmla="*/ 79 h 103"/>
              <a:gd name="T56" fmla="*/ 95 w 134"/>
              <a:gd name="T57" fmla="*/ 74 h 103"/>
              <a:gd name="T58" fmla="*/ 94 w 134"/>
              <a:gd name="T59" fmla="*/ 79 h 103"/>
              <a:gd name="T60" fmla="*/ 93 w 134"/>
              <a:gd name="T61" fmla="*/ 87 h 103"/>
              <a:gd name="T62" fmla="*/ 102 w 134"/>
              <a:gd name="T63" fmla="*/ 73 h 103"/>
              <a:gd name="T64" fmla="*/ 112 w 134"/>
              <a:gd name="T65" fmla="*/ 52 h 103"/>
              <a:gd name="T66" fmla="*/ 90 w 134"/>
              <a:gd name="T67" fmla="*/ 67 h 103"/>
              <a:gd name="T68" fmla="*/ 112 w 134"/>
              <a:gd name="T69" fmla="*/ 52 h 103"/>
              <a:gd name="T70" fmla="*/ 42 w 134"/>
              <a:gd name="T71" fmla="*/ 91 h 103"/>
              <a:gd name="T72" fmla="*/ 51 w 134"/>
              <a:gd name="T73" fmla="*/ 84 h 103"/>
              <a:gd name="T74" fmla="*/ 52 w 134"/>
              <a:gd name="T75" fmla="*/ 90 h 103"/>
              <a:gd name="T76" fmla="*/ 64 w 134"/>
              <a:gd name="T77" fmla="*/ 88 h 103"/>
              <a:gd name="T78" fmla="*/ 69 w 134"/>
              <a:gd name="T79" fmla="*/ 89 h 103"/>
              <a:gd name="T80" fmla="*/ 70 w 134"/>
              <a:gd name="T81" fmla="*/ 89 h 103"/>
              <a:gd name="T82" fmla="*/ 70 w 134"/>
              <a:gd name="T83" fmla="*/ 94 h 103"/>
              <a:gd name="T84" fmla="*/ 80 w 134"/>
              <a:gd name="T85" fmla="*/ 95 h 103"/>
              <a:gd name="T86" fmla="*/ 74 w 134"/>
              <a:gd name="T87" fmla="*/ 91 h 103"/>
              <a:gd name="T88" fmla="*/ 74 w 134"/>
              <a:gd name="T89" fmla="*/ 90 h 103"/>
              <a:gd name="T90" fmla="*/ 72 w 134"/>
              <a:gd name="T91" fmla="*/ 84 h 103"/>
              <a:gd name="T92" fmla="*/ 67 w 134"/>
              <a:gd name="T93" fmla="*/ 85 h 103"/>
              <a:gd name="T94" fmla="*/ 55 w 134"/>
              <a:gd name="T95" fmla="*/ 86 h 103"/>
              <a:gd name="T96" fmla="*/ 39 w 134"/>
              <a:gd name="T97" fmla="*/ 8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4" h="103">
                <a:moveTo>
                  <a:pt x="3" y="25"/>
                </a:moveTo>
                <a:cubicBezTo>
                  <a:pt x="96" y="25"/>
                  <a:pt x="96" y="25"/>
                  <a:pt x="96" y="25"/>
                </a:cubicBezTo>
                <a:cubicBezTo>
                  <a:pt x="96" y="27"/>
                  <a:pt x="95" y="30"/>
                  <a:pt x="94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97"/>
                  <a:pt x="6" y="97"/>
                  <a:pt x="6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4" y="66"/>
                  <a:pt x="115" y="63"/>
                  <a:pt x="117" y="60"/>
                </a:cubicBezTo>
                <a:cubicBezTo>
                  <a:pt x="117" y="60"/>
                  <a:pt x="117" y="60"/>
                  <a:pt x="117" y="60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19" y="54"/>
                  <a:pt x="119" y="54"/>
                  <a:pt x="119" y="54"/>
                </a:cubicBezTo>
                <a:cubicBezTo>
                  <a:pt x="119" y="54"/>
                  <a:pt x="119" y="54"/>
                  <a:pt x="119" y="55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3"/>
                  <a:pt x="119" y="103"/>
                  <a:pt x="119" y="103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3" y="103"/>
                  <a:pt x="3" y="103"/>
                  <a:pt x="3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5"/>
                  <a:pt x="3" y="25"/>
                  <a:pt x="3" y="25"/>
                </a:cubicBezTo>
                <a:close/>
                <a:moveTo>
                  <a:pt x="17" y="66"/>
                </a:moveTo>
                <a:cubicBezTo>
                  <a:pt x="17" y="71"/>
                  <a:pt x="17" y="71"/>
                  <a:pt x="17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66"/>
                  <a:pt x="17" y="66"/>
                  <a:pt x="17" y="66"/>
                </a:cubicBezTo>
                <a:close/>
                <a:moveTo>
                  <a:pt x="17" y="52"/>
                </a:moveTo>
                <a:cubicBezTo>
                  <a:pt x="17" y="57"/>
                  <a:pt x="17" y="57"/>
                  <a:pt x="17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5" y="52"/>
                  <a:pt x="75" y="52"/>
                  <a:pt x="75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38"/>
                </a:moveTo>
                <a:cubicBezTo>
                  <a:pt x="17" y="43"/>
                  <a:pt x="17" y="43"/>
                  <a:pt x="17" y="43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38"/>
                  <a:pt x="75" y="38"/>
                  <a:pt x="75" y="38"/>
                </a:cubicBezTo>
                <a:cubicBezTo>
                  <a:pt x="17" y="38"/>
                  <a:pt x="17" y="38"/>
                  <a:pt x="17" y="38"/>
                </a:cubicBezTo>
                <a:close/>
                <a:moveTo>
                  <a:pt x="123" y="21"/>
                </a:moveTo>
                <a:cubicBezTo>
                  <a:pt x="123" y="19"/>
                  <a:pt x="124" y="18"/>
                  <a:pt x="124" y="16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5" y="23"/>
                  <a:pt x="116" y="41"/>
                  <a:pt x="117" y="43"/>
                </a:cubicBezTo>
                <a:cubicBezTo>
                  <a:pt x="118" y="46"/>
                  <a:pt x="121" y="46"/>
                  <a:pt x="121" y="46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2"/>
                  <a:pt x="121" y="43"/>
                  <a:pt x="121" y="42"/>
                </a:cubicBezTo>
                <a:cubicBezTo>
                  <a:pt x="120" y="41"/>
                  <a:pt x="133" y="17"/>
                  <a:pt x="133" y="17"/>
                </a:cubicBezTo>
                <a:cubicBezTo>
                  <a:pt x="134" y="15"/>
                  <a:pt x="134" y="15"/>
                  <a:pt x="134" y="15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4" y="0"/>
                  <a:pt x="114" y="0"/>
                  <a:pt x="107" y="16"/>
                </a:cubicBezTo>
                <a:cubicBezTo>
                  <a:pt x="103" y="25"/>
                  <a:pt x="99" y="35"/>
                  <a:pt x="96" y="44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7" y="41"/>
                  <a:pt x="120" y="31"/>
                  <a:pt x="123" y="21"/>
                </a:cubicBezTo>
                <a:close/>
                <a:moveTo>
                  <a:pt x="90" y="69"/>
                </a:moveTo>
                <a:cubicBezTo>
                  <a:pt x="86" y="74"/>
                  <a:pt x="86" y="74"/>
                  <a:pt x="86" y="74"/>
                </a:cubicBezTo>
                <a:cubicBezTo>
                  <a:pt x="88" y="85"/>
                  <a:pt x="88" y="85"/>
                  <a:pt x="88" y="85"/>
                </a:cubicBezTo>
                <a:cubicBezTo>
                  <a:pt x="90" y="86"/>
                  <a:pt x="90" y="86"/>
                  <a:pt x="90" y="86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1" y="77"/>
                  <a:pt x="91" y="76"/>
                </a:cubicBezTo>
                <a:cubicBezTo>
                  <a:pt x="92" y="75"/>
                  <a:pt x="93" y="74"/>
                  <a:pt x="95" y="74"/>
                </a:cubicBezTo>
                <a:cubicBezTo>
                  <a:pt x="96" y="75"/>
                  <a:pt x="97" y="76"/>
                  <a:pt x="96" y="78"/>
                </a:cubicBezTo>
                <a:cubicBezTo>
                  <a:pt x="96" y="79"/>
                  <a:pt x="95" y="79"/>
                  <a:pt x="94" y="79"/>
                </a:cubicBezTo>
                <a:cubicBezTo>
                  <a:pt x="91" y="87"/>
                  <a:pt x="91" y="87"/>
                  <a:pt x="91" y="87"/>
                </a:cubicBezTo>
                <a:cubicBezTo>
                  <a:pt x="93" y="87"/>
                  <a:pt x="93" y="87"/>
                  <a:pt x="93" y="87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90" y="69"/>
                  <a:pt x="90" y="69"/>
                  <a:pt x="90" y="69"/>
                </a:cubicBezTo>
                <a:close/>
                <a:moveTo>
                  <a:pt x="112" y="52"/>
                </a:moveTo>
                <a:cubicBezTo>
                  <a:pt x="96" y="46"/>
                  <a:pt x="96" y="46"/>
                  <a:pt x="96" y="46"/>
                </a:cubicBezTo>
                <a:cubicBezTo>
                  <a:pt x="93" y="53"/>
                  <a:pt x="92" y="60"/>
                  <a:pt x="90" y="67"/>
                </a:cubicBezTo>
                <a:cubicBezTo>
                  <a:pt x="94" y="69"/>
                  <a:pt x="99" y="70"/>
                  <a:pt x="103" y="72"/>
                </a:cubicBezTo>
                <a:cubicBezTo>
                  <a:pt x="107" y="65"/>
                  <a:pt x="109" y="59"/>
                  <a:pt x="112" y="52"/>
                </a:cubicBezTo>
                <a:close/>
                <a:moveTo>
                  <a:pt x="39" y="87"/>
                </a:moveTo>
                <a:cubicBezTo>
                  <a:pt x="42" y="91"/>
                  <a:pt x="42" y="91"/>
                  <a:pt x="42" y="91"/>
                </a:cubicBezTo>
                <a:cubicBezTo>
                  <a:pt x="42" y="91"/>
                  <a:pt x="53" y="80"/>
                  <a:pt x="53" y="81"/>
                </a:cubicBezTo>
                <a:cubicBezTo>
                  <a:pt x="53" y="82"/>
                  <a:pt x="51" y="83"/>
                  <a:pt x="51" y="84"/>
                </a:cubicBezTo>
                <a:cubicBezTo>
                  <a:pt x="49" y="85"/>
                  <a:pt x="48" y="86"/>
                  <a:pt x="48" y="87"/>
                </a:cubicBezTo>
                <a:cubicBezTo>
                  <a:pt x="48" y="89"/>
                  <a:pt x="49" y="90"/>
                  <a:pt x="52" y="90"/>
                </a:cubicBezTo>
                <a:cubicBezTo>
                  <a:pt x="55" y="91"/>
                  <a:pt x="57" y="90"/>
                  <a:pt x="60" y="89"/>
                </a:cubicBezTo>
                <a:cubicBezTo>
                  <a:pt x="61" y="88"/>
                  <a:pt x="63" y="88"/>
                  <a:pt x="64" y="88"/>
                </a:cubicBezTo>
                <a:cubicBezTo>
                  <a:pt x="64" y="89"/>
                  <a:pt x="65" y="89"/>
                  <a:pt x="66" y="90"/>
                </a:cubicBezTo>
                <a:cubicBezTo>
                  <a:pt x="67" y="90"/>
                  <a:pt x="68" y="89"/>
                  <a:pt x="69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69" y="91"/>
                  <a:pt x="69" y="93"/>
                  <a:pt x="70" y="94"/>
                </a:cubicBezTo>
                <a:cubicBezTo>
                  <a:pt x="70" y="96"/>
                  <a:pt x="72" y="96"/>
                  <a:pt x="74" y="95"/>
                </a:cubicBezTo>
                <a:cubicBezTo>
                  <a:pt x="76" y="95"/>
                  <a:pt x="80" y="95"/>
                  <a:pt x="80" y="95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1"/>
                  <a:pt x="77" y="90"/>
                  <a:pt x="74" y="91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89"/>
                  <a:pt x="75" y="89"/>
                  <a:pt x="75" y="88"/>
                </a:cubicBezTo>
                <a:cubicBezTo>
                  <a:pt x="75" y="85"/>
                  <a:pt x="74" y="84"/>
                  <a:pt x="72" y="84"/>
                </a:cubicBezTo>
                <a:cubicBezTo>
                  <a:pt x="71" y="83"/>
                  <a:pt x="69" y="84"/>
                  <a:pt x="68" y="85"/>
                </a:cubicBezTo>
                <a:cubicBezTo>
                  <a:pt x="68" y="85"/>
                  <a:pt x="67" y="85"/>
                  <a:pt x="67" y="85"/>
                </a:cubicBezTo>
                <a:cubicBezTo>
                  <a:pt x="65" y="83"/>
                  <a:pt x="62" y="84"/>
                  <a:pt x="58" y="85"/>
                </a:cubicBezTo>
                <a:cubicBezTo>
                  <a:pt x="57" y="85"/>
                  <a:pt x="56" y="86"/>
                  <a:pt x="55" y="86"/>
                </a:cubicBezTo>
                <a:cubicBezTo>
                  <a:pt x="56" y="85"/>
                  <a:pt x="57" y="83"/>
                  <a:pt x="57" y="81"/>
                </a:cubicBezTo>
                <a:cubicBezTo>
                  <a:pt x="57" y="73"/>
                  <a:pt x="39" y="87"/>
                  <a:pt x="39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 noChangeArrowheads="1"/>
          </p:cNvSpPr>
          <p:nvPr/>
        </p:nvSpPr>
        <p:spPr bwMode="auto">
          <a:xfrm>
            <a:off x="8893169" y="1752600"/>
            <a:ext cx="2708275" cy="3448050"/>
          </a:xfrm>
          <a:custGeom>
            <a:avLst/>
            <a:gdLst>
              <a:gd name="T0" fmla="*/ 550127 w 2345823"/>
              <a:gd name="T1" fmla="*/ 0 h 2376962"/>
              <a:gd name="T2" fmla="*/ 2345823 w 2345823"/>
              <a:gd name="T3" fmla="*/ 0 h 2376962"/>
              <a:gd name="T4" fmla="*/ 2345823 w 2345823"/>
              <a:gd name="T5" fmla="*/ 2376962 h 2376962"/>
              <a:gd name="T6" fmla="*/ 0 w 2345823"/>
              <a:gd name="T7" fmla="*/ 2376962 h 2376962"/>
              <a:gd name="T8" fmla="*/ 0 w 2345823"/>
              <a:gd name="T9" fmla="*/ 560506 h 2376962"/>
              <a:gd name="T10" fmla="*/ 0 w 2345823"/>
              <a:gd name="T11" fmla="*/ 0 h 2376962"/>
              <a:gd name="T12" fmla="*/ 487848 w 2345823"/>
              <a:gd name="T13" fmla="*/ 0 h 2376962"/>
              <a:gd name="T14" fmla="*/ 0 w 2345823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5823" h="2376962">
                <a:moveTo>
                  <a:pt x="550127" y="0"/>
                </a:moveTo>
                <a:lnTo>
                  <a:pt x="2345823" y="0"/>
                </a:lnTo>
                <a:lnTo>
                  <a:pt x="2345823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487848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2AC7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3"/>
          <p:cNvSpPr>
            <a:spLocks noEditPoints="1" noChangeArrowheads="1"/>
          </p:cNvSpPr>
          <p:nvPr/>
        </p:nvSpPr>
        <p:spPr bwMode="auto">
          <a:xfrm>
            <a:off x="8924919" y="1792288"/>
            <a:ext cx="344488" cy="346075"/>
          </a:xfrm>
          <a:custGeom>
            <a:avLst/>
            <a:gdLst>
              <a:gd name="T0" fmla="*/ 123 w 135"/>
              <a:gd name="T1" fmla="*/ 0 h 135"/>
              <a:gd name="T2" fmla="*/ 135 w 135"/>
              <a:gd name="T3" fmla="*/ 34 h 135"/>
              <a:gd name="T4" fmla="*/ 89 w 135"/>
              <a:gd name="T5" fmla="*/ 45 h 135"/>
              <a:gd name="T6" fmla="*/ 80 w 135"/>
              <a:gd name="T7" fmla="*/ 45 h 135"/>
              <a:gd name="T8" fmla="*/ 66 w 135"/>
              <a:gd name="T9" fmla="*/ 34 h 135"/>
              <a:gd name="T10" fmla="*/ 78 w 135"/>
              <a:gd name="T11" fmla="*/ 0 h 135"/>
              <a:gd name="T12" fmla="*/ 79 w 135"/>
              <a:gd name="T13" fmla="*/ 84 h 135"/>
              <a:gd name="T14" fmla="*/ 88 w 135"/>
              <a:gd name="T15" fmla="*/ 61 h 135"/>
              <a:gd name="T16" fmla="*/ 61 w 135"/>
              <a:gd name="T17" fmla="*/ 47 h 135"/>
              <a:gd name="T18" fmla="*/ 53 w 135"/>
              <a:gd name="T19" fmla="*/ 47 h 135"/>
              <a:gd name="T20" fmla="*/ 54 w 135"/>
              <a:gd name="T21" fmla="*/ 38 h 135"/>
              <a:gd name="T22" fmla="*/ 56 w 135"/>
              <a:gd name="T23" fmla="*/ 32 h 135"/>
              <a:gd name="T24" fmla="*/ 56 w 135"/>
              <a:gd name="T25" fmla="*/ 31 h 135"/>
              <a:gd name="T26" fmla="*/ 52 w 135"/>
              <a:gd name="T27" fmla="*/ 19 h 135"/>
              <a:gd name="T28" fmla="*/ 33 w 135"/>
              <a:gd name="T29" fmla="*/ 31 h 135"/>
              <a:gd name="T30" fmla="*/ 32 w 135"/>
              <a:gd name="T31" fmla="*/ 31 h 135"/>
              <a:gd name="T32" fmla="*/ 33 w 135"/>
              <a:gd name="T33" fmla="*/ 36 h 135"/>
              <a:gd name="T34" fmla="*/ 37 w 135"/>
              <a:gd name="T35" fmla="*/ 43 h 135"/>
              <a:gd name="T36" fmla="*/ 32 w 135"/>
              <a:gd name="T37" fmla="*/ 48 h 135"/>
              <a:gd name="T38" fmla="*/ 21 w 135"/>
              <a:gd name="T39" fmla="*/ 61 h 135"/>
              <a:gd name="T40" fmla="*/ 0 w 135"/>
              <a:gd name="T41" fmla="*/ 69 h 135"/>
              <a:gd name="T42" fmla="*/ 18 w 135"/>
              <a:gd name="T43" fmla="*/ 84 h 135"/>
              <a:gd name="T44" fmla="*/ 71 w 135"/>
              <a:gd name="T45" fmla="*/ 135 h 135"/>
              <a:gd name="T46" fmla="*/ 41 w 135"/>
              <a:gd name="T47" fmla="*/ 61 h 135"/>
              <a:gd name="T48" fmla="*/ 42 w 135"/>
              <a:gd name="T49" fmla="*/ 51 h 135"/>
              <a:gd name="T50" fmla="*/ 45 w 135"/>
              <a:gd name="T51" fmla="*/ 48 h 135"/>
              <a:gd name="T52" fmla="*/ 48 w 135"/>
              <a:gd name="T53" fmla="*/ 51 h 135"/>
              <a:gd name="T54" fmla="*/ 49 w 135"/>
              <a:gd name="T55" fmla="*/ 61 h 135"/>
              <a:gd name="T56" fmla="*/ 81 w 135"/>
              <a:gd name="T57" fmla="*/ 10 h 135"/>
              <a:gd name="T58" fmla="*/ 123 w 135"/>
              <a:gd name="T59" fmla="*/ 13 h 135"/>
              <a:gd name="T60" fmla="*/ 81 w 135"/>
              <a:gd name="T61" fmla="*/ 10 h 135"/>
              <a:gd name="T62" fmla="*/ 81 w 135"/>
              <a:gd name="T63" fmla="*/ 33 h 135"/>
              <a:gd name="T64" fmla="*/ 123 w 135"/>
              <a:gd name="T65" fmla="*/ 30 h 135"/>
              <a:gd name="T66" fmla="*/ 81 w 135"/>
              <a:gd name="T67" fmla="*/ 20 h 135"/>
              <a:gd name="T68" fmla="*/ 123 w 135"/>
              <a:gd name="T69" fmla="*/ 23 h 135"/>
              <a:gd name="T70" fmla="*/ 81 w 135"/>
              <a:gd name="T71" fmla="*/ 2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5" h="135">
                <a:moveTo>
                  <a:pt x="78" y="0"/>
                </a:moveTo>
                <a:cubicBezTo>
                  <a:pt x="123" y="0"/>
                  <a:pt x="123" y="0"/>
                  <a:pt x="123" y="0"/>
                </a:cubicBezTo>
                <a:cubicBezTo>
                  <a:pt x="130" y="0"/>
                  <a:pt x="135" y="5"/>
                  <a:pt x="135" y="12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40"/>
                  <a:pt x="130" y="45"/>
                  <a:pt x="123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45"/>
                  <a:pt x="80" y="45"/>
                  <a:pt x="80" y="45"/>
                </a:cubicBezTo>
                <a:cubicBezTo>
                  <a:pt x="78" y="45"/>
                  <a:pt x="78" y="45"/>
                  <a:pt x="78" y="45"/>
                </a:cubicBezTo>
                <a:cubicBezTo>
                  <a:pt x="71" y="45"/>
                  <a:pt x="66" y="40"/>
                  <a:pt x="66" y="34"/>
                </a:cubicBezTo>
                <a:cubicBezTo>
                  <a:pt x="66" y="12"/>
                  <a:pt x="66" y="12"/>
                  <a:pt x="66" y="12"/>
                </a:cubicBezTo>
                <a:cubicBezTo>
                  <a:pt x="66" y="5"/>
                  <a:pt x="71" y="0"/>
                  <a:pt x="78" y="0"/>
                </a:cubicBezTo>
                <a:close/>
                <a:moveTo>
                  <a:pt x="71" y="84"/>
                </a:moveTo>
                <a:cubicBezTo>
                  <a:pt x="79" y="84"/>
                  <a:pt x="79" y="84"/>
                  <a:pt x="79" y="84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61"/>
                  <a:pt x="88" y="61"/>
                  <a:pt x="88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67" y="56"/>
                  <a:pt x="64" y="50"/>
                  <a:pt x="61" y="47"/>
                </a:cubicBezTo>
                <a:cubicBezTo>
                  <a:pt x="60" y="47"/>
                  <a:pt x="58" y="47"/>
                  <a:pt x="57" y="47"/>
                </a:cubicBezTo>
                <a:cubicBezTo>
                  <a:pt x="55" y="48"/>
                  <a:pt x="54" y="47"/>
                  <a:pt x="53" y="47"/>
                </a:cubicBezTo>
                <a:cubicBezTo>
                  <a:pt x="52" y="46"/>
                  <a:pt x="52" y="44"/>
                  <a:pt x="51" y="42"/>
                </a:cubicBezTo>
                <a:cubicBezTo>
                  <a:pt x="53" y="41"/>
                  <a:pt x="54" y="39"/>
                  <a:pt x="54" y="38"/>
                </a:cubicBezTo>
                <a:cubicBezTo>
                  <a:pt x="55" y="37"/>
                  <a:pt x="55" y="37"/>
                  <a:pt x="56" y="36"/>
                </a:cubicBezTo>
                <a:cubicBezTo>
                  <a:pt x="56" y="35"/>
                  <a:pt x="56" y="33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5" y="31"/>
                </a:cubicBezTo>
                <a:cubicBezTo>
                  <a:pt x="56" y="25"/>
                  <a:pt x="55" y="21"/>
                  <a:pt x="52" y="19"/>
                </a:cubicBezTo>
                <a:cubicBezTo>
                  <a:pt x="48" y="16"/>
                  <a:pt x="40" y="16"/>
                  <a:pt x="35" y="19"/>
                </a:cubicBezTo>
                <a:cubicBezTo>
                  <a:pt x="33" y="22"/>
                  <a:pt x="32" y="25"/>
                  <a:pt x="33" y="31"/>
                </a:cubicBezTo>
                <a:cubicBezTo>
                  <a:pt x="33" y="31"/>
                  <a:pt x="33" y="31"/>
                  <a:pt x="32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3"/>
                  <a:pt x="32" y="35"/>
                  <a:pt x="33" y="36"/>
                </a:cubicBezTo>
                <a:cubicBezTo>
                  <a:pt x="33" y="37"/>
                  <a:pt x="34" y="37"/>
                  <a:pt x="34" y="38"/>
                </a:cubicBezTo>
                <a:cubicBezTo>
                  <a:pt x="35" y="40"/>
                  <a:pt x="36" y="41"/>
                  <a:pt x="37" y="43"/>
                </a:cubicBezTo>
                <a:cubicBezTo>
                  <a:pt x="37" y="44"/>
                  <a:pt x="36" y="46"/>
                  <a:pt x="36" y="47"/>
                </a:cubicBezTo>
                <a:cubicBezTo>
                  <a:pt x="35" y="48"/>
                  <a:pt x="34" y="48"/>
                  <a:pt x="32" y="48"/>
                </a:cubicBezTo>
                <a:cubicBezTo>
                  <a:pt x="31" y="48"/>
                  <a:pt x="29" y="48"/>
                  <a:pt x="27" y="48"/>
                </a:cubicBezTo>
                <a:cubicBezTo>
                  <a:pt x="23" y="51"/>
                  <a:pt x="22" y="56"/>
                  <a:pt x="2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9"/>
                  <a:pt x="0" y="69"/>
                  <a:pt x="0" y="69"/>
                </a:cubicBezTo>
                <a:cubicBezTo>
                  <a:pt x="10" y="84"/>
                  <a:pt x="10" y="84"/>
                  <a:pt x="10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1" y="84"/>
                  <a:pt x="71" y="84"/>
                  <a:pt x="71" y="84"/>
                </a:cubicBezTo>
                <a:close/>
                <a:moveTo>
                  <a:pt x="41" y="61"/>
                </a:moveTo>
                <a:cubicBezTo>
                  <a:pt x="44" y="52"/>
                  <a:pt x="44" y="52"/>
                  <a:pt x="44" y="52"/>
                </a:cubicBezTo>
                <a:cubicBezTo>
                  <a:pt x="42" y="51"/>
                  <a:pt x="42" y="51"/>
                  <a:pt x="42" y="51"/>
                </a:cubicBezTo>
                <a:cubicBezTo>
                  <a:pt x="44" y="48"/>
                  <a:pt x="44" y="48"/>
                  <a:pt x="44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8" y="51"/>
                  <a:pt x="48" y="51"/>
                  <a:pt x="48" y="51"/>
                </a:cubicBezTo>
                <a:cubicBezTo>
                  <a:pt x="46" y="52"/>
                  <a:pt x="46" y="52"/>
                  <a:pt x="46" y="52"/>
                </a:cubicBezTo>
                <a:cubicBezTo>
                  <a:pt x="49" y="61"/>
                  <a:pt x="49" y="61"/>
                  <a:pt x="49" y="61"/>
                </a:cubicBezTo>
                <a:cubicBezTo>
                  <a:pt x="41" y="61"/>
                  <a:pt x="41" y="61"/>
                  <a:pt x="41" y="61"/>
                </a:cubicBezTo>
                <a:close/>
                <a:moveTo>
                  <a:pt x="81" y="10"/>
                </a:moveTo>
                <a:cubicBezTo>
                  <a:pt x="81" y="13"/>
                  <a:pt x="81" y="13"/>
                  <a:pt x="81" y="13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81" y="10"/>
                  <a:pt x="81" y="10"/>
                  <a:pt x="81" y="10"/>
                </a:cubicBezTo>
                <a:close/>
                <a:moveTo>
                  <a:pt x="81" y="30"/>
                </a:moveTo>
                <a:cubicBezTo>
                  <a:pt x="81" y="33"/>
                  <a:pt x="81" y="33"/>
                  <a:pt x="81" y="33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81" y="30"/>
                  <a:pt x="81" y="30"/>
                  <a:pt x="81" y="30"/>
                </a:cubicBezTo>
                <a:close/>
                <a:moveTo>
                  <a:pt x="81" y="20"/>
                </a:moveTo>
                <a:cubicBezTo>
                  <a:pt x="81" y="23"/>
                  <a:pt x="81" y="23"/>
                  <a:pt x="81" y="23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3" y="20"/>
                  <a:pt x="123" y="20"/>
                  <a:pt x="123" y="20"/>
                </a:cubicBezTo>
                <a:lnTo>
                  <a:pt x="81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85009" y="2024063"/>
            <a:ext cx="2260619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HTTP for Humans</a:t>
            </a: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4893798" y="1845150"/>
            <a:ext cx="2357120" cy="7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Small, fast 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HTTP </a:t>
            </a:r>
            <a:r>
              <a:rPr lang="en-US" altLang="zh-CN" b="1" dirty="0">
                <a:solidFill>
                  <a:schemeClr val="bg1"/>
                </a:solidFill>
              </a:rPr>
              <a:t>client library</a:t>
            </a: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9068745" y="1693518"/>
            <a:ext cx="2357120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powerful</a:t>
            </a:r>
            <a:r>
              <a:rPr lang="en-US" altLang="zh-CN" b="1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sanity-friendly 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HTTP client library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4957934" y="2598370"/>
            <a:ext cx="2300287" cy="144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功能强大，简洁易用；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可</a:t>
            </a:r>
            <a:r>
              <a:rPr lang="zh-CN" altLang="en-US" dirty="0" smtClean="0">
                <a:solidFill>
                  <a:schemeClr val="bg1"/>
                </a:solidFill>
              </a:rPr>
              <a:t>缓存，身份验证，自动解压等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9132882" y="2773867"/>
            <a:ext cx="2300287" cy="179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1. Requests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Pip</a:t>
            </a:r>
            <a:r>
              <a:rPr lang="zh-CN" altLang="en-US" dirty="0" smtClean="0">
                <a:solidFill>
                  <a:schemeClr val="bg1"/>
                </a:solidFill>
              </a:rPr>
              <a:t>的核心</a:t>
            </a:r>
            <a:r>
              <a:rPr lang="zh-CN" altLang="en-US" dirty="0">
                <a:solidFill>
                  <a:schemeClr val="bg1"/>
                </a:solidFill>
              </a:rPr>
              <a:t>层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线程安全，自动解压，连接池，代理设置等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26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1011238" y="5794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  <a:hlinkClick r:id="rId5"/>
              </a:rPr>
              <a:t>网络访问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等腰三角形 60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3" grpId="0"/>
      <p:bldP spid="74" grpId="0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53" grpId="0" animBg="1"/>
      <p:bldP spid="53" grpId="1" animBg="1"/>
      <p:bldP spid="38" grpId="0" animBg="1"/>
      <p:bldP spid="17" grpId="0"/>
      <p:bldP spid="21" grpId="0" animBg="1"/>
      <p:bldP spid="36" grpId="0" animBg="1"/>
      <p:bldP spid="24" grpId="0" animBg="1"/>
      <p:bldP spid="37" grpId="0" animBg="1"/>
      <p:bldP spid="27" grpId="0" animBg="1"/>
      <p:bldP spid="3" grpId="0"/>
      <p:bldP spid="55" grpId="0"/>
      <p:bldP spid="60" grpId="0"/>
      <p:bldP spid="63" grpId="0"/>
      <p:bldP spid="64" grpId="0"/>
      <p:bldP spid="67" grpId="0"/>
      <p:bldP spid="47" grpId="0"/>
      <p:bldP spid="48" grpId="0" animBg="1"/>
      <p:bldP spid="48" grpId="1" animBg="1"/>
      <p:bldP spid="54" grpId="0" animBg="1"/>
      <p:bldP spid="54" grpId="1" animBg="1"/>
      <p:bldP spid="56" grpId="0" animBg="1"/>
      <p:bldP spid="56" grpId="1" animBg="1"/>
      <p:bldP spid="61" grpId="0" animBg="1"/>
      <p:bldP spid="6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2450" y="1533525"/>
            <a:ext cx="11087100" cy="0"/>
            <a:chOff x="552561" y="1533525"/>
            <a:chExt cx="11086878" cy="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52561" y="1533525"/>
              <a:ext cx="2803469" cy="0"/>
            </a:xfrm>
            <a:prstGeom prst="line">
              <a:avLst/>
            </a:prstGeom>
            <a:ln w="857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349680" y="1533525"/>
              <a:ext cx="2800294" cy="0"/>
            </a:xfrm>
            <a:prstGeom prst="line">
              <a:avLst/>
            </a:prstGeom>
            <a:ln w="85725">
              <a:solidFill>
                <a:srgbClr val="219E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146799" y="1533525"/>
              <a:ext cx="2787594" cy="0"/>
            </a:xfrm>
            <a:prstGeom prst="line">
              <a:avLst/>
            </a:prstGeom>
            <a:ln w="85725">
              <a:solidFill>
                <a:srgbClr val="2AC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931218" y="1533525"/>
              <a:ext cx="2708221" cy="0"/>
            </a:xfrm>
            <a:prstGeom prst="line">
              <a:avLst/>
            </a:prstGeom>
            <a:ln w="85725">
              <a:solidFill>
                <a:srgbClr val="4BD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/>
          <p:nvPr/>
        </p:nvCxnSpPr>
        <p:spPr>
          <a:xfrm>
            <a:off x="552450" y="6067425"/>
            <a:ext cx="1106805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55638" y="5345113"/>
            <a:ext cx="2519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197519"/>
                </a:solidFill>
                <a:hlinkClick r:id="rId2"/>
              </a:rPr>
              <a:t>BeautifulSoup</a:t>
            </a:r>
            <a:r>
              <a:rPr lang="en-US" altLang="zh-CN" sz="2400" dirty="0">
                <a:solidFill>
                  <a:srgbClr val="197519"/>
                </a:solidFill>
                <a:hlinkClick r:id="rId2"/>
              </a:rPr>
              <a:t> 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73" name="文本框 72"/>
          <p:cNvSpPr txBox="1">
            <a:spLocks noChangeArrowheads="1"/>
          </p:cNvSpPr>
          <p:nvPr/>
        </p:nvSpPr>
        <p:spPr bwMode="auto">
          <a:xfrm>
            <a:off x="5059363" y="5345113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197519"/>
                </a:solidFill>
                <a:hlinkClick r:id="rId3"/>
              </a:rPr>
              <a:t>Lxml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74" name="文本框 73"/>
          <p:cNvSpPr txBox="1">
            <a:spLocks noChangeArrowheads="1"/>
          </p:cNvSpPr>
          <p:nvPr/>
        </p:nvSpPr>
        <p:spPr bwMode="auto">
          <a:xfrm>
            <a:off x="9007475" y="5345113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197519"/>
                </a:solidFill>
                <a:hlinkClick r:id="rId4"/>
              </a:rPr>
              <a:t>Pyquery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 rot="9233090">
            <a:off x="11190288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 rot="-6030424">
            <a:off x="109481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 rot="-228606">
            <a:off x="114030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 rot="-3389783">
            <a:off x="11143456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3" name="等腰三角形 52"/>
          <p:cNvSpPr>
            <a:spLocks noChangeArrowheads="1"/>
          </p:cNvSpPr>
          <p:nvPr/>
        </p:nvSpPr>
        <p:spPr bwMode="auto">
          <a:xfrm rot="8748521">
            <a:off x="11333163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8" name="任意多边形 37"/>
          <p:cNvSpPr>
            <a:spLocks noChangeArrowheads="1"/>
          </p:cNvSpPr>
          <p:nvPr/>
        </p:nvSpPr>
        <p:spPr bwMode="auto">
          <a:xfrm>
            <a:off x="552450" y="1752600"/>
            <a:ext cx="2725738" cy="3448050"/>
          </a:xfrm>
          <a:custGeom>
            <a:avLst/>
            <a:gdLst>
              <a:gd name="T0" fmla="*/ 565697 w 2361393"/>
              <a:gd name="T1" fmla="*/ 0 h 2376962"/>
              <a:gd name="T2" fmla="*/ 2361393 w 2361393"/>
              <a:gd name="T3" fmla="*/ 0 h 2376962"/>
              <a:gd name="T4" fmla="*/ 2361393 w 2361393"/>
              <a:gd name="T5" fmla="*/ 2376962 h 2376962"/>
              <a:gd name="T6" fmla="*/ 0 w 2361393"/>
              <a:gd name="T7" fmla="*/ 2376962 h 2376962"/>
              <a:gd name="T8" fmla="*/ 0 w 2361393"/>
              <a:gd name="T9" fmla="*/ 560506 h 2376962"/>
              <a:gd name="T10" fmla="*/ 0 w 2361393"/>
              <a:gd name="T11" fmla="*/ 0 h 2376962"/>
              <a:gd name="T12" fmla="*/ 503419 w 2361393"/>
              <a:gd name="T13" fmla="*/ 0 h 2376962"/>
              <a:gd name="T14" fmla="*/ 0 w 2361393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1393" h="2376962">
                <a:moveTo>
                  <a:pt x="565697" y="0"/>
                </a:moveTo>
                <a:lnTo>
                  <a:pt x="2361393" y="0"/>
                </a:lnTo>
                <a:lnTo>
                  <a:pt x="2361393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503419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65174" y="2772700"/>
            <a:ext cx="2300288" cy="179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全面，扩展性强；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支持正则，</a:t>
            </a:r>
            <a:r>
              <a:rPr lang="zh-CN" altLang="en-US" dirty="0">
                <a:solidFill>
                  <a:schemeClr val="bg1"/>
                </a:solidFill>
              </a:rPr>
              <a:t>文档</a:t>
            </a:r>
            <a:r>
              <a:rPr lang="zh-CN" altLang="en-US" dirty="0" smtClean="0">
                <a:solidFill>
                  <a:schemeClr val="bg1"/>
                </a:solidFill>
              </a:rPr>
              <a:t>树，</a:t>
            </a:r>
            <a:r>
              <a:rPr lang="en-US" altLang="zh-CN" dirty="0" err="1" smtClean="0">
                <a:solidFill>
                  <a:schemeClr val="bg1"/>
                </a:solidFill>
              </a:rPr>
              <a:t>css</a:t>
            </a:r>
            <a:r>
              <a:rPr lang="zh-CN" altLang="en-US" dirty="0">
                <a:solidFill>
                  <a:schemeClr val="bg1"/>
                </a:solidFill>
              </a:rPr>
              <a:t>选择</a:t>
            </a:r>
            <a:r>
              <a:rPr lang="zh-CN" altLang="en-US" dirty="0" smtClean="0">
                <a:solidFill>
                  <a:schemeClr val="bg1"/>
                </a:solidFill>
              </a:rPr>
              <a:t>器；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方法丰富，但是整体运行速度较慢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Freeform 5"/>
          <p:cNvSpPr>
            <a:spLocks noEditPoints="1" noChangeArrowheads="1"/>
          </p:cNvSpPr>
          <p:nvPr/>
        </p:nvSpPr>
        <p:spPr bwMode="auto">
          <a:xfrm>
            <a:off x="584200" y="1847850"/>
            <a:ext cx="279400" cy="273050"/>
          </a:xfrm>
          <a:custGeom>
            <a:avLst/>
            <a:gdLst>
              <a:gd name="T0" fmla="*/ 112 w 112"/>
              <a:gd name="T1" fmla="*/ 93 h 110"/>
              <a:gd name="T2" fmla="*/ 0 w 112"/>
              <a:gd name="T3" fmla="*/ 93 h 110"/>
              <a:gd name="T4" fmla="*/ 9 w 112"/>
              <a:gd name="T5" fmla="*/ 86 h 110"/>
              <a:gd name="T6" fmla="*/ 103 w 112"/>
              <a:gd name="T7" fmla="*/ 86 h 110"/>
              <a:gd name="T8" fmla="*/ 29 w 112"/>
              <a:gd name="T9" fmla="*/ 4 h 110"/>
              <a:gd name="T10" fmla="*/ 29 w 112"/>
              <a:gd name="T11" fmla="*/ 24 h 110"/>
              <a:gd name="T12" fmla="*/ 29 w 112"/>
              <a:gd name="T13" fmla="*/ 4 h 110"/>
              <a:gd name="T14" fmla="*/ 73 w 112"/>
              <a:gd name="T15" fmla="*/ 14 h 110"/>
              <a:gd name="T16" fmla="*/ 93 w 112"/>
              <a:gd name="T17" fmla="*/ 14 h 110"/>
              <a:gd name="T18" fmla="*/ 73 w 112"/>
              <a:gd name="T19" fmla="*/ 62 h 110"/>
              <a:gd name="T20" fmla="*/ 80 w 112"/>
              <a:gd name="T21" fmla="*/ 89 h 110"/>
              <a:gd name="T22" fmla="*/ 86 w 112"/>
              <a:gd name="T23" fmla="*/ 89 h 110"/>
              <a:gd name="T24" fmla="*/ 94 w 112"/>
              <a:gd name="T25" fmla="*/ 59 h 110"/>
              <a:gd name="T26" fmla="*/ 99 w 112"/>
              <a:gd name="T27" fmla="*/ 36 h 110"/>
              <a:gd name="T28" fmla="*/ 78 w 112"/>
              <a:gd name="T29" fmla="*/ 26 h 110"/>
              <a:gd name="T30" fmla="*/ 78 w 112"/>
              <a:gd name="T31" fmla="*/ 35 h 110"/>
              <a:gd name="T32" fmla="*/ 73 w 112"/>
              <a:gd name="T33" fmla="*/ 62 h 110"/>
              <a:gd name="T34" fmla="*/ 67 w 112"/>
              <a:gd name="T35" fmla="*/ 11 h 110"/>
              <a:gd name="T36" fmla="*/ 45 w 112"/>
              <a:gd name="T37" fmla="*/ 11 h 110"/>
              <a:gd name="T38" fmla="*/ 67 w 112"/>
              <a:gd name="T39" fmla="*/ 60 h 110"/>
              <a:gd name="T40" fmla="*/ 73 w 112"/>
              <a:gd name="T41" fmla="*/ 35 h 110"/>
              <a:gd name="T42" fmla="*/ 49 w 112"/>
              <a:gd name="T43" fmla="*/ 24 h 110"/>
              <a:gd name="T44" fmla="*/ 39 w 112"/>
              <a:gd name="T45" fmla="*/ 51 h 110"/>
              <a:gd name="T46" fmla="*/ 45 w 112"/>
              <a:gd name="T47" fmla="*/ 93 h 110"/>
              <a:gd name="T48" fmla="*/ 56 w 112"/>
              <a:gd name="T49" fmla="*/ 72 h 110"/>
              <a:gd name="T50" fmla="*/ 67 w 112"/>
              <a:gd name="T51" fmla="*/ 93 h 110"/>
              <a:gd name="T52" fmla="*/ 39 w 112"/>
              <a:gd name="T53" fmla="*/ 62 h 110"/>
              <a:gd name="T54" fmla="*/ 34 w 112"/>
              <a:gd name="T55" fmla="*/ 35 h 110"/>
              <a:gd name="T56" fmla="*/ 34 w 112"/>
              <a:gd name="T57" fmla="*/ 26 h 110"/>
              <a:gd name="T58" fmla="*/ 13 w 112"/>
              <a:gd name="T59" fmla="*/ 36 h 110"/>
              <a:gd name="T60" fmla="*/ 18 w 112"/>
              <a:gd name="T61" fmla="*/ 59 h 110"/>
              <a:gd name="T62" fmla="*/ 26 w 112"/>
              <a:gd name="T63" fmla="*/ 89 h 110"/>
              <a:gd name="T64" fmla="*/ 32 w 112"/>
              <a:gd name="T65" fmla="*/ 89 h 110"/>
              <a:gd name="T66" fmla="*/ 39 w 112"/>
              <a:gd name="T67" fmla="*/ 6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10">
                <a:moveTo>
                  <a:pt x="100" y="82"/>
                </a:moveTo>
                <a:cubicBezTo>
                  <a:pt x="107" y="85"/>
                  <a:pt x="112" y="89"/>
                  <a:pt x="112" y="93"/>
                </a:cubicBezTo>
                <a:cubicBezTo>
                  <a:pt x="112" y="102"/>
                  <a:pt x="87" y="110"/>
                  <a:pt x="56" y="110"/>
                </a:cubicBezTo>
                <a:cubicBezTo>
                  <a:pt x="25" y="110"/>
                  <a:pt x="0" y="102"/>
                  <a:pt x="0" y="93"/>
                </a:cubicBezTo>
                <a:cubicBezTo>
                  <a:pt x="0" y="89"/>
                  <a:pt x="5" y="85"/>
                  <a:pt x="12" y="82"/>
                </a:cubicBezTo>
                <a:cubicBezTo>
                  <a:pt x="10" y="83"/>
                  <a:pt x="9" y="85"/>
                  <a:pt x="9" y="86"/>
                </a:cubicBezTo>
                <a:cubicBezTo>
                  <a:pt x="9" y="92"/>
                  <a:pt x="30" y="98"/>
                  <a:pt x="56" y="98"/>
                </a:cubicBezTo>
                <a:cubicBezTo>
                  <a:pt x="82" y="98"/>
                  <a:pt x="103" y="92"/>
                  <a:pt x="103" y="86"/>
                </a:cubicBezTo>
                <a:cubicBezTo>
                  <a:pt x="103" y="85"/>
                  <a:pt x="102" y="83"/>
                  <a:pt x="100" y="82"/>
                </a:cubicBezTo>
                <a:close/>
                <a:moveTo>
                  <a:pt x="29" y="4"/>
                </a:moveTo>
                <a:cubicBezTo>
                  <a:pt x="34" y="4"/>
                  <a:pt x="39" y="9"/>
                  <a:pt x="39" y="14"/>
                </a:cubicBezTo>
                <a:cubicBezTo>
                  <a:pt x="39" y="20"/>
                  <a:pt x="34" y="24"/>
                  <a:pt x="29" y="24"/>
                </a:cubicBezTo>
                <a:cubicBezTo>
                  <a:pt x="23" y="24"/>
                  <a:pt x="19" y="20"/>
                  <a:pt x="19" y="14"/>
                </a:cubicBezTo>
                <a:cubicBezTo>
                  <a:pt x="19" y="9"/>
                  <a:pt x="23" y="4"/>
                  <a:pt x="29" y="4"/>
                </a:cubicBezTo>
                <a:close/>
                <a:moveTo>
                  <a:pt x="83" y="4"/>
                </a:moveTo>
                <a:cubicBezTo>
                  <a:pt x="78" y="4"/>
                  <a:pt x="73" y="9"/>
                  <a:pt x="73" y="14"/>
                </a:cubicBezTo>
                <a:cubicBezTo>
                  <a:pt x="73" y="20"/>
                  <a:pt x="78" y="24"/>
                  <a:pt x="83" y="24"/>
                </a:cubicBezTo>
                <a:cubicBezTo>
                  <a:pt x="89" y="24"/>
                  <a:pt x="93" y="20"/>
                  <a:pt x="93" y="14"/>
                </a:cubicBezTo>
                <a:cubicBezTo>
                  <a:pt x="93" y="9"/>
                  <a:pt x="89" y="4"/>
                  <a:pt x="83" y="4"/>
                </a:cubicBezTo>
                <a:close/>
                <a:moveTo>
                  <a:pt x="73" y="62"/>
                </a:moveTo>
                <a:cubicBezTo>
                  <a:pt x="73" y="89"/>
                  <a:pt x="73" y="89"/>
                  <a:pt x="73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3" y="70"/>
                  <a:pt x="83" y="70"/>
                  <a:pt x="83" y="70"/>
                </a:cubicBezTo>
                <a:cubicBezTo>
                  <a:pt x="86" y="89"/>
                  <a:pt x="86" y="89"/>
                  <a:pt x="86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59"/>
                  <a:pt x="94" y="59"/>
                  <a:pt x="94" y="59"/>
                </a:cubicBezTo>
                <a:cubicBezTo>
                  <a:pt x="97" y="58"/>
                  <a:pt x="99" y="55"/>
                  <a:pt x="99" y="51"/>
                </a:cubicBezTo>
                <a:cubicBezTo>
                  <a:pt x="99" y="36"/>
                  <a:pt x="99" y="36"/>
                  <a:pt x="99" y="36"/>
                </a:cubicBezTo>
                <a:cubicBezTo>
                  <a:pt x="99" y="30"/>
                  <a:pt x="95" y="26"/>
                  <a:pt x="89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7" y="26"/>
                  <a:pt x="76" y="26"/>
                  <a:pt x="75" y="26"/>
                </a:cubicBezTo>
                <a:cubicBezTo>
                  <a:pt x="77" y="29"/>
                  <a:pt x="78" y="32"/>
                  <a:pt x="78" y="35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55"/>
                  <a:pt x="76" y="59"/>
                  <a:pt x="73" y="62"/>
                </a:cubicBezTo>
                <a:close/>
                <a:moveTo>
                  <a:pt x="56" y="0"/>
                </a:moveTo>
                <a:cubicBezTo>
                  <a:pt x="62" y="0"/>
                  <a:pt x="67" y="5"/>
                  <a:pt x="67" y="11"/>
                </a:cubicBezTo>
                <a:cubicBezTo>
                  <a:pt x="67" y="17"/>
                  <a:pt x="62" y="22"/>
                  <a:pt x="56" y="22"/>
                </a:cubicBezTo>
                <a:cubicBezTo>
                  <a:pt x="50" y="22"/>
                  <a:pt x="45" y="17"/>
                  <a:pt x="45" y="11"/>
                </a:cubicBezTo>
                <a:cubicBezTo>
                  <a:pt x="45" y="5"/>
                  <a:pt x="50" y="0"/>
                  <a:pt x="56" y="0"/>
                </a:cubicBezTo>
                <a:close/>
                <a:moveTo>
                  <a:pt x="67" y="60"/>
                </a:moveTo>
                <a:cubicBezTo>
                  <a:pt x="70" y="59"/>
                  <a:pt x="73" y="55"/>
                  <a:pt x="73" y="51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29"/>
                  <a:pt x="68" y="24"/>
                  <a:pt x="62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4" y="24"/>
                  <a:pt x="39" y="29"/>
                  <a:pt x="39" y="35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5"/>
                  <a:pt x="41" y="59"/>
                  <a:pt x="45" y="60"/>
                </a:cubicBezTo>
                <a:cubicBezTo>
                  <a:pt x="45" y="93"/>
                  <a:pt x="45" y="93"/>
                  <a:pt x="4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6" y="72"/>
                  <a:pt x="56" y="72"/>
                  <a:pt x="56" y="72"/>
                </a:cubicBezTo>
                <a:cubicBezTo>
                  <a:pt x="59" y="93"/>
                  <a:pt x="59" y="93"/>
                  <a:pt x="59" y="93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60"/>
                  <a:pt x="67" y="60"/>
                  <a:pt x="67" y="60"/>
                </a:cubicBezTo>
                <a:close/>
                <a:moveTo>
                  <a:pt x="39" y="62"/>
                </a:moveTo>
                <a:cubicBezTo>
                  <a:pt x="36" y="59"/>
                  <a:pt x="34" y="55"/>
                  <a:pt x="34" y="51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2"/>
                  <a:pt x="35" y="29"/>
                  <a:pt x="37" y="26"/>
                </a:cubicBezTo>
                <a:cubicBezTo>
                  <a:pt x="36" y="26"/>
                  <a:pt x="35" y="26"/>
                  <a:pt x="3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17" y="26"/>
                  <a:pt x="13" y="30"/>
                  <a:pt x="13" y="36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5"/>
                  <a:pt x="15" y="58"/>
                  <a:pt x="18" y="59"/>
                </a:cubicBezTo>
                <a:cubicBezTo>
                  <a:pt x="18" y="89"/>
                  <a:pt x="18" y="89"/>
                  <a:pt x="18" y="89"/>
                </a:cubicBezTo>
                <a:cubicBezTo>
                  <a:pt x="26" y="89"/>
                  <a:pt x="26" y="89"/>
                  <a:pt x="26" y="89"/>
                </a:cubicBezTo>
                <a:cubicBezTo>
                  <a:pt x="29" y="70"/>
                  <a:pt x="29" y="70"/>
                  <a:pt x="29" y="70"/>
                </a:cubicBezTo>
                <a:cubicBezTo>
                  <a:pt x="32" y="89"/>
                  <a:pt x="32" y="89"/>
                  <a:pt x="32" y="89"/>
                </a:cubicBezTo>
                <a:cubicBezTo>
                  <a:pt x="39" y="89"/>
                  <a:pt x="39" y="89"/>
                  <a:pt x="39" y="89"/>
                </a:cubicBezTo>
                <a:lnTo>
                  <a:pt x="39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任意多边形 35"/>
          <p:cNvSpPr>
            <a:spLocks noChangeArrowheads="1"/>
          </p:cNvSpPr>
          <p:nvPr/>
        </p:nvSpPr>
        <p:spPr bwMode="auto">
          <a:xfrm>
            <a:off x="4962526" y="1752600"/>
            <a:ext cx="2713037" cy="3448050"/>
          </a:xfrm>
          <a:custGeom>
            <a:avLst/>
            <a:gdLst>
              <a:gd name="T0" fmla="*/ 565697 w 2351014"/>
              <a:gd name="T1" fmla="*/ 0 h 2376962"/>
              <a:gd name="T2" fmla="*/ 2351014 w 2351014"/>
              <a:gd name="T3" fmla="*/ 0 h 2376962"/>
              <a:gd name="T4" fmla="*/ 2351014 w 2351014"/>
              <a:gd name="T5" fmla="*/ 2376962 h 2376962"/>
              <a:gd name="T6" fmla="*/ 0 w 2351014"/>
              <a:gd name="T7" fmla="*/ 2376962 h 2376962"/>
              <a:gd name="T8" fmla="*/ 0 w 2351014"/>
              <a:gd name="T9" fmla="*/ 560506 h 2376962"/>
              <a:gd name="T10" fmla="*/ 0 w 2351014"/>
              <a:gd name="T11" fmla="*/ 0 h 2376962"/>
              <a:gd name="T12" fmla="*/ 503419 w 2351014"/>
              <a:gd name="T13" fmla="*/ 0 h 2376962"/>
              <a:gd name="T14" fmla="*/ 0 w 2351014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1014" h="2376962">
                <a:moveTo>
                  <a:pt x="565697" y="0"/>
                </a:moveTo>
                <a:lnTo>
                  <a:pt x="2351014" y="0"/>
                </a:lnTo>
                <a:lnTo>
                  <a:pt x="2351014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503419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219E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9"/>
          <p:cNvSpPr>
            <a:spLocks noEditPoints="1" noChangeArrowheads="1"/>
          </p:cNvSpPr>
          <p:nvPr/>
        </p:nvSpPr>
        <p:spPr bwMode="auto">
          <a:xfrm>
            <a:off x="4999038" y="1831975"/>
            <a:ext cx="301625" cy="222250"/>
          </a:xfrm>
          <a:custGeom>
            <a:avLst/>
            <a:gdLst>
              <a:gd name="T0" fmla="*/ 96 w 134"/>
              <a:gd name="T1" fmla="*/ 25 h 103"/>
              <a:gd name="T2" fmla="*/ 6 w 134"/>
              <a:gd name="T3" fmla="*/ 32 h 103"/>
              <a:gd name="T4" fmla="*/ 113 w 134"/>
              <a:gd name="T5" fmla="*/ 97 h 103"/>
              <a:gd name="T6" fmla="*/ 117 w 134"/>
              <a:gd name="T7" fmla="*/ 60 h 103"/>
              <a:gd name="T8" fmla="*/ 119 w 134"/>
              <a:gd name="T9" fmla="*/ 55 h 103"/>
              <a:gd name="T10" fmla="*/ 119 w 134"/>
              <a:gd name="T11" fmla="*/ 55 h 103"/>
              <a:gd name="T12" fmla="*/ 119 w 134"/>
              <a:gd name="T13" fmla="*/ 103 h 103"/>
              <a:gd name="T14" fmla="*/ 3 w 134"/>
              <a:gd name="T15" fmla="*/ 103 h 103"/>
              <a:gd name="T16" fmla="*/ 0 w 134"/>
              <a:gd name="T17" fmla="*/ 100 h 103"/>
              <a:gd name="T18" fmla="*/ 0 w 134"/>
              <a:gd name="T19" fmla="*/ 25 h 103"/>
              <a:gd name="T20" fmla="*/ 17 w 134"/>
              <a:gd name="T21" fmla="*/ 66 h 103"/>
              <a:gd name="T22" fmla="*/ 51 w 134"/>
              <a:gd name="T23" fmla="*/ 71 h 103"/>
              <a:gd name="T24" fmla="*/ 17 w 134"/>
              <a:gd name="T25" fmla="*/ 66 h 103"/>
              <a:gd name="T26" fmla="*/ 17 w 134"/>
              <a:gd name="T27" fmla="*/ 57 h 103"/>
              <a:gd name="T28" fmla="*/ 75 w 134"/>
              <a:gd name="T29" fmla="*/ 52 h 103"/>
              <a:gd name="T30" fmla="*/ 17 w 134"/>
              <a:gd name="T31" fmla="*/ 38 h 103"/>
              <a:gd name="T32" fmla="*/ 75 w 134"/>
              <a:gd name="T33" fmla="*/ 43 h 103"/>
              <a:gd name="T34" fmla="*/ 17 w 134"/>
              <a:gd name="T35" fmla="*/ 38 h 103"/>
              <a:gd name="T36" fmla="*/ 124 w 134"/>
              <a:gd name="T37" fmla="*/ 16 h 103"/>
              <a:gd name="T38" fmla="*/ 117 w 134"/>
              <a:gd name="T39" fmla="*/ 43 h 103"/>
              <a:gd name="T40" fmla="*/ 122 w 134"/>
              <a:gd name="T41" fmla="*/ 42 h 103"/>
              <a:gd name="T42" fmla="*/ 133 w 134"/>
              <a:gd name="T43" fmla="*/ 17 h 103"/>
              <a:gd name="T44" fmla="*/ 132 w 134"/>
              <a:gd name="T45" fmla="*/ 14 h 103"/>
              <a:gd name="T46" fmla="*/ 107 w 134"/>
              <a:gd name="T47" fmla="*/ 16 h 103"/>
              <a:gd name="T48" fmla="*/ 113 w 134"/>
              <a:gd name="T49" fmla="*/ 50 h 103"/>
              <a:gd name="T50" fmla="*/ 90 w 134"/>
              <a:gd name="T51" fmla="*/ 69 h 103"/>
              <a:gd name="T52" fmla="*/ 88 w 134"/>
              <a:gd name="T53" fmla="*/ 85 h 103"/>
              <a:gd name="T54" fmla="*/ 92 w 134"/>
              <a:gd name="T55" fmla="*/ 79 h 103"/>
              <a:gd name="T56" fmla="*/ 95 w 134"/>
              <a:gd name="T57" fmla="*/ 74 h 103"/>
              <a:gd name="T58" fmla="*/ 94 w 134"/>
              <a:gd name="T59" fmla="*/ 79 h 103"/>
              <a:gd name="T60" fmla="*/ 93 w 134"/>
              <a:gd name="T61" fmla="*/ 87 h 103"/>
              <a:gd name="T62" fmla="*/ 102 w 134"/>
              <a:gd name="T63" fmla="*/ 73 h 103"/>
              <a:gd name="T64" fmla="*/ 112 w 134"/>
              <a:gd name="T65" fmla="*/ 52 h 103"/>
              <a:gd name="T66" fmla="*/ 90 w 134"/>
              <a:gd name="T67" fmla="*/ 67 h 103"/>
              <a:gd name="T68" fmla="*/ 112 w 134"/>
              <a:gd name="T69" fmla="*/ 52 h 103"/>
              <a:gd name="T70" fmla="*/ 42 w 134"/>
              <a:gd name="T71" fmla="*/ 91 h 103"/>
              <a:gd name="T72" fmla="*/ 51 w 134"/>
              <a:gd name="T73" fmla="*/ 84 h 103"/>
              <a:gd name="T74" fmla="*/ 52 w 134"/>
              <a:gd name="T75" fmla="*/ 90 h 103"/>
              <a:gd name="T76" fmla="*/ 64 w 134"/>
              <a:gd name="T77" fmla="*/ 88 h 103"/>
              <a:gd name="T78" fmla="*/ 69 w 134"/>
              <a:gd name="T79" fmla="*/ 89 h 103"/>
              <a:gd name="T80" fmla="*/ 70 w 134"/>
              <a:gd name="T81" fmla="*/ 89 h 103"/>
              <a:gd name="T82" fmla="*/ 70 w 134"/>
              <a:gd name="T83" fmla="*/ 94 h 103"/>
              <a:gd name="T84" fmla="*/ 80 w 134"/>
              <a:gd name="T85" fmla="*/ 95 h 103"/>
              <a:gd name="T86" fmla="*/ 74 w 134"/>
              <a:gd name="T87" fmla="*/ 91 h 103"/>
              <a:gd name="T88" fmla="*/ 74 w 134"/>
              <a:gd name="T89" fmla="*/ 90 h 103"/>
              <a:gd name="T90" fmla="*/ 72 w 134"/>
              <a:gd name="T91" fmla="*/ 84 h 103"/>
              <a:gd name="T92" fmla="*/ 67 w 134"/>
              <a:gd name="T93" fmla="*/ 85 h 103"/>
              <a:gd name="T94" fmla="*/ 55 w 134"/>
              <a:gd name="T95" fmla="*/ 86 h 103"/>
              <a:gd name="T96" fmla="*/ 39 w 134"/>
              <a:gd name="T97" fmla="*/ 8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4" h="103">
                <a:moveTo>
                  <a:pt x="3" y="25"/>
                </a:moveTo>
                <a:cubicBezTo>
                  <a:pt x="96" y="25"/>
                  <a:pt x="96" y="25"/>
                  <a:pt x="96" y="25"/>
                </a:cubicBezTo>
                <a:cubicBezTo>
                  <a:pt x="96" y="27"/>
                  <a:pt x="95" y="30"/>
                  <a:pt x="94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97"/>
                  <a:pt x="6" y="97"/>
                  <a:pt x="6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4" y="66"/>
                  <a:pt x="115" y="63"/>
                  <a:pt x="117" y="60"/>
                </a:cubicBezTo>
                <a:cubicBezTo>
                  <a:pt x="117" y="60"/>
                  <a:pt x="117" y="60"/>
                  <a:pt x="117" y="60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19" y="54"/>
                  <a:pt x="119" y="54"/>
                  <a:pt x="119" y="54"/>
                </a:cubicBezTo>
                <a:cubicBezTo>
                  <a:pt x="119" y="54"/>
                  <a:pt x="119" y="54"/>
                  <a:pt x="119" y="55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3"/>
                  <a:pt x="119" y="103"/>
                  <a:pt x="119" y="103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3" y="103"/>
                  <a:pt x="3" y="103"/>
                  <a:pt x="3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5"/>
                  <a:pt x="3" y="25"/>
                  <a:pt x="3" y="25"/>
                </a:cubicBezTo>
                <a:close/>
                <a:moveTo>
                  <a:pt x="17" y="66"/>
                </a:moveTo>
                <a:cubicBezTo>
                  <a:pt x="17" y="71"/>
                  <a:pt x="17" y="71"/>
                  <a:pt x="17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66"/>
                  <a:pt x="17" y="66"/>
                  <a:pt x="17" y="66"/>
                </a:cubicBezTo>
                <a:close/>
                <a:moveTo>
                  <a:pt x="17" y="52"/>
                </a:moveTo>
                <a:cubicBezTo>
                  <a:pt x="17" y="57"/>
                  <a:pt x="17" y="57"/>
                  <a:pt x="17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5" y="52"/>
                  <a:pt x="75" y="52"/>
                  <a:pt x="75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38"/>
                </a:moveTo>
                <a:cubicBezTo>
                  <a:pt x="17" y="43"/>
                  <a:pt x="17" y="43"/>
                  <a:pt x="17" y="43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38"/>
                  <a:pt x="75" y="38"/>
                  <a:pt x="75" y="38"/>
                </a:cubicBezTo>
                <a:cubicBezTo>
                  <a:pt x="17" y="38"/>
                  <a:pt x="17" y="38"/>
                  <a:pt x="17" y="38"/>
                </a:cubicBezTo>
                <a:close/>
                <a:moveTo>
                  <a:pt x="123" y="21"/>
                </a:moveTo>
                <a:cubicBezTo>
                  <a:pt x="123" y="19"/>
                  <a:pt x="124" y="18"/>
                  <a:pt x="124" y="16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5" y="23"/>
                  <a:pt x="116" y="41"/>
                  <a:pt x="117" y="43"/>
                </a:cubicBezTo>
                <a:cubicBezTo>
                  <a:pt x="118" y="46"/>
                  <a:pt x="121" y="46"/>
                  <a:pt x="121" y="46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2"/>
                  <a:pt x="121" y="43"/>
                  <a:pt x="121" y="42"/>
                </a:cubicBezTo>
                <a:cubicBezTo>
                  <a:pt x="120" y="41"/>
                  <a:pt x="133" y="17"/>
                  <a:pt x="133" y="17"/>
                </a:cubicBezTo>
                <a:cubicBezTo>
                  <a:pt x="134" y="15"/>
                  <a:pt x="134" y="15"/>
                  <a:pt x="134" y="15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4" y="0"/>
                  <a:pt x="114" y="0"/>
                  <a:pt x="107" y="16"/>
                </a:cubicBezTo>
                <a:cubicBezTo>
                  <a:pt x="103" y="25"/>
                  <a:pt x="99" y="35"/>
                  <a:pt x="96" y="44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7" y="41"/>
                  <a:pt x="120" y="31"/>
                  <a:pt x="123" y="21"/>
                </a:cubicBezTo>
                <a:close/>
                <a:moveTo>
                  <a:pt x="90" y="69"/>
                </a:moveTo>
                <a:cubicBezTo>
                  <a:pt x="86" y="74"/>
                  <a:pt x="86" y="74"/>
                  <a:pt x="86" y="74"/>
                </a:cubicBezTo>
                <a:cubicBezTo>
                  <a:pt x="88" y="85"/>
                  <a:pt x="88" y="85"/>
                  <a:pt x="88" y="85"/>
                </a:cubicBezTo>
                <a:cubicBezTo>
                  <a:pt x="90" y="86"/>
                  <a:pt x="90" y="86"/>
                  <a:pt x="90" y="86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1" y="77"/>
                  <a:pt x="91" y="76"/>
                </a:cubicBezTo>
                <a:cubicBezTo>
                  <a:pt x="92" y="75"/>
                  <a:pt x="93" y="74"/>
                  <a:pt x="95" y="74"/>
                </a:cubicBezTo>
                <a:cubicBezTo>
                  <a:pt x="96" y="75"/>
                  <a:pt x="97" y="76"/>
                  <a:pt x="96" y="78"/>
                </a:cubicBezTo>
                <a:cubicBezTo>
                  <a:pt x="96" y="79"/>
                  <a:pt x="95" y="79"/>
                  <a:pt x="94" y="79"/>
                </a:cubicBezTo>
                <a:cubicBezTo>
                  <a:pt x="91" y="87"/>
                  <a:pt x="91" y="87"/>
                  <a:pt x="91" y="87"/>
                </a:cubicBezTo>
                <a:cubicBezTo>
                  <a:pt x="93" y="87"/>
                  <a:pt x="93" y="87"/>
                  <a:pt x="93" y="87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90" y="69"/>
                  <a:pt x="90" y="69"/>
                  <a:pt x="90" y="69"/>
                </a:cubicBezTo>
                <a:close/>
                <a:moveTo>
                  <a:pt x="112" y="52"/>
                </a:moveTo>
                <a:cubicBezTo>
                  <a:pt x="96" y="46"/>
                  <a:pt x="96" y="46"/>
                  <a:pt x="96" y="46"/>
                </a:cubicBezTo>
                <a:cubicBezTo>
                  <a:pt x="93" y="53"/>
                  <a:pt x="92" y="60"/>
                  <a:pt x="90" y="67"/>
                </a:cubicBezTo>
                <a:cubicBezTo>
                  <a:pt x="94" y="69"/>
                  <a:pt x="99" y="70"/>
                  <a:pt x="103" y="72"/>
                </a:cubicBezTo>
                <a:cubicBezTo>
                  <a:pt x="107" y="65"/>
                  <a:pt x="109" y="59"/>
                  <a:pt x="112" y="52"/>
                </a:cubicBezTo>
                <a:close/>
                <a:moveTo>
                  <a:pt x="39" y="87"/>
                </a:moveTo>
                <a:cubicBezTo>
                  <a:pt x="42" y="91"/>
                  <a:pt x="42" y="91"/>
                  <a:pt x="42" y="91"/>
                </a:cubicBezTo>
                <a:cubicBezTo>
                  <a:pt x="42" y="91"/>
                  <a:pt x="53" y="80"/>
                  <a:pt x="53" y="81"/>
                </a:cubicBezTo>
                <a:cubicBezTo>
                  <a:pt x="53" y="82"/>
                  <a:pt x="51" y="83"/>
                  <a:pt x="51" y="84"/>
                </a:cubicBezTo>
                <a:cubicBezTo>
                  <a:pt x="49" y="85"/>
                  <a:pt x="48" y="86"/>
                  <a:pt x="48" y="87"/>
                </a:cubicBezTo>
                <a:cubicBezTo>
                  <a:pt x="48" y="89"/>
                  <a:pt x="49" y="90"/>
                  <a:pt x="52" y="90"/>
                </a:cubicBezTo>
                <a:cubicBezTo>
                  <a:pt x="55" y="91"/>
                  <a:pt x="57" y="90"/>
                  <a:pt x="60" y="89"/>
                </a:cubicBezTo>
                <a:cubicBezTo>
                  <a:pt x="61" y="88"/>
                  <a:pt x="63" y="88"/>
                  <a:pt x="64" y="88"/>
                </a:cubicBezTo>
                <a:cubicBezTo>
                  <a:pt x="64" y="89"/>
                  <a:pt x="65" y="89"/>
                  <a:pt x="66" y="90"/>
                </a:cubicBezTo>
                <a:cubicBezTo>
                  <a:pt x="67" y="90"/>
                  <a:pt x="68" y="89"/>
                  <a:pt x="69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69" y="91"/>
                  <a:pt x="69" y="93"/>
                  <a:pt x="70" y="94"/>
                </a:cubicBezTo>
                <a:cubicBezTo>
                  <a:pt x="70" y="96"/>
                  <a:pt x="72" y="96"/>
                  <a:pt x="74" y="95"/>
                </a:cubicBezTo>
                <a:cubicBezTo>
                  <a:pt x="76" y="95"/>
                  <a:pt x="80" y="95"/>
                  <a:pt x="80" y="95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1"/>
                  <a:pt x="77" y="90"/>
                  <a:pt x="74" y="91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89"/>
                  <a:pt x="75" y="89"/>
                  <a:pt x="75" y="88"/>
                </a:cubicBezTo>
                <a:cubicBezTo>
                  <a:pt x="75" y="85"/>
                  <a:pt x="74" y="84"/>
                  <a:pt x="72" y="84"/>
                </a:cubicBezTo>
                <a:cubicBezTo>
                  <a:pt x="71" y="83"/>
                  <a:pt x="69" y="84"/>
                  <a:pt x="68" y="85"/>
                </a:cubicBezTo>
                <a:cubicBezTo>
                  <a:pt x="68" y="85"/>
                  <a:pt x="67" y="85"/>
                  <a:pt x="67" y="85"/>
                </a:cubicBezTo>
                <a:cubicBezTo>
                  <a:pt x="65" y="83"/>
                  <a:pt x="62" y="84"/>
                  <a:pt x="58" y="85"/>
                </a:cubicBezTo>
                <a:cubicBezTo>
                  <a:pt x="57" y="85"/>
                  <a:pt x="56" y="86"/>
                  <a:pt x="55" y="86"/>
                </a:cubicBezTo>
                <a:cubicBezTo>
                  <a:pt x="56" y="85"/>
                  <a:pt x="57" y="83"/>
                  <a:pt x="57" y="81"/>
                </a:cubicBezTo>
                <a:cubicBezTo>
                  <a:pt x="57" y="73"/>
                  <a:pt x="39" y="87"/>
                  <a:pt x="39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 noChangeArrowheads="1"/>
          </p:cNvSpPr>
          <p:nvPr/>
        </p:nvSpPr>
        <p:spPr bwMode="auto">
          <a:xfrm>
            <a:off x="8912225" y="1752600"/>
            <a:ext cx="2708275" cy="3448050"/>
          </a:xfrm>
          <a:custGeom>
            <a:avLst/>
            <a:gdLst>
              <a:gd name="T0" fmla="*/ 550127 w 2345823"/>
              <a:gd name="T1" fmla="*/ 0 h 2376962"/>
              <a:gd name="T2" fmla="*/ 2345823 w 2345823"/>
              <a:gd name="T3" fmla="*/ 0 h 2376962"/>
              <a:gd name="T4" fmla="*/ 2345823 w 2345823"/>
              <a:gd name="T5" fmla="*/ 2376962 h 2376962"/>
              <a:gd name="T6" fmla="*/ 0 w 2345823"/>
              <a:gd name="T7" fmla="*/ 2376962 h 2376962"/>
              <a:gd name="T8" fmla="*/ 0 w 2345823"/>
              <a:gd name="T9" fmla="*/ 560506 h 2376962"/>
              <a:gd name="T10" fmla="*/ 0 w 2345823"/>
              <a:gd name="T11" fmla="*/ 0 h 2376962"/>
              <a:gd name="T12" fmla="*/ 487848 w 2345823"/>
              <a:gd name="T13" fmla="*/ 0 h 2376962"/>
              <a:gd name="T14" fmla="*/ 0 w 2345823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5823" h="2376962">
                <a:moveTo>
                  <a:pt x="550127" y="0"/>
                </a:moveTo>
                <a:lnTo>
                  <a:pt x="2345823" y="0"/>
                </a:lnTo>
                <a:lnTo>
                  <a:pt x="2345823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487848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2AC7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3"/>
          <p:cNvSpPr>
            <a:spLocks noEditPoints="1" noChangeArrowheads="1"/>
          </p:cNvSpPr>
          <p:nvPr/>
        </p:nvSpPr>
        <p:spPr bwMode="auto">
          <a:xfrm>
            <a:off x="8943975" y="1792288"/>
            <a:ext cx="344488" cy="346075"/>
          </a:xfrm>
          <a:custGeom>
            <a:avLst/>
            <a:gdLst>
              <a:gd name="T0" fmla="*/ 123 w 135"/>
              <a:gd name="T1" fmla="*/ 0 h 135"/>
              <a:gd name="T2" fmla="*/ 135 w 135"/>
              <a:gd name="T3" fmla="*/ 34 h 135"/>
              <a:gd name="T4" fmla="*/ 89 w 135"/>
              <a:gd name="T5" fmla="*/ 45 h 135"/>
              <a:gd name="T6" fmla="*/ 80 w 135"/>
              <a:gd name="T7" fmla="*/ 45 h 135"/>
              <a:gd name="T8" fmla="*/ 66 w 135"/>
              <a:gd name="T9" fmla="*/ 34 h 135"/>
              <a:gd name="T10" fmla="*/ 78 w 135"/>
              <a:gd name="T11" fmla="*/ 0 h 135"/>
              <a:gd name="T12" fmla="*/ 79 w 135"/>
              <a:gd name="T13" fmla="*/ 84 h 135"/>
              <a:gd name="T14" fmla="*/ 88 w 135"/>
              <a:gd name="T15" fmla="*/ 61 h 135"/>
              <a:gd name="T16" fmla="*/ 61 w 135"/>
              <a:gd name="T17" fmla="*/ 47 h 135"/>
              <a:gd name="T18" fmla="*/ 53 w 135"/>
              <a:gd name="T19" fmla="*/ 47 h 135"/>
              <a:gd name="T20" fmla="*/ 54 w 135"/>
              <a:gd name="T21" fmla="*/ 38 h 135"/>
              <a:gd name="T22" fmla="*/ 56 w 135"/>
              <a:gd name="T23" fmla="*/ 32 h 135"/>
              <a:gd name="T24" fmla="*/ 56 w 135"/>
              <a:gd name="T25" fmla="*/ 31 h 135"/>
              <a:gd name="T26" fmla="*/ 52 w 135"/>
              <a:gd name="T27" fmla="*/ 19 h 135"/>
              <a:gd name="T28" fmla="*/ 33 w 135"/>
              <a:gd name="T29" fmla="*/ 31 h 135"/>
              <a:gd name="T30" fmla="*/ 32 w 135"/>
              <a:gd name="T31" fmla="*/ 31 h 135"/>
              <a:gd name="T32" fmla="*/ 33 w 135"/>
              <a:gd name="T33" fmla="*/ 36 h 135"/>
              <a:gd name="T34" fmla="*/ 37 w 135"/>
              <a:gd name="T35" fmla="*/ 43 h 135"/>
              <a:gd name="T36" fmla="*/ 32 w 135"/>
              <a:gd name="T37" fmla="*/ 48 h 135"/>
              <a:gd name="T38" fmla="*/ 21 w 135"/>
              <a:gd name="T39" fmla="*/ 61 h 135"/>
              <a:gd name="T40" fmla="*/ 0 w 135"/>
              <a:gd name="T41" fmla="*/ 69 h 135"/>
              <a:gd name="T42" fmla="*/ 18 w 135"/>
              <a:gd name="T43" fmla="*/ 84 h 135"/>
              <a:gd name="T44" fmla="*/ 71 w 135"/>
              <a:gd name="T45" fmla="*/ 135 h 135"/>
              <a:gd name="T46" fmla="*/ 41 w 135"/>
              <a:gd name="T47" fmla="*/ 61 h 135"/>
              <a:gd name="T48" fmla="*/ 42 w 135"/>
              <a:gd name="T49" fmla="*/ 51 h 135"/>
              <a:gd name="T50" fmla="*/ 45 w 135"/>
              <a:gd name="T51" fmla="*/ 48 h 135"/>
              <a:gd name="T52" fmla="*/ 48 w 135"/>
              <a:gd name="T53" fmla="*/ 51 h 135"/>
              <a:gd name="T54" fmla="*/ 49 w 135"/>
              <a:gd name="T55" fmla="*/ 61 h 135"/>
              <a:gd name="T56" fmla="*/ 81 w 135"/>
              <a:gd name="T57" fmla="*/ 10 h 135"/>
              <a:gd name="T58" fmla="*/ 123 w 135"/>
              <a:gd name="T59" fmla="*/ 13 h 135"/>
              <a:gd name="T60" fmla="*/ 81 w 135"/>
              <a:gd name="T61" fmla="*/ 10 h 135"/>
              <a:gd name="T62" fmla="*/ 81 w 135"/>
              <a:gd name="T63" fmla="*/ 33 h 135"/>
              <a:gd name="T64" fmla="*/ 123 w 135"/>
              <a:gd name="T65" fmla="*/ 30 h 135"/>
              <a:gd name="T66" fmla="*/ 81 w 135"/>
              <a:gd name="T67" fmla="*/ 20 h 135"/>
              <a:gd name="T68" fmla="*/ 123 w 135"/>
              <a:gd name="T69" fmla="*/ 23 h 135"/>
              <a:gd name="T70" fmla="*/ 81 w 135"/>
              <a:gd name="T71" fmla="*/ 2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5" h="135">
                <a:moveTo>
                  <a:pt x="78" y="0"/>
                </a:moveTo>
                <a:cubicBezTo>
                  <a:pt x="123" y="0"/>
                  <a:pt x="123" y="0"/>
                  <a:pt x="123" y="0"/>
                </a:cubicBezTo>
                <a:cubicBezTo>
                  <a:pt x="130" y="0"/>
                  <a:pt x="135" y="5"/>
                  <a:pt x="135" y="12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40"/>
                  <a:pt x="130" y="45"/>
                  <a:pt x="123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45"/>
                  <a:pt x="80" y="45"/>
                  <a:pt x="80" y="45"/>
                </a:cubicBezTo>
                <a:cubicBezTo>
                  <a:pt x="78" y="45"/>
                  <a:pt x="78" y="45"/>
                  <a:pt x="78" y="45"/>
                </a:cubicBezTo>
                <a:cubicBezTo>
                  <a:pt x="71" y="45"/>
                  <a:pt x="66" y="40"/>
                  <a:pt x="66" y="34"/>
                </a:cubicBezTo>
                <a:cubicBezTo>
                  <a:pt x="66" y="12"/>
                  <a:pt x="66" y="12"/>
                  <a:pt x="66" y="12"/>
                </a:cubicBezTo>
                <a:cubicBezTo>
                  <a:pt x="66" y="5"/>
                  <a:pt x="71" y="0"/>
                  <a:pt x="78" y="0"/>
                </a:cubicBezTo>
                <a:close/>
                <a:moveTo>
                  <a:pt x="71" y="84"/>
                </a:moveTo>
                <a:cubicBezTo>
                  <a:pt x="79" y="84"/>
                  <a:pt x="79" y="84"/>
                  <a:pt x="79" y="84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61"/>
                  <a:pt x="88" y="61"/>
                  <a:pt x="88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67" y="56"/>
                  <a:pt x="64" y="50"/>
                  <a:pt x="61" y="47"/>
                </a:cubicBezTo>
                <a:cubicBezTo>
                  <a:pt x="60" y="47"/>
                  <a:pt x="58" y="47"/>
                  <a:pt x="57" y="47"/>
                </a:cubicBezTo>
                <a:cubicBezTo>
                  <a:pt x="55" y="48"/>
                  <a:pt x="54" y="47"/>
                  <a:pt x="53" y="47"/>
                </a:cubicBezTo>
                <a:cubicBezTo>
                  <a:pt x="52" y="46"/>
                  <a:pt x="52" y="44"/>
                  <a:pt x="51" y="42"/>
                </a:cubicBezTo>
                <a:cubicBezTo>
                  <a:pt x="53" y="41"/>
                  <a:pt x="54" y="39"/>
                  <a:pt x="54" y="38"/>
                </a:cubicBezTo>
                <a:cubicBezTo>
                  <a:pt x="55" y="37"/>
                  <a:pt x="55" y="37"/>
                  <a:pt x="56" y="36"/>
                </a:cubicBezTo>
                <a:cubicBezTo>
                  <a:pt x="56" y="35"/>
                  <a:pt x="56" y="33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5" y="31"/>
                </a:cubicBezTo>
                <a:cubicBezTo>
                  <a:pt x="56" y="25"/>
                  <a:pt x="55" y="21"/>
                  <a:pt x="52" y="19"/>
                </a:cubicBezTo>
                <a:cubicBezTo>
                  <a:pt x="48" y="16"/>
                  <a:pt x="40" y="16"/>
                  <a:pt x="35" y="19"/>
                </a:cubicBezTo>
                <a:cubicBezTo>
                  <a:pt x="33" y="22"/>
                  <a:pt x="32" y="25"/>
                  <a:pt x="33" y="31"/>
                </a:cubicBezTo>
                <a:cubicBezTo>
                  <a:pt x="33" y="31"/>
                  <a:pt x="33" y="31"/>
                  <a:pt x="32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3"/>
                  <a:pt x="32" y="35"/>
                  <a:pt x="33" y="36"/>
                </a:cubicBezTo>
                <a:cubicBezTo>
                  <a:pt x="33" y="37"/>
                  <a:pt x="34" y="37"/>
                  <a:pt x="34" y="38"/>
                </a:cubicBezTo>
                <a:cubicBezTo>
                  <a:pt x="35" y="40"/>
                  <a:pt x="36" y="41"/>
                  <a:pt x="37" y="43"/>
                </a:cubicBezTo>
                <a:cubicBezTo>
                  <a:pt x="37" y="44"/>
                  <a:pt x="36" y="46"/>
                  <a:pt x="36" y="47"/>
                </a:cubicBezTo>
                <a:cubicBezTo>
                  <a:pt x="35" y="48"/>
                  <a:pt x="34" y="48"/>
                  <a:pt x="32" y="48"/>
                </a:cubicBezTo>
                <a:cubicBezTo>
                  <a:pt x="31" y="48"/>
                  <a:pt x="29" y="48"/>
                  <a:pt x="27" y="48"/>
                </a:cubicBezTo>
                <a:cubicBezTo>
                  <a:pt x="23" y="51"/>
                  <a:pt x="22" y="56"/>
                  <a:pt x="2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9"/>
                  <a:pt x="0" y="69"/>
                  <a:pt x="0" y="69"/>
                </a:cubicBezTo>
                <a:cubicBezTo>
                  <a:pt x="10" y="84"/>
                  <a:pt x="10" y="84"/>
                  <a:pt x="10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1" y="84"/>
                  <a:pt x="71" y="84"/>
                  <a:pt x="71" y="84"/>
                </a:cubicBezTo>
                <a:close/>
                <a:moveTo>
                  <a:pt x="41" y="61"/>
                </a:moveTo>
                <a:cubicBezTo>
                  <a:pt x="44" y="52"/>
                  <a:pt x="44" y="52"/>
                  <a:pt x="44" y="52"/>
                </a:cubicBezTo>
                <a:cubicBezTo>
                  <a:pt x="42" y="51"/>
                  <a:pt x="42" y="51"/>
                  <a:pt x="42" y="51"/>
                </a:cubicBezTo>
                <a:cubicBezTo>
                  <a:pt x="44" y="48"/>
                  <a:pt x="44" y="48"/>
                  <a:pt x="44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8" y="51"/>
                  <a:pt x="48" y="51"/>
                  <a:pt x="48" y="51"/>
                </a:cubicBezTo>
                <a:cubicBezTo>
                  <a:pt x="46" y="52"/>
                  <a:pt x="46" y="52"/>
                  <a:pt x="46" y="52"/>
                </a:cubicBezTo>
                <a:cubicBezTo>
                  <a:pt x="49" y="61"/>
                  <a:pt x="49" y="61"/>
                  <a:pt x="49" y="61"/>
                </a:cubicBezTo>
                <a:cubicBezTo>
                  <a:pt x="41" y="61"/>
                  <a:pt x="41" y="61"/>
                  <a:pt x="41" y="61"/>
                </a:cubicBezTo>
                <a:close/>
                <a:moveTo>
                  <a:pt x="81" y="10"/>
                </a:moveTo>
                <a:cubicBezTo>
                  <a:pt x="81" y="13"/>
                  <a:pt x="81" y="13"/>
                  <a:pt x="81" y="13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81" y="10"/>
                  <a:pt x="81" y="10"/>
                  <a:pt x="81" y="10"/>
                </a:cubicBezTo>
                <a:close/>
                <a:moveTo>
                  <a:pt x="81" y="30"/>
                </a:moveTo>
                <a:cubicBezTo>
                  <a:pt x="81" y="33"/>
                  <a:pt x="81" y="33"/>
                  <a:pt x="81" y="33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81" y="30"/>
                  <a:pt x="81" y="30"/>
                  <a:pt x="81" y="30"/>
                </a:cubicBezTo>
                <a:close/>
                <a:moveTo>
                  <a:pt x="81" y="20"/>
                </a:moveTo>
                <a:cubicBezTo>
                  <a:pt x="81" y="23"/>
                  <a:pt x="81" y="23"/>
                  <a:pt x="81" y="23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3" y="20"/>
                  <a:pt x="123" y="20"/>
                  <a:pt x="123" y="20"/>
                </a:cubicBezTo>
                <a:lnTo>
                  <a:pt x="81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96023" y="1702440"/>
            <a:ext cx="1638590" cy="109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快速从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HTML</a:t>
            </a:r>
            <a:r>
              <a:rPr lang="zh-CN" altLang="en-US" b="1" dirty="0" smtClean="0">
                <a:solidFill>
                  <a:schemeClr val="bg1"/>
                </a:solidFill>
              </a:rPr>
              <a:t>和</a:t>
            </a:r>
            <a:r>
              <a:rPr lang="en-US" altLang="zh-CN" b="1" dirty="0" smtClean="0">
                <a:solidFill>
                  <a:schemeClr val="bg1"/>
                </a:solidFill>
              </a:rPr>
              <a:t>XML</a:t>
            </a:r>
          </a:p>
          <a:p>
            <a:pPr algn="ctr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中提取数据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5258216" y="1697490"/>
            <a:ext cx="2120068" cy="109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the </a:t>
            </a:r>
            <a:r>
              <a:rPr lang="en-US" altLang="zh-CN" b="1" dirty="0" smtClean="0">
                <a:solidFill>
                  <a:schemeClr val="bg1"/>
                </a:solidFill>
              </a:rPr>
              <a:t>most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 feature-rich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and </a:t>
            </a:r>
            <a:r>
              <a:rPr lang="en-US" altLang="zh-CN" b="1" dirty="0" smtClean="0">
                <a:solidFill>
                  <a:schemeClr val="bg1"/>
                </a:solidFill>
              </a:rPr>
              <a:t>easy-to-use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9274863" y="1734812"/>
            <a:ext cx="2262927" cy="7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a </a:t>
            </a:r>
            <a:r>
              <a:rPr lang="en-US" altLang="zh-CN" b="1" dirty="0" err="1">
                <a:solidFill>
                  <a:schemeClr val="bg1"/>
                </a:solidFill>
              </a:rPr>
              <a:t>jquery</a:t>
            </a:r>
            <a:r>
              <a:rPr lang="en-US" altLang="zh-CN" b="1" dirty="0">
                <a:solidFill>
                  <a:schemeClr val="bg1"/>
                </a:solidFill>
              </a:rPr>
              <a:t>-like 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library </a:t>
            </a:r>
            <a:r>
              <a:rPr lang="en-US" altLang="zh-CN" b="1" dirty="0">
                <a:solidFill>
                  <a:schemeClr val="bg1"/>
                </a:solidFill>
              </a:rPr>
              <a:t>for python</a:t>
            </a: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5203826" y="2838381"/>
            <a:ext cx="2300287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支持</a:t>
            </a:r>
            <a:r>
              <a:rPr lang="en-US" altLang="zh-CN" dirty="0" err="1" smtClean="0">
                <a:solidFill>
                  <a:schemeClr val="bg1"/>
                </a:solidFill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</a:rPr>
              <a:t>选择器，</a:t>
            </a:r>
            <a:r>
              <a:rPr lang="en-US" altLang="zh-CN" dirty="0" err="1" smtClean="0">
                <a:solidFill>
                  <a:schemeClr val="bg1"/>
                </a:solidFill>
              </a:rPr>
              <a:t>Xpath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2. C</a:t>
            </a:r>
            <a:r>
              <a:rPr lang="zh-CN" altLang="en-US" dirty="0" smtClean="0">
                <a:solidFill>
                  <a:schemeClr val="bg1"/>
                </a:solidFill>
              </a:rPr>
              <a:t>语言编写，同时使用</a:t>
            </a:r>
            <a:r>
              <a:rPr lang="en-US" altLang="zh-CN" dirty="0" err="1" smtClean="0">
                <a:solidFill>
                  <a:schemeClr val="bg1"/>
                </a:solidFill>
              </a:rPr>
              <a:t>Xpath</a:t>
            </a:r>
            <a:r>
              <a:rPr lang="zh-CN" altLang="en-US" dirty="0" smtClean="0">
                <a:solidFill>
                  <a:schemeClr val="bg1"/>
                </a:solidFill>
              </a:rPr>
              <a:t>，高效</a:t>
            </a:r>
            <a:r>
              <a:rPr lang="zh-CN" altLang="en-US" dirty="0" smtClean="0">
                <a:solidFill>
                  <a:schemeClr val="bg1"/>
                </a:solidFill>
              </a:rPr>
              <a:t>快速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9151938" y="2530475"/>
            <a:ext cx="2300287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en-US" altLang="zh-CN" dirty="0" err="1" smtClean="0">
                <a:solidFill>
                  <a:schemeClr val="bg1"/>
                </a:solidFill>
              </a:rPr>
              <a:t>Lxml</a:t>
            </a:r>
            <a:r>
              <a:rPr lang="zh-CN" altLang="en-US" dirty="0" smtClean="0">
                <a:solidFill>
                  <a:schemeClr val="bg1"/>
                </a:solidFill>
              </a:rPr>
              <a:t>作为内置解析器，</a:t>
            </a:r>
            <a:r>
              <a:rPr lang="en-US" altLang="zh-CN" dirty="0" err="1" smtClean="0">
                <a:solidFill>
                  <a:schemeClr val="bg1"/>
                </a:solidFill>
              </a:rPr>
              <a:t>jQuery</a:t>
            </a:r>
            <a:r>
              <a:rPr lang="zh-CN" altLang="en-US" dirty="0" smtClean="0">
                <a:solidFill>
                  <a:schemeClr val="bg1"/>
                </a:solidFill>
              </a:rPr>
              <a:t>原生语言语法，高效快速；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支持</a:t>
            </a:r>
            <a:r>
              <a:rPr lang="en-US" altLang="zh-CN" dirty="0" err="1" smtClean="0">
                <a:solidFill>
                  <a:schemeClr val="bg1"/>
                </a:solidFill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</a:rPr>
              <a:t>选择器，对于熟悉</a:t>
            </a:r>
            <a:r>
              <a:rPr lang="en-US" altLang="zh-CN" dirty="0" err="1" smtClean="0">
                <a:solidFill>
                  <a:schemeClr val="bg1"/>
                </a:solidFill>
              </a:rPr>
              <a:t>jquery</a:t>
            </a:r>
            <a:r>
              <a:rPr lang="zh-CN" altLang="en-US" dirty="0" smtClean="0">
                <a:solidFill>
                  <a:schemeClr val="bg1"/>
                </a:solidFill>
              </a:rPr>
              <a:t>的上手很快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27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1011238" y="5794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  <a:hlinkClick r:id="rId5"/>
              </a:rPr>
              <a:t>网页解析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等腰三角形 60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78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3" grpId="0"/>
      <p:bldP spid="74" grpId="0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53" grpId="0" animBg="1"/>
      <p:bldP spid="53" grpId="1" animBg="1"/>
      <p:bldP spid="38" grpId="0" animBg="1"/>
      <p:bldP spid="17" grpId="0"/>
      <p:bldP spid="21" grpId="0" animBg="1"/>
      <p:bldP spid="36" grpId="0" animBg="1"/>
      <p:bldP spid="24" grpId="0" animBg="1"/>
      <p:bldP spid="37" grpId="0" animBg="1"/>
      <p:bldP spid="27" grpId="0" animBg="1"/>
      <p:bldP spid="3" grpId="0"/>
      <p:bldP spid="55" grpId="0"/>
      <p:bldP spid="60" grpId="0"/>
      <p:bldP spid="63" grpId="0"/>
      <p:bldP spid="64" grpId="0"/>
      <p:bldP spid="67" grpId="0"/>
      <p:bldP spid="47" grpId="0"/>
      <p:bldP spid="48" grpId="0" animBg="1"/>
      <p:bldP spid="48" grpId="1" animBg="1"/>
      <p:bldP spid="54" grpId="0" animBg="1"/>
      <p:bldP spid="54" grpId="1" animBg="1"/>
      <p:bldP spid="56" grpId="0" animBg="1"/>
      <p:bldP spid="56" grpId="1" animBg="1"/>
      <p:bldP spid="61" grpId="0" animBg="1"/>
      <p:bldP spid="6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2450" y="1533525"/>
            <a:ext cx="11087100" cy="0"/>
            <a:chOff x="552561" y="1533525"/>
            <a:chExt cx="11086878" cy="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52561" y="1533525"/>
              <a:ext cx="2803469" cy="0"/>
            </a:xfrm>
            <a:prstGeom prst="line">
              <a:avLst/>
            </a:prstGeom>
            <a:ln w="857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349680" y="1533525"/>
              <a:ext cx="2800294" cy="0"/>
            </a:xfrm>
            <a:prstGeom prst="line">
              <a:avLst/>
            </a:prstGeom>
            <a:ln w="85725">
              <a:solidFill>
                <a:srgbClr val="219E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146799" y="1533525"/>
              <a:ext cx="2787594" cy="0"/>
            </a:xfrm>
            <a:prstGeom prst="line">
              <a:avLst/>
            </a:prstGeom>
            <a:ln w="85725">
              <a:solidFill>
                <a:srgbClr val="2AC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931218" y="1533525"/>
              <a:ext cx="2708221" cy="0"/>
            </a:xfrm>
            <a:prstGeom prst="line">
              <a:avLst/>
            </a:prstGeom>
            <a:ln w="85725">
              <a:solidFill>
                <a:srgbClr val="4BD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/>
          <p:nvPr/>
        </p:nvCxnSpPr>
        <p:spPr>
          <a:xfrm>
            <a:off x="552450" y="6067425"/>
            <a:ext cx="1106805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55638" y="5345113"/>
            <a:ext cx="2519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197519"/>
                </a:solidFill>
                <a:hlinkClick r:id="rId3"/>
              </a:rPr>
              <a:t>Scrapy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73" name="文本框 72"/>
          <p:cNvSpPr txBox="1">
            <a:spLocks noChangeArrowheads="1"/>
          </p:cNvSpPr>
          <p:nvPr/>
        </p:nvSpPr>
        <p:spPr bwMode="auto">
          <a:xfrm>
            <a:off x="4813471" y="5345113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197519"/>
                </a:solidFill>
                <a:hlinkClick r:id="rId4"/>
              </a:rPr>
              <a:t>Pyspider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74" name="文本框 73"/>
          <p:cNvSpPr txBox="1">
            <a:spLocks noChangeArrowheads="1"/>
          </p:cNvSpPr>
          <p:nvPr/>
        </p:nvSpPr>
        <p:spPr bwMode="auto">
          <a:xfrm>
            <a:off x="8988419" y="5345113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197519"/>
                </a:solidFill>
                <a:hlinkClick r:id="rId5"/>
              </a:rPr>
              <a:t>Grab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 rot="9233090">
            <a:off x="11190288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 rot="-6030424">
            <a:off x="109481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 rot="-228606">
            <a:off x="114030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 rot="-3389783">
            <a:off x="11143456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3" name="等腰三角形 52"/>
          <p:cNvSpPr>
            <a:spLocks noChangeArrowheads="1"/>
          </p:cNvSpPr>
          <p:nvPr/>
        </p:nvSpPr>
        <p:spPr bwMode="auto">
          <a:xfrm rot="8748521">
            <a:off x="11333163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8" name="任意多边形 37"/>
          <p:cNvSpPr>
            <a:spLocks noChangeArrowheads="1"/>
          </p:cNvSpPr>
          <p:nvPr/>
        </p:nvSpPr>
        <p:spPr bwMode="auto">
          <a:xfrm>
            <a:off x="552450" y="1752600"/>
            <a:ext cx="2725738" cy="3448050"/>
          </a:xfrm>
          <a:custGeom>
            <a:avLst/>
            <a:gdLst>
              <a:gd name="T0" fmla="*/ 565697 w 2361393"/>
              <a:gd name="T1" fmla="*/ 0 h 2376962"/>
              <a:gd name="T2" fmla="*/ 2361393 w 2361393"/>
              <a:gd name="T3" fmla="*/ 0 h 2376962"/>
              <a:gd name="T4" fmla="*/ 2361393 w 2361393"/>
              <a:gd name="T5" fmla="*/ 2376962 h 2376962"/>
              <a:gd name="T6" fmla="*/ 0 w 2361393"/>
              <a:gd name="T7" fmla="*/ 2376962 h 2376962"/>
              <a:gd name="T8" fmla="*/ 0 w 2361393"/>
              <a:gd name="T9" fmla="*/ 560506 h 2376962"/>
              <a:gd name="T10" fmla="*/ 0 w 2361393"/>
              <a:gd name="T11" fmla="*/ 0 h 2376962"/>
              <a:gd name="T12" fmla="*/ 503419 w 2361393"/>
              <a:gd name="T13" fmla="*/ 0 h 2376962"/>
              <a:gd name="T14" fmla="*/ 0 w 2361393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1393" h="2376962">
                <a:moveTo>
                  <a:pt x="565697" y="0"/>
                </a:moveTo>
                <a:lnTo>
                  <a:pt x="2361393" y="0"/>
                </a:lnTo>
                <a:lnTo>
                  <a:pt x="2361393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503419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73100" y="2781313"/>
            <a:ext cx="2300288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功能相当强大，从联网到存储，到多线程分布式，甚至包含对抗反爬虫工具，同时还有一些黑魔法；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缺点：上手</a:t>
            </a:r>
            <a:r>
              <a:rPr lang="zh-CN" altLang="en-US" dirty="0">
                <a:solidFill>
                  <a:schemeClr val="bg1"/>
                </a:solidFill>
              </a:rPr>
              <a:t>难，</a:t>
            </a:r>
            <a:r>
              <a:rPr lang="zh-CN" altLang="en-US" dirty="0" smtClean="0">
                <a:solidFill>
                  <a:schemeClr val="bg1"/>
                </a:solidFill>
              </a:rPr>
              <a:t>调试麻烦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Freeform 5"/>
          <p:cNvSpPr>
            <a:spLocks noEditPoints="1" noChangeArrowheads="1"/>
          </p:cNvSpPr>
          <p:nvPr/>
        </p:nvSpPr>
        <p:spPr bwMode="auto">
          <a:xfrm>
            <a:off x="584200" y="1847850"/>
            <a:ext cx="279400" cy="273050"/>
          </a:xfrm>
          <a:custGeom>
            <a:avLst/>
            <a:gdLst>
              <a:gd name="T0" fmla="*/ 112 w 112"/>
              <a:gd name="T1" fmla="*/ 93 h 110"/>
              <a:gd name="T2" fmla="*/ 0 w 112"/>
              <a:gd name="T3" fmla="*/ 93 h 110"/>
              <a:gd name="T4" fmla="*/ 9 w 112"/>
              <a:gd name="T5" fmla="*/ 86 h 110"/>
              <a:gd name="T6" fmla="*/ 103 w 112"/>
              <a:gd name="T7" fmla="*/ 86 h 110"/>
              <a:gd name="T8" fmla="*/ 29 w 112"/>
              <a:gd name="T9" fmla="*/ 4 h 110"/>
              <a:gd name="T10" fmla="*/ 29 w 112"/>
              <a:gd name="T11" fmla="*/ 24 h 110"/>
              <a:gd name="T12" fmla="*/ 29 w 112"/>
              <a:gd name="T13" fmla="*/ 4 h 110"/>
              <a:gd name="T14" fmla="*/ 73 w 112"/>
              <a:gd name="T15" fmla="*/ 14 h 110"/>
              <a:gd name="T16" fmla="*/ 93 w 112"/>
              <a:gd name="T17" fmla="*/ 14 h 110"/>
              <a:gd name="T18" fmla="*/ 73 w 112"/>
              <a:gd name="T19" fmla="*/ 62 h 110"/>
              <a:gd name="T20" fmla="*/ 80 w 112"/>
              <a:gd name="T21" fmla="*/ 89 h 110"/>
              <a:gd name="T22" fmla="*/ 86 w 112"/>
              <a:gd name="T23" fmla="*/ 89 h 110"/>
              <a:gd name="T24" fmla="*/ 94 w 112"/>
              <a:gd name="T25" fmla="*/ 59 h 110"/>
              <a:gd name="T26" fmla="*/ 99 w 112"/>
              <a:gd name="T27" fmla="*/ 36 h 110"/>
              <a:gd name="T28" fmla="*/ 78 w 112"/>
              <a:gd name="T29" fmla="*/ 26 h 110"/>
              <a:gd name="T30" fmla="*/ 78 w 112"/>
              <a:gd name="T31" fmla="*/ 35 h 110"/>
              <a:gd name="T32" fmla="*/ 73 w 112"/>
              <a:gd name="T33" fmla="*/ 62 h 110"/>
              <a:gd name="T34" fmla="*/ 67 w 112"/>
              <a:gd name="T35" fmla="*/ 11 h 110"/>
              <a:gd name="T36" fmla="*/ 45 w 112"/>
              <a:gd name="T37" fmla="*/ 11 h 110"/>
              <a:gd name="T38" fmla="*/ 67 w 112"/>
              <a:gd name="T39" fmla="*/ 60 h 110"/>
              <a:gd name="T40" fmla="*/ 73 w 112"/>
              <a:gd name="T41" fmla="*/ 35 h 110"/>
              <a:gd name="T42" fmla="*/ 49 w 112"/>
              <a:gd name="T43" fmla="*/ 24 h 110"/>
              <a:gd name="T44" fmla="*/ 39 w 112"/>
              <a:gd name="T45" fmla="*/ 51 h 110"/>
              <a:gd name="T46" fmla="*/ 45 w 112"/>
              <a:gd name="T47" fmla="*/ 93 h 110"/>
              <a:gd name="T48" fmla="*/ 56 w 112"/>
              <a:gd name="T49" fmla="*/ 72 h 110"/>
              <a:gd name="T50" fmla="*/ 67 w 112"/>
              <a:gd name="T51" fmla="*/ 93 h 110"/>
              <a:gd name="T52" fmla="*/ 39 w 112"/>
              <a:gd name="T53" fmla="*/ 62 h 110"/>
              <a:gd name="T54" fmla="*/ 34 w 112"/>
              <a:gd name="T55" fmla="*/ 35 h 110"/>
              <a:gd name="T56" fmla="*/ 34 w 112"/>
              <a:gd name="T57" fmla="*/ 26 h 110"/>
              <a:gd name="T58" fmla="*/ 13 w 112"/>
              <a:gd name="T59" fmla="*/ 36 h 110"/>
              <a:gd name="T60" fmla="*/ 18 w 112"/>
              <a:gd name="T61" fmla="*/ 59 h 110"/>
              <a:gd name="T62" fmla="*/ 26 w 112"/>
              <a:gd name="T63" fmla="*/ 89 h 110"/>
              <a:gd name="T64" fmla="*/ 32 w 112"/>
              <a:gd name="T65" fmla="*/ 89 h 110"/>
              <a:gd name="T66" fmla="*/ 39 w 112"/>
              <a:gd name="T67" fmla="*/ 6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10">
                <a:moveTo>
                  <a:pt x="100" y="82"/>
                </a:moveTo>
                <a:cubicBezTo>
                  <a:pt x="107" y="85"/>
                  <a:pt x="112" y="89"/>
                  <a:pt x="112" y="93"/>
                </a:cubicBezTo>
                <a:cubicBezTo>
                  <a:pt x="112" y="102"/>
                  <a:pt x="87" y="110"/>
                  <a:pt x="56" y="110"/>
                </a:cubicBezTo>
                <a:cubicBezTo>
                  <a:pt x="25" y="110"/>
                  <a:pt x="0" y="102"/>
                  <a:pt x="0" y="93"/>
                </a:cubicBezTo>
                <a:cubicBezTo>
                  <a:pt x="0" y="89"/>
                  <a:pt x="5" y="85"/>
                  <a:pt x="12" y="82"/>
                </a:cubicBezTo>
                <a:cubicBezTo>
                  <a:pt x="10" y="83"/>
                  <a:pt x="9" y="85"/>
                  <a:pt x="9" y="86"/>
                </a:cubicBezTo>
                <a:cubicBezTo>
                  <a:pt x="9" y="92"/>
                  <a:pt x="30" y="98"/>
                  <a:pt x="56" y="98"/>
                </a:cubicBezTo>
                <a:cubicBezTo>
                  <a:pt x="82" y="98"/>
                  <a:pt x="103" y="92"/>
                  <a:pt x="103" y="86"/>
                </a:cubicBezTo>
                <a:cubicBezTo>
                  <a:pt x="103" y="85"/>
                  <a:pt x="102" y="83"/>
                  <a:pt x="100" y="82"/>
                </a:cubicBezTo>
                <a:close/>
                <a:moveTo>
                  <a:pt x="29" y="4"/>
                </a:moveTo>
                <a:cubicBezTo>
                  <a:pt x="34" y="4"/>
                  <a:pt x="39" y="9"/>
                  <a:pt x="39" y="14"/>
                </a:cubicBezTo>
                <a:cubicBezTo>
                  <a:pt x="39" y="20"/>
                  <a:pt x="34" y="24"/>
                  <a:pt x="29" y="24"/>
                </a:cubicBezTo>
                <a:cubicBezTo>
                  <a:pt x="23" y="24"/>
                  <a:pt x="19" y="20"/>
                  <a:pt x="19" y="14"/>
                </a:cubicBezTo>
                <a:cubicBezTo>
                  <a:pt x="19" y="9"/>
                  <a:pt x="23" y="4"/>
                  <a:pt x="29" y="4"/>
                </a:cubicBezTo>
                <a:close/>
                <a:moveTo>
                  <a:pt x="83" y="4"/>
                </a:moveTo>
                <a:cubicBezTo>
                  <a:pt x="78" y="4"/>
                  <a:pt x="73" y="9"/>
                  <a:pt x="73" y="14"/>
                </a:cubicBezTo>
                <a:cubicBezTo>
                  <a:pt x="73" y="20"/>
                  <a:pt x="78" y="24"/>
                  <a:pt x="83" y="24"/>
                </a:cubicBezTo>
                <a:cubicBezTo>
                  <a:pt x="89" y="24"/>
                  <a:pt x="93" y="20"/>
                  <a:pt x="93" y="14"/>
                </a:cubicBezTo>
                <a:cubicBezTo>
                  <a:pt x="93" y="9"/>
                  <a:pt x="89" y="4"/>
                  <a:pt x="83" y="4"/>
                </a:cubicBezTo>
                <a:close/>
                <a:moveTo>
                  <a:pt x="73" y="62"/>
                </a:moveTo>
                <a:cubicBezTo>
                  <a:pt x="73" y="89"/>
                  <a:pt x="73" y="89"/>
                  <a:pt x="73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3" y="70"/>
                  <a:pt x="83" y="70"/>
                  <a:pt x="83" y="70"/>
                </a:cubicBezTo>
                <a:cubicBezTo>
                  <a:pt x="86" y="89"/>
                  <a:pt x="86" y="89"/>
                  <a:pt x="86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59"/>
                  <a:pt x="94" y="59"/>
                  <a:pt x="94" y="59"/>
                </a:cubicBezTo>
                <a:cubicBezTo>
                  <a:pt x="97" y="58"/>
                  <a:pt x="99" y="55"/>
                  <a:pt x="99" y="51"/>
                </a:cubicBezTo>
                <a:cubicBezTo>
                  <a:pt x="99" y="36"/>
                  <a:pt x="99" y="36"/>
                  <a:pt x="99" y="36"/>
                </a:cubicBezTo>
                <a:cubicBezTo>
                  <a:pt x="99" y="30"/>
                  <a:pt x="95" y="26"/>
                  <a:pt x="89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7" y="26"/>
                  <a:pt x="76" y="26"/>
                  <a:pt x="75" y="26"/>
                </a:cubicBezTo>
                <a:cubicBezTo>
                  <a:pt x="77" y="29"/>
                  <a:pt x="78" y="32"/>
                  <a:pt x="78" y="35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55"/>
                  <a:pt x="76" y="59"/>
                  <a:pt x="73" y="62"/>
                </a:cubicBezTo>
                <a:close/>
                <a:moveTo>
                  <a:pt x="56" y="0"/>
                </a:moveTo>
                <a:cubicBezTo>
                  <a:pt x="62" y="0"/>
                  <a:pt x="67" y="5"/>
                  <a:pt x="67" y="11"/>
                </a:cubicBezTo>
                <a:cubicBezTo>
                  <a:pt x="67" y="17"/>
                  <a:pt x="62" y="22"/>
                  <a:pt x="56" y="22"/>
                </a:cubicBezTo>
                <a:cubicBezTo>
                  <a:pt x="50" y="22"/>
                  <a:pt x="45" y="17"/>
                  <a:pt x="45" y="11"/>
                </a:cubicBezTo>
                <a:cubicBezTo>
                  <a:pt x="45" y="5"/>
                  <a:pt x="50" y="0"/>
                  <a:pt x="56" y="0"/>
                </a:cubicBezTo>
                <a:close/>
                <a:moveTo>
                  <a:pt x="67" y="60"/>
                </a:moveTo>
                <a:cubicBezTo>
                  <a:pt x="70" y="59"/>
                  <a:pt x="73" y="55"/>
                  <a:pt x="73" y="51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29"/>
                  <a:pt x="68" y="24"/>
                  <a:pt x="62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4" y="24"/>
                  <a:pt x="39" y="29"/>
                  <a:pt x="39" y="35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5"/>
                  <a:pt x="41" y="59"/>
                  <a:pt x="45" y="60"/>
                </a:cubicBezTo>
                <a:cubicBezTo>
                  <a:pt x="45" y="93"/>
                  <a:pt x="45" y="93"/>
                  <a:pt x="4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6" y="72"/>
                  <a:pt x="56" y="72"/>
                  <a:pt x="56" y="72"/>
                </a:cubicBezTo>
                <a:cubicBezTo>
                  <a:pt x="59" y="93"/>
                  <a:pt x="59" y="93"/>
                  <a:pt x="59" y="93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60"/>
                  <a:pt x="67" y="60"/>
                  <a:pt x="67" y="60"/>
                </a:cubicBezTo>
                <a:close/>
                <a:moveTo>
                  <a:pt x="39" y="62"/>
                </a:moveTo>
                <a:cubicBezTo>
                  <a:pt x="36" y="59"/>
                  <a:pt x="34" y="55"/>
                  <a:pt x="34" y="51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2"/>
                  <a:pt x="35" y="29"/>
                  <a:pt x="37" y="26"/>
                </a:cubicBezTo>
                <a:cubicBezTo>
                  <a:pt x="36" y="26"/>
                  <a:pt x="35" y="26"/>
                  <a:pt x="3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17" y="26"/>
                  <a:pt x="13" y="30"/>
                  <a:pt x="13" y="36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5"/>
                  <a:pt x="15" y="58"/>
                  <a:pt x="18" y="59"/>
                </a:cubicBezTo>
                <a:cubicBezTo>
                  <a:pt x="18" y="89"/>
                  <a:pt x="18" y="89"/>
                  <a:pt x="18" y="89"/>
                </a:cubicBezTo>
                <a:cubicBezTo>
                  <a:pt x="26" y="89"/>
                  <a:pt x="26" y="89"/>
                  <a:pt x="26" y="89"/>
                </a:cubicBezTo>
                <a:cubicBezTo>
                  <a:pt x="29" y="70"/>
                  <a:pt x="29" y="70"/>
                  <a:pt x="29" y="70"/>
                </a:cubicBezTo>
                <a:cubicBezTo>
                  <a:pt x="32" y="89"/>
                  <a:pt x="32" y="89"/>
                  <a:pt x="32" y="89"/>
                </a:cubicBezTo>
                <a:cubicBezTo>
                  <a:pt x="39" y="89"/>
                  <a:pt x="39" y="89"/>
                  <a:pt x="39" y="89"/>
                </a:cubicBezTo>
                <a:lnTo>
                  <a:pt x="39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任意多边形 35"/>
          <p:cNvSpPr>
            <a:spLocks noChangeArrowheads="1"/>
          </p:cNvSpPr>
          <p:nvPr/>
        </p:nvSpPr>
        <p:spPr bwMode="auto">
          <a:xfrm>
            <a:off x="4716634" y="1752600"/>
            <a:ext cx="2713037" cy="3448050"/>
          </a:xfrm>
          <a:custGeom>
            <a:avLst/>
            <a:gdLst>
              <a:gd name="T0" fmla="*/ 565697 w 2351014"/>
              <a:gd name="T1" fmla="*/ 0 h 2376962"/>
              <a:gd name="T2" fmla="*/ 2351014 w 2351014"/>
              <a:gd name="T3" fmla="*/ 0 h 2376962"/>
              <a:gd name="T4" fmla="*/ 2351014 w 2351014"/>
              <a:gd name="T5" fmla="*/ 2376962 h 2376962"/>
              <a:gd name="T6" fmla="*/ 0 w 2351014"/>
              <a:gd name="T7" fmla="*/ 2376962 h 2376962"/>
              <a:gd name="T8" fmla="*/ 0 w 2351014"/>
              <a:gd name="T9" fmla="*/ 560506 h 2376962"/>
              <a:gd name="T10" fmla="*/ 0 w 2351014"/>
              <a:gd name="T11" fmla="*/ 0 h 2376962"/>
              <a:gd name="T12" fmla="*/ 503419 w 2351014"/>
              <a:gd name="T13" fmla="*/ 0 h 2376962"/>
              <a:gd name="T14" fmla="*/ 0 w 2351014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1014" h="2376962">
                <a:moveTo>
                  <a:pt x="565697" y="0"/>
                </a:moveTo>
                <a:lnTo>
                  <a:pt x="2351014" y="0"/>
                </a:lnTo>
                <a:lnTo>
                  <a:pt x="2351014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503419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219E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9"/>
          <p:cNvSpPr>
            <a:spLocks noEditPoints="1" noChangeArrowheads="1"/>
          </p:cNvSpPr>
          <p:nvPr/>
        </p:nvSpPr>
        <p:spPr bwMode="auto">
          <a:xfrm>
            <a:off x="4753146" y="1831975"/>
            <a:ext cx="301625" cy="222250"/>
          </a:xfrm>
          <a:custGeom>
            <a:avLst/>
            <a:gdLst>
              <a:gd name="T0" fmla="*/ 96 w 134"/>
              <a:gd name="T1" fmla="*/ 25 h 103"/>
              <a:gd name="T2" fmla="*/ 6 w 134"/>
              <a:gd name="T3" fmla="*/ 32 h 103"/>
              <a:gd name="T4" fmla="*/ 113 w 134"/>
              <a:gd name="T5" fmla="*/ 97 h 103"/>
              <a:gd name="T6" fmla="*/ 117 w 134"/>
              <a:gd name="T7" fmla="*/ 60 h 103"/>
              <a:gd name="T8" fmla="*/ 119 w 134"/>
              <a:gd name="T9" fmla="*/ 55 h 103"/>
              <a:gd name="T10" fmla="*/ 119 w 134"/>
              <a:gd name="T11" fmla="*/ 55 h 103"/>
              <a:gd name="T12" fmla="*/ 119 w 134"/>
              <a:gd name="T13" fmla="*/ 103 h 103"/>
              <a:gd name="T14" fmla="*/ 3 w 134"/>
              <a:gd name="T15" fmla="*/ 103 h 103"/>
              <a:gd name="T16" fmla="*/ 0 w 134"/>
              <a:gd name="T17" fmla="*/ 100 h 103"/>
              <a:gd name="T18" fmla="*/ 0 w 134"/>
              <a:gd name="T19" fmla="*/ 25 h 103"/>
              <a:gd name="T20" fmla="*/ 17 w 134"/>
              <a:gd name="T21" fmla="*/ 66 h 103"/>
              <a:gd name="T22" fmla="*/ 51 w 134"/>
              <a:gd name="T23" fmla="*/ 71 h 103"/>
              <a:gd name="T24" fmla="*/ 17 w 134"/>
              <a:gd name="T25" fmla="*/ 66 h 103"/>
              <a:gd name="T26" fmla="*/ 17 w 134"/>
              <a:gd name="T27" fmla="*/ 57 h 103"/>
              <a:gd name="T28" fmla="*/ 75 w 134"/>
              <a:gd name="T29" fmla="*/ 52 h 103"/>
              <a:gd name="T30" fmla="*/ 17 w 134"/>
              <a:gd name="T31" fmla="*/ 38 h 103"/>
              <a:gd name="T32" fmla="*/ 75 w 134"/>
              <a:gd name="T33" fmla="*/ 43 h 103"/>
              <a:gd name="T34" fmla="*/ 17 w 134"/>
              <a:gd name="T35" fmla="*/ 38 h 103"/>
              <a:gd name="T36" fmla="*/ 124 w 134"/>
              <a:gd name="T37" fmla="*/ 16 h 103"/>
              <a:gd name="T38" fmla="*/ 117 w 134"/>
              <a:gd name="T39" fmla="*/ 43 h 103"/>
              <a:gd name="T40" fmla="*/ 122 w 134"/>
              <a:gd name="T41" fmla="*/ 42 h 103"/>
              <a:gd name="T42" fmla="*/ 133 w 134"/>
              <a:gd name="T43" fmla="*/ 17 h 103"/>
              <a:gd name="T44" fmla="*/ 132 w 134"/>
              <a:gd name="T45" fmla="*/ 14 h 103"/>
              <a:gd name="T46" fmla="*/ 107 w 134"/>
              <a:gd name="T47" fmla="*/ 16 h 103"/>
              <a:gd name="T48" fmla="*/ 113 w 134"/>
              <a:gd name="T49" fmla="*/ 50 h 103"/>
              <a:gd name="T50" fmla="*/ 90 w 134"/>
              <a:gd name="T51" fmla="*/ 69 h 103"/>
              <a:gd name="T52" fmla="*/ 88 w 134"/>
              <a:gd name="T53" fmla="*/ 85 h 103"/>
              <a:gd name="T54" fmla="*/ 92 w 134"/>
              <a:gd name="T55" fmla="*/ 79 h 103"/>
              <a:gd name="T56" fmla="*/ 95 w 134"/>
              <a:gd name="T57" fmla="*/ 74 h 103"/>
              <a:gd name="T58" fmla="*/ 94 w 134"/>
              <a:gd name="T59" fmla="*/ 79 h 103"/>
              <a:gd name="T60" fmla="*/ 93 w 134"/>
              <a:gd name="T61" fmla="*/ 87 h 103"/>
              <a:gd name="T62" fmla="*/ 102 w 134"/>
              <a:gd name="T63" fmla="*/ 73 h 103"/>
              <a:gd name="T64" fmla="*/ 112 w 134"/>
              <a:gd name="T65" fmla="*/ 52 h 103"/>
              <a:gd name="T66" fmla="*/ 90 w 134"/>
              <a:gd name="T67" fmla="*/ 67 h 103"/>
              <a:gd name="T68" fmla="*/ 112 w 134"/>
              <a:gd name="T69" fmla="*/ 52 h 103"/>
              <a:gd name="T70" fmla="*/ 42 w 134"/>
              <a:gd name="T71" fmla="*/ 91 h 103"/>
              <a:gd name="T72" fmla="*/ 51 w 134"/>
              <a:gd name="T73" fmla="*/ 84 h 103"/>
              <a:gd name="T74" fmla="*/ 52 w 134"/>
              <a:gd name="T75" fmla="*/ 90 h 103"/>
              <a:gd name="T76" fmla="*/ 64 w 134"/>
              <a:gd name="T77" fmla="*/ 88 h 103"/>
              <a:gd name="T78" fmla="*/ 69 w 134"/>
              <a:gd name="T79" fmla="*/ 89 h 103"/>
              <a:gd name="T80" fmla="*/ 70 w 134"/>
              <a:gd name="T81" fmla="*/ 89 h 103"/>
              <a:gd name="T82" fmla="*/ 70 w 134"/>
              <a:gd name="T83" fmla="*/ 94 h 103"/>
              <a:gd name="T84" fmla="*/ 80 w 134"/>
              <a:gd name="T85" fmla="*/ 95 h 103"/>
              <a:gd name="T86" fmla="*/ 74 w 134"/>
              <a:gd name="T87" fmla="*/ 91 h 103"/>
              <a:gd name="T88" fmla="*/ 74 w 134"/>
              <a:gd name="T89" fmla="*/ 90 h 103"/>
              <a:gd name="T90" fmla="*/ 72 w 134"/>
              <a:gd name="T91" fmla="*/ 84 h 103"/>
              <a:gd name="T92" fmla="*/ 67 w 134"/>
              <a:gd name="T93" fmla="*/ 85 h 103"/>
              <a:gd name="T94" fmla="*/ 55 w 134"/>
              <a:gd name="T95" fmla="*/ 86 h 103"/>
              <a:gd name="T96" fmla="*/ 39 w 134"/>
              <a:gd name="T97" fmla="*/ 8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4" h="103">
                <a:moveTo>
                  <a:pt x="3" y="25"/>
                </a:moveTo>
                <a:cubicBezTo>
                  <a:pt x="96" y="25"/>
                  <a:pt x="96" y="25"/>
                  <a:pt x="96" y="25"/>
                </a:cubicBezTo>
                <a:cubicBezTo>
                  <a:pt x="96" y="27"/>
                  <a:pt x="95" y="30"/>
                  <a:pt x="94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97"/>
                  <a:pt x="6" y="97"/>
                  <a:pt x="6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4" y="66"/>
                  <a:pt x="115" y="63"/>
                  <a:pt x="117" y="60"/>
                </a:cubicBezTo>
                <a:cubicBezTo>
                  <a:pt x="117" y="60"/>
                  <a:pt x="117" y="60"/>
                  <a:pt x="117" y="60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19" y="54"/>
                  <a:pt x="119" y="54"/>
                  <a:pt x="119" y="54"/>
                </a:cubicBezTo>
                <a:cubicBezTo>
                  <a:pt x="119" y="54"/>
                  <a:pt x="119" y="54"/>
                  <a:pt x="119" y="55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3"/>
                  <a:pt x="119" y="103"/>
                  <a:pt x="119" y="103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3" y="103"/>
                  <a:pt x="3" y="103"/>
                  <a:pt x="3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5"/>
                  <a:pt x="3" y="25"/>
                  <a:pt x="3" y="25"/>
                </a:cubicBezTo>
                <a:close/>
                <a:moveTo>
                  <a:pt x="17" y="66"/>
                </a:moveTo>
                <a:cubicBezTo>
                  <a:pt x="17" y="71"/>
                  <a:pt x="17" y="71"/>
                  <a:pt x="17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66"/>
                  <a:pt x="17" y="66"/>
                  <a:pt x="17" y="66"/>
                </a:cubicBezTo>
                <a:close/>
                <a:moveTo>
                  <a:pt x="17" y="52"/>
                </a:moveTo>
                <a:cubicBezTo>
                  <a:pt x="17" y="57"/>
                  <a:pt x="17" y="57"/>
                  <a:pt x="17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5" y="52"/>
                  <a:pt x="75" y="52"/>
                  <a:pt x="75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38"/>
                </a:moveTo>
                <a:cubicBezTo>
                  <a:pt x="17" y="43"/>
                  <a:pt x="17" y="43"/>
                  <a:pt x="17" y="43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38"/>
                  <a:pt x="75" y="38"/>
                  <a:pt x="75" y="38"/>
                </a:cubicBezTo>
                <a:cubicBezTo>
                  <a:pt x="17" y="38"/>
                  <a:pt x="17" y="38"/>
                  <a:pt x="17" y="38"/>
                </a:cubicBezTo>
                <a:close/>
                <a:moveTo>
                  <a:pt x="123" y="21"/>
                </a:moveTo>
                <a:cubicBezTo>
                  <a:pt x="123" y="19"/>
                  <a:pt x="124" y="18"/>
                  <a:pt x="124" y="16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5" y="23"/>
                  <a:pt x="116" y="41"/>
                  <a:pt x="117" y="43"/>
                </a:cubicBezTo>
                <a:cubicBezTo>
                  <a:pt x="118" y="46"/>
                  <a:pt x="121" y="46"/>
                  <a:pt x="121" y="46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2"/>
                  <a:pt x="121" y="43"/>
                  <a:pt x="121" y="42"/>
                </a:cubicBezTo>
                <a:cubicBezTo>
                  <a:pt x="120" y="41"/>
                  <a:pt x="133" y="17"/>
                  <a:pt x="133" y="17"/>
                </a:cubicBezTo>
                <a:cubicBezTo>
                  <a:pt x="134" y="15"/>
                  <a:pt x="134" y="15"/>
                  <a:pt x="134" y="15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4" y="0"/>
                  <a:pt x="114" y="0"/>
                  <a:pt x="107" y="16"/>
                </a:cubicBezTo>
                <a:cubicBezTo>
                  <a:pt x="103" y="25"/>
                  <a:pt x="99" y="35"/>
                  <a:pt x="96" y="44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7" y="41"/>
                  <a:pt x="120" y="31"/>
                  <a:pt x="123" y="21"/>
                </a:cubicBezTo>
                <a:close/>
                <a:moveTo>
                  <a:pt x="90" y="69"/>
                </a:moveTo>
                <a:cubicBezTo>
                  <a:pt x="86" y="74"/>
                  <a:pt x="86" y="74"/>
                  <a:pt x="86" y="74"/>
                </a:cubicBezTo>
                <a:cubicBezTo>
                  <a:pt x="88" y="85"/>
                  <a:pt x="88" y="85"/>
                  <a:pt x="88" y="85"/>
                </a:cubicBezTo>
                <a:cubicBezTo>
                  <a:pt x="90" y="86"/>
                  <a:pt x="90" y="86"/>
                  <a:pt x="90" y="86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1" y="77"/>
                  <a:pt x="91" y="76"/>
                </a:cubicBezTo>
                <a:cubicBezTo>
                  <a:pt x="92" y="75"/>
                  <a:pt x="93" y="74"/>
                  <a:pt x="95" y="74"/>
                </a:cubicBezTo>
                <a:cubicBezTo>
                  <a:pt x="96" y="75"/>
                  <a:pt x="97" y="76"/>
                  <a:pt x="96" y="78"/>
                </a:cubicBezTo>
                <a:cubicBezTo>
                  <a:pt x="96" y="79"/>
                  <a:pt x="95" y="79"/>
                  <a:pt x="94" y="79"/>
                </a:cubicBezTo>
                <a:cubicBezTo>
                  <a:pt x="91" y="87"/>
                  <a:pt x="91" y="87"/>
                  <a:pt x="91" y="87"/>
                </a:cubicBezTo>
                <a:cubicBezTo>
                  <a:pt x="93" y="87"/>
                  <a:pt x="93" y="87"/>
                  <a:pt x="93" y="87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90" y="69"/>
                  <a:pt x="90" y="69"/>
                  <a:pt x="90" y="69"/>
                </a:cubicBezTo>
                <a:close/>
                <a:moveTo>
                  <a:pt x="112" y="52"/>
                </a:moveTo>
                <a:cubicBezTo>
                  <a:pt x="96" y="46"/>
                  <a:pt x="96" y="46"/>
                  <a:pt x="96" y="46"/>
                </a:cubicBezTo>
                <a:cubicBezTo>
                  <a:pt x="93" y="53"/>
                  <a:pt x="92" y="60"/>
                  <a:pt x="90" y="67"/>
                </a:cubicBezTo>
                <a:cubicBezTo>
                  <a:pt x="94" y="69"/>
                  <a:pt x="99" y="70"/>
                  <a:pt x="103" y="72"/>
                </a:cubicBezTo>
                <a:cubicBezTo>
                  <a:pt x="107" y="65"/>
                  <a:pt x="109" y="59"/>
                  <a:pt x="112" y="52"/>
                </a:cubicBezTo>
                <a:close/>
                <a:moveTo>
                  <a:pt x="39" y="87"/>
                </a:moveTo>
                <a:cubicBezTo>
                  <a:pt x="42" y="91"/>
                  <a:pt x="42" y="91"/>
                  <a:pt x="42" y="91"/>
                </a:cubicBezTo>
                <a:cubicBezTo>
                  <a:pt x="42" y="91"/>
                  <a:pt x="53" y="80"/>
                  <a:pt x="53" y="81"/>
                </a:cubicBezTo>
                <a:cubicBezTo>
                  <a:pt x="53" y="82"/>
                  <a:pt x="51" y="83"/>
                  <a:pt x="51" y="84"/>
                </a:cubicBezTo>
                <a:cubicBezTo>
                  <a:pt x="49" y="85"/>
                  <a:pt x="48" y="86"/>
                  <a:pt x="48" y="87"/>
                </a:cubicBezTo>
                <a:cubicBezTo>
                  <a:pt x="48" y="89"/>
                  <a:pt x="49" y="90"/>
                  <a:pt x="52" y="90"/>
                </a:cubicBezTo>
                <a:cubicBezTo>
                  <a:pt x="55" y="91"/>
                  <a:pt x="57" y="90"/>
                  <a:pt x="60" y="89"/>
                </a:cubicBezTo>
                <a:cubicBezTo>
                  <a:pt x="61" y="88"/>
                  <a:pt x="63" y="88"/>
                  <a:pt x="64" y="88"/>
                </a:cubicBezTo>
                <a:cubicBezTo>
                  <a:pt x="64" y="89"/>
                  <a:pt x="65" y="89"/>
                  <a:pt x="66" y="90"/>
                </a:cubicBezTo>
                <a:cubicBezTo>
                  <a:pt x="67" y="90"/>
                  <a:pt x="68" y="89"/>
                  <a:pt x="69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69" y="91"/>
                  <a:pt x="69" y="93"/>
                  <a:pt x="70" y="94"/>
                </a:cubicBezTo>
                <a:cubicBezTo>
                  <a:pt x="70" y="96"/>
                  <a:pt x="72" y="96"/>
                  <a:pt x="74" y="95"/>
                </a:cubicBezTo>
                <a:cubicBezTo>
                  <a:pt x="76" y="95"/>
                  <a:pt x="80" y="95"/>
                  <a:pt x="80" y="95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1"/>
                  <a:pt x="77" y="90"/>
                  <a:pt x="74" y="91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89"/>
                  <a:pt x="75" y="89"/>
                  <a:pt x="75" y="88"/>
                </a:cubicBezTo>
                <a:cubicBezTo>
                  <a:pt x="75" y="85"/>
                  <a:pt x="74" y="84"/>
                  <a:pt x="72" y="84"/>
                </a:cubicBezTo>
                <a:cubicBezTo>
                  <a:pt x="71" y="83"/>
                  <a:pt x="69" y="84"/>
                  <a:pt x="68" y="85"/>
                </a:cubicBezTo>
                <a:cubicBezTo>
                  <a:pt x="68" y="85"/>
                  <a:pt x="67" y="85"/>
                  <a:pt x="67" y="85"/>
                </a:cubicBezTo>
                <a:cubicBezTo>
                  <a:pt x="65" y="83"/>
                  <a:pt x="62" y="84"/>
                  <a:pt x="58" y="85"/>
                </a:cubicBezTo>
                <a:cubicBezTo>
                  <a:pt x="57" y="85"/>
                  <a:pt x="56" y="86"/>
                  <a:pt x="55" y="86"/>
                </a:cubicBezTo>
                <a:cubicBezTo>
                  <a:pt x="56" y="85"/>
                  <a:pt x="57" y="83"/>
                  <a:pt x="57" y="81"/>
                </a:cubicBezTo>
                <a:cubicBezTo>
                  <a:pt x="57" y="73"/>
                  <a:pt x="39" y="87"/>
                  <a:pt x="39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 noChangeArrowheads="1"/>
          </p:cNvSpPr>
          <p:nvPr/>
        </p:nvSpPr>
        <p:spPr bwMode="auto">
          <a:xfrm>
            <a:off x="8893169" y="1752600"/>
            <a:ext cx="2708275" cy="3448050"/>
          </a:xfrm>
          <a:custGeom>
            <a:avLst/>
            <a:gdLst>
              <a:gd name="T0" fmla="*/ 550127 w 2345823"/>
              <a:gd name="T1" fmla="*/ 0 h 2376962"/>
              <a:gd name="T2" fmla="*/ 2345823 w 2345823"/>
              <a:gd name="T3" fmla="*/ 0 h 2376962"/>
              <a:gd name="T4" fmla="*/ 2345823 w 2345823"/>
              <a:gd name="T5" fmla="*/ 2376962 h 2376962"/>
              <a:gd name="T6" fmla="*/ 0 w 2345823"/>
              <a:gd name="T7" fmla="*/ 2376962 h 2376962"/>
              <a:gd name="T8" fmla="*/ 0 w 2345823"/>
              <a:gd name="T9" fmla="*/ 560506 h 2376962"/>
              <a:gd name="T10" fmla="*/ 0 w 2345823"/>
              <a:gd name="T11" fmla="*/ 0 h 2376962"/>
              <a:gd name="T12" fmla="*/ 487848 w 2345823"/>
              <a:gd name="T13" fmla="*/ 0 h 2376962"/>
              <a:gd name="T14" fmla="*/ 0 w 2345823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5823" h="2376962">
                <a:moveTo>
                  <a:pt x="550127" y="0"/>
                </a:moveTo>
                <a:lnTo>
                  <a:pt x="2345823" y="0"/>
                </a:lnTo>
                <a:lnTo>
                  <a:pt x="2345823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487848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2AC7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3"/>
          <p:cNvSpPr>
            <a:spLocks noEditPoints="1" noChangeArrowheads="1"/>
          </p:cNvSpPr>
          <p:nvPr/>
        </p:nvSpPr>
        <p:spPr bwMode="auto">
          <a:xfrm>
            <a:off x="8924919" y="1792288"/>
            <a:ext cx="344488" cy="346075"/>
          </a:xfrm>
          <a:custGeom>
            <a:avLst/>
            <a:gdLst>
              <a:gd name="T0" fmla="*/ 123 w 135"/>
              <a:gd name="T1" fmla="*/ 0 h 135"/>
              <a:gd name="T2" fmla="*/ 135 w 135"/>
              <a:gd name="T3" fmla="*/ 34 h 135"/>
              <a:gd name="T4" fmla="*/ 89 w 135"/>
              <a:gd name="T5" fmla="*/ 45 h 135"/>
              <a:gd name="T6" fmla="*/ 80 w 135"/>
              <a:gd name="T7" fmla="*/ 45 h 135"/>
              <a:gd name="T8" fmla="*/ 66 w 135"/>
              <a:gd name="T9" fmla="*/ 34 h 135"/>
              <a:gd name="T10" fmla="*/ 78 w 135"/>
              <a:gd name="T11" fmla="*/ 0 h 135"/>
              <a:gd name="T12" fmla="*/ 79 w 135"/>
              <a:gd name="T13" fmla="*/ 84 h 135"/>
              <a:gd name="T14" fmla="*/ 88 w 135"/>
              <a:gd name="T15" fmla="*/ 61 h 135"/>
              <a:gd name="T16" fmla="*/ 61 w 135"/>
              <a:gd name="T17" fmla="*/ 47 h 135"/>
              <a:gd name="T18" fmla="*/ 53 w 135"/>
              <a:gd name="T19" fmla="*/ 47 h 135"/>
              <a:gd name="T20" fmla="*/ 54 w 135"/>
              <a:gd name="T21" fmla="*/ 38 h 135"/>
              <a:gd name="T22" fmla="*/ 56 w 135"/>
              <a:gd name="T23" fmla="*/ 32 h 135"/>
              <a:gd name="T24" fmla="*/ 56 w 135"/>
              <a:gd name="T25" fmla="*/ 31 h 135"/>
              <a:gd name="T26" fmla="*/ 52 w 135"/>
              <a:gd name="T27" fmla="*/ 19 h 135"/>
              <a:gd name="T28" fmla="*/ 33 w 135"/>
              <a:gd name="T29" fmla="*/ 31 h 135"/>
              <a:gd name="T30" fmla="*/ 32 w 135"/>
              <a:gd name="T31" fmla="*/ 31 h 135"/>
              <a:gd name="T32" fmla="*/ 33 w 135"/>
              <a:gd name="T33" fmla="*/ 36 h 135"/>
              <a:gd name="T34" fmla="*/ 37 w 135"/>
              <a:gd name="T35" fmla="*/ 43 h 135"/>
              <a:gd name="T36" fmla="*/ 32 w 135"/>
              <a:gd name="T37" fmla="*/ 48 h 135"/>
              <a:gd name="T38" fmla="*/ 21 w 135"/>
              <a:gd name="T39" fmla="*/ 61 h 135"/>
              <a:gd name="T40" fmla="*/ 0 w 135"/>
              <a:gd name="T41" fmla="*/ 69 h 135"/>
              <a:gd name="T42" fmla="*/ 18 w 135"/>
              <a:gd name="T43" fmla="*/ 84 h 135"/>
              <a:gd name="T44" fmla="*/ 71 w 135"/>
              <a:gd name="T45" fmla="*/ 135 h 135"/>
              <a:gd name="T46" fmla="*/ 41 w 135"/>
              <a:gd name="T47" fmla="*/ 61 h 135"/>
              <a:gd name="T48" fmla="*/ 42 w 135"/>
              <a:gd name="T49" fmla="*/ 51 h 135"/>
              <a:gd name="T50" fmla="*/ 45 w 135"/>
              <a:gd name="T51" fmla="*/ 48 h 135"/>
              <a:gd name="T52" fmla="*/ 48 w 135"/>
              <a:gd name="T53" fmla="*/ 51 h 135"/>
              <a:gd name="T54" fmla="*/ 49 w 135"/>
              <a:gd name="T55" fmla="*/ 61 h 135"/>
              <a:gd name="T56" fmla="*/ 81 w 135"/>
              <a:gd name="T57" fmla="*/ 10 h 135"/>
              <a:gd name="T58" fmla="*/ 123 w 135"/>
              <a:gd name="T59" fmla="*/ 13 h 135"/>
              <a:gd name="T60" fmla="*/ 81 w 135"/>
              <a:gd name="T61" fmla="*/ 10 h 135"/>
              <a:gd name="T62" fmla="*/ 81 w 135"/>
              <a:gd name="T63" fmla="*/ 33 h 135"/>
              <a:gd name="T64" fmla="*/ 123 w 135"/>
              <a:gd name="T65" fmla="*/ 30 h 135"/>
              <a:gd name="T66" fmla="*/ 81 w 135"/>
              <a:gd name="T67" fmla="*/ 20 h 135"/>
              <a:gd name="T68" fmla="*/ 123 w 135"/>
              <a:gd name="T69" fmla="*/ 23 h 135"/>
              <a:gd name="T70" fmla="*/ 81 w 135"/>
              <a:gd name="T71" fmla="*/ 2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5" h="135">
                <a:moveTo>
                  <a:pt x="78" y="0"/>
                </a:moveTo>
                <a:cubicBezTo>
                  <a:pt x="123" y="0"/>
                  <a:pt x="123" y="0"/>
                  <a:pt x="123" y="0"/>
                </a:cubicBezTo>
                <a:cubicBezTo>
                  <a:pt x="130" y="0"/>
                  <a:pt x="135" y="5"/>
                  <a:pt x="135" y="12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40"/>
                  <a:pt x="130" y="45"/>
                  <a:pt x="123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45"/>
                  <a:pt x="80" y="45"/>
                  <a:pt x="80" y="45"/>
                </a:cubicBezTo>
                <a:cubicBezTo>
                  <a:pt x="78" y="45"/>
                  <a:pt x="78" y="45"/>
                  <a:pt x="78" y="45"/>
                </a:cubicBezTo>
                <a:cubicBezTo>
                  <a:pt x="71" y="45"/>
                  <a:pt x="66" y="40"/>
                  <a:pt x="66" y="34"/>
                </a:cubicBezTo>
                <a:cubicBezTo>
                  <a:pt x="66" y="12"/>
                  <a:pt x="66" y="12"/>
                  <a:pt x="66" y="12"/>
                </a:cubicBezTo>
                <a:cubicBezTo>
                  <a:pt x="66" y="5"/>
                  <a:pt x="71" y="0"/>
                  <a:pt x="78" y="0"/>
                </a:cubicBezTo>
                <a:close/>
                <a:moveTo>
                  <a:pt x="71" y="84"/>
                </a:moveTo>
                <a:cubicBezTo>
                  <a:pt x="79" y="84"/>
                  <a:pt x="79" y="84"/>
                  <a:pt x="79" y="84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61"/>
                  <a:pt x="88" y="61"/>
                  <a:pt x="88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67" y="56"/>
                  <a:pt x="64" y="50"/>
                  <a:pt x="61" y="47"/>
                </a:cubicBezTo>
                <a:cubicBezTo>
                  <a:pt x="60" y="47"/>
                  <a:pt x="58" y="47"/>
                  <a:pt x="57" y="47"/>
                </a:cubicBezTo>
                <a:cubicBezTo>
                  <a:pt x="55" y="48"/>
                  <a:pt x="54" y="47"/>
                  <a:pt x="53" y="47"/>
                </a:cubicBezTo>
                <a:cubicBezTo>
                  <a:pt x="52" y="46"/>
                  <a:pt x="52" y="44"/>
                  <a:pt x="51" y="42"/>
                </a:cubicBezTo>
                <a:cubicBezTo>
                  <a:pt x="53" y="41"/>
                  <a:pt x="54" y="39"/>
                  <a:pt x="54" y="38"/>
                </a:cubicBezTo>
                <a:cubicBezTo>
                  <a:pt x="55" y="37"/>
                  <a:pt x="55" y="37"/>
                  <a:pt x="56" y="36"/>
                </a:cubicBezTo>
                <a:cubicBezTo>
                  <a:pt x="56" y="35"/>
                  <a:pt x="56" y="33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5" y="31"/>
                </a:cubicBezTo>
                <a:cubicBezTo>
                  <a:pt x="56" y="25"/>
                  <a:pt x="55" y="21"/>
                  <a:pt x="52" y="19"/>
                </a:cubicBezTo>
                <a:cubicBezTo>
                  <a:pt x="48" y="16"/>
                  <a:pt x="40" y="16"/>
                  <a:pt x="35" y="19"/>
                </a:cubicBezTo>
                <a:cubicBezTo>
                  <a:pt x="33" y="22"/>
                  <a:pt x="32" y="25"/>
                  <a:pt x="33" y="31"/>
                </a:cubicBezTo>
                <a:cubicBezTo>
                  <a:pt x="33" y="31"/>
                  <a:pt x="33" y="31"/>
                  <a:pt x="32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3"/>
                  <a:pt x="32" y="35"/>
                  <a:pt x="33" y="36"/>
                </a:cubicBezTo>
                <a:cubicBezTo>
                  <a:pt x="33" y="37"/>
                  <a:pt x="34" y="37"/>
                  <a:pt x="34" y="38"/>
                </a:cubicBezTo>
                <a:cubicBezTo>
                  <a:pt x="35" y="40"/>
                  <a:pt x="36" y="41"/>
                  <a:pt x="37" y="43"/>
                </a:cubicBezTo>
                <a:cubicBezTo>
                  <a:pt x="37" y="44"/>
                  <a:pt x="36" y="46"/>
                  <a:pt x="36" y="47"/>
                </a:cubicBezTo>
                <a:cubicBezTo>
                  <a:pt x="35" y="48"/>
                  <a:pt x="34" y="48"/>
                  <a:pt x="32" y="48"/>
                </a:cubicBezTo>
                <a:cubicBezTo>
                  <a:pt x="31" y="48"/>
                  <a:pt x="29" y="48"/>
                  <a:pt x="27" y="48"/>
                </a:cubicBezTo>
                <a:cubicBezTo>
                  <a:pt x="23" y="51"/>
                  <a:pt x="22" y="56"/>
                  <a:pt x="2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9"/>
                  <a:pt x="0" y="69"/>
                  <a:pt x="0" y="69"/>
                </a:cubicBezTo>
                <a:cubicBezTo>
                  <a:pt x="10" y="84"/>
                  <a:pt x="10" y="84"/>
                  <a:pt x="10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1" y="84"/>
                  <a:pt x="71" y="84"/>
                  <a:pt x="71" y="84"/>
                </a:cubicBezTo>
                <a:close/>
                <a:moveTo>
                  <a:pt x="41" y="61"/>
                </a:moveTo>
                <a:cubicBezTo>
                  <a:pt x="44" y="52"/>
                  <a:pt x="44" y="52"/>
                  <a:pt x="44" y="52"/>
                </a:cubicBezTo>
                <a:cubicBezTo>
                  <a:pt x="42" y="51"/>
                  <a:pt x="42" y="51"/>
                  <a:pt x="42" y="51"/>
                </a:cubicBezTo>
                <a:cubicBezTo>
                  <a:pt x="44" y="48"/>
                  <a:pt x="44" y="48"/>
                  <a:pt x="44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8" y="51"/>
                  <a:pt x="48" y="51"/>
                  <a:pt x="48" y="51"/>
                </a:cubicBezTo>
                <a:cubicBezTo>
                  <a:pt x="46" y="52"/>
                  <a:pt x="46" y="52"/>
                  <a:pt x="46" y="52"/>
                </a:cubicBezTo>
                <a:cubicBezTo>
                  <a:pt x="49" y="61"/>
                  <a:pt x="49" y="61"/>
                  <a:pt x="49" y="61"/>
                </a:cubicBezTo>
                <a:cubicBezTo>
                  <a:pt x="41" y="61"/>
                  <a:pt x="41" y="61"/>
                  <a:pt x="41" y="61"/>
                </a:cubicBezTo>
                <a:close/>
                <a:moveTo>
                  <a:pt x="81" y="10"/>
                </a:moveTo>
                <a:cubicBezTo>
                  <a:pt x="81" y="13"/>
                  <a:pt x="81" y="13"/>
                  <a:pt x="81" y="13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81" y="10"/>
                  <a:pt x="81" y="10"/>
                  <a:pt x="81" y="10"/>
                </a:cubicBezTo>
                <a:close/>
                <a:moveTo>
                  <a:pt x="81" y="30"/>
                </a:moveTo>
                <a:cubicBezTo>
                  <a:pt x="81" y="33"/>
                  <a:pt x="81" y="33"/>
                  <a:pt x="81" y="33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81" y="30"/>
                  <a:pt x="81" y="30"/>
                  <a:pt x="81" y="30"/>
                </a:cubicBezTo>
                <a:close/>
                <a:moveTo>
                  <a:pt x="81" y="20"/>
                </a:moveTo>
                <a:cubicBezTo>
                  <a:pt x="81" y="23"/>
                  <a:pt x="81" y="23"/>
                  <a:pt x="81" y="23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3" y="20"/>
                  <a:pt x="123" y="20"/>
                  <a:pt x="123" y="20"/>
                </a:cubicBezTo>
                <a:lnTo>
                  <a:pt x="81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55548" y="1744298"/>
            <a:ext cx="1800493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爬</a:t>
            </a:r>
            <a:r>
              <a:rPr lang="zh-CN" altLang="en-US" b="1" dirty="0">
                <a:solidFill>
                  <a:schemeClr val="bg1"/>
                </a:solidFill>
              </a:rPr>
              <a:t>取网站</a:t>
            </a:r>
            <a:r>
              <a:rPr lang="zh-CN" altLang="en-US" b="1" dirty="0" smtClean="0">
                <a:solidFill>
                  <a:schemeClr val="bg1"/>
                </a:solidFill>
              </a:rPr>
              <a:t>数据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提取</a:t>
            </a:r>
            <a:r>
              <a:rPr lang="zh-CN" altLang="en-US" b="1" dirty="0">
                <a:solidFill>
                  <a:schemeClr val="bg1"/>
                </a:solidFill>
              </a:rPr>
              <a:t>结构性</a:t>
            </a:r>
            <a:r>
              <a:rPr lang="zh-CN" altLang="en-US" b="1" dirty="0" smtClean="0">
                <a:solidFill>
                  <a:schemeClr val="bg1"/>
                </a:solidFill>
              </a:rPr>
              <a:t>数据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chemeClr val="bg1"/>
                </a:solidFill>
              </a:rPr>
              <a:t>应用框架。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5172113" y="2024063"/>
            <a:ext cx="1800493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可视化编码爬虫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9642013" y="2024063"/>
            <a:ext cx="121058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爬虫框架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4957934" y="2530475"/>
            <a:ext cx="2300287" cy="32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国人</a:t>
            </a:r>
            <a:r>
              <a:rPr lang="zh-CN" altLang="en-US" dirty="0">
                <a:solidFill>
                  <a:schemeClr val="bg1"/>
                </a:solidFill>
              </a:rPr>
              <a:t>编写的强大的网络爬虫系统并带有强大的</a:t>
            </a:r>
            <a:r>
              <a:rPr lang="en-US" altLang="zh-CN" dirty="0" err="1" smtClean="0">
                <a:solidFill>
                  <a:schemeClr val="bg1"/>
                </a:solidFill>
              </a:rPr>
              <a:t>WebUI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. WEB </a:t>
            </a:r>
            <a:r>
              <a:rPr lang="zh-CN" altLang="en-US" dirty="0">
                <a:solidFill>
                  <a:schemeClr val="bg1"/>
                </a:solidFill>
              </a:rPr>
              <a:t>界面编写调试</a:t>
            </a:r>
            <a:r>
              <a:rPr lang="zh-CN" altLang="en-US" dirty="0" smtClean="0">
                <a:solidFill>
                  <a:schemeClr val="bg1"/>
                </a:solidFill>
              </a:rPr>
              <a:t>脚本，各种数据库，能爬</a:t>
            </a:r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页面，还可分布式，但上手较难；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9132882" y="2530475"/>
            <a:ext cx="23002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1. </a:t>
            </a:r>
            <a:r>
              <a:rPr lang="zh-CN" altLang="en-US" sz="2000" dirty="0" smtClean="0">
                <a:solidFill>
                  <a:schemeClr val="bg1"/>
                </a:solidFill>
              </a:rPr>
              <a:t>不知道怎么评价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功能其实都差不多。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28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1011238" y="5794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  <a:hlinkClick r:id="rId6"/>
              </a:rPr>
              <a:t>集成框架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等腰三角形 60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72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3" grpId="0"/>
      <p:bldP spid="74" grpId="0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53" grpId="0" animBg="1"/>
      <p:bldP spid="53" grpId="1" animBg="1"/>
      <p:bldP spid="38" grpId="0" animBg="1"/>
      <p:bldP spid="17" grpId="0"/>
      <p:bldP spid="21" grpId="0" animBg="1"/>
      <p:bldP spid="36" grpId="0" animBg="1"/>
      <p:bldP spid="24" grpId="0" animBg="1"/>
      <p:bldP spid="37" grpId="0" animBg="1"/>
      <p:bldP spid="27" grpId="0" animBg="1"/>
      <p:bldP spid="3" grpId="0"/>
      <p:bldP spid="55" grpId="0"/>
      <p:bldP spid="60" grpId="0"/>
      <p:bldP spid="63" grpId="0"/>
      <p:bldP spid="64" grpId="0"/>
      <p:bldP spid="67" grpId="0"/>
      <p:bldP spid="47" grpId="0"/>
      <p:bldP spid="48" grpId="0" animBg="1"/>
      <p:bldP spid="48" grpId="1" animBg="1"/>
      <p:bldP spid="54" grpId="0" animBg="1"/>
      <p:bldP spid="54" grpId="1" animBg="1"/>
      <p:bldP spid="56" grpId="0" animBg="1"/>
      <p:bldP spid="56" grpId="1" animBg="1"/>
      <p:bldP spid="61" grpId="0" animBg="1"/>
      <p:bldP spid="6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2450" y="1533525"/>
            <a:ext cx="11087100" cy="0"/>
            <a:chOff x="552561" y="1533525"/>
            <a:chExt cx="11086878" cy="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52561" y="1533525"/>
              <a:ext cx="2803469" cy="0"/>
            </a:xfrm>
            <a:prstGeom prst="line">
              <a:avLst/>
            </a:prstGeom>
            <a:ln w="857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349680" y="1533525"/>
              <a:ext cx="2800294" cy="0"/>
            </a:xfrm>
            <a:prstGeom prst="line">
              <a:avLst/>
            </a:prstGeom>
            <a:ln w="85725">
              <a:solidFill>
                <a:srgbClr val="219E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146799" y="1533525"/>
              <a:ext cx="2787594" cy="0"/>
            </a:xfrm>
            <a:prstGeom prst="line">
              <a:avLst/>
            </a:prstGeom>
            <a:ln w="85725">
              <a:solidFill>
                <a:srgbClr val="2AC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931218" y="1533525"/>
              <a:ext cx="2708221" cy="0"/>
            </a:xfrm>
            <a:prstGeom prst="line">
              <a:avLst/>
            </a:prstGeom>
            <a:ln w="85725">
              <a:solidFill>
                <a:srgbClr val="4BD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/>
          <p:nvPr/>
        </p:nvCxnSpPr>
        <p:spPr>
          <a:xfrm>
            <a:off x="552450" y="6067425"/>
            <a:ext cx="1106805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>
            <a:spLocks noChangeArrowheads="1"/>
          </p:cNvSpPr>
          <p:nvPr/>
        </p:nvSpPr>
        <p:spPr bwMode="auto">
          <a:xfrm>
            <a:off x="4813471" y="5345113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197519"/>
                </a:solidFill>
                <a:hlinkClick r:id="rId2"/>
              </a:rPr>
              <a:t>Selenium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 rot="9233090">
            <a:off x="11190288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 rot="-6030424">
            <a:off x="109481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 rot="-228606">
            <a:off x="114030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 rot="-3389783">
            <a:off x="11143456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3" name="等腰三角形 52"/>
          <p:cNvSpPr>
            <a:spLocks noChangeArrowheads="1"/>
          </p:cNvSpPr>
          <p:nvPr/>
        </p:nvSpPr>
        <p:spPr bwMode="auto">
          <a:xfrm rot="8748521">
            <a:off x="11333163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6" name="任意多边形 35"/>
          <p:cNvSpPr>
            <a:spLocks noChangeArrowheads="1"/>
          </p:cNvSpPr>
          <p:nvPr/>
        </p:nvSpPr>
        <p:spPr bwMode="auto">
          <a:xfrm>
            <a:off x="4716634" y="1752600"/>
            <a:ext cx="2713037" cy="3448050"/>
          </a:xfrm>
          <a:custGeom>
            <a:avLst/>
            <a:gdLst>
              <a:gd name="T0" fmla="*/ 565697 w 2351014"/>
              <a:gd name="T1" fmla="*/ 0 h 2376962"/>
              <a:gd name="T2" fmla="*/ 2351014 w 2351014"/>
              <a:gd name="T3" fmla="*/ 0 h 2376962"/>
              <a:gd name="T4" fmla="*/ 2351014 w 2351014"/>
              <a:gd name="T5" fmla="*/ 2376962 h 2376962"/>
              <a:gd name="T6" fmla="*/ 0 w 2351014"/>
              <a:gd name="T7" fmla="*/ 2376962 h 2376962"/>
              <a:gd name="T8" fmla="*/ 0 w 2351014"/>
              <a:gd name="T9" fmla="*/ 560506 h 2376962"/>
              <a:gd name="T10" fmla="*/ 0 w 2351014"/>
              <a:gd name="T11" fmla="*/ 0 h 2376962"/>
              <a:gd name="T12" fmla="*/ 503419 w 2351014"/>
              <a:gd name="T13" fmla="*/ 0 h 2376962"/>
              <a:gd name="T14" fmla="*/ 0 w 2351014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1014" h="2376962">
                <a:moveTo>
                  <a:pt x="565697" y="0"/>
                </a:moveTo>
                <a:lnTo>
                  <a:pt x="2351014" y="0"/>
                </a:lnTo>
                <a:lnTo>
                  <a:pt x="2351014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503419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219E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9"/>
          <p:cNvSpPr>
            <a:spLocks noEditPoints="1" noChangeArrowheads="1"/>
          </p:cNvSpPr>
          <p:nvPr/>
        </p:nvSpPr>
        <p:spPr bwMode="auto">
          <a:xfrm>
            <a:off x="4753146" y="1831975"/>
            <a:ext cx="301625" cy="222250"/>
          </a:xfrm>
          <a:custGeom>
            <a:avLst/>
            <a:gdLst>
              <a:gd name="T0" fmla="*/ 96 w 134"/>
              <a:gd name="T1" fmla="*/ 25 h 103"/>
              <a:gd name="T2" fmla="*/ 6 w 134"/>
              <a:gd name="T3" fmla="*/ 32 h 103"/>
              <a:gd name="T4" fmla="*/ 113 w 134"/>
              <a:gd name="T5" fmla="*/ 97 h 103"/>
              <a:gd name="T6" fmla="*/ 117 w 134"/>
              <a:gd name="T7" fmla="*/ 60 h 103"/>
              <a:gd name="T8" fmla="*/ 119 w 134"/>
              <a:gd name="T9" fmla="*/ 55 h 103"/>
              <a:gd name="T10" fmla="*/ 119 w 134"/>
              <a:gd name="T11" fmla="*/ 55 h 103"/>
              <a:gd name="T12" fmla="*/ 119 w 134"/>
              <a:gd name="T13" fmla="*/ 103 h 103"/>
              <a:gd name="T14" fmla="*/ 3 w 134"/>
              <a:gd name="T15" fmla="*/ 103 h 103"/>
              <a:gd name="T16" fmla="*/ 0 w 134"/>
              <a:gd name="T17" fmla="*/ 100 h 103"/>
              <a:gd name="T18" fmla="*/ 0 w 134"/>
              <a:gd name="T19" fmla="*/ 25 h 103"/>
              <a:gd name="T20" fmla="*/ 17 w 134"/>
              <a:gd name="T21" fmla="*/ 66 h 103"/>
              <a:gd name="T22" fmla="*/ 51 w 134"/>
              <a:gd name="T23" fmla="*/ 71 h 103"/>
              <a:gd name="T24" fmla="*/ 17 w 134"/>
              <a:gd name="T25" fmla="*/ 66 h 103"/>
              <a:gd name="T26" fmla="*/ 17 w 134"/>
              <a:gd name="T27" fmla="*/ 57 h 103"/>
              <a:gd name="T28" fmla="*/ 75 w 134"/>
              <a:gd name="T29" fmla="*/ 52 h 103"/>
              <a:gd name="T30" fmla="*/ 17 w 134"/>
              <a:gd name="T31" fmla="*/ 38 h 103"/>
              <a:gd name="T32" fmla="*/ 75 w 134"/>
              <a:gd name="T33" fmla="*/ 43 h 103"/>
              <a:gd name="T34" fmla="*/ 17 w 134"/>
              <a:gd name="T35" fmla="*/ 38 h 103"/>
              <a:gd name="T36" fmla="*/ 124 w 134"/>
              <a:gd name="T37" fmla="*/ 16 h 103"/>
              <a:gd name="T38" fmla="*/ 117 w 134"/>
              <a:gd name="T39" fmla="*/ 43 h 103"/>
              <a:gd name="T40" fmla="*/ 122 w 134"/>
              <a:gd name="T41" fmla="*/ 42 h 103"/>
              <a:gd name="T42" fmla="*/ 133 w 134"/>
              <a:gd name="T43" fmla="*/ 17 h 103"/>
              <a:gd name="T44" fmla="*/ 132 w 134"/>
              <a:gd name="T45" fmla="*/ 14 h 103"/>
              <a:gd name="T46" fmla="*/ 107 w 134"/>
              <a:gd name="T47" fmla="*/ 16 h 103"/>
              <a:gd name="T48" fmla="*/ 113 w 134"/>
              <a:gd name="T49" fmla="*/ 50 h 103"/>
              <a:gd name="T50" fmla="*/ 90 w 134"/>
              <a:gd name="T51" fmla="*/ 69 h 103"/>
              <a:gd name="T52" fmla="*/ 88 w 134"/>
              <a:gd name="T53" fmla="*/ 85 h 103"/>
              <a:gd name="T54" fmla="*/ 92 w 134"/>
              <a:gd name="T55" fmla="*/ 79 h 103"/>
              <a:gd name="T56" fmla="*/ 95 w 134"/>
              <a:gd name="T57" fmla="*/ 74 h 103"/>
              <a:gd name="T58" fmla="*/ 94 w 134"/>
              <a:gd name="T59" fmla="*/ 79 h 103"/>
              <a:gd name="T60" fmla="*/ 93 w 134"/>
              <a:gd name="T61" fmla="*/ 87 h 103"/>
              <a:gd name="T62" fmla="*/ 102 w 134"/>
              <a:gd name="T63" fmla="*/ 73 h 103"/>
              <a:gd name="T64" fmla="*/ 112 w 134"/>
              <a:gd name="T65" fmla="*/ 52 h 103"/>
              <a:gd name="T66" fmla="*/ 90 w 134"/>
              <a:gd name="T67" fmla="*/ 67 h 103"/>
              <a:gd name="T68" fmla="*/ 112 w 134"/>
              <a:gd name="T69" fmla="*/ 52 h 103"/>
              <a:gd name="T70" fmla="*/ 42 w 134"/>
              <a:gd name="T71" fmla="*/ 91 h 103"/>
              <a:gd name="T72" fmla="*/ 51 w 134"/>
              <a:gd name="T73" fmla="*/ 84 h 103"/>
              <a:gd name="T74" fmla="*/ 52 w 134"/>
              <a:gd name="T75" fmla="*/ 90 h 103"/>
              <a:gd name="T76" fmla="*/ 64 w 134"/>
              <a:gd name="T77" fmla="*/ 88 h 103"/>
              <a:gd name="T78" fmla="*/ 69 w 134"/>
              <a:gd name="T79" fmla="*/ 89 h 103"/>
              <a:gd name="T80" fmla="*/ 70 w 134"/>
              <a:gd name="T81" fmla="*/ 89 h 103"/>
              <a:gd name="T82" fmla="*/ 70 w 134"/>
              <a:gd name="T83" fmla="*/ 94 h 103"/>
              <a:gd name="T84" fmla="*/ 80 w 134"/>
              <a:gd name="T85" fmla="*/ 95 h 103"/>
              <a:gd name="T86" fmla="*/ 74 w 134"/>
              <a:gd name="T87" fmla="*/ 91 h 103"/>
              <a:gd name="T88" fmla="*/ 74 w 134"/>
              <a:gd name="T89" fmla="*/ 90 h 103"/>
              <a:gd name="T90" fmla="*/ 72 w 134"/>
              <a:gd name="T91" fmla="*/ 84 h 103"/>
              <a:gd name="T92" fmla="*/ 67 w 134"/>
              <a:gd name="T93" fmla="*/ 85 h 103"/>
              <a:gd name="T94" fmla="*/ 55 w 134"/>
              <a:gd name="T95" fmla="*/ 86 h 103"/>
              <a:gd name="T96" fmla="*/ 39 w 134"/>
              <a:gd name="T97" fmla="*/ 8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4" h="103">
                <a:moveTo>
                  <a:pt x="3" y="25"/>
                </a:moveTo>
                <a:cubicBezTo>
                  <a:pt x="96" y="25"/>
                  <a:pt x="96" y="25"/>
                  <a:pt x="96" y="25"/>
                </a:cubicBezTo>
                <a:cubicBezTo>
                  <a:pt x="96" y="27"/>
                  <a:pt x="95" y="30"/>
                  <a:pt x="94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97"/>
                  <a:pt x="6" y="97"/>
                  <a:pt x="6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4" y="66"/>
                  <a:pt x="115" y="63"/>
                  <a:pt x="117" y="60"/>
                </a:cubicBezTo>
                <a:cubicBezTo>
                  <a:pt x="117" y="60"/>
                  <a:pt x="117" y="60"/>
                  <a:pt x="117" y="60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19" y="54"/>
                  <a:pt x="119" y="54"/>
                  <a:pt x="119" y="54"/>
                </a:cubicBezTo>
                <a:cubicBezTo>
                  <a:pt x="119" y="54"/>
                  <a:pt x="119" y="54"/>
                  <a:pt x="119" y="55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3"/>
                  <a:pt x="119" y="103"/>
                  <a:pt x="119" y="103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3" y="103"/>
                  <a:pt x="3" y="103"/>
                  <a:pt x="3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5"/>
                  <a:pt x="3" y="25"/>
                  <a:pt x="3" y="25"/>
                </a:cubicBezTo>
                <a:close/>
                <a:moveTo>
                  <a:pt x="17" y="66"/>
                </a:moveTo>
                <a:cubicBezTo>
                  <a:pt x="17" y="71"/>
                  <a:pt x="17" y="71"/>
                  <a:pt x="17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66"/>
                  <a:pt x="17" y="66"/>
                  <a:pt x="17" y="66"/>
                </a:cubicBezTo>
                <a:close/>
                <a:moveTo>
                  <a:pt x="17" y="52"/>
                </a:moveTo>
                <a:cubicBezTo>
                  <a:pt x="17" y="57"/>
                  <a:pt x="17" y="57"/>
                  <a:pt x="17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5" y="52"/>
                  <a:pt x="75" y="52"/>
                  <a:pt x="75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38"/>
                </a:moveTo>
                <a:cubicBezTo>
                  <a:pt x="17" y="43"/>
                  <a:pt x="17" y="43"/>
                  <a:pt x="17" y="43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38"/>
                  <a:pt x="75" y="38"/>
                  <a:pt x="75" y="38"/>
                </a:cubicBezTo>
                <a:cubicBezTo>
                  <a:pt x="17" y="38"/>
                  <a:pt x="17" y="38"/>
                  <a:pt x="17" y="38"/>
                </a:cubicBezTo>
                <a:close/>
                <a:moveTo>
                  <a:pt x="123" y="21"/>
                </a:moveTo>
                <a:cubicBezTo>
                  <a:pt x="123" y="19"/>
                  <a:pt x="124" y="18"/>
                  <a:pt x="124" y="16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5" y="23"/>
                  <a:pt x="116" y="41"/>
                  <a:pt x="117" y="43"/>
                </a:cubicBezTo>
                <a:cubicBezTo>
                  <a:pt x="118" y="46"/>
                  <a:pt x="121" y="46"/>
                  <a:pt x="121" y="46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2"/>
                  <a:pt x="121" y="43"/>
                  <a:pt x="121" y="42"/>
                </a:cubicBezTo>
                <a:cubicBezTo>
                  <a:pt x="120" y="41"/>
                  <a:pt x="133" y="17"/>
                  <a:pt x="133" y="17"/>
                </a:cubicBezTo>
                <a:cubicBezTo>
                  <a:pt x="134" y="15"/>
                  <a:pt x="134" y="15"/>
                  <a:pt x="134" y="15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4" y="0"/>
                  <a:pt x="114" y="0"/>
                  <a:pt x="107" y="16"/>
                </a:cubicBezTo>
                <a:cubicBezTo>
                  <a:pt x="103" y="25"/>
                  <a:pt x="99" y="35"/>
                  <a:pt x="96" y="44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7" y="41"/>
                  <a:pt x="120" y="31"/>
                  <a:pt x="123" y="21"/>
                </a:cubicBezTo>
                <a:close/>
                <a:moveTo>
                  <a:pt x="90" y="69"/>
                </a:moveTo>
                <a:cubicBezTo>
                  <a:pt x="86" y="74"/>
                  <a:pt x="86" y="74"/>
                  <a:pt x="86" y="74"/>
                </a:cubicBezTo>
                <a:cubicBezTo>
                  <a:pt x="88" y="85"/>
                  <a:pt x="88" y="85"/>
                  <a:pt x="88" y="85"/>
                </a:cubicBezTo>
                <a:cubicBezTo>
                  <a:pt x="90" y="86"/>
                  <a:pt x="90" y="86"/>
                  <a:pt x="90" y="86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1" y="77"/>
                  <a:pt x="91" y="76"/>
                </a:cubicBezTo>
                <a:cubicBezTo>
                  <a:pt x="92" y="75"/>
                  <a:pt x="93" y="74"/>
                  <a:pt x="95" y="74"/>
                </a:cubicBezTo>
                <a:cubicBezTo>
                  <a:pt x="96" y="75"/>
                  <a:pt x="97" y="76"/>
                  <a:pt x="96" y="78"/>
                </a:cubicBezTo>
                <a:cubicBezTo>
                  <a:pt x="96" y="79"/>
                  <a:pt x="95" y="79"/>
                  <a:pt x="94" y="79"/>
                </a:cubicBezTo>
                <a:cubicBezTo>
                  <a:pt x="91" y="87"/>
                  <a:pt x="91" y="87"/>
                  <a:pt x="91" y="87"/>
                </a:cubicBezTo>
                <a:cubicBezTo>
                  <a:pt x="93" y="87"/>
                  <a:pt x="93" y="87"/>
                  <a:pt x="93" y="87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90" y="69"/>
                  <a:pt x="90" y="69"/>
                  <a:pt x="90" y="69"/>
                </a:cubicBezTo>
                <a:close/>
                <a:moveTo>
                  <a:pt x="112" y="52"/>
                </a:moveTo>
                <a:cubicBezTo>
                  <a:pt x="96" y="46"/>
                  <a:pt x="96" y="46"/>
                  <a:pt x="96" y="46"/>
                </a:cubicBezTo>
                <a:cubicBezTo>
                  <a:pt x="93" y="53"/>
                  <a:pt x="92" y="60"/>
                  <a:pt x="90" y="67"/>
                </a:cubicBezTo>
                <a:cubicBezTo>
                  <a:pt x="94" y="69"/>
                  <a:pt x="99" y="70"/>
                  <a:pt x="103" y="72"/>
                </a:cubicBezTo>
                <a:cubicBezTo>
                  <a:pt x="107" y="65"/>
                  <a:pt x="109" y="59"/>
                  <a:pt x="112" y="52"/>
                </a:cubicBezTo>
                <a:close/>
                <a:moveTo>
                  <a:pt x="39" y="87"/>
                </a:moveTo>
                <a:cubicBezTo>
                  <a:pt x="42" y="91"/>
                  <a:pt x="42" y="91"/>
                  <a:pt x="42" y="91"/>
                </a:cubicBezTo>
                <a:cubicBezTo>
                  <a:pt x="42" y="91"/>
                  <a:pt x="53" y="80"/>
                  <a:pt x="53" y="81"/>
                </a:cubicBezTo>
                <a:cubicBezTo>
                  <a:pt x="53" y="82"/>
                  <a:pt x="51" y="83"/>
                  <a:pt x="51" y="84"/>
                </a:cubicBezTo>
                <a:cubicBezTo>
                  <a:pt x="49" y="85"/>
                  <a:pt x="48" y="86"/>
                  <a:pt x="48" y="87"/>
                </a:cubicBezTo>
                <a:cubicBezTo>
                  <a:pt x="48" y="89"/>
                  <a:pt x="49" y="90"/>
                  <a:pt x="52" y="90"/>
                </a:cubicBezTo>
                <a:cubicBezTo>
                  <a:pt x="55" y="91"/>
                  <a:pt x="57" y="90"/>
                  <a:pt x="60" y="89"/>
                </a:cubicBezTo>
                <a:cubicBezTo>
                  <a:pt x="61" y="88"/>
                  <a:pt x="63" y="88"/>
                  <a:pt x="64" y="88"/>
                </a:cubicBezTo>
                <a:cubicBezTo>
                  <a:pt x="64" y="89"/>
                  <a:pt x="65" y="89"/>
                  <a:pt x="66" y="90"/>
                </a:cubicBezTo>
                <a:cubicBezTo>
                  <a:pt x="67" y="90"/>
                  <a:pt x="68" y="89"/>
                  <a:pt x="69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9"/>
                  <a:pt x="70" y="89"/>
                  <a:pt x="70" y="89"/>
                </a:cubicBezTo>
                <a:cubicBezTo>
                  <a:pt x="69" y="91"/>
                  <a:pt x="69" y="93"/>
                  <a:pt x="70" y="94"/>
                </a:cubicBezTo>
                <a:cubicBezTo>
                  <a:pt x="70" y="96"/>
                  <a:pt x="72" y="96"/>
                  <a:pt x="74" y="95"/>
                </a:cubicBezTo>
                <a:cubicBezTo>
                  <a:pt x="76" y="95"/>
                  <a:pt x="80" y="95"/>
                  <a:pt x="80" y="95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1"/>
                  <a:pt x="77" y="90"/>
                  <a:pt x="74" y="91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89"/>
                  <a:pt x="75" y="89"/>
                  <a:pt x="75" y="88"/>
                </a:cubicBezTo>
                <a:cubicBezTo>
                  <a:pt x="75" y="85"/>
                  <a:pt x="74" y="84"/>
                  <a:pt x="72" y="84"/>
                </a:cubicBezTo>
                <a:cubicBezTo>
                  <a:pt x="71" y="83"/>
                  <a:pt x="69" y="84"/>
                  <a:pt x="68" y="85"/>
                </a:cubicBezTo>
                <a:cubicBezTo>
                  <a:pt x="68" y="85"/>
                  <a:pt x="67" y="85"/>
                  <a:pt x="67" y="85"/>
                </a:cubicBezTo>
                <a:cubicBezTo>
                  <a:pt x="65" y="83"/>
                  <a:pt x="62" y="84"/>
                  <a:pt x="58" y="85"/>
                </a:cubicBezTo>
                <a:cubicBezTo>
                  <a:pt x="57" y="85"/>
                  <a:pt x="56" y="86"/>
                  <a:pt x="55" y="86"/>
                </a:cubicBezTo>
                <a:cubicBezTo>
                  <a:pt x="56" y="85"/>
                  <a:pt x="57" y="83"/>
                  <a:pt x="57" y="81"/>
                </a:cubicBezTo>
                <a:cubicBezTo>
                  <a:pt x="57" y="73"/>
                  <a:pt x="39" y="87"/>
                  <a:pt x="39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5365265" y="1738557"/>
            <a:ext cx="14157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高扩展的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浏览器操控包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4957934" y="2530475"/>
            <a:ext cx="2300287" cy="249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</a:rPr>
              <a:t>多语言支持的浏览器操控包，不仅限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，所以很强大；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2. </a:t>
            </a:r>
            <a:r>
              <a:rPr lang="zh-CN" altLang="en-US" sz="1400" dirty="0" smtClean="0">
                <a:solidFill>
                  <a:schemeClr val="bg1"/>
                </a:solidFill>
              </a:rPr>
              <a:t>可调用多种浏览器，甚至是无界面浏览器，安全可靠；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3. </a:t>
            </a:r>
            <a:r>
              <a:rPr lang="zh-CN" altLang="en-US" sz="1400" dirty="0" smtClean="0">
                <a:solidFill>
                  <a:schemeClr val="bg1"/>
                </a:solidFill>
              </a:rPr>
              <a:t>当然，简单功能使用挺方便的，复杂的就很难上手。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29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1011238" y="5794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97519"/>
                </a:solidFill>
                <a:hlinkClick r:id="rId3"/>
              </a:rPr>
              <a:t>操</a:t>
            </a:r>
            <a:r>
              <a:rPr lang="zh-CN" altLang="en-US" sz="2000" dirty="0" smtClean="0">
                <a:solidFill>
                  <a:srgbClr val="197519"/>
                </a:solidFill>
                <a:hlinkClick r:id="rId3"/>
              </a:rPr>
              <a:t>控浏览器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等腰三角形 60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76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53" grpId="0" animBg="1"/>
      <p:bldP spid="53" grpId="1" animBg="1"/>
      <p:bldP spid="36" grpId="0" animBg="1"/>
      <p:bldP spid="24" grpId="0" animBg="1"/>
      <p:bldP spid="55" grpId="0"/>
      <p:bldP spid="63" grpId="0"/>
      <p:bldP spid="67" grpId="0"/>
      <p:bldP spid="47" grpId="0"/>
      <p:bldP spid="48" grpId="0" animBg="1"/>
      <p:bldP spid="48" grpId="1" animBg="1"/>
      <p:bldP spid="54" grpId="0" animBg="1"/>
      <p:bldP spid="54" grpId="1" animBg="1"/>
      <p:bldP spid="56" grpId="0" animBg="1"/>
      <p:bldP spid="56" grpId="1" animBg="1"/>
      <p:bldP spid="61" grpId="0" animBg="1"/>
      <p:bldP spid="6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4938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>
                <a:solidFill>
                  <a:srgbClr val="197519"/>
                </a:solidFill>
              </a:rPr>
              <a:t>01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197519"/>
                </a:solidFill>
              </a:rPr>
              <a:t>爬虫那些事儿</a:t>
            </a:r>
            <a:endParaRPr lang="zh-CN" altLang="en-US" sz="3200" b="1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1598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197519"/>
                </a:solidFill>
              </a:rPr>
              <a:t>Part One</a:t>
            </a:r>
            <a:endParaRPr lang="zh-CN" altLang="en-US" sz="3200" b="1" i="1" dirty="0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717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717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717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717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718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2450" y="1533525"/>
            <a:ext cx="11087100" cy="0"/>
            <a:chOff x="552561" y="1533525"/>
            <a:chExt cx="11086878" cy="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52561" y="1533525"/>
              <a:ext cx="2803469" cy="0"/>
            </a:xfrm>
            <a:prstGeom prst="line">
              <a:avLst/>
            </a:prstGeom>
            <a:ln w="857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349680" y="1533525"/>
              <a:ext cx="2800294" cy="0"/>
            </a:xfrm>
            <a:prstGeom prst="line">
              <a:avLst/>
            </a:prstGeom>
            <a:ln w="85725">
              <a:solidFill>
                <a:srgbClr val="219E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146799" y="1533525"/>
              <a:ext cx="2787594" cy="0"/>
            </a:xfrm>
            <a:prstGeom prst="line">
              <a:avLst/>
            </a:prstGeom>
            <a:ln w="85725">
              <a:solidFill>
                <a:srgbClr val="2AC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931218" y="1533525"/>
              <a:ext cx="2708221" cy="0"/>
            </a:xfrm>
            <a:prstGeom prst="line">
              <a:avLst/>
            </a:prstGeom>
            <a:ln w="85725">
              <a:solidFill>
                <a:srgbClr val="4BD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/>
          <p:nvPr/>
        </p:nvCxnSpPr>
        <p:spPr>
          <a:xfrm>
            <a:off x="552450" y="6067425"/>
            <a:ext cx="1106805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008449" y="5345113"/>
            <a:ext cx="2519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197519"/>
                </a:solidFill>
                <a:hlinkClick r:id="rId2"/>
              </a:rPr>
              <a:t>Multiprocessing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75" name="文本框 74"/>
          <p:cNvSpPr txBox="1">
            <a:spLocks noChangeArrowheads="1"/>
          </p:cNvSpPr>
          <p:nvPr/>
        </p:nvSpPr>
        <p:spPr bwMode="auto">
          <a:xfrm>
            <a:off x="7607300" y="5345113"/>
            <a:ext cx="2519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197519"/>
                </a:solidFill>
                <a:hlinkClick r:id="rId3"/>
              </a:rPr>
              <a:t>joblib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 rot="9233090">
            <a:off x="11190288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 rot="-6030424">
            <a:off x="109481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 rot="-228606">
            <a:off x="114030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 rot="-3389783">
            <a:off x="11143456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3" name="等腰三角形 52"/>
          <p:cNvSpPr>
            <a:spLocks noChangeArrowheads="1"/>
          </p:cNvSpPr>
          <p:nvPr/>
        </p:nvSpPr>
        <p:spPr bwMode="auto">
          <a:xfrm rot="8748521">
            <a:off x="11333163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8" name="任意多边形 37"/>
          <p:cNvSpPr>
            <a:spLocks noChangeArrowheads="1"/>
          </p:cNvSpPr>
          <p:nvPr/>
        </p:nvSpPr>
        <p:spPr bwMode="auto">
          <a:xfrm>
            <a:off x="1905261" y="1752600"/>
            <a:ext cx="2725738" cy="3448050"/>
          </a:xfrm>
          <a:custGeom>
            <a:avLst/>
            <a:gdLst>
              <a:gd name="T0" fmla="*/ 565697 w 2361393"/>
              <a:gd name="T1" fmla="*/ 0 h 2376962"/>
              <a:gd name="T2" fmla="*/ 2361393 w 2361393"/>
              <a:gd name="T3" fmla="*/ 0 h 2376962"/>
              <a:gd name="T4" fmla="*/ 2361393 w 2361393"/>
              <a:gd name="T5" fmla="*/ 2376962 h 2376962"/>
              <a:gd name="T6" fmla="*/ 0 w 2361393"/>
              <a:gd name="T7" fmla="*/ 2376962 h 2376962"/>
              <a:gd name="T8" fmla="*/ 0 w 2361393"/>
              <a:gd name="T9" fmla="*/ 560506 h 2376962"/>
              <a:gd name="T10" fmla="*/ 0 w 2361393"/>
              <a:gd name="T11" fmla="*/ 0 h 2376962"/>
              <a:gd name="T12" fmla="*/ 503419 w 2361393"/>
              <a:gd name="T13" fmla="*/ 0 h 2376962"/>
              <a:gd name="T14" fmla="*/ 0 w 2361393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1393" h="2376962">
                <a:moveTo>
                  <a:pt x="565697" y="0"/>
                </a:moveTo>
                <a:lnTo>
                  <a:pt x="2361393" y="0"/>
                </a:lnTo>
                <a:lnTo>
                  <a:pt x="2361393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503419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117986" y="2530475"/>
            <a:ext cx="23002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1. Python</a:t>
            </a:r>
            <a:r>
              <a:rPr lang="zh-CN" altLang="en-US" dirty="0" smtClean="0">
                <a:solidFill>
                  <a:schemeClr val="bg1"/>
                </a:solidFill>
              </a:rPr>
              <a:t>自带多线程工具包，速度较快；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线程启动方便，上手容易；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Freeform 5"/>
          <p:cNvSpPr>
            <a:spLocks noEditPoints="1" noChangeArrowheads="1"/>
          </p:cNvSpPr>
          <p:nvPr/>
        </p:nvSpPr>
        <p:spPr bwMode="auto">
          <a:xfrm>
            <a:off x="1937011" y="1847850"/>
            <a:ext cx="279400" cy="273050"/>
          </a:xfrm>
          <a:custGeom>
            <a:avLst/>
            <a:gdLst>
              <a:gd name="T0" fmla="*/ 112 w 112"/>
              <a:gd name="T1" fmla="*/ 93 h 110"/>
              <a:gd name="T2" fmla="*/ 0 w 112"/>
              <a:gd name="T3" fmla="*/ 93 h 110"/>
              <a:gd name="T4" fmla="*/ 9 w 112"/>
              <a:gd name="T5" fmla="*/ 86 h 110"/>
              <a:gd name="T6" fmla="*/ 103 w 112"/>
              <a:gd name="T7" fmla="*/ 86 h 110"/>
              <a:gd name="T8" fmla="*/ 29 w 112"/>
              <a:gd name="T9" fmla="*/ 4 h 110"/>
              <a:gd name="T10" fmla="*/ 29 w 112"/>
              <a:gd name="T11" fmla="*/ 24 h 110"/>
              <a:gd name="T12" fmla="*/ 29 w 112"/>
              <a:gd name="T13" fmla="*/ 4 h 110"/>
              <a:gd name="T14" fmla="*/ 73 w 112"/>
              <a:gd name="T15" fmla="*/ 14 h 110"/>
              <a:gd name="T16" fmla="*/ 93 w 112"/>
              <a:gd name="T17" fmla="*/ 14 h 110"/>
              <a:gd name="T18" fmla="*/ 73 w 112"/>
              <a:gd name="T19" fmla="*/ 62 h 110"/>
              <a:gd name="T20" fmla="*/ 80 w 112"/>
              <a:gd name="T21" fmla="*/ 89 h 110"/>
              <a:gd name="T22" fmla="*/ 86 w 112"/>
              <a:gd name="T23" fmla="*/ 89 h 110"/>
              <a:gd name="T24" fmla="*/ 94 w 112"/>
              <a:gd name="T25" fmla="*/ 59 h 110"/>
              <a:gd name="T26" fmla="*/ 99 w 112"/>
              <a:gd name="T27" fmla="*/ 36 h 110"/>
              <a:gd name="T28" fmla="*/ 78 w 112"/>
              <a:gd name="T29" fmla="*/ 26 h 110"/>
              <a:gd name="T30" fmla="*/ 78 w 112"/>
              <a:gd name="T31" fmla="*/ 35 h 110"/>
              <a:gd name="T32" fmla="*/ 73 w 112"/>
              <a:gd name="T33" fmla="*/ 62 h 110"/>
              <a:gd name="T34" fmla="*/ 67 w 112"/>
              <a:gd name="T35" fmla="*/ 11 h 110"/>
              <a:gd name="T36" fmla="*/ 45 w 112"/>
              <a:gd name="T37" fmla="*/ 11 h 110"/>
              <a:gd name="T38" fmla="*/ 67 w 112"/>
              <a:gd name="T39" fmla="*/ 60 h 110"/>
              <a:gd name="T40" fmla="*/ 73 w 112"/>
              <a:gd name="T41" fmla="*/ 35 h 110"/>
              <a:gd name="T42" fmla="*/ 49 w 112"/>
              <a:gd name="T43" fmla="*/ 24 h 110"/>
              <a:gd name="T44" fmla="*/ 39 w 112"/>
              <a:gd name="T45" fmla="*/ 51 h 110"/>
              <a:gd name="T46" fmla="*/ 45 w 112"/>
              <a:gd name="T47" fmla="*/ 93 h 110"/>
              <a:gd name="T48" fmla="*/ 56 w 112"/>
              <a:gd name="T49" fmla="*/ 72 h 110"/>
              <a:gd name="T50" fmla="*/ 67 w 112"/>
              <a:gd name="T51" fmla="*/ 93 h 110"/>
              <a:gd name="T52" fmla="*/ 39 w 112"/>
              <a:gd name="T53" fmla="*/ 62 h 110"/>
              <a:gd name="T54" fmla="*/ 34 w 112"/>
              <a:gd name="T55" fmla="*/ 35 h 110"/>
              <a:gd name="T56" fmla="*/ 34 w 112"/>
              <a:gd name="T57" fmla="*/ 26 h 110"/>
              <a:gd name="T58" fmla="*/ 13 w 112"/>
              <a:gd name="T59" fmla="*/ 36 h 110"/>
              <a:gd name="T60" fmla="*/ 18 w 112"/>
              <a:gd name="T61" fmla="*/ 59 h 110"/>
              <a:gd name="T62" fmla="*/ 26 w 112"/>
              <a:gd name="T63" fmla="*/ 89 h 110"/>
              <a:gd name="T64" fmla="*/ 32 w 112"/>
              <a:gd name="T65" fmla="*/ 89 h 110"/>
              <a:gd name="T66" fmla="*/ 39 w 112"/>
              <a:gd name="T67" fmla="*/ 6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10">
                <a:moveTo>
                  <a:pt x="100" y="82"/>
                </a:moveTo>
                <a:cubicBezTo>
                  <a:pt x="107" y="85"/>
                  <a:pt x="112" y="89"/>
                  <a:pt x="112" y="93"/>
                </a:cubicBezTo>
                <a:cubicBezTo>
                  <a:pt x="112" y="102"/>
                  <a:pt x="87" y="110"/>
                  <a:pt x="56" y="110"/>
                </a:cubicBezTo>
                <a:cubicBezTo>
                  <a:pt x="25" y="110"/>
                  <a:pt x="0" y="102"/>
                  <a:pt x="0" y="93"/>
                </a:cubicBezTo>
                <a:cubicBezTo>
                  <a:pt x="0" y="89"/>
                  <a:pt x="5" y="85"/>
                  <a:pt x="12" y="82"/>
                </a:cubicBezTo>
                <a:cubicBezTo>
                  <a:pt x="10" y="83"/>
                  <a:pt x="9" y="85"/>
                  <a:pt x="9" y="86"/>
                </a:cubicBezTo>
                <a:cubicBezTo>
                  <a:pt x="9" y="92"/>
                  <a:pt x="30" y="98"/>
                  <a:pt x="56" y="98"/>
                </a:cubicBezTo>
                <a:cubicBezTo>
                  <a:pt x="82" y="98"/>
                  <a:pt x="103" y="92"/>
                  <a:pt x="103" y="86"/>
                </a:cubicBezTo>
                <a:cubicBezTo>
                  <a:pt x="103" y="85"/>
                  <a:pt x="102" y="83"/>
                  <a:pt x="100" y="82"/>
                </a:cubicBezTo>
                <a:close/>
                <a:moveTo>
                  <a:pt x="29" y="4"/>
                </a:moveTo>
                <a:cubicBezTo>
                  <a:pt x="34" y="4"/>
                  <a:pt x="39" y="9"/>
                  <a:pt x="39" y="14"/>
                </a:cubicBezTo>
                <a:cubicBezTo>
                  <a:pt x="39" y="20"/>
                  <a:pt x="34" y="24"/>
                  <a:pt x="29" y="24"/>
                </a:cubicBezTo>
                <a:cubicBezTo>
                  <a:pt x="23" y="24"/>
                  <a:pt x="19" y="20"/>
                  <a:pt x="19" y="14"/>
                </a:cubicBezTo>
                <a:cubicBezTo>
                  <a:pt x="19" y="9"/>
                  <a:pt x="23" y="4"/>
                  <a:pt x="29" y="4"/>
                </a:cubicBezTo>
                <a:close/>
                <a:moveTo>
                  <a:pt x="83" y="4"/>
                </a:moveTo>
                <a:cubicBezTo>
                  <a:pt x="78" y="4"/>
                  <a:pt x="73" y="9"/>
                  <a:pt x="73" y="14"/>
                </a:cubicBezTo>
                <a:cubicBezTo>
                  <a:pt x="73" y="20"/>
                  <a:pt x="78" y="24"/>
                  <a:pt x="83" y="24"/>
                </a:cubicBezTo>
                <a:cubicBezTo>
                  <a:pt x="89" y="24"/>
                  <a:pt x="93" y="20"/>
                  <a:pt x="93" y="14"/>
                </a:cubicBezTo>
                <a:cubicBezTo>
                  <a:pt x="93" y="9"/>
                  <a:pt x="89" y="4"/>
                  <a:pt x="83" y="4"/>
                </a:cubicBezTo>
                <a:close/>
                <a:moveTo>
                  <a:pt x="73" y="62"/>
                </a:moveTo>
                <a:cubicBezTo>
                  <a:pt x="73" y="89"/>
                  <a:pt x="73" y="89"/>
                  <a:pt x="73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3" y="70"/>
                  <a:pt x="83" y="70"/>
                  <a:pt x="83" y="70"/>
                </a:cubicBezTo>
                <a:cubicBezTo>
                  <a:pt x="86" y="89"/>
                  <a:pt x="86" y="89"/>
                  <a:pt x="86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59"/>
                  <a:pt x="94" y="59"/>
                  <a:pt x="94" y="59"/>
                </a:cubicBezTo>
                <a:cubicBezTo>
                  <a:pt x="97" y="58"/>
                  <a:pt x="99" y="55"/>
                  <a:pt x="99" y="51"/>
                </a:cubicBezTo>
                <a:cubicBezTo>
                  <a:pt x="99" y="36"/>
                  <a:pt x="99" y="36"/>
                  <a:pt x="99" y="36"/>
                </a:cubicBezTo>
                <a:cubicBezTo>
                  <a:pt x="99" y="30"/>
                  <a:pt x="95" y="26"/>
                  <a:pt x="89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7" y="26"/>
                  <a:pt x="76" y="26"/>
                  <a:pt x="75" y="26"/>
                </a:cubicBezTo>
                <a:cubicBezTo>
                  <a:pt x="77" y="29"/>
                  <a:pt x="78" y="32"/>
                  <a:pt x="78" y="35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55"/>
                  <a:pt x="76" y="59"/>
                  <a:pt x="73" y="62"/>
                </a:cubicBezTo>
                <a:close/>
                <a:moveTo>
                  <a:pt x="56" y="0"/>
                </a:moveTo>
                <a:cubicBezTo>
                  <a:pt x="62" y="0"/>
                  <a:pt x="67" y="5"/>
                  <a:pt x="67" y="11"/>
                </a:cubicBezTo>
                <a:cubicBezTo>
                  <a:pt x="67" y="17"/>
                  <a:pt x="62" y="22"/>
                  <a:pt x="56" y="22"/>
                </a:cubicBezTo>
                <a:cubicBezTo>
                  <a:pt x="50" y="22"/>
                  <a:pt x="45" y="17"/>
                  <a:pt x="45" y="11"/>
                </a:cubicBezTo>
                <a:cubicBezTo>
                  <a:pt x="45" y="5"/>
                  <a:pt x="50" y="0"/>
                  <a:pt x="56" y="0"/>
                </a:cubicBezTo>
                <a:close/>
                <a:moveTo>
                  <a:pt x="67" y="60"/>
                </a:moveTo>
                <a:cubicBezTo>
                  <a:pt x="70" y="59"/>
                  <a:pt x="73" y="55"/>
                  <a:pt x="73" y="51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29"/>
                  <a:pt x="68" y="24"/>
                  <a:pt x="62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4" y="24"/>
                  <a:pt x="39" y="29"/>
                  <a:pt x="39" y="35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5"/>
                  <a:pt x="41" y="59"/>
                  <a:pt x="45" y="60"/>
                </a:cubicBezTo>
                <a:cubicBezTo>
                  <a:pt x="45" y="93"/>
                  <a:pt x="45" y="93"/>
                  <a:pt x="4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6" y="72"/>
                  <a:pt x="56" y="72"/>
                  <a:pt x="56" y="72"/>
                </a:cubicBezTo>
                <a:cubicBezTo>
                  <a:pt x="59" y="93"/>
                  <a:pt x="59" y="93"/>
                  <a:pt x="59" y="93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60"/>
                  <a:pt x="67" y="60"/>
                  <a:pt x="67" y="60"/>
                </a:cubicBezTo>
                <a:close/>
                <a:moveTo>
                  <a:pt x="39" y="62"/>
                </a:moveTo>
                <a:cubicBezTo>
                  <a:pt x="36" y="59"/>
                  <a:pt x="34" y="55"/>
                  <a:pt x="34" y="51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2"/>
                  <a:pt x="35" y="29"/>
                  <a:pt x="37" y="26"/>
                </a:cubicBezTo>
                <a:cubicBezTo>
                  <a:pt x="36" y="26"/>
                  <a:pt x="35" y="26"/>
                  <a:pt x="3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17" y="26"/>
                  <a:pt x="13" y="30"/>
                  <a:pt x="13" y="36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5"/>
                  <a:pt x="15" y="58"/>
                  <a:pt x="18" y="59"/>
                </a:cubicBezTo>
                <a:cubicBezTo>
                  <a:pt x="18" y="89"/>
                  <a:pt x="18" y="89"/>
                  <a:pt x="18" y="89"/>
                </a:cubicBezTo>
                <a:cubicBezTo>
                  <a:pt x="26" y="89"/>
                  <a:pt x="26" y="89"/>
                  <a:pt x="26" y="89"/>
                </a:cubicBezTo>
                <a:cubicBezTo>
                  <a:pt x="29" y="70"/>
                  <a:pt x="29" y="70"/>
                  <a:pt x="29" y="70"/>
                </a:cubicBezTo>
                <a:cubicBezTo>
                  <a:pt x="32" y="89"/>
                  <a:pt x="32" y="89"/>
                  <a:pt x="32" y="89"/>
                </a:cubicBezTo>
                <a:cubicBezTo>
                  <a:pt x="39" y="89"/>
                  <a:pt x="39" y="89"/>
                  <a:pt x="39" y="89"/>
                </a:cubicBezTo>
                <a:lnTo>
                  <a:pt x="39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944964" y="2024063"/>
            <a:ext cx="646331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自带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2" name="任意多边形 51"/>
          <p:cNvSpPr>
            <a:spLocks noChangeArrowheads="1"/>
          </p:cNvSpPr>
          <p:nvPr/>
        </p:nvSpPr>
        <p:spPr bwMode="auto">
          <a:xfrm>
            <a:off x="7513637" y="1752600"/>
            <a:ext cx="2708275" cy="3448050"/>
          </a:xfrm>
          <a:custGeom>
            <a:avLst/>
            <a:gdLst>
              <a:gd name="T0" fmla="*/ 550127 w 2345823"/>
              <a:gd name="T1" fmla="*/ 0 h 2376962"/>
              <a:gd name="T2" fmla="*/ 2345823 w 2345823"/>
              <a:gd name="T3" fmla="*/ 0 h 2376962"/>
              <a:gd name="T4" fmla="*/ 2345823 w 2345823"/>
              <a:gd name="T5" fmla="*/ 2376962 h 2376962"/>
              <a:gd name="T6" fmla="*/ 0 w 2345823"/>
              <a:gd name="T7" fmla="*/ 2376962 h 2376962"/>
              <a:gd name="T8" fmla="*/ 0 w 2345823"/>
              <a:gd name="T9" fmla="*/ 560506 h 2376962"/>
              <a:gd name="T10" fmla="*/ 0 w 2345823"/>
              <a:gd name="T11" fmla="*/ 0 h 2376962"/>
              <a:gd name="T12" fmla="*/ 487848 w 2345823"/>
              <a:gd name="T13" fmla="*/ 0 h 2376962"/>
              <a:gd name="T14" fmla="*/ 0 w 2345823"/>
              <a:gd name="T15" fmla="*/ 498227 h 237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5823" h="2376962">
                <a:moveTo>
                  <a:pt x="550127" y="0"/>
                </a:moveTo>
                <a:lnTo>
                  <a:pt x="2345823" y="0"/>
                </a:lnTo>
                <a:lnTo>
                  <a:pt x="2345823" y="2376962"/>
                </a:lnTo>
                <a:lnTo>
                  <a:pt x="0" y="2376962"/>
                </a:lnTo>
                <a:lnTo>
                  <a:pt x="0" y="560506"/>
                </a:lnTo>
                <a:close/>
                <a:moveTo>
                  <a:pt x="0" y="0"/>
                </a:moveTo>
                <a:lnTo>
                  <a:pt x="487848" y="0"/>
                </a:lnTo>
                <a:lnTo>
                  <a:pt x="0" y="498227"/>
                </a:lnTo>
                <a:close/>
              </a:path>
            </a:pathLst>
          </a:custGeom>
          <a:solidFill>
            <a:srgbClr val="4BD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17"/>
          <p:cNvSpPr>
            <a:spLocks noEditPoints="1" noChangeArrowheads="1"/>
          </p:cNvSpPr>
          <p:nvPr/>
        </p:nvSpPr>
        <p:spPr bwMode="auto">
          <a:xfrm>
            <a:off x="7540625" y="1766888"/>
            <a:ext cx="290512" cy="296862"/>
          </a:xfrm>
          <a:custGeom>
            <a:avLst/>
            <a:gdLst>
              <a:gd name="T0" fmla="*/ 88 w 109"/>
              <a:gd name="T1" fmla="*/ 75 h 112"/>
              <a:gd name="T2" fmla="*/ 63 w 109"/>
              <a:gd name="T3" fmla="*/ 84 h 112"/>
              <a:gd name="T4" fmla="*/ 74 w 109"/>
              <a:gd name="T5" fmla="*/ 71 h 112"/>
              <a:gd name="T6" fmla="*/ 76 w 109"/>
              <a:gd name="T7" fmla="*/ 21 h 112"/>
              <a:gd name="T8" fmla="*/ 62 w 109"/>
              <a:gd name="T9" fmla="*/ 72 h 112"/>
              <a:gd name="T10" fmla="*/ 68 w 109"/>
              <a:gd name="T11" fmla="*/ 13 h 112"/>
              <a:gd name="T12" fmla="*/ 62 w 109"/>
              <a:gd name="T13" fmla="*/ 22 h 112"/>
              <a:gd name="T14" fmla="*/ 62 w 109"/>
              <a:gd name="T15" fmla="*/ 33 h 112"/>
              <a:gd name="T16" fmla="*/ 53 w 109"/>
              <a:gd name="T17" fmla="*/ 27 h 112"/>
              <a:gd name="T18" fmla="*/ 6 w 109"/>
              <a:gd name="T19" fmla="*/ 28 h 112"/>
              <a:gd name="T20" fmla="*/ 4 w 109"/>
              <a:gd name="T21" fmla="*/ 31 h 112"/>
              <a:gd name="T22" fmla="*/ 0 w 109"/>
              <a:gd name="T23" fmla="*/ 42 h 112"/>
              <a:gd name="T24" fmla="*/ 5 w 109"/>
              <a:gd name="T25" fmla="*/ 109 h 112"/>
              <a:gd name="T26" fmla="*/ 44 w 109"/>
              <a:gd name="T27" fmla="*/ 112 h 112"/>
              <a:gd name="T28" fmla="*/ 68 w 109"/>
              <a:gd name="T29" fmla="*/ 109 h 112"/>
              <a:gd name="T30" fmla="*/ 109 w 109"/>
              <a:gd name="T31" fmla="*/ 104 h 112"/>
              <a:gd name="T32" fmla="*/ 105 w 109"/>
              <a:gd name="T33" fmla="*/ 37 h 112"/>
              <a:gd name="T34" fmla="*/ 103 w 109"/>
              <a:gd name="T35" fmla="*/ 28 h 112"/>
              <a:gd name="T36" fmla="*/ 96 w 109"/>
              <a:gd name="T37" fmla="*/ 15 h 112"/>
              <a:gd name="T38" fmla="*/ 96 w 109"/>
              <a:gd name="T39" fmla="*/ 15 h 112"/>
              <a:gd name="T40" fmla="*/ 76 w 109"/>
              <a:gd name="T41" fmla="*/ 13 h 112"/>
              <a:gd name="T42" fmla="*/ 76 w 109"/>
              <a:gd name="T43" fmla="*/ 5 h 112"/>
              <a:gd name="T44" fmla="*/ 70 w 109"/>
              <a:gd name="T45" fmla="*/ 1 h 112"/>
              <a:gd name="T46" fmla="*/ 53 w 109"/>
              <a:gd name="T47" fmla="*/ 27 h 112"/>
              <a:gd name="T48" fmla="*/ 48 w 109"/>
              <a:gd name="T49" fmla="*/ 106 h 112"/>
              <a:gd name="T50" fmla="*/ 51 w 109"/>
              <a:gd name="T51" fmla="*/ 98 h 112"/>
              <a:gd name="T52" fmla="*/ 61 w 109"/>
              <a:gd name="T53" fmla="*/ 98 h 112"/>
              <a:gd name="T54" fmla="*/ 64 w 109"/>
              <a:gd name="T55" fmla="*/ 105 h 112"/>
              <a:gd name="T56" fmla="*/ 59 w 109"/>
              <a:gd name="T57" fmla="*/ 101 h 112"/>
              <a:gd name="T58" fmla="*/ 53 w 109"/>
              <a:gd name="T59" fmla="*/ 101 h 112"/>
              <a:gd name="T60" fmla="*/ 45 w 109"/>
              <a:gd name="T61" fmla="*/ 69 h 112"/>
              <a:gd name="T62" fmla="*/ 17 w 109"/>
              <a:gd name="T63" fmla="*/ 69 h 112"/>
              <a:gd name="T64" fmla="*/ 15 w 109"/>
              <a:gd name="T65" fmla="*/ 65 h 112"/>
              <a:gd name="T66" fmla="*/ 46 w 109"/>
              <a:gd name="T67" fmla="*/ 65 h 112"/>
              <a:gd name="T68" fmla="*/ 45 w 109"/>
              <a:gd name="T69" fmla="*/ 69 h 112"/>
              <a:gd name="T70" fmla="*/ 31 w 109"/>
              <a:gd name="T71" fmla="*/ 57 h 112"/>
              <a:gd name="T72" fmla="*/ 14 w 109"/>
              <a:gd name="T73" fmla="*/ 58 h 112"/>
              <a:gd name="T74" fmla="*/ 31 w 109"/>
              <a:gd name="T75" fmla="*/ 53 h 112"/>
              <a:gd name="T76" fmla="*/ 47 w 109"/>
              <a:gd name="T77" fmla="*/ 58 h 112"/>
              <a:gd name="T78" fmla="*/ 45 w 109"/>
              <a:gd name="T79" fmla="*/ 50 h 112"/>
              <a:gd name="T80" fmla="*/ 17 w 109"/>
              <a:gd name="T81" fmla="*/ 50 h 112"/>
              <a:gd name="T82" fmla="*/ 15 w 109"/>
              <a:gd name="T83" fmla="*/ 46 h 112"/>
              <a:gd name="T84" fmla="*/ 46 w 109"/>
              <a:gd name="T85" fmla="*/ 46 h 112"/>
              <a:gd name="T86" fmla="*/ 45 w 109"/>
              <a:gd name="T87" fmla="*/ 50 h 112"/>
              <a:gd name="T88" fmla="*/ 31 w 109"/>
              <a:gd name="T89" fmla="*/ 37 h 112"/>
              <a:gd name="T90" fmla="*/ 14 w 109"/>
              <a:gd name="T91" fmla="*/ 39 h 112"/>
              <a:gd name="T92" fmla="*/ 31 w 109"/>
              <a:gd name="T93" fmla="*/ 34 h 112"/>
              <a:gd name="T94" fmla="*/ 47 w 109"/>
              <a:gd name="T95" fmla="*/ 39 h 112"/>
              <a:gd name="T96" fmla="*/ 96 w 109"/>
              <a:gd name="T97" fmla="*/ 32 h 112"/>
              <a:gd name="T98" fmla="*/ 92 w 109"/>
              <a:gd name="T99" fmla="*/ 83 h 112"/>
              <a:gd name="T100" fmla="*/ 74 w 109"/>
              <a:gd name="T101" fmla="*/ 87 h 112"/>
              <a:gd name="T102" fmla="*/ 78 w 109"/>
              <a:gd name="T103" fmla="*/ 89 h 112"/>
              <a:gd name="T104" fmla="*/ 99 w 109"/>
              <a:gd name="T105" fmla="*/ 33 h 112"/>
              <a:gd name="T106" fmla="*/ 31 w 109"/>
              <a:gd name="T107" fmla="*/ 28 h 112"/>
              <a:gd name="T108" fmla="*/ 51 w 109"/>
              <a:gd name="T109" fmla="*/ 93 h 112"/>
              <a:gd name="T110" fmla="*/ 11 w 109"/>
              <a:gd name="T111" fmla="*/ 93 h 112"/>
              <a:gd name="T112" fmla="*/ 31 w 109"/>
              <a:gd name="T113" fmla="*/ 2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9" h="112">
                <a:moveTo>
                  <a:pt x="88" y="20"/>
                </a:moveTo>
                <a:cubicBezTo>
                  <a:pt x="88" y="75"/>
                  <a:pt x="88" y="75"/>
                  <a:pt x="88" y="75"/>
                </a:cubicBezTo>
                <a:cubicBezTo>
                  <a:pt x="81" y="76"/>
                  <a:pt x="75" y="78"/>
                  <a:pt x="70" y="80"/>
                </a:cubicBezTo>
                <a:cubicBezTo>
                  <a:pt x="68" y="81"/>
                  <a:pt x="66" y="82"/>
                  <a:pt x="63" y="84"/>
                </a:cubicBezTo>
                <a:cubicBezTo>
                  <a:pt x="64" y="82"/>
                  <a:pt x="65" y="81"/>
                  <a:pt x="66" y="80"/>
                </a:cubicBezTo>
                <a:cubicBezTo>
                  <a:pt x="68" y="76"/>
                  <a:pt x="71" y="74"/>
                  <a:pt x="74" y="71"/>
                </a:cubicBezTo>
                <a:cubicBezTo>
                  <a:pt x="75" y="71"/>
                  <a:pt x="76" y="70"/>
                  <a:pt x="76" y="68"/>
                </a:cubicBezTo>
                <a:cubicBezTo>
                  <a:pt x="76" y="21"/>
                  <a:pt x="76" y="21"/>
                  <a:pt x="76" y="21"/>
                </a:cubicBezTo>
                <a:cubicBezTo>
                  <a:pt x="80" y="20"/>
                  <a:pt x="84" y="20"/>
                  <a:pt x="88" y="20"/>
                </a:cubicBezTo>
                <a:close/>
                <a:moveTo>
                  <a:pt x="62" y="72"/>
                </a:moveTo>
                <a:cubicBezTo>
                  <a:pt x="64" y="70"/>
                  <a:pt x="66" y="68"/>
                  <a:pt x="68" y="66"/>
                </a:cubicBezTo>
                <a:cubicBezTo>
                  <a:pt x="68" y="13"/>
                  <a:pt x="68" y="13"/>
                  <a:pt x="68" y="13"/>
                </a:cubicBezTo>
                <a:cubicBezTo>
                  <a:pt x="67" y="14"/>
                  <a:pt x="66" y="15"/>
                  <a:pt x="65" y="17"/>
                </a:cubicBezTo>
                <a:cubicBezTo>
                  <a:pt x="64" y="19"/>
                  <a:pt x="63" y="20"/>
                  <a:pt x="62" y="22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72"/>
                  <a:pt x="62" y="72"/>
                  <a:pt x="62" y="72"/>
                </a:cubicBezTo>
                <a:close/>
                <a:moveTo>
                  <a:pt x="53" y="27"/>
                </a:moveTo>
                <a:cubicBezTo>
                  <a:pt x="45" y="23"/>
                  <a:pt x="38" y="22"/>
                  <a:pt x="31" y="22"/>
                </a:cubicBezTo>
                <a:cubicBezTo>
                  <a:pt x="22" y="22"/>
                  <a:pt x="14" y="24"/>
                  <a:pt x="6" y="28"/>
                </a:cubicBezTo>
                <a:cubicBezTo>
                  <a:pt x="5" y="29"/>
                  <a:pt x="4" y="30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7"/>
                  <a:pt x="4" y="37"/>
                  <a:pt x="4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6"/>
                  <a:pt x="2" y="109"/>
                  <a:pt x="5" y="109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107" y="109"/>
                  <a:pt x="109" y="106"/>
                  <a:pt x="109" y="104"/>
                </a:cubicBezTo>
                <a:cubicBezTo>
                  <a:pt x="109" y="42"/>
                  <a:pt x="109" y="42"/>
                  <a:pt x="109" y="42"/>
                </a:cubicBezTo>
                <a:cubicBezTo>
                  <a:pt x="109" y="39"/>
                  <a:pt x="107" y="37"/>
                  <a:pt x="105" y="37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0"/>
                  <a:pt x="104" y="29"/>
                  <a:pt x="103" y="28"/>
                </a:cubicBezTo>
                <a:cubicBezTo>
                  <a:pt x="101" y="27"/>
                  <a:pt x="98" y="26"/>
                  <a:pt x="96" y="2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13"/>
                  <a:pt x="94" y="11"/>
                  <a:pt x="92" y="11"/>
                </a:cubicBezTo>
                <a:cubicBezTo>
                  <a:pt x="86" y="12"/>
                  <a:pt x="81" y="12"/>
                  <a:pt x="76" y="13"/>
                </a:cubicBezTo>
                <a:cubicBezTo>
                  <a:pt x="76" y="5"/>
                  <a:pt x="76" y="5"/>
                  <a:pt x="76" y="5"/>
                </a:cubicBezTo>
                <a:cubicBezTo>
                  <a:pt x="76" y="5"/>
                  <a:pt x="76" y="5"/>
                  <a:pt x="76" y="5"/>
                </a:cubicBezTo>
                <a:cubicBezTo>
                  <a:pt x="76" y="4"/>
                  <a:pt x="76" y="3"/>
                  <a:pt x="75" y="3"/>
                </a:cubicBezTo>
                <a:cubicBezTo>
                  <a:pt x="74" y="1"/>
                  <a:pt x="72" y="0"/>
                  <a:pt x="70" y="1"/>
                </a:cubicBezTo>
                <a:cubicBezTo>
                  <a:pt x="65" y="4"/>
                  <a:pt x="61" y="8"/>
                  <a:pt x="58" y="13"/>
                </a:cubicBezTo>
                <a:cubicBezTo>
                  <a:pt x="56" y="17"/>
                  <a:pt x="54" y="21"/>
                  <a:pt x="53" y="27"/>
                </a:cubicBezTo>
                <a:close/>
                <a:moveTo>
                  <a:pt x="50" y="105"/>
                </a:moveTo>
                <a:cubicBezTo>
                  <a:pt x="50" y="106"/>
                  <a:pt x="49" y="106"/>
                  <a:pt x="48" y="106"/>
                </a:cubicBezTo>
                <a:cubicBezTo>
                  <a:pt x="47" y="105"/>
                  <a:pt x="46" y="104"/>
                  <a:pt x="47" y="103"/>
                </a:cubicBezTo>
                <a:cubicBezTo>
                  <a:pt x="48" y="100"/>
                  <a:pt x="49" y="99"/>
                  <a:pt x="51" y="98"/>
                </a:cubicBezTo>
                <a:cubicBezTo>
                  <a:pt x="53" y="96"/>
                  <a:pt x="55" y="96"/>
                  <a:pt x="56" y="96"/>
                </a:cubicBezTo>
                <a:cubicBezTo>
                  <a:pt x="58" y="96"/>
                  <a:pt x="60" y="97"/>
                  <a:pt x="61" y="98"/>
                </a:cubicBezTo>
                <a:cubicBezTo>
                  <a:pt x="63" y="99"/>
                  <a:pt x="64" y="101"/>
                  <a:pt x="65" y="103"/>
                </a:cubicBezTo>
                <a:cubicBezTo>
                  <a:pt x="65" y="104"/>
                  <a:pt x="65" y="105"/>
                  <a:pt x="64" y="105"/>
                </a:cubicBezTo>
                <a:cubicBezTo>
                  <a:pt x="63" y="106"/>
                  <a:pt x="61" y="105"/>
                  <a:pt x="61" y="104"/>
                </a:cubicBezTo>
                <a:cubicBezTo>
                  <a:pt x="61" y="103"/>
                  <a:pt x="60" y="102"/>
                  <a:pt x="59" y="101"/>
                </a:cubicBezTo>
                <a:cubicBezTo>
                  <a:pt x="58" y="100"/>
                  <a:pt x="57" y="100"/>
                  <a:pt x="56" y="100"/>
                </a:cubicBezTo>
                <a:cubicBezTo>
                  <a:pt x="55" y="100"/>
                  <a:pt x="54" y="100"/>
                  <a:pt x="53" y="101"/>
                </a:cubicBezTo>
                <a:cubicBezTo>
                  <a:pt x="52" y="101"/>
                  <a:pt x="51" y="103"/>
                  <a:pt x="50" y="105"/>
                </a:cubicBezTo>
                <a:close/>
                <a:moveTo>
                  <a:pt x="45" y="69"/>
                </a:moveTo>
                <a:cubicBezTo>
                  <a:pt x="40" y="67"/>
                  <a:pt x="35" y="67"/>
                  <a:pt x="31" y="67"/>
                </a:cubicBezTo>
                <a:cubicBezTo>
                  <a:pt x="26" y="67"/>
                  <a:pt x="21" y="67"/>
                  <a:pt x="17" y="69"/>
                </a:cubicBezTo>
                <a:cubicBezTo>
                  <a:pt x="16" y="70"/>
                  <a:pt x="15" y="69"/>
                  <a:pt x="14" y="68"/>
                </a:cubicBezTo>
                <a:cubicBezTo>
                  <a:pt x="14" y="67"/>
                  <a:pt x="14" y="66"/>
                  <a:pt x="15" y="65"/>
                </a:cubicBezTo>
                <a:cubicBezTo>
                  <a:pt x="20" y="64"/>
                  <a:pt x="26" y="63"/>
                  <a:pt x="31" y="63"/>
                </a:cubicBezTo>
                <a:cubicBezTo>
                  <a:pt x="36" y="63"/>
                  <a:pt x="41" y="63"/>
                  <a:pt x="46" y="65"/>
                </a:cubicBezTo>
                <a:cubicBezTo>
                  <a:pt x="47" y="66"/>
                  <a:pt x="48" y="67"/>
                  <a:pt x="47" y="68"/>
                </a:cubicBezTo>
                <a:cubicBezTo>
                  <a:pt x="47" y="69"/>
                  <a:pt x="46" y="70"/>
                  <a:pt x="45" y="69"/>
                </a:cubicBezTo>
                <a:close/>
                <a:moveTo>
                  <a:pt x="45" y="59"/>
                </a:moveTo>
                <a:cubicBezTo>
                  <a:pt x="40" y="58"/>
                  <a:pt x="35" y="57"/>
                  <a:pt x="31" y="57"/>
                </a:cubicBezTo>
                <a:cubicBezTo>
                  <a:pt x="26" y="57"/>
                  <a:pt x="21" y="58"/>
                  <a:pt x="17" y="59"/>
                </a:cubicBezTo>
                <a:cubicBezTo>
                  <a:pt x="16" y="60"/>
                  <a:pt x="15" y="59"/>
                  <a:pt x="14" y="58"/>
                </a:cubicBezTo>
                <a:cubicBezTo>
                  <a:pt x="14" y="57"/>
                  <a:pt x="14" y="56"/>
                  <a:pt x="15" y="56"/>
                </a:cubicBezTo>
                <a:cubicBezTo>
                  <a:pt x="20" y="54"/>
                  <a:pt x="26" y="53"/>
                  <a:pt x="31" y="53"/>
                </a:cubicBezTo>
                <a:cubicBezTo>
                  <a:pt x="36" y="53"/>
                  <a:pt x="41" y="54"/>
                  <a:pt x="46" y="56"/>
                </a:cubicBezTo>
                <a:cubicBezTo>
                  <a:pt x="47" y="56"/>
                  <a:pt x="48" y="57"/>
                  <a:pt x="47" y="58"/>
                </a:cubicBezTo>
                <a:cubicBezTo>
                  <a:pt x="47" y="59"/>
                  <a:pt x="46" y="60"/>
                  <a:pt x="45" y="59"/>
                </a:cubicBezTo>
                <a:close/>
                <a:moveTo>
                  <a:pt x="45" y="50"/>
                </a:moveTo>
                <a:cubicBezTo>
                  <a:pt x="40" y="48"/>
                  <a:pt x="35" y="47"/>
                  <a:pt x="31" y="47"/>
                </a:cubicBezTo>
                <a:cubicBezTo>
                  <a:pt x="26" y="47"/>
                  <a:pt x="21" y="48"/>
                  <a:pt x="17" y="50"/>
                </a:cubicBezTo>
                <a:cubicBezTo>
                  <a:pt x="16" y="50"/>
                  <a:pt x="15" y="50"/>
                  <a:pt x="14" y="49"/>
                </a:cubicBezTo>
                <a:cubicBezTo>
                  <a:pt x="14" y="48"/>
                  <a:pt x="14" y="47"/>
                  <a:pt x="15" y="46"/>
                </a:cubicBezTo>
                <a:cubicBezTo>
                  <a:pt x="20" y="44"/>
                  <a:pt x="26" y="43"/>
                  <a:pt x="31" y="43"/>
                </a:cubicBezTo>
                <a:cubicBezTo>
                  <a:pt x="36" y="43"/>
                  <a:pt x="41" y="44"/>
                  <a:pt x="46" y="46"/>
                </a:cubicBezTo>
                <a:cubicBezTo>
                  <a:pt x="47" y="47"/>
                  <a:pt x="48" y="48"/>
                  <a:pt x="47" y="49"/>
                </a:cubicBezTo>
                <a:cubicBezTo>
                  <a:pt x="47" y="50"/>
                  <a:pt x="46" y="50"/>
                  <a:pt x="45" y="50"/>
                </a:cubicBezTo>
                <a:close/>
                <a:moveTo>
                  <a:pt x="45" y="40"/>
                </a:moveTo>
                <a:cubicBezTo>
                  <a:pt x="40" y="38"/>
                  <a:pt x="35" y="37"/>
                  <a:pt x="31" y="37"/>
                </a:cubicBezTo>
                <a:cubicBezTo>
                  <a:pt x="26" y="38"/>
                  <a:pt x="21" y="38"/>
                  <a:pt x="17" y="40"/>
                </a:cubicBezTo>
                <a:cubicBezTo>
                  <a:pt x="16" y="40"/>
                  <a:pt x="15" y="40"/>
                  <a:pt x="14" y="39"/>
                </a:cubicBezTo>
                <a:cubicBezTo>
                  <a:pt x="14" y="38"/>
                  <a:pt x="14" y="37"/>
                  <a:pt x="15" y="36"/>
                </a:cubicBezTo>
                <a:cubicBezTo>
                  <a:pt x="20" y="35"/>
                  <a:pt x="26" y="34"/>
                  <a:pt x="31" y="34"/>
                </a:cubicBezTo>
                <a:cubicBezTo>
                  <a:pt x="36" y="34"/>
                  <a:pt x="41" y="34"/>
                  <a:pt x="46" y="36"/>
                </a:cubicBezTo>
                <a:cubicBezTo>
                  <a:pt x="47" y="37"/>
                  <a:pt x="48" y="38"/>
                  <a:pt x="47" y="39"/>
                </a:cubicBezTo>
                <a:cubicBezTo>
                  <a:pt x="47" y="40"/>
                  <a:pt x="46" y="40"/>
                  <a:pt x="45" y="40"/>
                </a:cubicBezTo>
                <a:close/>
                <a:moveTo>
                  <a:pt x="96" y="32"/>
                </a:moveTo>
                <a:cubicBezTo>
                  <a:pt x="96" y="79"/>
                  <a:pt x="96" y="79"/>
                  <a:pt x="96" y="79"/>
                </a:cubicBezTo>
                <a:cubicBezTo>
                  <a:pt x="96" y="81"/>
                  <a:pt x="94" y="83"/>
                  <a:pt x="92" y="83"/>
                </a:cubicBezTo>
                <a:cubicBezTo>
                  <a:pt x="92" y="83"/>
                  <a:pt x="92" y="83"/>
                  <a:pt x="92" y="83"/>
                </a:cubicBezTo>
                <a:cubicBezTo>
                  <a:pt x="84" y="83"/>
                  <a:pt x="79" y="85"/>
                  <a:pt x="74" y="87"/>
                </a:cubicBezTo>
                <a:cubicBezTo>
                  <a:pt x="72" y="88"/>
                  <a:pt x="70" y="89"/>
                  <a:pt x="68" y="90"/>
                </a:cubicBezTo>
                <a:cubicBezTo>
                  <a:pt x="71" y="89"/>
                  <a:pt x="75" y="89"/>
                  <a:pt x="78" y="89"/>
                </a:cubicBezTo>
                <a:cubicBezTo>
                  <a:pt x="85" y="89"/>
                  <a:pt x="92" y="90"/>
                  <a:pt x="99" y="93"/>
                </a:cubicBezTo>
                <a:cubicBezTo>
                  <a:pt x="99" y="33"/>
                  <a:pt x="99" y="33"/>
                  <a:pt x="99" y="33"/>
                </a:cubicBezTo>
                <a:cubicBezTo>
                  <a:pt x="98" y="33"/>
                  <a:pt x="97" y="32"/>
                  <a:pt x="96" y="32"/>
                </a:cubicBezTo>
                <a:close/>
                <a:moveTo>
                  <a:pt x="31" y="28"/>
                </a:moveTo>
                <a:cubicBezTo>
                  <a:pt x="37" y="28"/>
                  <a:pt x="44" y="30"/>
                  <a:pt x="51" y="33"/>
                </a:cubicBezTo>
                <a:cubicBezTo>
                  <a:pt x="51" y="93"/>
                  <a:pt x="51" y="93"/>
                  <a:pt x="51" y="93"/>
                </a:cubicBezTo>
                <a:cubicBezTo>
                  <a:pt x="44" y="90"/>
                  <a:pt x="37" y="89"/>
                  <a:pt x="31" y="89"/>
                </a:cubicBezTo>
                <a:cubicBezTo>
                  <a:pt x="24" y="89"/>
                  <a:pt x="17" y="90"/>
                  <a:pt x="11" y="93"/>
                </a:cubicBezTo>
                <a:cubicBezTo>
                  <a:pt x="11" y="33"/>
                  <a:pt x="11" y="33"/>
                  <a:pt x="11" y="33"/>
                </a:cubicBezTo>
                <a:cubicBezTo>
                  <a:pt x="17" y="30"/>
                  <a:pt x="24" y="28"/>
                  <a:pt x="31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7967529" y="2024063"/>
            <a:ext cx="1800493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简直不要太方便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7444903" y="2530475"/>
            <a:ext cx="28923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 smtClean="0">
                <a:solidFill>
                  <a:schemeClr val="bg1"/>
                </a:solidFill>
              </a:rPr>
              <a:t>from 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joblib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import Parallel, delayed</a:t>
            </a:r>
          </a:p>
          <a:p>
            <a:pPr>
              <a:lnSpc>
                <a:spcPct val="125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200" dirty="0" smtClean="0">
                <a:solidFill>
                  <a:schemeClr val="bg1"/>
                </a:solidFill>
              </a:rPr>
              <a:t>Parallel(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n_jobs</a:t>
            </a:r>
            <a:r>
              <a:rPr lang="en-US" altLang="zh-CN" sz="1200" dirty="0" smtClean="0">
                <a:solidFill>
                  <a:schemeClr val="bg1"/>
                </a:solidFill>
              </a:rPr>
              <a:t>=4)(delayed(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func</a:t>
            </a:r>
            <a:r>
              <a:rPr lang="en-US" altLang="zh-CN" sz="1200" dirty="0" smtClean="0">
                <a:solidFill>
                  <a:schemeClr val="bg1"/>
                </a:solidFill>
              </a:rPr>
              <a:t>)(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200" dirty="0" smtClean="0">
                <a:solidFill>
                  <a:schemeClr val="bg1"/>
                </a:solidFill>
              </a:rPr>
              <a:t>for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200" dirty="0" smtClean="0">
                <a:solidFill>
                  <a:schemeClr val="bg1"/>
                </a:solidFill>
              </a:rPr>
              <a:t> in range(20))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30</a:t>
            </a: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1011238" y="57943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  <a:hlinkClick r:id="rId4"/>
              </a:rPr>
              <a:t>多线程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等腰三角形 60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586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5" grpId="0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53" grpId="0" animBg="1"/>
      <p:bldP spid="53" grpId="1" animBg="1"/>
      <p:bldP spid="38" grpId="0" animBg="1"/>
      <p:bldP spid="17" grpId="0"/>
      <p:bldP spid="21" grpId="0" animBg="1"/>
      <p:bldP spid="3" grpId="0"/>
      <p:bldP spid="52" grpId="0" animBg="1"/>
      <p:bldP spid="44" grpId="0" animBg="1"/>
      <p:bldP spid="62" grpId="0"/>
      <p:bldP spid="65" grpId="0"/>
      <p:bldP spid="67" grpId="0"/>
      <p:bldP spid="47" grpId="0"/>
      <p:bldP spid="48" grpId="0" animBg="1"/>
      <p:bldP spid="48" grpId="1" animBg="1"/>
      <p:bldP spid="54" grpId="0" animBg="1"/>
      <p:bldP spid="54" grpId="1" animBg="1"/>
      <p:bldP spid="56" grpId="0" animBg="1"/>
      <p:bldP spid="56" grpId="1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>
            <a:spLocks noChangeArrowheads="1"/>
          </p:cNvSpPr>
          <p:nvPr/>
        </p:nvSpPr>
        <p:spPr bwMode="auto">
          <a:xfrm rot="9233090">
            <a:off x="11149013" y="6661150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-6030424">
            <a:off x="10908506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228606">
            <a:off x="11363325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3389783">
            <a:off x="11102975" y="6572251"/>
            <a:ext cx="58737" cy="4921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2" name="等腰三角形 21"/>
          <p:cNvSpPr>
            <a:spLocks noChangeArrowheads="1"/>
          </p:cNvSpPr>
          <p:nvPr/>
        </p:nvSpPr>
        <p:spPr bwMode="auto">
          <a:xfrm rot="8748521">
            <a:off x="1129188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Freeform 5"/>
          <p:cNvSpPr>
            <a:spLocks noEditPoints="1" noChangeArrowheads="1"/>
          </p:cNvSpPr>
          <p:nvPr/>
        </p:nvSpPr>
        <p:spPr bwMode="auto">
          <a:xfrm rot="-455902">
            <a:off x="161378" y="3749461"/>
            <a:ext cx="2281238" cy="2592388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478640" y="2195011"/>
            <a:ext cx="977056" cy="1406292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603994" y="2780778"/>
            <a:ext cx="1423124" cy="1105925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03994" y="4309849"/>
            <a:ext cx="1708874" cy="413572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238625" y="2322479"/>
            <a:ext cx="742950" cy="742950"/>
            <a:chOff x="5519224" y="2881313"/>
            <a:chExt cx="742950" cy="742950"/>
          </a:xfrm>
        </p:grpSpPr>
        <p:sp>
          <p:nvSpPr>
            <p:cNvPr id="14347" name="椭圆 27"/>
            <p:cNvSpPr>
              <a:spLocks noChangeArrowheads="1"/>
            </p:cNvSpPr>
            <p:nvPr/>
          </p:nvSpPr>
          <p:spPr bwMode="auto">
            <a:xfrm>
              <a:off x="5519224" y="2881313"/>
              <a:ext cx="742950" cy="742950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Freeform 13"/>
            <p:cNvSpPr>
              <a:spLocks noEditPoints="1" noChangeArrowheads="1"/>
            </p:cNvSpPr>
            <p:nvPr/>
          </p:nvSpPr>
          <p:spPr bwMode="auto">
            <a:xfrm>
              <a:off x="5666827" y="3037738"/>
              <a:ext cx="482670" cy="388892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826870" y="4450526"/>
            <a:ext cx="742950" cy="742950"/>
            <a:chOff x="5504937" y="4310063"/>
            <a:chExt cx="742950" cy="742950"/>
          </a:xfrm>
        </p:grpSpPr>
        <p:sp>
          <p:nvSpPr>
            <p:cNvPr id="14350" name="椭圆 28"/>
            <p:cNvSpPr>
              <a:spLocks noChangeArrowheads="1"/>
            </p:cNvSpPr>
            <p:nvPr/>
          </p:nvSpPr>
          <p:spPr bwMode="auto">
            <a:xfrm>
              <a:off x="5504937" y="4310063"/>
              <a:ext cx="742950" cy="742950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21"/>
            <p:cNvSpPr>
              <a:spLocks noEditPoints="1" noChangeArrowheads="1"/>
            </p:cNvSpPr>
            <p:nvPr/>
          </p:nvSpPr>
          <p:spPr bwMode="auto">
            <a:xfrm>
              <a:off x="5626822" y="4538606"/>
              <a:ext cx="482670" cy="388892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336513" y="1401261"/>
            <a:ext cx="742950" cy="742950"/>
            <a:chOff x="5047737" y="1609725"/>
            <a:chExt cx="742950" cy="742950"/>
          </a:xfrm>
        </p:grpSpPr>
        <p:sp>
          <p:nvSpPr>
            <p:cNvPr id="14353" name="椭圆 14"/>
            <p:cNvSpPr>
              <a:spLocks noChangeArrowheads="1"/>
            </p:cNvSpPr>
            <p:nvPr/>
          </p:nvSpPr>
          <p:spPr bwMode="auto">
            <a:xfrm>
              <a:off x="5047737" y="1609725"/>
              <a:ext cx="742950" cy="742950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Freeform 5"/>
            <p:cNvSpPr>
              <a:spLocks noEditPoints="1" noChangeArrowheads="1"/>
            </p:cNvSpPr>
            <p:nvPr/>
          </p:nvSpPr>
          <p:spPr bwMode="auto">
            <a:xfrm>
              <a:off x="5196927" y="1812154"/>
              <a:ext cx="482670" cy="388892"/>
            </a:xfrm>
            <a:custGeom>
              <a:avLst/>
              <a:gdLst>
                <a:gd name="T0" fmla="*/ 17 w 71"/>
                <a:gd name="T1" fmla="*/ 2 h 57"/>
                <a:gd name="T2" fmla="*/ 49 w 71"/>
                <a:gd name="T3" fmla="*/ 2 h 57"/>
                <a:gd name="T4" fmla="*/ 66 w 71"/>
                <a:gd name="T5" fmla="*/ 5 h 57"/>
                <a:gd name="T6" fmla="*/ 61 w 71"/>
                <a:gd name="T7" fmla="*/ 21 h 57"/>
                <a:gd name="T8" fmla="*/ 48 w 71"/>
                <a:gd name="T9" fmla="*/ 6 h 57"/>
                <a:gd name="T10" fmla="*/ 35 w 71"/>
                <a:gd name="T11" fmla="*/ 44 h 57"/>
                <a:gd name="T12" fmla="*/ 40 w 71"/>
                <a:gd name="T13" fmla="*/ 47 h 57"/>
                <a:gd name="T14" fmla="*/ 41 w 71"/>
                <a:gd name="T15" fmla="*/ 48 h 57"/>
                <a:gd name="T16" fmla="*/ 33 w 71"/>
                <a:gd name="T17" fmla="*/ 49 h 57"/>
                <a:gd name="T18" fmla="*/ 18 w 71"/>
                <a:gd name="T19" fmla="*/ 49 h 57"/>
                <a:gd name="T20" fmla="*/ 0 w 71"/>
                <a:gd name="T21" fmla="*/ 47 h 57"/>
                <a:gd name="T22" fmla="*/ 2 w 71"/>
                <a:gd name="T23" fmla="*/ 2 h 57"/>
                <a:gd name="T24" fmla="*/ 49 w 71"/>
                <a:gd name="T25" fmla="*/ 30 h 57"/>
                <a:gd name="T26" fmla="*/ 47 w 71"/>
                <a:gd name="T27" fmla="*/ 42 h 57"/>
                <a:gd name="T28" fmla="*/ 59 w 71"/>
                <a:gd name="T29" fmla="*/ 43 h 57"/>
                <a:gd name="T30" fmla="*/ 60 w 71"/>
                <a:gd name="T31" fmla="*/ 31 h 57"/>
                <a:gd name="T32" fmla="*/ 46 w 71"/>
                <a:gd name="T33" fmla="*/ 27 h 57"/>
                <a:gd name="T34" fmla="*/ 44 w 71"/>
                <a:gd name="T35" fmla="*/ 44 h 57"/>
                <a:gd name="T36" fmla="*/ 60 w 71"/>
                <a:gd name="T37" fmla="*/ 48 h 57"/>
                <a:gd name="T38" fmla="*/ 65 w 71"/>
                <a:gd name="T39" fmla="*/ 55 h 57"/>
                <a:gd name="T40" fmla="*/ 69 w 71"/>
                <a:gd name="T41" fmla="*/ 56 h 57"/>
                <a:gd name="T42" fmla="*/ 65 w 71"/>
                <a:gd name="T43" fmla="*/ 46 h 57"/>
                <a:gd name="T44" fmla="*/ 66 w 71"/>
                <a:gd name="T45" fmla="*/ 38 h 57"/>
                <a:gd name="T46" fmla="*/ 55 w 71"/>
                <a:gd name="T47" fmla="*/ 24 h 57"/>
                <a:gd name="T48" fmla="*/ 48 w 71"/>
                <a:gd name="T49" fmla="*/ 37 h 57"/>
                <a:gd name="T50" fmla="*/ 48 w 71"/>
                <a:gd name="T51" fmla="*/ 37 h 57"/>
                <a:gd name="T52" fmla="*/ 38 w 71"/>
                <a:gd name="T53" fmla="*/ 15 h 57"/>
                <a:gd name="T54" fmla="*/ 58 w 71"/>
                <a:gd name="T55" fmla="*/ 19 h 57"/>
                <a:gd name="T56" fmla="*/ 58 w 71"/>
                <a:gd name="T57" fmla="*/ 12 h 57"/>
                <a:gd name="T58" fmla="*/ 38 w 71"/>
                <a:gd name="T59" fmla="*/ 12 h 57"/>
                <a:gd name="T60" fmla="*/ 58 w 71"/>
                <a:gd name="T61" fmla="*/ 12 h 57"/>
                <a:gd name="T62" fmla="*/ 8 w 71"/>
                <a:gd name="T63" fmla="*/ 41 h 57"/>
                <a:gd name="T64" fmla="*/ 28 w 71"/>
                <a:gd name="T65" fmla="*/ 38 h 57"/>
                <a:gd name="T66" fmla="*/ 8 w 71"/>
                <a:gd name="T67" fmla="*/ 34 h 57"/>
                <a:gd name="T68" fmla="*/ 28 w 71"/>
                <a:gd name="T69" fmla="*/ 33 h 57"/>
                <a:gd name="T70" fmla="*/ 8 w 71"/>
                <a:gd name="T71" fmla="*/ 34 h 57"/>
                <a:gd name="T72" fmla="*/ 8 w 71"/>
                <a:gd name="T73" fmla="*/ 30 h 57"/>
                <a:gd name="T74" fmla="*/ 28 w 71"/>
                <a:gd name="T75" fmla="*/ 26 h 57"/>
                <a:gd name="T76" fmla="*/ 18 w 71"/>
                <a:gd name="T77" fmla="*/ 21 h 57"/>
                <a:gd name="T78" fmla="*/ 28 w 71"/>
                <a:gd name="T79" fmla="*/ 22 h 57"/>
                <a:gd name="T80" fmla="*/ 18 w 71"/>
                <a:gd name="T81" fmla="*/ 21 h 57"/>
                <a:gd name="T82" fmla="*/ 18 w 71"/>
                <a:gd name="T83" fmla="*/ 17 h 57"/>
                <a:gd name="T84" fmla="*/ 28 w 71"/>
                <a:gd name="T85" fmla="*/ 15 h 57"/>
                <a:gd name="T86" fmla="*/ 18 w 71"/>
                <a:gd name="T87" fmla="*/ 11 h 57"/>
                <a:gd name="T88" fmla="*/ 28 w 71"/>
                <a:gd name="T89" fmla="*/ 12 h 57"/>
                <a:gd name="T90" fmla="*/ 18 w 71"/>
                <a:gd name="T91" fmla="*/ 11 h 57"/>
                <a:gd name="T92" fmla="*/ 8 w 71"/>
                <a:gd name="T93" fmla="*/ 25 h 57"/>
                <a:gd name="T94" fmla="*/ 16 w 71"/>
                <a:gd name="T95" fmla="*/ 11 h 57"/>
                <a:gd name="T96" fmla="*/ 17 w 71"/>
                <a:gd name="T97" fmla="*/ 6 h 57"/>
                <a:gd name="T98" fmla="*/ 4 w 71"/>
                <a:gd name="T99" fmla="*/ 45 h 57"/>
                <a:gd name="T100" fmla="*/ 30 w 71"/>
                <a:gd name="T101" fmla="*/ 44 h 57"/>
                <a:gd name="T102" fmla="*/ 17 w 71"/>
                <a:gd name="T10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57">
                  <a:moveTo>
                    <a:pt x="2" y="2"/>
                  </a:moveTo>
                  <a:cubicBezTo>
                    <a:pt x="7" y="3"/>
                    <a:pt x="12" y="2"/>
                    <a:pt x="17" y="2"/>
                  </a:cubicBezTo>
                  <a:cubicBezTo>
                    <a:pt x="23" y="1"/>
                    <a:pt x="29" y="0"/>
                    <a:pt x="33" y="2"/>
                  </a:cubicBezTo>
                  <a:cubicBezTo>
                    <a:pt x="37" y="0"/>
                    <a:pt x="43" y="1"/>
                    <a:pt x="49" y="2"/>
                  </a:cubicBezTo>
                  <a:cubicBezTo>
                    <a:pt x="54" y="2"/>
                    <a:pt x="59" y="3"/>
                    <a:pt x="63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3"/>
                    <a:pt x="63" y="22"/>
                    <a:pt x="61" y="2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7" y="7"/>
                    <a:pt x="52" y="7"/>
                    <a:pt x="48" y="6"/>
                  </a:cubicBezTo>
                  <a:cubicBezTo>
                    <a:pt x="43" y="6"/>
                    <a:pt x="38" y="5"/>
                    <a:pt x="35" y="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9" y="45"/>
                    <a:pt x="40" y="46"/>
                    <a:pt x="40" y="47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8" y="48"/>
                    <a:pt x="35" y="48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9" y="48"/>
                    <a:pt x="24" y="48"/>
                    <a:pt x="18" y="49"/>
                  </a:cubicBezTo>
                  <a:cubicBezTo>
                    <a:pt x="13" y="50"/>
                    <a:pt x="7" y="50"/>
                    <a:pt x="2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55" y="28"/>
                  </a:moveTo>
                  <a:cubicBezTo>
                    <a:pt x="53" y="28"/>
                    <a:pt x="50" y="28"/>
                    <a:pt x="49" y="30"/>
                  </a:cubicBezTo>
                  <a:cubicBezTo>
                    <a:pt x="47" y="31"/>
                    <a:pt x="46" y="33"/>
                    <a:pt x="45" y="36"/>
                  </a:cubicBezTo>
                  <a:cubicBezTo>
                    <a:pt x="45" y="38"/>
                    <a:pt x="46" y="40"/>
                    <a:pt x="47" y="42"/>
                  </a:cubicBezTo>
                  <a:cubicBezTo>
                    <a:pt x="49" y="44"/>
                    <a:pt x="51" y="45"/>
                    <a:pt x="53" y="45"/>
                  </a:cubicBezTo>
                  <a:cubicBezTo>
                    <a:pt x="55" y="45"/>
                    <a:pt x="57" y="45"/>
                    <a:pt x="59" y="43"/>
                  </a:cubicBezTo>
                  <a:cubicBezTo>
                    <a:pt x="61" y="42"/>
                    <a:pt x="62" y="40"/>
                    <a:pt x="62" y="38"/>
                  </a:cubicBezTo>
                  <a:cubicBezTo>
                    <a:pt x="62" y="35"/>
                    <a:pt x="62" y="33"/>
                    <a:pt x="60" y="31"/>
                  </a:cubicBezTo>
                  <a:cubicBezTo>
                    <a:pt x="59" y="30"/>
                    <a:pt x="57" y="28"/>
                    <a:pt x="55" y="28"/>
                  </a:cubicBezTo>
                  <a:close/>
                  <a:moveTo>
                    <a:pt x="46" y="27"/>
                  </a:moveTo>
                  <a:cubicBezTo>
                    <a:pt x="43" y="29"/>
                    <a:pt x="41" y="32"/>
                    <a:pt x="41" y="35"/>
                  </a:cubicBezTo>
                  <a:cubicBezTo>
                    <a:pt x="41" y="38"/>
                    <a:pt x="42" y="42"/>
                    <a:pt x="44" y="44"/>
                  </a:cubicBezTo>
                  <a:cubicBezTo>
                    <a:pt x="46" y="47"/>
                    <a:pt x="49" y="49"/>
                    <a:pt x="52" y="49"/>
                  </a:cubicBezTo>
                  <a:cubicBezTo>
                    <a:pt x="55" y="50"/>
                    <a:pt x="57" y="49"/>
                    <a:pt x="60" y="48"/>
                  </a:cubicBezTo>
                  <a:cubicBezTo>
                    <a:pt x="60" y="49"/>
                    <a:pt x="60" y="49"/>
                    <a:pt x="61" y="50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6" y="57"/>
                    <a:pt x="68" y="57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0" y="55"/>
                    <a:pt x="71" y="53"/>
                    <a:pt x="70" y="52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65" y="43"/>
                    <a:pt x="66" y="41"/>
                    <a:pt x="66" y="38"/>
                  </a:cubicBezTo>
                  <a:cubicBezTo>
                    <a:pt x="67" y="35"/>
                    <a:pt x="66" y="32"/>
                    <a:pt x="64" y="29"/>
                  </a:cubicBezTo>
                  <a:cubicBezTo>
                    <a:pt x="62" y="26"/>
                    <a:pt x="59" y="24"/>
                    <a:pt x="55" y="24"/>
                  </a:cubicBezTo>
                  <a:cubicBezTo>
                    <a:pt x="52" y="24"/>
                    <a:pt x="49" y="24"/>
                    <a:pt x="46" y="27"/>
                  </a:cubicBezTo>
                  <a:close/>
                  <a:moveTo>
                    <a:pt x="48" y="37"/>
                  </a:moveTo>
                  <a:cubicBezTo>
                    <a:pt x="49" y="34"/>
                    <a:pt x="53" y="32"/>
                    <a:pt x="57" y="31"/>
                  </a:cubicBezTo>
                  <a:cubicBezTo>
                    <a:pt x="53" y="28"/>
                    <a:pt x="47" y="32"/>
                    <a:pt x="48" y="37"/>
                  </a:cubicBezTo>
                  <a:close/>
                  <a:moveTo>
                    <a:pt x="58" y="17"/>
                  </a:moveTo>
                  <a:cubicBezTo>
                    <a:pt x="54" y="17"/>
                    <a:pt x="42" y="15"/>
                    <a:pt x="38" y="15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42" y="17"/>
                    <a:pt x="55" y="19"/>
                    <a:pt x="58" y="19"/>
                  </a:cubicBezTo>
                  <a:cubicBezTo>
                    <a:pt x="58" y="19"/>
                    <a:pt x="58" y="18"/>
                    <a:pt x="58" y="17"/>
                  </a:cubicBezTo>
                  <a:close/>
                  <a:moveTo>
                    <a:pt x="58" y="12"/>
                  </a:moveTo>
                  <a:cubicBezTo>
                    <a:pt x="54" y="12"/>
                    <a:pt x="42" y="10"/>
                    <a:pt x="38" y="10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42" y="12"/>
                    <a:pt x="55" y="14"/>
                    <a:pt x="58" y="14"/>
                  </a:cubicBezTo>
                  <a:cubicBezTo>
                    <a:pt x="58" y="13"/>
                    <a:pt x="58" y="12"/>
                    <a:pt x="58" y="12"/>
                  </a:cubicBezTo>
                  <a:close/>
                  <a:moveTo>
                    <a:pt x="8" y="40"/>
                  </a:moveTo>
                  <a:cubicBezTo>
                    <a:pt x="8" y="40"/>
                    <a:pt x="8" y="41"/>
                    <a:pt x="8" y="41"/>
                  </a:cubicBezTo>
                  <a:cubicBezTo>
                    <a:pt x="12" y="42"/>
                    <a:pt x="24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5" y="37"/>
                    <a:pt x="13" y="40"/>
                    <a:pt x="8" y="40"/>
                  </a:cubicBezTo>
                  <a:close/>
                  <a:moveTo>
                    <a:pt x="8" y="34"/>
                  </a:moveTo>
                  <a:cubicBezTo>
                    <a:pt x="8" y="34"/>
                    <a:pt x="8" y="35"/>
                    <a:pt x="8" y="35"/>
                  </a:cubicBezTo>
                  <a:cubicBezTo>
                    <a:pt x="12" y="36"/>
                    <a:pt x="24" y="33"/>
                    <a:pt x="28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5" y="31"/>
                    <a:pt x="13" y="34"/>
                    <a:pt x="8" y="34"/>
                  </a:cubicBezTo>
                  <a:close/>
                  <a:moveTo>
                    <a:pt x="8" y="28"/>
                  </a:moveTo>
                  <a:cubicBezTo>
                    <a:pt x="8" y="29"/>
                    <a:pt x="8" y="29"/>
                    <a:pt x="8" y="30"/>
                  </a:cubicBezTo>
                  <a:cubicBezTo>
                    <a:pt x="12" y="30"/>
                    <a:pt x="24" y="28"/>
                    <a:pt x="28" y="28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5" y="26"/>
                    <a:pt x="13" y="28"/>
                    <a:pt x="8" y="28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2"/>
                    <a:pt x="18" y="22"/>
                  </a:cubicBezTo>
                  <a:cubicBezTo>
                    <a:pt x="20" y="22"/>
                    <a:pt x="24" y="21"/>
                    <a:pt x="28" y="22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5" y="20"/>
                    <a:pt x="21" y="20"/>
                    <a:pt x="18" y="21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7"/>
                    <a:pt x="18" y="17"/>
                  </a:cubicBezTo>
                  <a:cubicBezTo>
                    <a:pt x="20" y="17"/>
                    <a:pt x="24" y="16"/>
                    <a:pt x="28" y="16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5" y="14"/>
                    <a:pt x="21" y="15"/>
                    <a:pt x="18" y="16"/>
                  </a:cubicBezTo>
                  <a:close/>
                  <a:moveTo>
                    <a:pt x="18" y="11"/>
                  </a:moveTo>
                  <a:cubicBezTo>
                    <a:pt x="18" y="12"/>
                    <a:pt x="18" y="13"/>
                    <a:pt x="18" y="13"/>
                  </a:cubicBezTo>
                  <a:cubicBezTo>
                    <a:pt x="20" y="13"/>
                    <a:pt x="24" y="12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5" y="10"/>
                    <a:pt x="21" y="11"/>
                    <a:pt x="18" y="11"/>
                  </a:cubicBezTo>
                  <a:close/>
                  <a:moveTo>
                    <a:pt x="8" y="11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17" y="6"/>
                  </a:moveTo>
                  <a:cubicBezTo>
                    <a:pt x="13" y="7"/>
                    <a:pt x="9" y="7"/>
                    <a:pt x="4" y="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9" y="45"/>
                    <a:pt x="13" y="45"/>
                    <a:pt x="17" y="44"/>
                  </a:cubicBezTo>
                  <a:cubicBezTo>
                    <a:pt x="22" y="44"/>
                    <a:pt x="27" y="43"/>
                    <a:pt x="30" y="4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5"/>
                    <a:pt x="23" y="6"/>
                    <a:pt x="1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4238625" y="1564987"/>
            <a:ext cx="4949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</a:rPr>
              <a:t>不要对自己代码的容错能力太过自信。</a:t>
            </a:r>
            <a:endParaRPr lang="en-US" altLang="zh-CN" dirty="0" smtClean="0">
              <a:solidFill>
                <a:srgbClr val="404040"/>
              </a:solidFill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221929" y="2304018"/>
            <a:ext cx="4629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</a:rPr>
              <a:t>要相信网页的变化莫测。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5785028" y="4614252"/>
            <a:ext cx="5610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</a:rPr>
              <a:t>要在关键地方有</a:t>
            </a:r>
            <a:r>
              <a:rPr lang="en-US" altLang="zh-CN" dirty="0">
                <a:solidFill>
                  <a:srgbClr val="404040"/>
                </a:solidFill>
              </a:rPr>
              <a:t>print</a:t>
            </a:r>
            <a:r>
              <a:rPr lang="zh-CN" altLang="en-US" dirty="0">
                <a:solidFill>
                  <a:srgbClr val="404040"/>
                </a:solidFill>
              </a:rPr>
              <a:t>内容，否则出错都不知道在哪儿。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31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等腰三角形 43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025525" y="579438"/>
            <a:ext cx="236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最后，一些提醒</a:t>
            </a:r>
            <a:r>
              <a:rPr lang="en-US" altLang="zh-CN" sz="2000" dirty="0" smtClean="0">
                <a:solidFill>
                  <a:srgbClr val="197519"/>
                </a:solidFill>
              </a:rPr>
              <a:t>~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2603994" y="3857882"/>
            <a:ext cx="1634631" cy="292087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4690990" y="3312565"/>
            <a:ext cx="742950" cy="742950"/>
            <a:chOff x="5519224" y="2881313"/>
            <a:chExt cx="742950" cy="742950"/>
          </a:xfrm>
        </p:grpSpPr>
        <p:sp>
          <p:nvSpPr>
            <p:cNvPr id="40" name="椭圆 27"/>
            <p:cNvSpPr>
              <a:spLocks noChangeArrowheads="1"/>
            </p:cNvSpPr>
            <p:nvPr/>
          </p:nvSpPr>
          <p:spPr bwMode="auto">
            <a:xfrm>
              <a:off x="5519224" y="2881313"/>
              <a:ext cx="742950" cy="742950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3"/>
            <p:cNvSpPr>
              <a:spLocks noEditPoints="1" noChangeArrowheads="1"/>
            </p:cNvSpPr>
            <p:nvPr/>
          </p:nvSpPr>
          <p:spPr bwMode="auto">
            <a:xfrm>
              <a:off x="5666827" y="3037738"/>
              <a:ext cx="482670" cy="388892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5674293" y="3294104"/>
            <a:ext cx="51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</a:rPr>
              <a:t>有网络存在的地方就会出现各种莫名奇妙的</a:t>
            </a:r>
            <a:r>
              <a:rPr lang="en-US" altLang="zh-CN" dirty="0">
                <a:solidFill>
                  <a:srgbClr val="404040"/>
                </a:solidFill>
              </a:rPr>
              <a:t>bug</a:t>
            </a:r>
            <a:r>
              <a:rPr lang="zh-CN" altLang="en-US" dirty="0">
                <a:solidFill>
                  <a:srgbClr val="404040"/>
                </a:solidFill>
              </a:rPr>
              <a:t>。（当然，这一点可能是我们学习得不够透彻。）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2603994" y="4538392"/>
            <a:ext cx="1708874" cy="1095099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4475177" y="5487211"/>
            <a:ext cx="742950" cy="742950"/>
            <a:chOff x="5504937" y="4310063"/>
            <a:chExt cx="742950" cy="742950"/>
          </a:xfrm>
        </p:grpSpPr>
        <p:sp>
          <p:nvSpPr>
            <p:cNvPr id="49" name="椭圆 28"/>
            <p:cNvSpPr>
              <a:spLocks noChangeArrowheads="1"/>
            </p:cNvSpPr>
            <p:nvPr/>
          </p:nvSpPr>
          <p:spPr bwMode="auto">
            <a:xfrm>
              <a:off x="5504937" y="4310063"/>
              <a:ext cx="742950" cy="742950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21"/>
            <p:cNvSpPr>
              <a:spLocks noEditPoints="1" noChangeArrowheads="1"/>
            </p:cNvSpPr>
            <p:nvPr/>
          </p:nvSpPr>
          <p:spPr bwMode="auto">
            <a:xfrm>
              <a:off x="5626822" y="4538606"/>
              <a:ext cx="482670" cy="388892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5433335" y="5650937"/>
            <a:ext cx="5610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爬虫可以很复杂，其实也很简单。</a:t>
            </a:r>
            <a:endParaRPr lang="zh-CN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7884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5" grpId="0" animBg="1"/>
      <p:bldP spid="5" grpId="1" animBg="1"/>
      <p:bldP spid="30" grpId="0"/>
      <p:bldP spid="31" grpId="0"/>
      <p:bldP spid="32" grpId="0"/>
      <p:bldP spid="27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33" grpId="0"/>
      <p:bldP spid="46" grpId="0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21193842" flipH="1">
            <a:off x="803275" y="3829050"/>
            <a:ext cx="1209675" cy="3111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09963" y="819150"/>
            <a:ext cx="5383212" cy="5383213"/>
            <a:chOff x="3510653" y="819764"/>
            <a:chExt cx="5383162" cy="5383162"/>
          </a:xfrm>
        </p:grpSpPr>
        <p:sp>
          <p:nvSpPr>
            <p:cNvPr id="9" name="椭圆 8"/>
            <p:cNvSpPr/>
            <p:nvPr/>
          </p:nvSpPr>
          <p:spPr>
            <a:xfrm>
              <a:off x="3605902" y="915013"/>
              <a:ext cx="5192664" cy="5192664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Oval 8_1"/>
            <p:cNvSpPr/>
            <p:nvPr/>
          </p:nvSpPr>
          <p:spPr>
            <a:xfrm>
              <a:off x="3510653" y="819764"/>
              <a:ext cx="5383162" cy="5383162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5" name="等腰三角形 14"/>
          <p:cNvSpPr/>
          <p:nvPr/>
        </p:nvSpPr>
        <p:spPr>
          <a:xfrm rot="3183980" flipH="1">
            <a:off x="10719594" y="4098132"/>
            <a:ext cx="846137" cy="6667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" name="等腰三角形 22"/>
          <p:cNvSpPr/>
          <p:nvPr/>
        </p:nvSpPr>
        <p:spPr>
          <a:xfrm rot="3183980" flipH="1">
            <a:off x="2375694" y="3318669"/>
            <a:ext cx="176212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等腰三角形 23"/>
          <p:cNvSpPr/>
          <p:nvPr/>
        </p:nvSpPr>
        <p:spPr>
          <a:xfrm rot="6200158" flipH="1" flipV="1">
            <a:off x="1385888" y="120332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等腰三角形 24"/>
          <p:cNvSpPr/>
          <p:nvPr/>
        </p:nvSpPr>
        <p:spPr>
          <a:xfrm rot="6315786" flipH="1" flipV="1">
            <a:off x="2879725" y="1503363"/>
            <a:ext cx="430213" cy="376237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等腰三角形 25"/>
          <p:cNvSpPr/>
          <p:nvPr/>
        </p:nvSpPr>
        <p:spPr>
          <a:xfrm rot="5872073" flipH="1">
            <a:off x="1517650" y="2898775"/>
            <a:ext cx="635000" cy="1270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等腰三角形 26"/>
          <p:cNvSpPr/>
          <p:nvPr/>
        </p:nvSpPr>
        <p:spPr>
          <a:xfrm rot="1864198" flipH="1">
            <a:off x="9001125" y="5603875"/>
            <a:ext cx="430213" cy="3714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893175" y="-1206500"/>
            <a:ext cx="2643188" cy="26416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294688" y="-774700"/>
            <a:ext cx="2209800" cy="22098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77925" y="5576888"/>
            <a:ext cx="2571750" cy="2487612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9438" y="5892800"/>
            <a:ext cx="2251075" cy="21717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3183980" flipH="1">
            <a:off x="1797051" y="681037"/>
            <a:ext cx="531812" cy="195263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7" name="等腰三角形 36"/>
          <p:cNvSpPr/>
          <p:nvPr/>
        </p:nvSpPr>
        <p:spPr>
          <a:xfrm rot="3183980" flipH="1">
            <a:off x="10621169" y="2005807"/>
            <a:ext cx="306387" cy="1676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8" name="等腰三角形 37"/>
          <p:cNvSpPr/>
          <p:nvPr/>
        </p:nvSpPr>
        <p:spPr>
          <a:xfrm rot="3183980" flipH="1">
            <a:off x="8289925" y="6321425"/>
            <a:ext cx="177800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1" name="等腰三角形 40"/>
          <p:cNvSpPr/>
          <p:nvPr/>
        </p:nvSpPr>
        <p:spPr>
          <a:xfrm rot="6200158" flipH="1" flipV="1">
            <a:off x="10758488" y="487997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316413" y="1712913"/>
            <a:ext cx="37719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</a:rPr>
              <a:t>Spider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4175125" y="3490913"/>
            <a:ext cx="3841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谢谢聆听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037013" y="4083050"/>
            <a:ext cx="41179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en-US" altLang="zh-CN" sz="1360" noProof="1">
                <a:solidFill>
                  <a:schemeClr val="bg1"/>
                </a:solidFill>
                <a:latin typeface="+mn-lt"/>
                <a:ea typeface="+mn-ea"/>
              </a:rPr>
              <a:t>THANK YOU FOR YOUR LISTENING</a:t>
            </a:r>
            <a:endParaRPr lang="zh-CN" altLang="en-US" sz="1360" noProof="1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616450" y="4100513"/>
            <a:ext cx="2959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127625" y="4651375"/>
            <a:ext cx="193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讲述人</a:t>
            </a:r>
            <a:r>
              <a:rPr lang="zh-CN" altLang="en-US" dirty="0" smtClean="0">
                <a:solidFill>
                  <a:schemeClr val="bg1"/>
                </a:solidFill>
              </a:rPr>
              <a:t>：吕坤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41" grpId="0" animBg="1"/>
      <p:bldP spid="42" grpId="0"/>
      <p:bldP spid="44" grpId="0"/>
      <p:bldP spid="4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>
                <a:solidFill>
                  <a:srgbClr val="197519"/>
                </a:solidFill>
                <a:ea typeface="方正粗倩简体" pitchFamily="65" charset="-122"/>
              </a:rPr>
              <a:t>04</a:t>
            </a:r>
            <a:endParaRPr lang="zh-CN" altLang="en-US" sz="150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 rot="9233090">
            <a:off x="11144250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6" name="等腰三角形 45"/>
          <p:cNvSpPr>
            <a:spLocks noChangeArrowheads="1"/>
          </p:cNvSpPr>
          <p:nvPr/>
        </p:nvSpPr>
        <p:spPr bwMode="auto">
          <a:xfrm rot="-6030424">
            <a:off x="1090374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7" name="等腰三角形 46"/>
          <p:cNvSpPr>
            <a:spLocks noChangeArrowheads="1"/>
          </p:cNvSpPr>
          <p:nvPr/>
        </p:nvSpPr>
        <p:spPr bwMode="auto">
          <a:xfrm rot="-228606">
            <a:off x="1135856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 rot="-3389783">
            <a:off x="11098213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9" name="等腰三角形 48"/>
          <p:cNvSpPr>
            <a:spLocks noChangeArrowheads="1"/>
          </p:cNvSpPr>
          <p:nvPr/>
        </p:nvSpPr>
        <p:spPr bwMode="auto">
          <a:xfrm rot="8748521">
            <a:off x="1128712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23199" y="1419523"/>
            <a:ext cx="314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MBA</a:t>
            </a:r>
            <a:r>
              <a:rPr lang="zh-CN" altLang="en-US" sz="2400" dirty="0" smtClean="0"/>
              <a:t>智库定义</a:t>
            </a:r>
            <a:endParaRPr lang="zh-CN" altLang="en-US" sz="2400" dirty="0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839164" y="2107810"/>
            <a:ext cx="10191648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197519"/>
                </a:solidFill>
              </a:rPr>
              <a:t>网络爬虫又名“网络蜘蛛”，是通过网页的链接地址来寻找网页，从网站某一个页面开始，读取网页的内容，找到在网页中的其它链接地址，然后通过这些链接地址寻找下一个网页，这样一直循环下去</a:t>
            </a:r>
            <a:r>
              <a:rPr lang="zh-CN" altLang="en-US" dirty="0" smtClean="0">
                <a:solidFill>
                  <a:srgbClr val="197519"/>
                </a:solidFill>
              </a:rPr>
              <a:t>，</a:t>
            </a:r>
            <a:r>
              <a:rPr lang="zh-CN" altLang="en-US" dirty="0">
                <a:solidFill>
                  <a:srgbClr val="197519"/>
                </a:solidFill>
              </a:rPr>
              <a:t>直到</a:t>
            </a:r>
            <a:r>
              <a:rPr lang="zh-CN" altLang="en-US" dirty="0" smtClean="0">
                <a:solidFill>
                  <a:srgbClr val="197519"/>
                </a:solidFill>
              </a:rPr>
              <a:t>按照</a:t>
            </a:r>
            <a:r>
              <a:rPr lang="zh-CN" altLang="en-US" dirty="0">
                <a:solidFill>
                  <a:srgbClr val="197519"/>
                </a:solidFill>
              </a:rPr>
              <a:t>某种策略把互联网上所有的网页都抓取完为止的技术。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025525" y="579438"/>
            <a:ext cx="18368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爬虫的定义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等腰三角形 43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文本框 49"/>
          <p:cNvSpPr txBox="1">
            <a:spLocks noChangeArrowheads="1"/>
          </p:cNvSpPr>
          <p:nvPr/>
        </p:nvSpPr>
        <p:spPr bwMode="auto">
          <a:xfrm>
            <a:off x="523199" y="3580590"/>
            <a:ext cx="314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关键词</a:t>
            </a:r>
            <a:endParaRPr lang="zh-CN" altLang="en-US" sz="2400" dirty="0"/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896349" y="4383956"/>
            <a:ext cx="1019164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197519"/>
                </a:solidFill>
              </a:rPr>
              <a:t>链接地址    寻找网页    读取内容    找到其它地址    循环    某种策略    抓取所有网页   </a:t>
            </a:r>
            <a:endParaRPr lang="zh-CN" altLang="en-US" dirty="0">
              <a:solidFill>
                <a:srgbClr val="19751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" grpId="0"/>
      <p:bldP spid="36" grpId="0"/>
      <p:bldP spid="41" grpId="0"/>
      <p:bldP spid="42" grpId="0" animBg="1"/>
      <p:bldP spid="42" grpId="1" animBg="1"/>
      <p:bldP spid="44" grpId="0" animBg="1"/>
      <p:bldP spid="44" grpId="1" animBg="1"/>
      <p:bldP spid="54" grpId="0" animBg="1"/>
      <p:bldP spid="54" grpId="1" animBg="1"/>
      <p:bldP spid="56" grpId="0" animBg="1"/>
      <p:bldP spid="56" grpId="1" animBg="1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>
            <a:spLocks noChangeArrowheads="1"/>
          </p:cNvSpPr>
          <p:nvPr/>
        </p:nvSpPr>
        <p:spPr bwMode="auto">
          <a:xfrm rot="9233090">
            <a:off x="11147425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 rot="-6030424">
            <a:off x="10905331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1" name="等腰三角形 40"/>
          <p:cNvSpPr>
            <a:spLocks noChangeArrowheads="1"/>
          </p:cNvSpPr>
          <p:nvPr/>
        </p:nvSpPr>
        <p:spPr bwMode="auto">
          <a:xfrm rot="-228606">
            <a:off x="11360150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 rot="-3389783">
            <a:off x="11100594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 rot="8748521">
            <a:off x="11290300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48296" y="1882496"/>
            <a:ext cx="4341825" cy="3662450"/>
            <a:chOff x="576118" y="2795865"/>
            <a:chExt cx="2954704" cy="2492375"/>
          </a:xfrm>
        </p:grpSpPr>
        <p:sp>
          <p:nvSpPr>
            <p:cNvPr id="4" name="弧形 3"/>
            <p:cNvSpPr/>
            <p:nvPr/>
          </p:nvSpPr>
          <p:spPr>
            <a:xfrm>
              <a:off x="1230168" y="2795865"/>
              <a:ext cx="2300654" cy="2492375"/>
            </a:xfrm>
            <a:prstGeom prst="arc">
              <a:avLst>
                <a:gd name="adj1" fmla="val 17337751"/>
                <a:gd name="adj2" fmla="val 4126310"/>
              </a:avLst>
            </a:prstGeom>
            <a:ln w="66675">
              <a:solidFill>
                <a:srgbClr val="1975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0" name="Arc 3_1"/>
            <p:cNvSpPr/>
            <p:nvPr/>
          </p:nvSpPr>
          <p:spPr>
            <a:xfrm flipH="1">
              <a:off x="576118" y="2795865"/>
              <a:ext cx="2300654" cy="2492375"/>
            </a:xfrm>
            <a:prstGeom prst="arc">
              <a:avLst>
                <a:gd name="adj1" fmla="val 17337751"/>
                <a:gd name="adj2" fmla="val 4126310"/>
              </a:avLst>
            </a:prstGeom>
            <a:ln w="66675">
              <a:solidFill>
                <a:srgbClr val="1975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2" name="椭圆 1"/>
            <p:cNvSpPr>
              <a:spLocks noChangeArrowheads="1"/>
            </p:cNvSpPr>
            <p:nvPr/>
          </p:nvSpPr>
          <p:spPr bwMode="auto">
            <a:xfrm>
              <a:off x="879231" y="2841459"/>
              <a:ext cx="2327306" cy="2328166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4" name="Freeform 5"/>
            <p:cNvSpPr>
              <a:spLocks noEditPoints="1" noChangeArrowheads="1"/>
            </p:cNvSpPr>
            <p:nvPr/>
          </p:nvSpPr>
          <p:spPr bwMode="auto">
            <a:xfrm>
              <a:off x="1601394" y="3490084"/>
              <a:ext cx="886387" cy="755708"/>
            </a:xfrm>
            <a:custGeom>
              <a:avLst/>
              <a:gdLst>
                <a:gd name="T0" fmla="*/ 20 w 86"/>
                <a:gd name="T1" fmla="*/ 2 h 70"/>
                <a:gd name="T2" fmla="*/ 60 w 86"/>
                <a:gd name="T3" fmla="*/ 2 h 70"/>
                <a:gd name="T4" fmla="*/ 80 w 86"/>
                <a:gd name="T5" fmla="*/ 6 h 70"/>
                <a:gd name="T6" fmla="*/ 74 w 86"/>
                <a:gd name="T7" fmla="*/ 26 h 70"/>
                <a:gd name="T8" fmla="*/ 59 w 86"/>
                <a:gd name="T9" fmla="*/ 8 h 70"/>
                <a:gd name="T10" fmla="*/ 43 w 86"/>
                <a:gd name="T11" fmla="*/ 54 h 70"/>
                <a:gd name="T12" fmla="*/ 49 w 86"/>
                <a:gd name="T13" fmla="*/ 58 h 70"/>
                <a:gd name="T14" fmla="*/ 50 w 86"/>
                <a:gd name="T15" fmla="*/ 59 h 70"/>
                <a:gd name="T16" fmla="*/ 40 w 86"/>
                <a:gd name="T17" fmla="*/ 60 h 70"/>
                <a:gd name="T18" fmla="*/ 22 w 86"/>
                <a:gd name="T19" fmla="*/ 60 h 70"/>
                <a:gd name="T20" fmla="*/ 0 w 86"/>
                <a:gd name="T21" fmla="*/ 58 h 70"/>
                <a:gd name="T22" fmla="*/ 3 w 86"/>
                <a:gd name="T23" fmla="*/ 3 h 70"/>
                <a:gd name="T24" fmla="*/ 59 w 86"/>
                <a:gd name="T25" fmla="*/ 37 h 70"/>
                <a:gd name="T26" fmla="*/ 57 w 86"/>
                <a:gd name="T27" fmla="*/ 51 h 70"/>
                <a:gd name="T28" fmla="*/ 72 w 86"/>
                <a:gd name="T29" fmla="*/ 53 h 70"/>
                <a:gd name="T30" fmla="*/ 74 w 86"/>
                <a:gd name="T31" fmla="*/ 39 h 70"/>
                <a:gd name="T32" fmla="*/ 56 w 86"/>
                <a:gd name="T33" fmla="*/ 33 h 70"/>
                <a:gd name="T34" fmla="*/ 53 w 86"/>
                <a:gd name="T35" fmla="*/ 55 h 70"/>
                <a:gd name="T36" fmla="*/ 73 w 86"/>
                <a:gd name="T37" fmla="*/ 59 h 70"/>
                <a:gd name="T38" fmla="*/ 79 w 86"/>
                <a:gd name="T39" fmla="*/ 68 h 70"/>
                <a:gd name="T40" fmla="*/ 84 w 86"/>
                <a:gd name="T41" fmla="*/ 69 h 70"/>
                <a:gd name="T42" fmla="*/ 80 w 86"/>
                <a:gd name="T43" fmla="*/ 57 h 70"/>
                <a:gd name="T44" fmla="*/ 81 w 86"/>
                <a:gd name="T45" fmla="*/ 47 h 70"/>
                <a:gd name="T46" fmla="*/ 67 w 86"/>
                <a:gd name="T47" fmla="*/ 29 h 70"/>
                <a:gd name="T48" fmla="*/ 58 w 86"/>
                <a:gd name="T49" fmla="*/ 46 h 70"/>
                <a:gd name="T50" fmla="*/ 58 w 86"/>
                <a:gd name="T51" fmla="*/ 46 h 70"/>
                <a:gd name="T52" fmla="*/ 47 w 86"/>
                <a:gd name="T53" fmla="*/ 19 h 70"/>
                <a:gd name="T54" fmla="*/ 71 w 86"/>
                <a:gd name="T55" fmla="*/ 24 h 70"/>
                <a:gd name="T56" fmla="*/ 71 w 86"/>
                <a:gd name="T57" fmla="*/ 15 h 70"/>
                <a:gd name="T58" fmla="*/ 47 w 86"/>
                <a:gd name="T59" fmla="*/ 14 h 70"/>
                <a:gd name="T60" fmla="*/ 71 w 86"/>
                <a:gd name="T61" fmla="*/ 15 h 70"/>
                <a:gd name="T62" fmla="*/ 10 w 86"/>
                <a:gd name="T63" fmla="*/ 51 h 70"/>
                <a:gd name="T64" fmla="*/ 34 w 86"/>
                <a:gd name="T65" fmla="*/ 46 h 70"/>
                <a:gd name="T66" fmla="*/ 10 w 86"/>
                <a:gd name="T67" fmla="*/ 41 h 70"/>
                <a:gd name="T68" fmla="*/ 34 w 86"/>
                <a:gd name="T69" fmla="*/ 41 h 70"/>
                <a:gd name="T70" fmla="*/ 10 w 86"/>
                <a:gd name="T71" fmla="*/ 41 h 70"/>
                <a:gd name="T72" fmla="*/ 10 w 86"/>
                <a:gd name="T73" fmla="*/ 37 h 70"/>
                <a:gd name="T74" fmla="*/ 34 w 86"/>
                <a:gd name="T75" fmla="*/ 32 h 70"/>
                <a:gd name="T76" fmla="*/ 22 w 86"/>
                <a:gd name="T77" fmla="*/ 25 h 70"/>
                <a:gd name="T78" fmla="*/ 34 w 86"/>
                <a:gd name="T79" fmla="*/ 27 h 70"/>
                <a:gd name="T80" fmla="*/ 22 w 86"/>
                <a:gd name="T81" fmla="*/ 25 h 70"/>
                <a:gd name="T82" fmla="*/ 22 w 86"/>
                <a:gd name="T83" fmla="*/ 21 h 70"/>
                <a:gd name="T84" fmla="*/ 34 w 86"/>
                <a:gd name="T85" fmla="*/ 18 h 70"/>
                <a:gd name="T86" fmla="*/ 22 w 86"/>
                <a:gd name="T87" fmla="*/ 14 h 70"/>
                <a:gd name="T88" fmla="*/ 34 w 86"/>
                <a:gd name="T89" fmla="*/ 15 h 70"/>
                <a:gd name="T90" fmla="*/ 22 w 86"/>
                <a:gd name="T91" fmla="*/ 14 h 70"/>
                <a:gd name="T92" fmla="*/ 9 w 86"/>
                <a:gd name="T93" fmla="*/ 31 h 70"/>
                <a:gd name="T94" fmla="*/ 19 w 86"/>
                <a:gd name="T95" fmla="*/ 13 h 70"/>
                <a:gd name="T96" fmla="*/ 21 w 86"/>
                <a:gd name="T97" fmla="*/ 8 h 70"/>
                <a:gd name="T98" fmla="*/ 5 w 86"/>
                <a:gd name="T99" fmla="*/ 56 h 70"/>
                <a:gd name="T100" fmla="*/ 37 w 86"/>
                <a:gd name="T101" fmla="*/ 54 h 70"/>
                <a:gd name="T102" fmla="*/ 21 w 86"/>
                <a:gd name="T10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" h="70">
                  <a:moveTo>
                    <a:pt x="3" y="3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8" y="1"/>
                    <a:pt x="35" y="0"/>
                    <a:pt x="40" y="3"/>
                  </a:cubicBezTo>
                  <a:cubicBezTo>
                    <a:pt x="45" y="0"/>
                    <a:pt x="52" y="1"/>
                    <a:pt x="60" y="2"/>
                  </a:cubicBezTo>
                  <a:cubicBezTo>
                    <a:pt x="65" y="3"/>
                    <a:pt x="72" y="4"/>
                    <a:pt x="77" y="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8" y="28"/>
                    <a:pt x="76" y="27"/>
                    <a:pt x="74" y="2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69" y="9"/>
                    <a:pt x="64" y="8"/>
                    <a:pt x="59" y="8"/>
                  </a:cubicBezTo>
                  <a:cubicBezTo>
                    <a:pt x="52" y="7"/>
                    <a:pt x="46" y="6"/>
                    <a:pt x="43" y="8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4"/>
                    <a:pt x="45" y="54"/>
                    <a:pt x="47" y="54"/>
                  </a:cubicBezTo>
                  <a:cubicBezTo>
                    <a:pt x="47" y="55"/>
                    <a:pt x="48" y="56"/>
                    <a:pt x="49" y="58"/>
                  </a:cubicBezTo>
                  <a:cubicBezTo>
                    <a:pt x="50" y="58"/>
                    <a:pt x="50" y="59"/>
                    <a:pt x="51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6" y="59"/>
                    <a:pt x="43" y="59"/>
                    <a:pt x="41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59"/>
                    <a:pt x="29" y="59"/>
                    <a:pt x="22" y="60"/>
                  </a:cubicBezTo>
                  <a:cubicBezTo>
                    <a:pt x="15" y="61"/>
                    <a:pt x="8" y="62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67" y="35"/>
                  </a:moveTo>
                  <a:cubicBezTo>
                    <a:pt x="64" y="34"/>
                    <a:pt x="61" y="35"/>
                    <a:pt x="59" y="37"/>
                  </a:cubicBezTo>
                  <a:cubicBezTo>
                    <a:pt x="57" y="39"/>
                    <a:pt x="56" y="41"/>
                    <a:pt x="55" y="44"/>
                  </a:cubicBezTo>
                  <a:cubicBezTo>
                    <a:pt x="55" y="46"/>
                    <a:pt x="56" y="49"/>
                    <a:pt x="57" y="51"/>
                  </a:cubicBezTo>
                  <a:cubicBezTo>
                    <a:pt x="59" y="54"/>
                    <a:pt x="62" y="55"/>
                    <a:pt x="64" y="55"/>
                  </a:cubicBezTo>
                  <a:cubicBezTo>
                    <a:pt x="67" y="56"/>
                    <a:pt x="70" y="55"/>
                    <a:pt x="72" y="53"/>
                  </a:cubicBezTo>
                  <a:cubicBezTo>
                    <a:pt x="74" y="51"/>
                    <a:pt x="76" y="49"/>
                    <a:pt x="76" y="46"/>
                  </a:cubicBezTo>
                  <a:cubicBezTo>
                    <a:pt x="76" y="44"/>
                    <a:pt x="75" y="41"/>
                    <a:pt x="74" y="39"/>
                  </a:cubicBezTo>
                  <a:cubicBezTo>
                    <a:pt x="72" y="36"/>
                    <a:pt x="69" y="35"/>
                    <a:pt x="67" y="35"/>
                  </a:cubicBezTo>
                  <a:close/>
                  <a:moveTo>
                    <a:pt x="56" y="33"/>
                  </a:moveTo>
                  <a:cubicBezTo>
                    <a:pt x="52" y="35"/>
                    <a:pt x="50" y="39"/>
                    <a:pt x="50" y="43"/>
                  </a:cubicBezTo>
                  <a:cubicBezTo>
                    <a:pt x="50" y="47"/>
                    <a:pt x="51" y="51"/>
                    <a:pt x="53" y="55"/>
                  </a:cubicBezTo>
                  <a:cubicBezTo>
                    <a:pt x="56" y="58"/>
                    <a:pt x="60" y="60"/>
                    <a:pt x="64" y="60"/>
                  </a:cubicBezTo>
                  <a:cubicBezTo>
                    <a:pt x="67" y="61"/>
                    <a:pt x="70" y="60"/>
                    <a:pt x="73" y="59"/>
                  </a:cubicBezTo>
                  <a:cubicBezTo>
                    <a:pt x="73" y="60"/>
                    <a:pt x="73" y="61"/>
                    <a:pt x="74" y="61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80" y="70"/>
                    <a:pt x="83" y="70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6" y="67"/>
                    <a:pt x="86" y="65"/>
                    <a:pt x="85" y="63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79" y="56"/>
                    <a:pt x="78" y="55"/>
                    <a:pt x="77" y="55"/>
                  </a:cubicBezTo>
                  <a:cubicBezTo>
                    <a:pt x="79" y="53"/>
                    <a:pt x="81" y="50"/>
                    <a:pt x="81" y="47"/>
                  </a:cubicBezTo>
                  <a:cubicBezTo>
                    <a:pt x="82" y="43"/>
                    <a:pt x="81" y="39"/>
                    <a:pt x="78" y="35"/>
                  </a:cubicBezTo>
                  <a:cubicBezTo>
                    <a:pt x="75" y="32"/>
                    <a:pt x="71" y="30"/>
                    <a:pt x="67" y="29"/>
                  </a:cubicBezTo>
                  <a:cubicBezTo>
                    <a:pt x="63" y="29"/>
                    <a:pt x="59" y="30"/>
                    <a:pt x="56" y="33"/>
                  </a:cubicBezTo>
                  <a:close/>
                  <a:moveTo>
                    <a:pt x="58" y="46"/>
                  </a:moveTo>
                  <a:cubicBezTo>
                    <a:pt x="60" y="41"/>
                    <a:pt x="64" y="39"/>
                    <a:pt x="70" y="38"/>
                  </a:cubicBezTo>
                  <a:cubicBezTo>
                    <a:pt x="64" y="34"/>
                    <a:pt x="57" y="40"/>
                    <a:pt x="58" y="46"/>
                  </a:cubicBezTo>
                  <a:close/>
                  <a:moveTo>
                    <a:pt x="71" y="21"/>
                  </a:moveTo>
                  <a:cubicBezTo>
                    <a:pt x="65" y="21"/>
                    <a:pt x="51" y="19"/>
                    <a:pt x="47" y="19"/>
                  </a:cubicBezTo>
                  <a:cubicBezTo>
                    <a:pt x="47" y="20"/>
                    <a:pt x="47" y="21"/>
                    <a:pt x="47" y="21"/>
                  </a:cubicBezTo>
                  <a:cubicBezTo>
                    <a:pt x="51" y="21"/>
                    <a:pt x="67" y="24"/>
                    <a:pt x="71" y="24"/>
                  </a:cubicBezTo>
                  <a:cubicBezTo>
                    <a:pt x="71" y="23"/>
                    <a:pt x="71" y="22"/>
                    <a:pt x="71" y="21"/>
                  </a:cubicBezTo>
                  <a:close/>
                  <a:moveTo>
                    <a:pt x="71" y="15"/>
                  </a:moveTo>
                  <a:cubicBezTo>
                    <a:pt x="65" y="15"/>
                    <a:pt x="51" y="12"/>
                    <a:pt x="47" y="12"/>
                  </a:cubicBezTo>
                  <a:cubicBezTo>
                    <a:pt x="47" y="13"/>
                    <a:pt x="47" y="14"/>
                    <a:pt x="47" y="14"/>
                  </a:cubicBezTo>
                  <a:cubicBezTo>
                    <a:pt x="51" y="14"/>
                    <a:pt x="67" y="17"/>
                    <a:pt x="71" y="17"/>
                  </a:cubicBezTo>
                  <a:cubicBezTo>
                    <a:pt x="71" y="16"/>
                    <a:pt x="71" y="15"/>
                    <a:pt x="71" y="15"/>
                  </a:cubicBezTo>
                  <a:close/>
                  <a:moveTo>
                    <a:pt x="10" y="49"/>
                  </a:moveTo>
                  <a:cubicBezTo>
                    <a:pt x="10" y="49"/>
                    <a:pt x="10" y="50"/>
                    <a:pt x="10" y="51"/>
                  </a:cubicBezTo>
                  <a:cubicBezTo>
                    <a:pt x="14" y="51"/>
                    <a:pt x="29" y="48"/>
                    <a:pt x="34" y="48"/>
                  </a:cubicBezTo>
                  <a:cubicBezTo>
                    <a:pt x="34" y="48"/>
                    <a:pt x="34" y="47"/>
                    <a:pt x="34" y="46"/>
                  </a:cubicBezTo>
                  <a:cubicBezTo>
                    <a:pt x="30" y="46"/>
                    <a:pt x="15" y="49"/>
                    <a:pt x="10" y="49"/>
                  </a:cubicBezTo>
                  <a:close/>
                  <a:moveTo>
                    <a:pt x="10" y="41"/>
                  </a:moveTo>
                  <a:cubicBezTo>
                    <a:pt x="10" y="42"/>
                    <a:pt x="10" y="43"/>
                    <a:pt x="10" y="43"/>
                  </a:cubicBezTo>
                  <a:cubicBezTo>
                    <a:pt x="14" y="44"/>
                    <a:pt x="29" y="41"/>
                    <a:pt x="34" y="41"/>
                  </a:cubicBezTo>
                  <a:cubicBezTo>
                    <a:pt x="34" y="40"/>
                    <a:pt x="34" y="40"/>
                    <a:pt x="34" y="39"/>
                  </a:cubicBezTo>
                  <a:cubicBezTo>
                    <a:pt x="30" y="39"/>
                    <a:pt x="15" y="41"/>
                    <a:pt x="10" y="41"/>
                  </a:cubicBezTo>
                  <a:close/>
                  <a:moveTo>
                    <a:pt x="10" y="34"/>
                  </a:moveTo>
                  <a:cubicBezTo>
                    <a:pt x="10" y="35"/>
                    <a:pt x="10" y="36"/>
                    <a:pt x="10" y="37"/>
                  </a:cubicBezTo>
                  <a:cubicBezTo>
                    <a:pt x="14" y="37"/>
                    <a:pt x="29" y="34"/>
                    <a:pt x="34" y="34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0" y="32"/>
                    <a:pt x="15" y="34"/>
                    <a:pt x="10" y="34"/>
                  </a:cubicBezTo>
                  <a:close/>
                  <a:moveTo>
                    <a:pt x="22" y="25"/>
                  </a:moveTo>
                  <a:cubicBezTo>
                    <a:pt x="22" y="26"/>
                    <a:pt x="22" y="27"/>
                    <a:pt x="22" y="28"/>
                  </a:cubicBezTo>
                  <a:cubicBezTo>
                    <a:pt x="25" y="28"/>
                    <a:pt x="29" y="26"/>
                    <a:pt x="34" y="27"/>
                  </a:cubicBezTo>
                  <a:cubicBezTo>
                    <a:pt x="34" y="26"/>
                    <a:pt x="34" y="25"/>
                    <a:pt x="34" y="24"/>
                  </a:cubicBezTo>
                  <a:cubicBezTo>
                    <a:pt x="30" y="24"/>
                    <a:pt x="26" y="25"/>
                    <a:pt x="22" y="25"/>
                  </a:cubicBezTo>
                  <a:close/>
                  <a:moveTo>
                    <a:pt x="22" y="19"/>
                  </a:moveTo>
                  <a:cubicBezTo>
                    <a:pt x="22" y="20"/>
                    <a:pt x="22" y="21"/>
                    <a:pt x="22" y="21"/>
                  </a:cubicBezTo>
                  <a:cubicBezTo>
                    <a:pt x="25" y="21"/>
                    <a:pt x="29" y="20"/>
                    <a:pt x="34" y="20"/>
                  </a:cubicBezTo>
                  <a:cubicBezTo>
                    <a:pt x="34" y="20"/>
                    <a:pt x="34" y="19"/>
                    <a:pt x="34" y="18"/>
                  </a:cubicBezTo>
                  <a:cubicBezTo>
                    <a:pt x="30" y="18"/>
                    <a:pt x="26" y="19"/>
                    <a:pt x="22" y="19"/>
                  </a:cubicBezTo>
                  <a:close/>
                  <a:moveTo>
                    <a:pt x="22" y="14"/>
                  </a:moveTo>
                  <a:cubicBezTo>
                    <a:pt x="22" y="15"/>
                    <a:pt x="22" y="15"/>
                    <a:pt x="22" y="16"/>
                  </a:cubicBezTo>
                  <a:cubicBezTo>
                    <a:pt x="25" y="16"/>
                    <a:pt x="29" y="15"/>
                    <a:pt x="34" y="15"/>
                  </a:cubicBezTo>
                  <a:cubicBezTo>
                    <a:pt x="34" y="14"/>
                    <a:pt x="34" y="14"/>
                    <a:pt x="34" y="13"/>
                  </a:cubicBezTo>
                  <a:cubicBezTo>
                    <a:pt x="30" y="13"/>
                    <a:pt x="26" y="13"/>
                    <a:pt x="22" y="14"/>
                  </a:cubicBezTo>
                  <a:close/>
                  <a:moveTo>
                    <a:pt x="9" y="14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9" y="14"/>
                    <a:pt x="9" y="14"/>
                    <a:pt x="9" y="14"/>
                  </a:cubicBezTo>
                  <a:close/>
                  <a:moveTo>
                    <a:pt x="21" y="8"/>
                  </a:moveTo>
                  <a:cubicBezTo>
                    <a:pt x="16" y="8"/>
                    <a:pt x="10" y="9"/>
                    <a:pt x="5" y="9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10" y="56"/>
                    <a:pt x="16" y="55"/>
                    <a:pt x="21" y="55"/>
                  </a:cubicBezTo>
                  <a:cubicBezTo>
                    <a:pt x="27" y="54"/>
                    <a:pt x="33" y="53"/>
                    <a:pt x="37" y="5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4" y="6"/>
                    <a:pt x="27" y="7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文本框 34"/>
            <p:cNvSpPr txBox="1">
              <a:spLocks noChangeArrowheads="1"/>
            </p:cNvSpPr>
            <p:nvPr/>
          </p:nvSpPr>
          <p:spPr bwMode="auto">
            <a:xfrm>
              <a:off x="1198061" y="4373785"/>
              <a:ext cx="16644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</a:rPr>
                <a:t>分类</a:t>
              </a:r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601566" y="5437649"/>
            <a:ext cx="128802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 b="1" dirty="0" smtClean="0">
                <a:solidFill>
                  <a:srgbClr val="197519"/>
                </a:solidFill>
              </a:rPr>
              <a:t>定向爬虫</a:t>
            </a:r>
            <a:endParaRPr lang="zh-CN" altLang="en-US" sz="2100" b="1" dirty="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9210423" y="3513907"/>
            <a:ext cx="15377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 b="1" dirty="0" smtClean="0">
                <a:solidFill>
                  <a:srgbClr val="197519"/>
                </a:solidFill>
              </a:rPr>
              <a:t>半定向爬虫</a:t>
            </a:r>
            <a:endParaRPr lang="zh-CN" altLang="en-US" sz="2100" b="1" dirty="0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8564203" y="1673439"/>
            <a:ext cx="15924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 b="1" dirty="0" smtClean="0">
                <a:solidFill>
                  <a:srgbClr val="197519"/>
                </a:solidFill>
              </a:rPr>
              <a:t>不定向爬虫</a:t>
            </a:r>
            <a:endParaRPr lang="zh-CN" altLang="en-US" sz="2100" b="1" dirty="0"/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>
                <a:solidFill>
                  <a:srgbClr val="197519"/>
                </a:solidFill>
                <a:ea typeface="方正粗倩简体" pitchFamily="65" charset="-122"/>
              </a:rPr>
              <a:t>05</a:t>
            </a:r>
            <a:endParaRPr lang="zh-CN" altLang="en-US" sz="1500">
              <a:solidFill>
                <a:srgbClr val="197519"/>
              </a:solidFill>
              <a:ea typeface="方正粗倩简体" pitchFamily="65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964033" y="1550888"/>
            <a:ext cx="1379578" cy="1005626"/>
            <a:chOff x="3856882" y="1805041"/>
            <a:chExt cx="1734682" cy="1262903"/>
          </a:xfrm>
        </p:grpSpPr>
        <p:grpSp>
          <p:nvGrpSpPr>
            <p:cNvPr id="10259" name="组合 8"/>
            <p:cNvGrpSpPr>
              <a:grpSpLocks/>
            </p:cNvGrpSpPr>
            <p:nvPr/>
          </p:nvGrpSpPr>
          <p:grpSpPr bwMode="auto">
            <a:xfrm>
              <a:off x="4635110" y="1805041"/>
              <a:ext cx="956454" cy="942655"/>
              <a:chOff x="4635110" y="1805041"/>
              <a:chExt cx="956454" cy="942655"/>
            </a:xfrm>
          </p:grpSpPr>
          <p:sp>
            <p:nvSpPr>
              <p:cNvPr id="10260" name="等腰三角形 4"/>
              <p:cNvSpPr>
                <a:spLocks noChangeArrowheads="1"/>
              </p:cNvSpPr>
              <p:nvPr/>
            </p:nvSpPr>
            <p:spPr bwMode="auto">
              <a:xfrm>
                <a:off x="4635110" y="1805041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文本框 27"/>
              <p:cNvSpPr txBox="1">
                <a:spLocks noChangeArrowheads="1"/>
              </p:cNvSpPr>
              <p:nvPr/>
            </p:nvSpPr>
            <p:spPr bwMode="auto">
              <a:xfrm>
                <a:off x="4676256" y="2066129"/>
                <a:ext cx="915308" cy="681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 rot="19804025">
              <a:off x="3856882" y="2198508"/>
              <a:ext cx="1580594" cy="869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7563688" y="3284107"/>
            <a:ext cx="1476857" cy="782406"/>
            <a:chOff x="4279404" y="3368896"/>
            <a:chExt cx="1855551" cy="983585"/>
          </a:xfrm>
        </p:grpSpPr>
        <p:grpSp>
          <p:nvGrpSpPr>
            <p:cNvPr id="10264" name="组合 9"/>
            <p:cNvGrpSpPr>
              <a:grpSpLocks/>
            </p:cNvGrpSpPr>
            <p:nvPr/>
          </p:nvGrpSpPr>
          <p:grpSpPr bwMode="auto">
            <a:xfrm>
              <a:off x="5108046" y="3368896"/>
              <a:ext cx="1026909" cy="983585"/>
              <a:chOff x="5108046" y="3368896"/>
              <a:chExt cx="1026909" cy="983585"/>
            </a:xfrm>
          </p:grpSpPr>
          <p:sp>
            <p:nvSpPr>
              <p:cNvPr id="10265" name="等腰三角形 21"/>
              <p:cNvSpPr>
                <a:spLocks noChangeArrowheads="1"/>
              </p:cNvSpPr>
              <p:nvPr/>
            </p:nvSpPr>
            <p:spPr bwMode="auto">
              <a:xfrm rot="1800000">
                <a:off x="5178501" y="3368896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文本框 29"/>
              <p:cNvSpPr txBox="1">
                <a:spLocks noChangeArrowheads="1"/>
              </p:cNvSpPr>
              <p:nvPr/>
            </p:nvSpPr>
            <p:spPr bwMode="auto">
              <a:xfrm>
                <a:off x="5108046" y="3670213"/>
                <a:ext cx="915307" cy="682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4279404" y="3462600"/>
              <a:ext cx="1580948" cy="868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7097625" y="4867912"/>
            <a:ext cx="1403580" cy="915937"/>
            <a:chOff x="3976330" y="4762614"/>
            <a:chExt cx="1764377" cy="1151302"/>
          </a:xfrm>
        </p:grpSpPr>
        <p:grpSp>
          <p:nvGrpSpPr>
            <p:cNvPr id="10269" name="组合 11"/>
            <p:cNvGrpSpPr>
              <a:grpSpLocks/>
            </p:cNvGrpSpPr>
            <p:nvPr/>
          </p:nvGrpSpPr>
          <p:grpSpPr bwMode="auto">
            <a:xfrm>
              <a:off x="4720144" y="4919339"/>
              <a:ext cx="1020563" cy="994577"/>
              <a:chOff x="4720144" y="4919339"/>
              <a:chExt cx="1020563" cy="994577"/>
            </a:xfrm>
          </p:grpSpPr>
          <p:sp>
            <p:nvSpPr>
              <p:cNvPr id="10270" name="等腰三角形 22"/>
              <p:cNvSpPr>
                <a:spLocks noChangeArrowheads="1"/>
              </p:cNvSpPr>
              <p:nvPr/>
            </p:nvSpPr>
            <p:spPr bwMode="auto">
              <a:xfrm rot="3600000">
                <a:off x="4850216" y="4985302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文本框 28"/>
              <p:cNvSpPr txBox="1">
                <a:spLocks noChangeArrowheads="1"/>
              </p:cNvSpPr>
              <p:nvPr/>
            </p:nvSpPr>
            <p:spPr bwMode="auto">
              <a:xfrm>
                <a:off x="4720144" y="5231736"/>
                <a:ext cx="915308" cy="682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 rot="1795975" flipH="1">
              <a:off x="3976330" y="4762614"/>
              <a:ext cx="1581746" cy="870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4" name="等腰三角形 5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等腰三角形 5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等腰三角形 5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1025525" y="579438"/>
            <a:ext cx="18368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爬虫的分类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2459487" y="4946553"/>
            <a:ext cx="1403580" cy="922047"/>
            <a:chOff x="3976330" y="4762614"/>
            <a:chExt cx="1764377" cy="1158982"/>
          </a:xfrm>
        </p:grpSpPr>
        <p:grpSp>
          <p:nvGrpSpPr>
            <p:cNvPr id="66" name="组合 11"/>
            <p:cNvGrpSpPr>
              <a:grpSpLocks/>
            </p:cNvGrpSpPr>
            <p:nvPr/>
          </p:nvGrpSpPr>
          <p:grpSpPr bwMode="auto">
            <a:xfrm>
              <a:off x="4732281" y="4919339"/>
              <a:ext cx="1008426" cy="1002257"/>
              <a:chOff x="4732281" y="4919339"/>
              <a:chExt cx="1008426" cy="1002257"/>
            </a:xfrm>
          </p:grpSpPr>
          <p:sp>
            <p:nvSpPr>
              <p:cNvPr id="68" name="等腰三角形 22"/>
              <p:cNvSpPr>
                <a:spLocks noChangeArrowheads="1"/>
              </p:cNvSpPr>
              <p:nvPr/>
            </p:nvSpPr>
            <p:spPr bwMode="auto">
              <a:xfrm rot="3600000">
                <a:off x="4850216" y="4985302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文本框 28"/>
              <p:cNvSpPr txBox="1">
                <a:spLocks noChangeArrowheads="1"/>
              </p:cNvSpPr>
              <p:nvPr/>
            </p:nvSpPr>
            <p:spPr bwMode="auto">
              <a:xfrm>
                <a:off x="4732281" y="5239416"/>
                <a:ext cx="915308" cy="682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 rot="1795975" flipH="1">
              <a:off x="3976330" y="4762614"/>
              <a:ext cx="1581746" cy="870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grpSp>
        <p:nvGrpSpPr>
          <p:cNvPr id="70" name="组合 69"/>
          <p:cNvGrpSpPr>
            <a:grpSpLocks/>
          </p:cNvGrpSpPr>
          <p:nvPr/>
        </p:nvGrpSpPr>
        <p:grpSpPr bwMode="auto">
          <a:xfrm rot="10800000">
            <a:off x="2400428" y="3385204"/>
            <a:ext cx="1476857" cy="765590"/>
            <a:chOff x="4279404" y="3368896"/>
            <a:chExt cx="1855551" cy="962445"/>
          </a:xfrm>
        </p:grpSpPr>
        <p:grpSp>
          <p:nvGrpSpPr>
            <p:cNvPr id="71" name="组合 9"/>
            <p:cNvGrpSpPr>
              <a:grpSpLocks/>
            </p:cNvGrpSpPr>
            <p:nvPr/>
          </p:nvGrpSpPr>
          <p:grpSpPr bwMode="auto">
            <a:xfrm>
              <a:off x="5153776" y="3368896"/>
              <a:ext cx="981179" cy="824528"/>
              <a:chOff x="5153776" y="3368896"/>
              <a:chExt cx="981179" cy="824528"/>
            </a:xfrm>
          </p:grpSpPr>
          <p:sp>
            <p:nvSpPr>
              <p:cNvPr id="73" name="等腰三角形 21"/>
              <p:cNvSpPr>
                <a:spLocks noChangeArrowheads="1"/>
              </p:cNvSpPr>
              <p:nvPr/>
            </p:nvSpPr>
            <p:spPr bwMode="auto">
              <a:xfrm rot="1800000">
                <a:off x="5178501" y="3368896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文本框 29"/>
              <p:cNvSpPr txBox="1">
                <a:spLocks noChangeArrowheads="1"/>
              </p:cNvSpPr>
              <p:nvPr/>
            </p:nvSpPr>
            <p:spPr bwMode="auto">
              <a:xfrm rot="10800000">
                <a:off x="5153776" y="3474848"/>
                <a:ext cx="915307" cy="682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4279404" y="3462600"/>
              <a:ext cx="1580948" cy="868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grpSp>
        <p:nvGrpSpPr>
          <p:cNvPr id="75" name="组合 74"/>
          <p:cNvGrpSpPr>
            <a:grpSpLocks/>
          </p:cNvGrpSpPr>
          <p:nvPr/>
        </p:nvGrpSpPr>
        <p:grpSpPr bwMode="auto">
          <a:xfrm>
            <a:off x="2651963" y="1505025"/>
            <a:ext cx="1379578" cy="1005626"/>
            <a:chOff x="3856882" y="1805041"/>
            <a:chExt cx="1734682" cy="1262903"/>
          </a:xfrm>
        </p:grpSpPr>
        <p:grpSp>
          <p:nvGrpSpPr>
            <p:cNvPr id="76" name="组合 8"/>
            <p:cNvGrpSpPr>
              <a:grpSpLocks/>
            </p:cNvGrpSpPr>
            <p:nvPr/>
          </p:nvGrpSpPr>
          <p:grpSpPr bwMode="auto">
            <a:xfrm>
              <a:off x="4635110" y="1805041"/>
              <a:ext cx="956454" cy="942655"/>
              <a:chOff x="4635110" y="1805041"/>
              <a:chExt cx="956454" cy="942655"/>
            </a:xfrm>
          </p:grpSpPr>
          <p:sp>
            <p:nvSpPr>
              <p:cNvPr id="78" name="等腰三角形 4"/>
              <p:cNvSpPr>
                <a:spLocks noChangeArrowheads="1"/>
              </p:cNvSpPr>
              <p:nvPr/>
            </p:nvSpPr>
            <p:spPr bwMode="auto">
              <a:xfrm>
                <a:off x="4635110" y="1805041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文本框 27"/>
              <p:cNvSpPr txBox="1">
                <a:spLocks noChangeArrowheads="1"/>
              </p:cNvSpPr>
              <p:nvPr/>
            </p:nvSpPr>
            <p:spPr bwMode="auto">
              <a:xfrm>
                <a:off x="4676256" y="2066129"/>
                <a:ext cx="915308" cy="681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77" name="矩形 76"/>
            <p:cNvSpPr/>
            <p:nvPr/>
          </p:nvSpPr>
          <p:spPr>
            <a:xfrm rot="19804025">
              <a:off x="3856882" y="2198508"/>
              <a:ext cx="1580594" cy="869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1246200" y="1673439"/>
            <a:ext cx="187878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 b="1" dirty="0" smtClean="0">
                <a:solidFill>
                  <a:srgbClr val="197519"/>
                </a:solidFill>
              </a:rPr>
              <a:t>通用网络爬虫</a:t>
            </a:r>
            <a:endParaRPr lang="zh-CN" altLang="en-US" sz="2100" b="1" dirty="0"/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93585" y="3505972"/>
            <a:ext cx="18977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 b="1" dirty="0" smtClean="0">
                <a:solidFill>
                  <a:srgbClr val="197519"/>
                </a:solidFill>
              </a:rPr>
              <a:t>主题网络爬虫</a:t>
            </a:r>
            <a:endParaRPr lang="zh-CN" altLang="en-US" sz="2100" b="1" dirty="0"/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1088666" y="5451699"/>
            <a:ext cx="182354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 b="1" dirty="0" smtClean="0">
                <a:solidFill>
                  <a:srgbClr val="197519"/>
                </a:solidFill>
              </a:rPr>
              <a:t>深度网络爬虫</a:t>
            </a:r>
            <a:endParaRPr lang="zh-CN" altLang="en-US" sz="2100" b="1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8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300"/>
                            </p:stCondLst>
                            <p:childTnLst>
                              <p:par>
                                <p:cTn id="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8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300"/>
                            </p:stCondLst>
                            <p:childTnLst>
                              <p:par>
                                <p:cTn id="8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tmFilter="0,0; .5, 1; 1, 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50"/>
                            </p:stCondLst>
                            <p:childTnLst>
                              <p:par>
                                <p:cTn id="9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80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150"/>
                            </p:stCondLst>
                            <p:childTnLst>
                              <p:par>
                                <p:cTn id="1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850"/>
                            </p:stCondLst>
                            <p:childTnLst>
                              <p:par>
                                <p:cTn id="1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7" grpId="0"/>
      <p:bldP spid="27" grpId="0"/>
      <p:bldP spid="33" grpId="0"/>
      <p:bldP spid="44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45" grpId="0"/>
      <p:bldP spid="80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rrowheads="1"/>
          </p:cNvSpPr>
          <p:nvPr/>
        </p:nvSpPr>
        <p:spPr bwMode="auto">
          <a:xfrm rot="9233090">
            <a:off x="11163300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" name="等腰三角形 3"/>
          <p:cNvSpPr>
            <a:spLocks noChangeArrowheads="1"/>
          </p:cNvSpPr>
          <p:nvPr/>
        </p:nvSpPr>
        <p:spPr bwMode="auto">
          <a:xfrm rot="15569576">
            <a:off x="109227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等腰三角形 4"/>
          <p:cNvSpPr>
            <a:spLocks noChangeArrowheads="1"/>
          </p:cNvSpPr>
          <p:nvPr/>
        </p:nvSpPr>
        <p:spPr bwMode="auto">
          <a:xfrm rot="21371394">
            <a:off x="113776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6" name="等腰三角形 5"/>
          <p:cNvSpPr>
            <a:spLocks noChangeArrowheads="1"/>
          </p:cNvSpPr>
          <p:nvPr/>
        </p:nvSpPr>
        <p:spPr bwMode="auto">
          <a:xfrm rot="18210217">
            <a:off x="11117263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" name="等腰三角形 6"/>
          <p:cNvSpPr>
            <a:spLocks noChangeArrowheads="1"/>
          </p:cNvSpPr>
          <p:nvPr/>
        </p:nvSpPr>
        <p:spPr bwMode="auto">
          <a:xfrm rot="8748521">
            <a:off x="1130617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00960" y="1724025"/>
            <a:ext cx="0" cy="288925"/>
          </a:xfrm>
          <a:prstGeom prst="line">
            <a:avLst/>
          </a:prstGeom>
          <a:ln w="539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00960" y="3211513"/>
            <a:ext cx="0" cy="287337"/>
          </a:xfrm>
          <a:prstGeom prst="line">
            <a:avLst/>
          </a:prstGeom>
          <a:ln w="53975">
            <a:solidFill>
              <a:srgbClr val="4F8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00960" y="4700588"/>
            <a:ext cx="0" cy="287337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96210" y="1638300"/>
            <a:ext cx="462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197519"/>
                </a:solidFill>
              </a:rPr>
              <a:t>别人开发的程序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858416" y="3183392"/>
            <a:ext cx="4704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F867D"/>
                </a:solidFill>
              </a:rPr>
              <a:t>第三方云端爬虫</a:t>
            </a:r>
            <a:endParaRPr lang="zh-CN" altLang="en-US" sz="2400" dirty="0">
              <a:solidFill>
                <a:srgbClr val="4F867D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896210" y="4610100"/>
            <a:ext cx="462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5AAB1E"/>
                </a:solidFill>
              </a:rPr>
              <a:t>个人编程</a:t>
            </a:r>
            <a:endParaRPr lang="zh-CN" altLang="en-US" sz="2400" dirty="0">
              <a:solidFill>
                <a:srgbClr val="5AAB1E"/>
              </a:solidFill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877160" y="2308420"/>
            <a:ext cx="90219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 dirty="0" smtClean="0">
                <a:solidFill>
                  <a:srgbClr val="404040"/>
                </a:solidFill>
              </a:rPr>
              <a:t>公司开发的：八爪鱼                         个人开发者开发的：</a:t>
            </a:r>
            <a:r>
              <a:rPr lang="en-US" altLang="zh-CN" sz="2100" dirty="0" smtClean="0">
                <a:solidFill>
                  <a:srgbClr val="404040"/>
                </a:solidFill>
                <a:hlinkClick r:id="rId2"/>
              </a:rPr>
              <a:t>Hawk</a:t>
            </a:r>
            <a:endParaRPr lang="zh-CN" altLang="en-US" sz="2100" dirty="0">
              <a:solidFill>
                <a:srgbClr val="404040"/>
              </a:solidFill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800960" y="3890382"/>
            <a:ext cx="963201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 dirty="0" smtClean="0">
                <a:solidFill>
                  <a:srgbClr val="404040"/>
                </a:solidFill>
              </a:rPr>
              <a:t>神箭</a:t>
            </a:r>
            <a:r>
              <a:rPr lang="zh-CN" altLang="en-US" sz="2100" dirty="0">
                <a:solidFill>
                  <a:srgbClr val="404040"/>
                </a:solidFill>
              </a:rPr>
              <a:t>手（一站式云端爬虫开发框架）</a:t>
            </a:r>
            <a:r>
              <a:rPr lang="zh-CN" altLang="en-US" sz="2100" dirty="0" smtClean="0">
                <a:solidFill>
                  <a:srgbClr val="404040"/>
                </a:solidFill>
              </a:rPr>
              <a:t>：</a:t>
            </a:r>
            <a:r>
              <a:rPr lang="en-US" altLang="zh-CN" sz="2100" dirty="0" smtClean="0">
                <a:solidFill>
                  <a:srgbClr val="404040"/>
                </a:solidFill>
                <a:hlinkClick r:id="rId3"/>
              </a:rPr>
              <a:t>http://www.shenjianshou.cn/</a:t>
            </a:r>
            <a:endParaRPr lang="zh-CN" altLang="en-US" sz="2100" dirty="0">
              <a:solidFill>
                <a:srgbClr val="404040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800960" y="5382633"/>
            <a:ext cx="91836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 smtClean="0">
                <a:solidFill>
                  <a:srgbClr val="404040"/>
                </a:solidFill>
              </a:rPr>
              <a:t>Python</a:t>
            </a:r>
            <a:r>
              <a:rPr lang="zh-CN" altLang="en-US" sz="2100" dirty="0" smtClean="0">
                <a:solidFill>
                  <a:srgbClr val="404040"/>
                </a:solidFill>
              </a:rPr>
              <a:t>， </a:t>
            </a:r>
            <a:r>
              <a:rPr lang="en-US" altLang="zh-CN" sz="2100" dirty="0" smtClean="0">
                <a:solidFill>
                  <a:srgbClr val="404040"/>
                </a:solidFill>
              </a:rPr>
              <a:t>Java </a:t>
            </a:r>
            <a:r>
              <a:rPr lang="zh-CN" altLang="en-US" sz="2100" dirty="0" smtClean="0">
                <a:solidFill>
                  <a:srgbClr val="404040"/>
                </a:solidFill>
              </a:rPr>
              <a:t>， </a:t>
            </a:r>
            <a:r>
              <a:rPr lang="en-US" altLang="zh-CN" sz="2100" dirty="0" smtClean="0">
                <a:solidFill>
                  <a:srgbClr val="404040"/>
                </a:solidFill>
              </a:rPr>
              <a:t>C , JavaScript</a:t>
            </a:r>
            <a:r>
              <a:rPr lang="zh-CN" altLang="en-US" sz="2100" dirty="0" smtClean="0">
                <a:solidFill>
                  <a:srgbClr val="404040"/>
                </a:solidFill>
              </a:rPr>
              <a:t> 等基本所有语言都支持爬虫编写</a:t>
            </a:r>
            <a:endParaRPr lang="zh-CN" altLang="en-US" sz="2100" dirty="0">
              <a:solidFill>
                <a:srgbClr val="404040"/>
              </a:solidFill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>
                <a:solidFill>
                  <a:srgbClr val="197519"/>
                </a:solidFill>
                <a:ea typeface="方正粗倩简体" pitchFamily="65" charset="-122"/>
              </a:rPr>
              <a:t>06</a:t>
            </a:r>
            <a:endParaRPr lang="zh-CN" altLang="en-US" sz="150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025525" y="579438"/>
            <a:ext cx="18368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爬虫工具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393825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>
                <a:solidFill>
                  <a:srgbClr val="197519"/>
                </a:solidFill>
              </a:rPr>
              <a:t>02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197519"/>
                </a:solidFill>
              </a:rPr>
              <a:t>爬虫必备储备知识</a:t>
            </a:r>
            <a:endParaRPr lang="zh-CN" altLang="en-US" sz="3200" b="1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2011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197519"/>
                </a:solidFill>
              </a:rPr>
              <a:t>Part Two</a:t>
            </a:r>
            <a:endParaRPr lang="zh-CN" altLang="en-US" sz="3200" b="1" i="1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1229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1229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1229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1229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1230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230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230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>
            <a:spLocks noChangeArrowheads="1"/>
          </p:cNvSpPr>
          <p:nvPr/>
        </p:nvSpPr>
        <p:spPr bwMode="auto">
          <a:xfrm rot="9233090">
            <a:off x="11144250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1" name="等腰三角形 30"/>
          <p:cNvSpPr>
            <a:spLocks noChangeArrowheads="1"/>
          </p:cNvSpPr>
          <p:nvPr/>
        </p:nvSpPr>
        <p:spPr bwMode="auto">
          <a:xfrm rot="-6030424">
            <a:off x="1090374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2" name="等腰三角形 31"/>
          <p:cNvSpPr>
            <a:spLocks noChangeArrowheads="1"/>
          </p:cNvSpPr>
          <p:nvPr/>
        </p:nvSpPr>
        <p:spPr bwMode="auto">
          <a:xfrm rot="-228606">
            <a:off x="11358563" y="6643688"/>
            <a:ext cx="120650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3" name="等腰三角形 32"/>
          <p:cNvSpPr>
            <a:spLocks noChangeArrowheads="1"/>
          </p:cNvSpPr>
          <p:nvPr/>
        </p:nvSpPr>
        <p:spPr bwMode="auto">
          <a:xfrm rot="-3389783">
            <a:off x="11098213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8" name="等腰三角形 37"/>
          <p:cNvSpPr>
            <a:spLocks noChangeArrowheads="1"/>
          </p:cNvSpPr>
          <p:nvPr/>
        </p:nvSpPr>
        <p:spPr bwMode="auto">
          <a:xfrm rot="8748521">
            <a:off x="1128712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543050" y="1793875"/>
            <a:ext cx="2552700" cy="4033838"/>
          </a:xfrm>
          <a:custGeom>
            <a:avLst/>
            <a:gdLst>
              <a:gd name="connsiteX0" fmla="*/ 0 w 2081770"/>
              <a:gd name="connsiteY0" fmla="*/ 0 h 3444647"/>
              <a:gd name="connsiteX1" fmla="*/ 2081770 w 2081770"/>
              <a:gd name="connsiteY1" fmla="*/ 0 h 3444647"/>
              <a:gd name="connsiteX2" fmla="*/ 2081770 w 2081770"/>
              <a:gd name="connsiteY2" fmla="*/ 3020507 h 3444647"/>
              <a:gd name="connsiteX3" fmla="*/ 2081769 w 2081770"/>
              <a:gd name="connsiteY3" fmla="*/ 3020507 h 3444647"/>
              <a:gd name="connsiteX4" fmla="*/ 1040904 w 2081770"/>
              <a:gd name="connsiteY4" fmla="*/ 3444647 h 3444647"/>
              <a:gd name="connsiteX5" fmla="*/ 38 w 2081770"/>
              <a:gd name="connsiteY5" fmla="*/ 3020507 h 3444647"/>
              <a:gd name="connsiteX6" fmla="*/ 0 w 2081770"/>
              <a:gd name="connsiteY6" fmla="*/ 3020507 h 344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1770" h="3444647">
                <a:moveTo>
                  <a:pt x="0" y="0"/>
                </a:moveTo>
                <a:lnTo>
                  <a:pt x="2081770" y="0"/>
                </a:lnTo>
                <a:lnTo>
                  <a:pt x="2081770" y="3020507"/>
                </a:lnTo>
                <a:lnTo>
                  <a:pt x="2081769" y="3020507"/>
                </a:lnTo>
                <a:lnTo>
                  <a:pt x="1040904" y="3444647"/>
                </a:lnTo>
                <a:lnTo>
                  <a:pt x="38" y="3020507"/>
                </a:lnTo>
                <a:lnTo>
                  <a:pt x="0" y="3020507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6" name="任意多边形 35"/>
          <p:cNvSpPr/>
          <p:nvPr/>
        </p:nvSpPr>
        <p:spPr>
          <a:xfrm>
            <a:off x="4816475" y="1793875"/>
            <a:ext cx="2555875" cy="4035425"/>
          </a:xfrm>
          <a:custGeom>
            <a:avLst/>
            <a:gdLst>
              <a:gd name="connsiteX0" fmla="*/ 3574 w 2556274"/>
              <a:gd name="connsiteY0" fmla="*/ 0 h 4035448"/>
              <a:gd name="connsiteX1" fmla="*/ 2556274 w 2556274"/>
              <a:gd name="connsiteY1" fmla="*/ 0 h 4035448"/>
              <a:gd name="connsiteX2" fmla="*/ 2556274 w 2556274"/>
              <a:gd name="connsiteY2" fmla="*/ 3537962 h 4035448"/>
              <a:gd name="connsiteX3" fmla="*/ 2550778 w 2556274"/>
              <a:gd name="connsiteY3" fmla="*/ 3537962 h 4035448"/>
              <a:gd name="connsiteX4" fmla="*/ 2550194 w 2556274"/>
              <a:gd name="connsiteY4" fmla="*/ 3538647 h 4035448"/>
              <a:gd name="connsiteX5" fmla="*/ 2556250 w 2556274"/>
              <a:gd name="connsiteY5" fmla="*/ 3538647 h 4035448"/>
              <a:gd name="connsiteX6" fmla="*/ 1279924 w 2556274"/>
              <a:gd name="connsiteY6" fmla="*/ 4035448 h 4035448"/>
              <a:gd name="connsiteX7" fmla="*/ 31869 w 2556274"/>
              <a:gd name="connsiteY7" fmla="*/ 3549651 h 4035448"/>
              <a:gd name="connsiteX8" fmla="*/ 28247 w 2556274"/>
              <a:gd name="connsiteY8" fmla="*/ 3549073 h 4035448"/>
              <a:gd name="connsiteX9" fmla="*/ 7579 w 2556274"/>
              <a:gd name="connsiteY9" fmla="*/ 3541806 h 4035448"/>
              <a:gd name="connsiteX10" fmla="*/ 5528 w 2556274"/>
              <a:gd name="connsiteY10" fmla="*/ 3539398 h 4035448"/>
              <a:gd name="connsiteX11" fmla="*/ 3598 w 2556274"/>
              <a:gd name="connsiteY11" fmla="*/ 3538647 h 4035448"/>
              <a:gd name="connsiteX12" fmla="*/ 4888 w 2556274"/>
              <a:gd name="connsiteY12" fmla="*/ 3538647 h 4035448"/>
              <a:gd name="connsiteX13" fmla="*/ 4305 w 2556274"/>
              <a:gd name="connsiteY13" fmla="*/ 3537962 h 4035448"/>
              <a:gd name="connsiteX14" fmla="*/ 3574 w 2556274"/>
              <a:gd name="connsiteY14" fmla="*/ 3537962 h 4035448"/>
              <a:gd name="connsiteX15" fmla="*/ 3574 w 2556274"/>
              <a:gd name="connsiteY15" fmla="*/ 3537104 h 4035448"/>
              <a:gd name="connsiteX16" fmla="*/ 0 w 2556274"/>
              <a:gd name="connsiteY16" fmla="*/ 3532908 h 4035448"/>
              <a:gd name="connsiteX17" fmla="*/ 3574 w 2556274"/>
              <a:gd name="connsiteY17" fmla="*/ 3528712 h 403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56274" h="4035448">
                <a:moveTo>
                  <a:pt x="3574" y="0"/>
                </a:moveTo>
                <a:lnTo>
                  <a:pt x="2556274" y="0"/>
                </a:lnTo>
                <a:lnTo>
                  <a:pt x="2556274" y="3537962"/>
                </a:lnTo>
                <a:lnTo>
                  <a:pt x="2550778" y="3537962"/>
                </a:lnTo>
                <a:lnTo>
                  <a:pt x="2550194" y="3538647"/>
                </a:lnTo>
                <a:lnTo>
                  <a:pt x="2556250" y="3538647"/>
                </a:lnTo>
                <a:lnTo>
                  <a:pt x="1279924" y="4035448"/>
                </a:lnTo>
                <a:lnTo>
                  <a:pt x="31869" y="3549651"/>
                </a:lnTo>
                <a:lnTo>
                  <a:pt x="28247" y="3549073"/>
                </a:lnTo>
                <a:cubicBezTo>
                  <a:pt x="19521" y="3547004"/>
                  <a:pt x="12459" y="3544541"/>
                  <a:pt x="7579" y="3541806"/>
                </a:cubicBezTo>
                <a:lnTo>
                  <a:pt x="5528" y="3539398"/>
                </a:lnTo>
                <a:lnTo>
                  <a:pt x="3598" y="3538647"/>
                </a:lnTo>
                <a:lnTo>
                  <a:pt x="4888" y="3538647"/>
                </a:lnTo>
                <a:lnTo>
                  <a:pt x="4305" y="3537962"/>
                </a:lnTo>
                <a:lnTo>
                  <a:pt x="3574" y="3537962"/>
                </a:lnTo>
                <a:lnTo>
                  <a:pt x="3574" y="3537104"/>
                </a:lnTo>
                <a:lnTo>
                  <a:pt x="0" y="3532908"/>
                </a:lnTo>
                <a:lnTo>
                  <a:pt x="3574" y="3528712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3" name="任意多边形 42"/>
          <p:cNvSpPr/>
          <p:nvPr/>
        </p:nvSpPr>
        <p:spPr>
          <a:xfrm>
            <a:off x="8096250" y="1793875"/>
            <a:ext cx="2552700" cy="4033838"/>
          </a:xfrm>
          <a:custGeom>
            <a:avLst/>
            <a:gdLst>
              <a:gd name="connsiteX0" fmla="*/ 0 w 2081770"/>
              <a:gd name="connsiteY0" fmla="*/ 0 h 3444647"/>
              <a:gd name="connsiteX1" fmla="*/ 2081770 w 2081770"/>
              <a:gd name="connsiteY1" fmla="*/ 0 h 3444647"/>
              <a:gd name="connsiteX2" fmla="*/ 2081770 w 2081770"/>
              <a:gd name="connsiteY2" fmla="*/ 3020507 h 3444647"/>
              <a:gd name="connsiteX3" fmla="*/ 2081731 w 2081770"/>
              <a:gd name="connsiteY3" fmla="*/ 3020507 h 3444647"/>
              <a:gd name="connsiteX4" fmla="*/ 1040866 w 2081770"/>
              <a:gd name="connsiteY4" fmla="*/ 3444647 h 3444647"/>
              <a:gd name="connsiteX5" fmla="*/ 0 w 2081770"/>
              <a:gd name="connsiteY5" fmla="*/ 3020507 h 344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1770" h="3444647">
                <a:moveTo>
                  <a:pt x="0" y="0"/>
                </a:moveTo>
                <a:lnTo>
                  <a:pt x="2081770" y="0"/>
                </a:lnTo>
                <a:lnTo>
                  <a:pt x="2081770" y="3020507"/>
                </a:lnTo>
                <a:lnTo>
                  <a:pt x="2081731" y="3020507"/>
                </a:lnTo>
                <a:lnTo>
                  <a:pt x="1040866" y="3444647"/>
                </a:lnTo>
                <a:lnTo>
                  <a:pt x="0" y="3020507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4" name="Freeform 13"/>
          <p:cNvSpPr>
            <a:spLocks noEditPoints="1" noChangeArrowheads="1"/>
          </p:cNvSpPr>
          <p:nvPr/>
        </p:nvSpPr>
        <p:spPr bwMode="auto">
          <a:xfrm>
            <a:off x="5854700" y="2166938"/>
            <a:ext cx="482600" cy="388937"/>
          </a:xfrm>
          <a:custGeom>
            <a:avLst/>
            <a:gdLst>
              <a:gd name="T0" fmla="*/ 55 w 77"/>
              <a:gd name="T1" fmla="*/ 14 h 59"/>
              <a:gd name="T2" fmla="*/ 4 w 77"/>
              <a:gd name="T3" fmla="*/ 18 h 59"/>
              <a:gd name="T4" fmla="*/ 65 w 77"/>
              <a:gd name="T5" fmla="*/ 55 h 59"/>
              <a:gd name="T6" fmla="*/ 67 w 77"/>
              <a:gd name="T7" fmla="*/ 34 h 59"/>
              <a:gd name="T8" fmla="*/ 68 w 77"/>
              <a:gd name="T9" fmla="*/ 32 h 59"/>
              <a:gd name="T10" fmla="*/ 68 w 77"/>
              <a:gd name="T11" fmla="*/ 31 h 59"/>
              <a:gd name="T12" fmla="*/ 68 w 77"/>
              <a:gd name="T13" fmla="*/ 59 h 59"/>
              <a:gd name="T14" fmla="*/ 2 w 77"/>
              <a:gd name="T15" fmla="*/ 59 h 59"/>
              <a:gd name="T16" fmla="*/ 0 w 77"/>
              <a:gd name="T17" fmla="*/ 57 h 59"/>
              <a:gd name="T18" fmla="*/ 0 w 77"/>
              <a:gd name="T19" fmla="*/ 14 h 59"/>
              <a:gd name="T20" fmla="*/ 10 w 77"/>
              <a:gd name="T21" fmla="*/ 38 h 59"/>
              <a:gd name="T22" fmla="*/ 29 w 77"/>
              <a:gd name="T23" fmla="*/ 41 h 59"/>
              <a:gd name="T24" fmla="*/ 10 w 77"/>
              <a:gd name="T25" fmla="*/ 38 h 59"/>
              <a:gd name="T26" fmla="*/ 10 w 77"/>
              <a:gd name="T27" fmla="*/ 33 h 59"/>
              <a:gd name="T28" fmla="*/ 43 w 77"/>
              <a:gd name="T29" fmla="*/ 30 h 59"/>
              <a:gd name="T30" fmla="*/ 10 w 77"/>
              <a:gd name="T31" fmla="*/ 22 h 59"/>
              <a:gd name="T32" fmla="*/ 43 w 77"/>
              <a:gd name="T33" fmla="*/ 25 h 59"/>
              <a:gd name="T34" fmla="*/ 10 w 77"/>
              <a:gd name="T35" fmla="*/ 22 h 59"/>
              <a:gd name="T36" fmla="*/ 71 w 77"/>
              <a:gd name="T37" fmla="*/ 9 h 59"/>
              <a:gd name="T38" fmla="*/ 67 w 77"/>
              <a:gd name="T39" fmla="*/ 25 h 59"/>
              <a:gd name="T40" fmla="*/ 70 w 77"/>
              <a:gd name="T41" fmla="*/ 24 h 59"/>
              <a:gd name="T42" fmla="*/ 76 w 77"/>
              <a:gd name="T43" fmla="*/ 10 h 59"/>
              <a:gd name="T44" fmla="*/ 75 w 77"/>
              <a:gd name="T45" fmla="*/ 8 h 59"/>
              <a:gd name="T46" fmla="*/ 61 w 77"/>
              <a:gd name="T47" fmla="*/ 9 h 59"/>
              <a:gd name="T48" fmla="*/ 65 w 77"/>
              <a:gd name="T49" fmla="*/ 29 h 59"/>
              <a:gd name="T50" fmla="*/ 52 w 77"/>
              <a:gd name="T51" fmla="*/ 40 h 59"/>
              <a:gd name="T52" fmla="*/ 50 w 77"/>
              <a:gd name="T53" fmla="*/ 49 h 59"/>
              <a:gd name="T54" fmla="*/ 53 w 77"/>
              <a:gd name="T55" fmla="*/ 45 h 59"/>
              <a:gd name="T56" fmla="*/ 54 w 77"/>
              <a:gd name="T57" fmla="*/ 43 h 59"/>
              <a:gd name="T58" fmla="*/ 54 w 77"/>
              <a:gd name="T59" fmla="*/ 46 h 59"/>
              <a:gd name="T60" fmla="*/ 53 w 77"/>
              <a:gd name="T61" fmla="*/ 50 h 59"/>
              <a:gd name="T62" fmla="*/ 59 w 77"/>
              <a:gd name="T63" fmla="*/ 42 h 59"/>
              <a:gd name="T64" fmla="*/ 64 w 77"/>
              <a:gd name="T65" fmla="*/ 30 h 59"/>
              <a:gd name="T66" fmla="*/ 51 w 77"/>
              <a:gd name="T67" fmla="*/ 38 h 59"/>
              <a:gd name="T68" fmla="*/ 64 w 77"/>
              <a:gd name="T69" fmla="*/ 30 h 59"/>
              <a:gd name="T70" fmla="*/ 24 w 77"/>
              <a:gd name="T71" fmla="*/ 52 h 59"/>
              <a:gd name="T72" fmla="*/ 29 w 77"/>
              <a:gd name="T73" fmla="*/ 48 h 59"/>
              <a:gd name="T74" fmla="*/ 30 w 77"/>
              <a:gd name="T75" fmla="*/ 52 h 59"/>
              <a:gd name="T76" fmla="*/ 37 w 77"/>
              <a:gd name="T77" fmla="*/ 50 h 59"/>
              <a:gd name="T78" fmla="*/ 40 w 77"/>
              <a:gd name="T79" fmla="*/ 51 h 59"/>
              <a:gd name="T80" fmla="*/ 40 w 77"/>
              <a:gd name="T81" fmla="*/ 51 h 59"/>
              <a:gd name="T82" fmla="*/ 40 w 77"/>
              <a:gd name="T83" fmla="*/ 54 h 59"/>
              <a:gd name="T84" fmla="*/ 46 w 77"/>
              <a:gd name="T85" fmla="*/ 55 h 59"/>
              <a:gd name="T86" fmla="*/ 43 w 77"/>
              <a:gd name="T87" fmla="*/ 52 h 59"/>
              <a:gd name="T88" fmla="*/ 43 w 77"/>
              <a:gd name="T89" fmla="*/ 52 h 59"/>
              <a:gd name="T90" fmla="*/ 42 w 77"/>
              <a:gd name="T91" fmla="*/ 48 h 59"/>
              <a:gd name="T92" fmla="*/ 39 w 77"/>
              <a:gd name="T93" fmla="*/ 49 h 59"/>
              <a:gd name="T94" fmla="*/ 31 w 77"/>
              <a:gd name="T95" fmla="*/ 49 h 59"/>
              <a:gd name="T96" fmla="*/ 23 w 77"/>
              <a:gd name="T97" fmla="*/ 5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7" h="59">
                <a:moveTo>
                  <a:pt x="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6"/>
                  <a:pt x="54" y="17"/>
                  <a:pt x="5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55"/>
                  <a:pt x="4" y="55"/>
                  <a:pt x="4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8"/>
                  <a:pt x="66" y="36"/>
                  <a:pt x="6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lose/>
                <a:moveTo>
                  <a:pt x="10" y="38"/>
                </a:moveTo>
                <a:cubicBezTo>
                  <a:pt x="10" y="41"/>
                  <a:pt x="10" y="41"/>
                  <a:pt x="10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8"/>
                  <a:pt x="29" y="38"/>
                  <a:pt x="29" y="38"/>
                </a:cubicBezTo>
                <a:cubicBezTo>
                  <a:pt x="10" y="38"/>
                  <a:pt x="10" y="38"/>
                  <a:pt x="10" y="38"/>
                </a:cubicBezTo>
                <a:close/>
                <a:moveTo>
                  <a:pt x="10" y="30"/>
                </a:moveTo>
                <a:cubicBezTo>
                  <a:pt x="10" y="33"/>
                  <a:pt x="10" y="33"/>
                  <a:pt x="10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0"/>
                  <a:pt x="43" y="30"/>
                  <a:pt x="43" y="30"/>
                </a:cubicBezTo>
                <a:cubicBezTo>
                  <a:pt x="10" y="30"/>
                  <a:pt x="10" y="30"/>
                  <a:pt x="10" y="30"/>
                </a:cubicBezTo>
                <a:close/>
                <a:moveTo>
                  <a:pt x="10" y="22"/>
                </a:moveTo>
                <a:cubicBezTo>
                  <a:pt x="10" y="25"/>
                  <a:pt x="10" y="25"/>
                  <a:pt x="10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2"/>
                  <a:pt x="43" y="22"/>
                  <a:pt x="43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70" y="12"/>
                </a:moveTo>
                <a:cubicBezTo>
                  <a:pt x="71" y="11"/>
                  <a:pt x="71" y="10"/>
                  <a:pt x="71" y="9"/>
                </a:cubicBezTo>
                <a:cubicBezTo>
                  <a:pt x="74" y="10"/>
                  <a:pt x="74" y="10"/>
                  <a:pt x="74" y="10"/>
                </a:cubicBezTo>
                <a:cubicBezTo>
                  <a:pt x="72" y="13"/>
                  <a:pt x="67" y="24"/>
                  <a:pt x="67" y="25"/>
                </a:cubicBezTo>
                <a:cubicBezTo>
                  <a:pt x="68" y="27"/>
                  <a:pt x="69" y="27"/>
                  <a:pt x="69" y="27"/>
                </a:cubicBezTo>
                <a:cubicBezTo>
                  <a:pt x="70" y="24"/>
                  <a:pt x="70" y="24"/>
                  <a:pt x="70" y="24"/>
                </a:cubicBezTo>
                <a:cubicBezTo>
                  <a:pt x="70" y="24"/>
                  <a:pt x="69" y="24"/>
                  <a:pt x="69" y="24"/>
                </a:cubicBezTo>
                <a:cubicBezTo>
                  <a:pt x="69" y="24"/>
                  <a:pt x="76" y="10"/>
                  <a:pt x="76" y="10"/>
                </a:cubicBezTo>
                <a:cubicBezTo>
                  <a:pt x="77" y="9"/>
                  <a:pt x="77" y="9"/>
                  <a:pt x="77" y="9"/>
                </a:cubicBezTo>
                <a:cubicBezTo>
                  <a:pt x="75" y="8"/>
                  <a:pt x="75" y="8"/>
                  <a:pt x="75" y="8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0"/>
                  <a:pt x="65" y="0"/>
                  <a:pt x="61" y="9"/>
                </a:cubicBezTo>
                <a:cubicBezTo>
                  <a:pt x="59" y="15"/>
                  <a:pt x="57" y="20"/>
                  <a:pt x="55" y="25"/>
                </a:cubicBezTo>
                <a:cubicBezTo>
                  <a:pt x="65" y="29"/>
                  <a:pt x="65" y="29"/>
                  <a:pt x="65" y="29"/>
                </a:cubicBezTo>
                <a:cubicBezTo>
                  <a:pt x="67" y="23"/>
                  <a:pt x="69" y="18"/>
                  <a:pt x="70" y="12"/>
                </a:cubicBezTo>
                <a:close/>
                <a:moveTo>
                  <a:pt x="52" y="40"/>
                </a:moveTo>
                <a:cubicBezTo>
                  <a:pt x="49" y="42"/>
                  <a:pt x="49" y="42"/>
                  <a:pt x="49" y="42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3" y="45"/>
                  <a:pt x="53" y="45"/>
                  <a:pt x="53" y="45"/>
                </a:cubicBezTo>
                <a:cubicBezTo>
                  <a:pt x="52" y="45"/>
                  <a:pt x="52" y="44"/>
                  <a:pt x="52" y="44"/>
                </a:cubicBezTo>
                <a:cubicBezTo>
                  <a:pt x="53" y="43"/>
                  <a:pt x="54" y="42"/>
                  <a:pt x="54" y="43"/>
                </a:cubicBezTo>
                <a:cubicBezTo>
                  <a:pt x="55" y="43"/>
                  <a:pt x="55" y="44"/>
                  <a:pt x="55" y="45"/>
                </a:cubicBezTo>
                <a:cubicBezTo>
                  <a:pt x="55" y="45"/>
                  <a:pt x="54" y="46"/>
                  <a:pt x="54" y="46"/>
                </a:cubicBezTo>
                <a:cubicBezTo>
                  <a:pt x="52" y="50"/>
                  <a:pt x="52" y="50"/>
                  <a:pt x="52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2"/>
                  <a:pt x="59" y="42"/>
                  <a:pt x="59" y="42"/>
                </a:cubicBezTo>
                <a:cubicBezTo>
                  <a:pt x="52" y="40"/>
                  <a:pt x="52" y="40"/>
                  <a:pt x="52" y="40"/>
                </a:cubicBezTo>
                <a:close/>
                <a:moveTo>
                  <a:pt x="64" y="30"/>
                </a:moveTo>
                <a:cubicBezTo>
                  <a:pt x="55" y="27"/>
                  <a:pt x="55" y="27"/>
                  <a:pt x="55" y="27"/>
                </a:cubicBezTo>
                <a:cubicBezTo>
                  <a:pt x="54" y="31"/>
                  <a:pt x="53" y="34"/>
                  <a:pt x="51" y="38"/>
                </a:cubicBezTo>
                <a:cubicBezTo>
                  <a:pt x="54" y="39"/>
                  <a:pt x="57" y="40"/>
                  <a:pt x="59" y="41"/>
                </a:cubicBezTo>
                <a:cubicBezTo>
                  <a:pt x="61" y="38"/>
                  <a:pt x="63" y="34"/>
                  <a:pt x="64" y="30"/>
                </a:cubicBezTo>
                <a:close/>
                <a:moveTo>
                  <a:pt x="23" y="50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30" y="46"/>
                  <a:pt x="30" y="47"/>
                </a:cubicBezTo>
                <a:cubicBezTo>
                  <a:pt x="30" y="47"/>
                  <a:pt x="30" y="47"/>
                  <a:pt x="29" y="48"/>
                </a:cubicBezTo>
                <a:cubicBezTo>
                  <a:pt x="28" y="49"/>
                  <a:pt x="28" y="49"/>
                  <a:pt x="28" y="50"/>
                </a:cubicBezTo>
                <a:cubicBezTo>
                  <a:pt x="28" y="51"/>
                  <a:pt x="28" y="52"/>
                  <a:pt x="30" y="52"/>
                </a:cubicBezTo>
                <a:cubicBezTo>
                  <a:pt x="32" y="52"/>
                  <a:pt x="33" y="51"/>
                  <a:pt x="34" y="51"/>
                </a:cubicBezTo>
                <a:cubicBezTo>
                  <a:pt x="35" y="51"/>
                  <a:pt x="36" y="50"/>
                  <a:pt x="37" y="50"/>
                </a:cubicBezTo>
                <a:cubicBezTo>
                  <a:pt x="37" y="51"/>
                  <a:pt x="37" y="51"/>
                  <a:pt x="38" y="51"/>
                </a:cubicBezTo>
                <a:cubicBezTo>
                  <a:pt x="38" y="51"/>
                  <a:pt x="39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3"/>
                  <a:pt x="40" y="54"/>
                </a:cubicBezTo>
                <a:cubicBezTo>
                  <a:pt x="40" y="55"/>
                  <a:pt x="41" y="55"/>
                  <a:pt x="42" y="55"/>
                </a:cubicBezTo>
                <a:cubicBezTo>
                  <a:pt x="43" y="54"/>
                  <a:pt x="46" y="55"/>
                  <a:pt x="46" y="55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4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9"/>
                  <a:pt x="43" y="48"/>
                  <a:pt x="42" y="48"/>
                </a:cubicBezTo>
                <a:cubicBezTo>
                  <a:pt x="41" y="48"/>
                  <a:pt x="40" y="48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7" y="47"/>
                  <a:pt x="35" y="48"/>
                  <a:pt x="33" y="49"/>
                </a:cubicBezTo>
                <a:cubicBezTo>
                  <a:pt x="33" y="49"/>
                  <a:pt x="32" y="49"/>
                  <a:pt x="31" y="49"/>
                </a:cubicBezTo>
                <a:cubicBezTo>
                  <a:pt x="32" y="48"/>
                  <a:pt x="33" y="48"/>
                  <a:pt x="33" y="47"/>
                </a:cubicBezTo>
                <a:cubicBezTo>
                  <a:pt x="33" y="42"/>
                  <a:pt x="23" y="50"/>
                  <a:pt x="23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21"/>
          <p:cNvSpPr>
            <a:spLocks noEditPoints="1" noChangeArrowheads="1"/>
          </p:cNvSpPr>
          <p:nvPr/>
        </p:nvSpPr>
        <p:spPr bwMode="auto">
          <a:xfrm>
            <a:off x="9131300" y="2220913"/>
            <a:ext cx="482600" cy="388937"/>
          </a:xfrm>
          <a:custGeom>
            <a:avLst/>
            <a:gdLst>
              <a:gd name="T0" fmla="*/ 212 w 228"/>
              <a:gd name="T1" fmla="*/ 150 h 202"/>
              <a:gd name="T2" fmla="*/ 142 w 228"/>
              <a:gd name="T3" fmla="*/ 150 h 202"/>
              <a:gd name="T4" fmla="*/ 0 w 228"/>
              <a:gd name="T5" fmla="*/ 0 h 202"/>
              <a:gd name="T6" fmla="*/ 173 w 228"/>
              <a:gd name="T7" fmla="*/ 95 h 202"/>
              <a:gd name="T8" fmla="*/ 166 w 228"/>
              <a:gd name="T9" fmla="*/ 103 h 202"/>
              <a:gd name="T10" fmla="*/ 156 w 228"/>
              <a:gd name="T11" fmla="*/ 107 h 202"/>
              <a:gd name="T12" fmla="*/ 154 w 228"/>
              <a:gd name="T13" fmla="*/ 117 h 202"/>
              <a:gd name="T14" fmla="*/ 148 w 228"/>
              <a:gd name="T15" fmla="*/ 126 h 202"/>
              <a:gd name="T16" fmla="*/ 153 w 228"/>
              <a:gd name="T17" fmla="*/ 135 h 202"/>
              <a:gd name="T18" fmla="*/ 153 w 228"/>
              <a:gd name="T19" fmla="*/ 146 h 202"/>
              <a:gd name="T20" fmla="*/ 163 w 228"/>
              <a:gd name="T21" fmla="*/ 150 h 202"/>
              <a:gd name="T22" fmla="*/ 169 w 228"/>
              <a:gd name="T23" fmla="*/ 159 h 202"/>
              <a:gd name="T24" fmla="*/ 180 w 228"/>
              <a:gd name="T25" fmla="*/ 157 h 202"/>
              <a:gd name="T26" fmla="*/ 190 w 228"/>
              <a:gd name="T27" fmla="*/ 160 h 202"/>
              <a:gd name="T28" fmla="*/ 197 w 228"/>
              <a:gd name="T29" fmla="*/ 153 h 202"/>
              <a:gd name="T30" fmla="*/ 207 w 228"/>
              <a:gd name="T31" fmla="*/ 149 h 202"/>
              <a:gd name="T32" fmla="*/ 209 w 228"/>
              <a:gd name="T33" fmla="*/ 139 h 202"/>
              <a:gd name="T34" fmla="*/ 215 w 228"/>
              <a:gd name="T35" fmla="*/ 130 h 202"/>
              <a:gd name="T36" fmla="*/ 210 w 228"/>
              <a:gd name="T37" fmla="*/ 121 h 202"/>
              <a:gd name="T38" fmla="*/ 210 w 228"/>
              <a:gd name="T39" fmla="*/ 110 h 202"/>
              <a:gd name="T40" fmla="*/ 200 w 228"/>
              <a:gd name="T41" fmla="*/ 105 h 202"/>
              <a:gd name="T42" fmla="*/ 194 w 228"/>
              <a:gd name="T43" fmla="*/ 97 h 202"/>
              <a:gd name="T44" fmla="*/ 183 w 228"/>
              <a:gd name="T45" fmla="*/ 99 h 202"/>
              <a:gd name="T46" fmla="*/ 143 w 228"/>
              <a:gd name="T47" fmla="*/ 192 h 202"/>
              <a:gd name="T48" fmla="*/ 171 w 228"/>
              <a:gd name="T49" fmla="*/ 187 h 202"/>
              <a:gd name="T50" fmla="*/ 175 w 228"/>
              <a:gd name="T51" fmla="*/ 161 h 202"/>
              <a:gd name="T52" fmla="*/ 163 w 228"/>
              <a:gd name="T53" fmla="*/ 162 h 202"/>
              <a:gd name="T54" fmla="*/ 157 w 228"/>
              <a:gd name="T55" fmla="*/ 152 h 202"/>
              <a:gd name="T56" fmla="*/ 146 w 228"/>
              <a:gd name="T57" fmla="*/ 183 h 202"/>
              <a:gd name="T58" fmla="*/ 204 w 228"/>
              <a:gd name="T59" fmla="*/ 152 h 202"/>
              <a:gd name="T60" fmla="*/ 199 w 228"/>
              <a:gd name="T61" fmla="*/ 162 h 202"/>
              <a:gd name="T62" fmla="*/ 188 w 228"/>
              <a:gd name="T63" fmla="*/ 163 h 202"/>
              <a:gd name="T64" fmla="*/ 209 w 228"/>
              <a:gd name="T65" fmla="*/ 188 h 202"/>
              <a:gd name="T66" fmla="*/ 157 w 228"/>
              <a:gd name="T67" fmla="*/ 128 h 202"/>
              <a:gd name="T68" fmla="*/ 199 w 228"/>
              <a:gd name="T69" fmla="*/ 110 h 202"/>
              <a:gd name="T70" fmla="*/ 158 w 228"/>
              <a:gd name="T71" fmla="*/ 128 h 202"/>
              <a:gd name="T72" fmla="*/ 198 w 228"/>
              <a:gd name="T73" fmla="*/ 111 h 202"/>
              <a:gd name="T74" fmla="*/ 145 w 228"/>
              <a:gd name="T75" fmla="*/ 135 h 202"/>
              <a:gd name="T76" fmla="*/ 149 w 228"/>
              <a:gd name="T77" fmla="*/ 124 h 202"/>
              <a:gd name="T78" fmla="*/ 148 w 228"/>
              <a:gd name="T79" fmla="*/ 112 h 202"/>
              <a:gd name="T80" fmla="*/ 158 w 228"/>
              <a:gd name="T81" fmla="*/ 106 h 202"/>
              <a:gd name="T82" fmla="*/ 164 w 228"/>
              <a:gd name="T83" fmla="*/ 95 h 202"/>
              <a:gd name="T84" fmla="*/ 175 w 228"/>
              <a:gd name="T85" fmla="*/ 96 h 202"/>
              <a:gd name="T86" fmla="*/ 186 w 228"/>
              <a:gd name="T87" fmla="*/ 91 h 202"/>
              <a:gd name="T88" fmla="*/ 195 w 228"/>
              <a:gd name="T89" fmla="*/ 98 h 202"/>
              <a:gd name="T90" fmla="*/ 207 w 228"/>
              <a:gd name="T91" fmla="*/ 101 h 202"/>
              <a:gd name="T92" fmla="*/ 34 w 228"/>
              <a:gd name="T93" fmla="*/ 126 h 202"/>
              <a:gd name="T94" fmla="*/ 90 w 228"/>
              <a:gd name="T95" fmla="*/ 126 h 202"/>
              <a:gd name="T96" fmla="*/ 45 w 228"/>
              <a:gd name="T97" fmla="*/ 55 h 202"/>
              <a:gd name="T98" fmla="*/ 45 w 228"/>
              <a:gd name="T99" fmla="*/ 44 h 202"/>
              <a:gd name="T100" fmla="*/ 45 w 228"/>
              <a:gd name="T101" fmla="*/ 64 h 202"/>
              <a:gd name="T102" fmla="*/ 45 w 228"/>
              <a:gd name="T103" fmla="*/ 84 h 202"/>
              <a:gd name="T104" fmla="*/ 45 w 228"/>
              <a:gd name="T105" fmla="*/ 74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8" h="202">
                <a:moveTo>
                  <a:pt x="0" y="0"/>
                </a:moveTo>
                <a:cubicBezTo>
                  <a:pt x="228" y="0"/>
                  <a:pt x="228" y="0"/>
                  <a:pt x="228" y="0"/>
                </a:cubicBezTo>
                <a:cubicBezTo>
                  <a:pt x="228" y="160"/>
                  <a:pt x="228" y="160"/>
                  <a:pt x="228" y="160"/>
                </a:cubicBezTo>
                <a:cubicBezTo>
                  <a:pt x="215" y="160"/>
                  <a:pt x="215" y="160"/>
                  <a:pt x="215" y="160"/>
                </a:cubicBezTo>
                <a:cubicBezTo>
                  <a:pt x="212" y="150"/>
                  <a:pt x="212" y="150"/>
                  <a:pt x="212" y="150"/>
                </a:cubicBezTo>
                <a:cubicBezTo>
                  <a:pt x="219" y="150"/>
                  <a:pt x="219" y="150"/>
                  <a:pt x="219" y="150"/>
                </a:cubicBezTo>
                <a:cubicBezTo>
                  <a:pt x="219" y="11"/>
                  <a:pt x="219" y="11"/>
                  <a:pt x="219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50"/>
                  <a:pt x="11" y="150"/>
                  <a:pt x="11" y="150"/>
                </a:cubicBezTo>
                <a:cubicBezTo>
                  <a:pt x="142" y="150"/>
                  <a:pt x="142" y="150"/>
                  <a:pt x="142" y="150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81" y="94"/>
                </a:moveTo>
                <a:cubicBezTo>
                  <a:pt x="180" y="99"/>
                  <a:pt x="180" y="99"/>
                  <a:pt x="180" y="99"/>
                </a:cubicBezTo>
                <a:cubicBezTo>
                  <a:pt x="177" y="95"/>
                  <a:pt x="177" y="95"/>
                  <a:pt x="177" y="95"/>
                </a:cubicBezTo>
                <a:cubicBezTo>
                  <a:pt x="176" y="99"/>
                  <a:pt x="176" y="99"/>
                  <a:pt x="176" y="99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69" y="97"/>
                  <a:pt x="169" y="97"/>
                  <a:pt x="169" y="97"/>
                </a:cubicBezTo>
                <a:cubicBezTo>
                  <a:pt x="169" y="101"/>
                  <a:pt x="169" y="101"/>
                  <a:pt x="169" y="101"/>
                </a:cubicBezTo>
                <a:cubicBezTo>
                  <a:pt x="165" y="99"/>
                  <a:pt x="165" y="99"/>
                  <a:pt x="165" y="99"/>
                </a:cubicBezTo>
                <a:cubicBezTo>
                  <a:pt x="166" y="103"/>
                  <a:pt x="166" y="103"/>
                  <a:pt x="166" y="10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60" y="108"/>
                  <a:pt x="160" y="108"/>
                  <a:pt x="160" y="108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8" y="111"/>
                  <a:pt x="158" y="111"/>
                  <a:pt x="158" y="111"/>
                </a:cubicBezTo>
                <a:cubicBezTo>
                  <a:pt x="153" y="110"/>
                  <a:pt x="153" y="110"/>
                  <a:pt x="153" y="110"/>
                </a:cubicBezTo>
                <a:cubicBezTo>
                  <a:pt x="156" y="114"/>
                  <a:pt x="156" y="114"/>
                  <a:pt x="156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4" y="117"/>
                  <a:pt x="154" y="117"/>
                  <a:pt x="154" y="117"/>
                </a:cubicBezTo>
                <a:cubicBezTo>
                  <a:pt x="150" y="117"/>
                  <a:pt x="150" y="117"/>
                  <a:pt x="150" y="117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49" y="122"/>
                  <a:pt x="149" y="122"/>
                  <a:pt x="149" y="122"/>
                </a:cubicBezTo>
                <a:cubicBezTo>
                  <a:pt x="152" y="124"/>
                  <a:pt x="152" y="124"/>
                  <a:pt x="152" y="12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52" y="131"/>
                  <a:pt x="152" y="131"/>
                  <a:pt x="152" y="131"/>
                </a:cubicBezTo>
                <a:cubicBezTo>
                  <a:pt x="149" y="134"/>
                  <a:pt x="149" y="134"/>
                  <a:pt x="149" y="134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54" y="139"/>
                  <a:pt x="154" y="139"/>
                  <a:pt x="154" y="139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6" y="142"/>
                  <a:pt x="156" y="142"/>
                  <a:pt x="156" y="142"/>
                </a:cubicBezTo>
                <a:cubicBezTo>
                  <a:pt x="153" y="146"/>
                  <a:pt x="153" y="146"/>
                  <a:pt x="153" y="146"/>
                </a:cubicBezTo>
                <a:cubicBezTo>
                  <a:pt x="158" y="145"/>
                  <a:pt x="158" y="145"/>
                  <a:pt x="158" y="145"/>
                </a:cubicBezTo>
                <a:cubicBezTo>
                  <a:pt x="156" y="149"/>
                  <a:pt x="156" y="149"/>
                  <a:pt x="156" y="149"/>
                </a:cubicBezTo>
                <a:cubicBezTo>
                  <a:pt x="160" y="148"/>
                  <a:pt x="160" y="148"/>
                  <a:pt x="160" y="148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63" y="150"/>
                  <a:pt x="163" y="150"/>
                  <a:pt x="163" y="150"/>
                </a:cubicBezTo>
                <a:cubicBezTo>
                  <a:pt x="162" y="155"/>
                  <a:pt x="162" y="155"/>
                  <a:pt x="162" y="155"/>
                </a:cubicBezTo>
                <a:cubicBezTo>
                  <a:pt x="166" y="153"/>
                  <a:pt x="166" y="153"/>
                  <a:pt x="166" y="153"/>
                </a:cubicBezTo>
                <a:cubicBezTo>
                  <a:pt x="165" y="157"/>
                  <a:pt x="165" y="157"/>
                  <a:pt x="165" y="157"/>
                </a:cubicBezTo>
                <a:cubicBezTo>
                  <a:pt x="169" y="154"/>
                  <a:pt x="169" y="154"/>
                  <a:pt x="169" y="154"/>
                </a:cubicBezTo>
                <a:cubicBezTo>
                  <a:pt x="169" y="159"/>
                  <a:pt x="169" y="159"/>
                  <a:pt x="169" y="159"/>
                </a:cubicBezTo>
                <a:cubicBezTo>
                  <a:pt x="172" y="156"/>
                  <a:pt x="172" y="156"/>
                  <a:pt x="172" y="156"/>
                </a:cubicBezTo>
                <a:cubicBezTo>
                  <a:pt x="173" y="160"/>
                  <a:pt x="173" y="160"/>
                  <a:pt x="173" y="160"/>
                </a:cubicBezTo>
                <a:cubicBezTo>
                  <a:pt x="176" y="157"/>
                  <a:pt x="176" y="157"/>
                  <a:pt x="176" y="157"/>
                </a:cubicBezTo>
                <a:cubicBezTo>
                  <a:pt x="177" y="161"/>
                  <a:pt x="177" y="161"/>
                  <a:pt x="177" y="161"/>
                </a:cubicBezTo>
                <a:cubicBezTo>
                  <a:pt x="180" y="157"/>
                  <a:pt x="180" y="157"/>
                  <a:pt x="180" y="157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83" y="157"/>
                  <a:pt x="183" y="157"/>
                  <a:pt x="183" y="157"/>
                </a:cubicBezTo>
                <a:cubicBezTo>
                  <a:pt x="186" y="161"/>
                  <a:pt x="186" y="161"/>
                  <a:pt x="186" y="161"/>
                </a:cubicBezTo>
                <a:cubicBezTo>
                  <a:pt x="187" y="157"/>
                  <a:pt x="187" y="157"/>
                  <a:pt x="187" y="157"/>
                </a:cubicBezTo>
                <a:cubicBezTo>
                  <a:pt x="190" y="160"/>
                  <a:pt x="190" y="160"/>
                  <a:pt x="190" y="160"/>
                </a:cubicBezTo>
                <a:cubicBezTo>
                  <a:pt x="190" y="156"/>
                  <a:pt x="190" y="156"/>
                  <a:pt x="190" y="156"/>
                </a:cubicBezTo>
                <a:cubicBezTo>
                  <a:pt x="194" y="159"/>
                  <a:pt x="194" y="159"/>
                  <a:pt x="194" y="159"/>
                </a:cubicBezTo>
                <a:cubicBezTo>
                  <a:pt x="194" y="154"/>
                  <a:pt x="194" y="154"/>
                  <a:pt x="194" y="154"/>
                </a:cubicBezTo>
                <a:cubicBezTo>
                  <a:pt x="197" y="157"/>
                  <a:pt x="197" y="157"/>
                  <a:pt x="197" y="157"/>
                </a:cubicBezTo>
                <a:cubicBezTo>
                  <a:pt x="197" y="153"/>
                  <a:pt x="197" y="153"/>
                  <a:pt x="197" y="153"/>
                </a:cubicBezTo>
                <a:cubicBezTo>
                  <a:pt x="201" y="155"/>
                  <a:pt x="201" y="155"/>
                  <a:pt x="201" y="155"/>
                </a:cubicBezTo>
                <a:cubicBezTo>
                  <a:pt x="200" y="150"/>
                  <a:pt x="200" y="150"/>
                  <a:pt x="200" y="150"/>
                </a:cubicBezTo>
                <a:cubicBezTo>
                  <a:pt x="204" y="152"/>
                  <a:pt x="204" y="152"/>
                  <a:pt x="204" y="152"/>
                </a:cubicBezTo>
                <a:cubicBezTo>
                  <a:pt x="203" y="148"/>
                  <a:pt x="203" y="148"/>
                  <a:pt x="203" y="148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05" y="145"/>
                  <a:pt x="205" y="145"/>
                  <a:pt x="205" y="145"/>
                </a:cubicBezTo>
                <a:cubicBezTo>
                  <a:pt x="210" y="146"/>
                  <a:pt x="210" y="146"/>
                  <a:pt x="210" y="146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12" y="142"/>
                  <a:pt x="212" y="142"/>
                  <a:pt x="212" y="142"/>
                </a:cubicBezTo>
                <a:cubicBezTo>
                  <a:pt x="209" y="139"/>
                  <a:pt x="209" y="139"/>
                  <a:pt x="209" y="139"/>
                </a:cubicBezTo>
                <a:cubicBezTo>
                  <a:pt x="213" y="138"/>
                  <a:pt x="213" y="138"/>
                  <a:pt x="213" y="138"/>
                </a:cubicBezTo>
                <a:cubicBezTo>
                  <a:pt x="210" y="135"/>
                  <a:pt x="210" y="135"/>
                  <a:pt x="210" y="135"/>
                </a:cubicBezTo>
                <a:cubicBezTo>
                  <a:pt x="214" y="134"/>
                  <a:pt x="214" y="134"/>
                  <a:pt x="214" y="134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5" y="130"/>
                  <a:pt x="215" y="130"/>
                  <a:pt x="215" y="130"/>
                </a:cubicBezTo>
                <a:cubicBezTo>
                  <a:pt x="211" y="128"/>
                  <a:pt x="211" y="128"/>
                  <a:pt x="211" y="128"/>
                </a:cubicBezTo>
                <a:cubicBezTo>
                  <a:pt x="215" y="126"/>
                  <a:pt x="215" y="126"/>
                  <a:pt x="215" y="126"/>
                </a:cubicBezTo>
                <a:cubicBezTo>
                  <a:pt x="211" y="124"/>
                  <a:pt x="211" y="124"/>
                  <a:pt x="211" y="124"/>
                </a:cubicBezTo>
                <a:cubicBezTo>
                  <a:pt x="214" y="122"/>
                  <a:pt x="214" y="122"/>
                  <a:pt x="214" y="122"/>
                </a:cubicBezTo>
                <a:cubicBezTo>
                  <a:pt x="210" y="121"/>
                  <a:pt x="210" y="121"/>
                  <a:pt x="210" y="121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09" y="117"/>
                  <a:pt x="209" y="117"/>
                  <a:pt x="209" y="117"/>
                </a:cubicBezTo>
                <a:cubicBezTo>
                  <a:pt x="212" y="114"/>
                  <a:pt x="212" y="114"/>
                  <a:pt x="212" y="114"/>
                </a:cubicBezTo>
                <a:cubicBezTo>
                  <a:pt x="207" y="114"/>
                  <a:pt x="207" y="114"/>
                  <a:pt x="207" y="114"/>
                </a:cubicBezTo>
                <a:cubicBezTo>
                  <a:pt x="210" y="110"/>
                  <a:pt x="210" y="110"/>
                  <a:pt x="210" y="110"/>
                </a:cubicBezTo>
                <a:cubicBezTo>
                  <a:pt x="205" y="111"/>
                  <a:pt x="205" y="111"/>
                  <a:pt x="205" y="111"/>
                </a:cubicBezTo>
                <a:cubicBezTo>
                  <a:pt x="207" y="107"/>
                  <a:pt x="207" y="107"/>
                  <a:pt x="207" y="107"/>
                </a:cubicBezTo>
                <a:cubicBezTo>
                  <a:pt x="203" y="108"/>
                  <a:pt x="203" y="108"/>
                  <a:pt x="203" y="108"/>
                </a:cubicBezTo>
                <a:cubicBezTo>
                  <a:pt x="204" y="103"/>
                  <a:pt x="204" y="103"/>
                  <a:pt x="204" y="103"/>
                </a:cubicBezTo>
                <a:cubicBezTo>
                  <a:pt x="200" y="105"/>
                  <a:pt x="200" y="105"/>
                  <a:pt x="200" y="105"/>
                </a:cubicBezTo>
                <a:cubicBezTo>
                  <a:pt x="201" y="101"/>
                  <a:pt x="201" y="101"/>
                  <a:pt x="201" y="101"/>
                </a:cubicBezTo>
                <a:cubicBezTo>
                  <a:pt x="197" y="103"/>
                  <a:pt x="197" y="103"/>
                  <a:pt x="197" y="103"/>
                </a:cubicBezTo>
                <a:cubicBezTo>
                  <a:pt x="197" y="99"/>
                  <a:pt x="197" y="99"/>
                  <a:pt x="197" y="99"/>
                </a:cubicBezTo>
                <a:cubicBezTo>
                  <a:pt x="194" y="101"/>
                  <a:pt x="194" y="101"/>
                  <a:pt x="194" y="101"/>
                </a:cubicBezTo>
                <a:cubicBezTo>
                  <a:pt x="194" y="97"/>
                  <a:pt x="194" y="97"/>
                  <a:pt x="194" y="97"/>
                </a:cubicBezTo>
                <a:cubicBezTo>
                  <a:pt x="190" y="100"/>
                  <a:pt x="190" y="100"/>
                  <a:pt x="190" y="100"/>
                </a:cubicBezTo>
                <a:cubicBezTo>
                  <a:pt x="190" y="95"/>
                  <a:pt x="190" y="95"/>
                  <a:pt x="190" y="95"/>
                </a:cubicBezTo>
                <a:cubicBezTo>
                  <a:pt x="187" y="99"/>
                  <a:pt x="187" y="99"/>
                  <a:pt x="187" y="99"/>
                </a:cubicBezTo>
                <a:cubicBezTo>
                  <a:pt x="186" y="95"/>
                  <a:pt x="186" y="95"/>
                  <a:pt x="186" y="95"/>
                </a:cubicBezTo>
                <a:cubicBezTo>
                  <a:pt x="183" y="99"/>
                  <a:pt x="183" y="99"/>
                  <a:pt x="183" y="99"/>
                </a:cubicBezTo>
                <a:cubicBezTo>
                  <a:pt x="181" y="94"/>
                  <a:pt x="181" y="94"/>
                  <a:pt x="181" y="94"/>
                </a:cubicBezTo>
                <a:close/>
                <a:moveTo>
                  <a:pt x="146" y="183"/>
                </a:moveTo>
                <a:cubicBezTo>
                  <a:pt x="145" y="183"/>
                  <a:pt x="145" y="184"/>
                  <a:pt x="145" y="184"/>
                </a:cubicBezTo>
                <a:cubicBezTo>
                  <a:pt x="145" y="184"/>
                  <a:pt x="145" y="184"/>
                  <a:pt x="145" y="184"/>
                </a:cubicBezTo>
                <a:cubicBezTo>
                  <a:pt x="143" y="192"/>
                  <a:pt x="143" y="192"/>
                  <a:pt x="143" y="192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66" y="202"/>
                  <a:pt x="166" y="202"/>
                  <a:pt x="166" y="202"/>
                </a:cubicBezTo>
                <a:cubicBezTo>
                  <a:pt x="171" y="188"/>
                  <a:pt x="171" y="188"/>
                  <a:pt x="171" y="188"/>
                </a:cubicBezTo>
                <a:cubicBezTo>
                  <a:pt x="171" y="188"/>
                  <a:pt x="171" y="188"/>
                  <a:pt x="171" y="188"/>
                </a:cubicBezTo>
                <a:cubicBezTo>
                  <a:pt x="171" y="187"/>
                  <a:pt x="171" y="187"/>
                  <a:pt x="171" y="187"/>
                </a:cubicBezTo>
                <a:cubicBezTo>
                  <a:pt x="171" y="187"/>
                  <a:pt x="171" y="187"/>
                  <a:pt x="171" y="187"/>
                </a:cubicBezTo>
                <a:cubicBezTo>
                  <a:pt x="179" y="163"/>
                  <a:pt x="179" y="163"/>
                  <a:pt x="179" y="163"/>
                </a:cubicBezTo>
                <a:cubicBezTo>
                  <a:pt x="179" y="162"/>
                  <a:pt x="179" y="162"/>
                  <a:pt x="179" y="162"/>
                </a:cubicBezTo>
                <a:cubicBezTo>
                  <a:pt x="176" y="166"/>
                  <a:pt x="176" y="166"/>
                  <a:pt x="176" y="166"/>
                </a:cubicBezTo>
                <a:cubicBezTo>
                  <a:pt x="175" y="161"/>
                  <a:pt x="175" y="161"/>
                  <a:pt x="175" y="161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0"/>
                  <a:pt x="171" y="160"/>
                  <a:pt x="171" y="160"/>
                </a:cubicBezTo>
                <a:cubicBezTo>
                  <a:pt x="167" y="164"/>
                  <a:pt x="167" y="164"/>
                  <a:pt x="167" y="164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3" y="162"/>
                  <a:pt x="163" y="162"/>
                  <a:pt x="163" y="162"/>
                </a:cubicBezTo>
                <a:cubicBezTo>
                  <a:pt x="163" y="157"/>
                  <a:pt x="163" y="157"/>
                  <a:pt x="163" y="157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60" y="154"/>
                  <a:pt x="160" y="154"/>
                  <a:pt x="160" y="154"/>
                </a:cubicBezTo>
                <a:cubicBezTo>
                  <a:pt x="155" y="156"/>
                  <a:pt x="155" y="156"/>
                  <a:pt x="155" y="156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48" y="177"/>
                  <a:pt x="148" y="177"/>
                  <a:pt x="148" y="177"/>
                </a:cubicBezTo>
                <a:cubicBezTo>
                  <a:pt x="148" y="177"/>
                  <a:pt x="148" y="177"/>
                  <a:pt x="148" y="178"/>
                </a:cubicBezTo>
                <a:cubicBezTo>
                  <a:pt x="148" y="178"/>
                  <a:pt x="148" y="178"/>
                  <a:pt x="148" y="178"/>
                </a:cubicBezTo>
                <a:cubicBezTo>
                  <a:pt x="146" y="183"/>
                  <a:pt x="146" y="183"/>
                  <a:pt x="146" y="183"/>
                </a:cubicBezTo>
                <a:cubicBezTo>
                  <a:pt x="146" y="183"/>
                  <a:pt x="146" y="183"/>
                  <a:pt x="146" y="183"/>
                </a:cubicBezTo>
                <a:close/>
                <a:moveTo>
                  <a:pt x="210" y="149"/>
                </a:moveTo>
                <a:cubicBezTo>
                  <a:pt x="207" y="148"/>
                  <a:pt x="207" y="148"/>
                  <a:pt x="207" y="148"/>
                </a:cubicBezTo>
                <a:cubicBezTo>
                  <a:pt x="209" y="153"/>
                  <a:pt x="209" y="153"/>
                  <a:pt x="209" y="153"/>
                </a:cubicBezTo>
                <a:cubicBezTo>
                  <a:pt x="204" y="152"/>
                  <a:pt x="204" y="152"/>
                  <a:pt x="204" y="152"/>
                </a:cubicBezTo>
                <a:cubicBezTo>
                  <a:pt x="206" y="156"/>
                  <a:pt x="206" y="156"/>
                  <a:pt x="206" y="156"/>
                </a:cubicBezTo>
                <a:cubicBezTo>
                  <a:pt x="201" y="154"/>
                  <a:pt x="201" y="154"/>
                  <a:pt x="201" y="154"/>
                </a:cubicBezTo>
                <a:cubicBezTo>
                  <a:pt x="202" y="159"/>
                  <a:pt x="202" y="159"/>
                  <a:pt x="202" y="159"/>
                </a:cubicBezTo>
                <a:cubicBezTo>
                  <a:pt x="198" y="157"/>
                  <a:pt x="198" y="157"/>
                  <a:pt x="198" y="157"/>
                </a:cubicBezTo>
                <a:cubicBezTo>
                  <a:pt x="199" y="162"/>
                  <a:pt x="199" y="162"/>
                  <a:pt x="199" y="162"/>
                </a:cubicBezTo>
                <a:cubicBezTo>
                  <a:pt x="195" y="159"/>
                  <a:pt x="195" y="159"/>
                  <a:pt x="195" y="159"/>
                </a:cubicBezTo>
                <a:cubicBezTo>
                  <a:pt x="194" y="164"/>
                  <a:pt x="194" y="164"/>
                  <a:pt x="194" y="164"/>
                </a:cubicBezTo>
                <a:cubicBezTo>
                  <a:pt x="191" y="160"/>
                  <a:pt x="191" y="160"/>
                  <a:pt x="191" y="160"/>
                </a:cubicBezTo>
                <a:cubicBezTo>
                  <a:pt x="190" y="165"/>
                  <a:pt x="190" y="165"/>
                  <a:pt x="190" y="165"/>
                </a:cubicBezTo>
                <a:cubicBezTo>
                  <a:pt x="188" y="163"/>
                  <a:pt x="188" y="163"/>
                  <a:pt x="188" y="163"/>
                </a:cubicBezTo>
                <a:cubicBezTo>
                  <a:pt x="195" y="183"/>
                  <a:pt x="195" y="183"/>
                  <a:pt x="195" y="183"/>
                </a:cubicBezTo>
                <a:cubicBezTo>
                  <a:pt x="195" y="183"/>
                  <a:pt x="195" y="183"/>
                  <a:pt x="195" y="183"/>
                </a:cubicBezTo>
                <a:cubicBezTo>
                  <a:pt x="196" y="184"/>
                  <a:pt x="196" y="184"/>
                  <a:pt x="196" y="184"/>
                </a:cubicBezTo>
                <a:cubicBezTo>
                  <a:pt x="201" y="200"/>
                  <a:pt x="201" y="200"/>
                  <a:pt x="201" y="200"/>
                </a:cubicBezTo>
                <a:cubicBezTo>
                  <a:pt x="209" y="188"/>
                  <a:pt x="209" y="188"/>
                  <a:pt x="209" y="188"/>
                </a:cubicBezTo>
                <a:cubicBezTo>
                  <a:pt x="224" y="190"/>
                  <a:pt x="224" y="190"/>
                  <a:pt x="224" y="190"/>
                </a:cubicBezTo>
                <a:cubicBezTo>
                  <a:pt x="210" y="149"/>
                  <a:pt x="210" y="149"/>
                  <a:pt x="210" y="149"/>
                </a:cubicBezTo>
                <a:close/>
                <a:moveTo>
                  <a:pt x="181" y="103"/>
                </a:moveTo>
                <a:cubicBezTo>
                  <a:pt x="175" y="103"/>
                  <a:pt x="168" y="106"/>
                  <a:pt x="164" y="110"/>
                </a:cubicBezTo>
                <a:cubicBezTo>
                  <a:pt x="159" y="115"/>
                  <a:pt x="157" y="121"/>
                  <a:pt x="157" y="128"/>
                </a:cubicBezTo>
                <a:cubicBezTo>
                  <a:pt x="157" y="135"/>
                  <a:pt x="159" y="141"/>
                  <a:pt x="164" y="145"/>
                </a:cubicBezTo>
                <a:cubicBezTo>
                  <a:pt x="168" y="150"/>
                  <a:pt x="175" y="153"/>
                  <a:pt x="181" y="153"/>
                </a:cubicBezTo>
                <a:cubicBezTo>
                  <a:pt x="188" y="153"/>
                  <a:pt x="194" y="150"/>
                  <a:pt x="199" y="145"/>
                </a:cubicBezTo>
                <a:cubicBezTo>
                  <a:pt x="203" y="141"/>
                  <a:pt x="206" y="135"/>
                  <a:pt x="206" y="128"/>
                </a:cubicBezTo>
                <a:cubicBezTo>
                  <a:pt x="206" y="121"/>
                  <a:pt x="203" y="115"/>
                  <a:pt x="199" y="110"/>
                </a:cubicBezTo>
                <a:cubicBezTo>
                  <a:pt x="194" y="106"/>
                  <a:pt x="188" y="103"/>
                  <a:pt x="181" y="103"/>
                </a:cubicBezTo>
                <a:close/>
                <a:moveTo>
                  <a:pt x="198" y="111"/>
                </a:moveTo>
                <a:cubicBezTo>
                  <a:pt x="194" y="107"/>
                  <a:pt x="188" y="104"/>
                  <a:pt x="181" y="104"/>
                </a:cubicBezTo>
                <a:cubicBezTo>
                  <a:pt x="175" y="104"/>
                  <a:pt x="169" y="107"/>
                  <a:pt x="165" y="111"/>
                </a:cubicBezTo>
                <a:cubicBezTo>
                  <a:pt x="161" y="115"/>
                  <a:pt x="158" y="121"/>
                  <a:pt x="158" y="128"/>
                </a:cubicBezTo>
                <a:cubicBezTo>
                  <a:pt x="158" y="134"/>
                  <a:pt x="161" y="140"/>
                  <a:pt x="165" y="144"/>
                </a:cubicBezTo>
                <a:cubicBezTo>
                  <a:pt x="169" y="149"/>
                  <a:pt x="175" y="151"/>
                  <a:pt x="181" y="151"/>
                </a:cubicBezTo>
                <a:cubicBezTo>
                  <a:pt x="188" y="151"/>
                  <a:pt x="194" y="149"/>
                  <a:pt x="198" y="144"/>
                </a:cubicBezTo>
                <a:cubicBezTo>
                  <a:pt x="202" y="140"/>
                  <a:pt x="205" y="134"/>
                  <a:pt x="205" y="128"/>
                </a:cubicBezTo>
                <a:cubicBezTo>
                  <a:pt x="205" y="121"/>
                  <a:pt x="202" y="115"/>
                  <a:pt x="198" y="111"/>
                </a:cubicBezTo>
                <a:close/>
                <a:moveTo>
                  <a:pt x="23" y="23"/>
                </a:moveTo>
                <a:cubicBezTo>
                  <a:pt x="23" y="138"/>
                  <a:pt x="23" y="138"/>
                  <a:pt x="23" y="138"/>
                </a:cubicBezTo>
                <a:cubicBezTo>
                  <a:pt x="148" y="138"/>
                  <a:pt x="148" y="138"/>
                  <a:pt x="148" y="138"/>
                </a:cubicBezTo>
                <a:cubicBezTo>
                  <a:pt x="150" y="136"/>
                  <a:pt x="150" y="136"/>
                  <a:pt x="150" y="136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9" y="128"/>
                  <a:pt x="149" y="128"/>
                  <a:pt x="149" y="128"/>
                </a:cubicBezTo>
                <a:cubicBezTo>
                  <a:pt x="145" y="125"/>
                  <a:pt x="145" y="125"/>
                  <a:pt x="145" y="125"/>
                </a:cubicBezTo>
                <a:cubicBezTo>
                  <a:pt x="149" y="124"/>
                  <a:pt x="149" y="124"/>
                  <a:pt x="149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51" y="116"/>
                  <a:pt x="151" y="116"/>
                  <a:pt x="151" y="116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5" y="109"/>
                  <a:pt x="155" y="109"/>
                  <a:pt x="155" y="109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8" y="106"/>
                  <a:pt x="158" y="106"/>
                  <a:pt x="158" y="106"/>
                </a:cubicBezTo>
                <a:cubicBezTo>
                  <a:pt x="156" y="101"/>
                  <a:pt x="156" y="101"/>
                  <a:pt x="156" y="101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64" y="100"/>
                  <a:pt x="164" y="100"/>
                  <a:pt x="164" y="100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68" y="98"/>
                  <a:pt x="168" y="98"/>
                  <a:pt x="168" y="98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71" y="97"/>
                  <a:pt x="171" y="97"/>
                  <a:pt x="171" y="97"/>
                </a:cubicBezTo>
                <a:cubicBezTo>
                  <a:pt x="172" y="92"/>
                  <a:pt x="172" y="92"/>
                  <a:pt x="172" y="92"/>
                </a:cubicBezTo>
                <a:cubicBezTo>
                  <a:pt x="175" y="96"/>
                  <a:pt x="175" y="96"/>
                  <a:pt x="175" y="96"/>
                </a:cubicBezTo>
                <a:cubicBezTo>
                  <a:pt x="177" y="91"/>
                  <a:pt x="177" y="91"/>
                  <a:pt x="177" y="91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81" y="91"/>
                  <a:pt x="181" y="91"/>
                  <a:pt x="181" y="91"/>
                </a:cubicBezTo>
                <a:cubicBezTo>
                  <a:pt x="183" y="95"/>
                  <a:pt x="183" y="95"/>
                  <a:pt x="183" y="95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5" y="93"/>
                  <a:pt x="195" y="93"/>
                  <a:pt x="195" y="93"/>
                </a:cubicBezTo>
                <a:cubicBezTo>
                  <a:pt x="195" y="98"/>
                  <a:pt x="195" y="98"/>
                  <a:pt x="195" y="98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3" y="98"/>
                  <a:pt x="203" y="98"/>
                  <a:pt x="203" y="98"/>
                </a:cubicBezTo>
                <a:cubicBezTo>
                  <a:pt x="202" y="103"/>
                  <a:pt x="202" y="103"/>
                  <a:pt x="202" y="103"/>
                </a:cubicBezTo>
                <a:cubicBezTo>
                  <a:pt x="207" y="101"/>
                  <a:pt x="207" y="101"/>
                  <a:pt x="207" y="101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7" y="105"/>
                  <a:pt x="207" y="105"/>
                  <a:pt x="207" y="105"/>
                </a:cubicBezTo>
                <a:cubicBezTo>
                  <a:pt x="207" y="23"/>
                  <a:pt x="207" y="23"/>
                  <a:pt x="207" y="23"/>
                </a:cubicBezTo>
                <a:cubicBezTo>
                  <a:pt x="23" y="23"/>
                  <a:pt x="23" y="23"/>
                  <a:pt x="23" y="23"/>
                </a:cubicBezTo>
                <a:close/>
                <a:moveTo>
                  <a:pt x="34" y="126"/>
                </a:moveTo>
                <a:cubicBezTo>
                  <a:pt x="34" y="130"/>
                  <a:pt x="34" y="130"/>
                  <a:pt x="34" y="130"/>
                </a:cubicBezTo>
                <a:cubicBezTo>
                  <a:pt x="69" y="130"/>
                  <a:pt x="69" y="130"/>
                  <a:pt x="69" y="130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34" y="126"/>
                  <a:pt x="34" y="126"/>
                  <a:pt x="34" y="126"/>
                </a:cubicBezTo>
                <a:close/>
                <a:moveTo>
                  <a:pt x="90" y="126"/>
                </a:moveTo>
                <a:cubicBezTo>
                  <a:pt x="90" y="130"/>
                  <a:pt x="90" y="130"/>
                  <a:pt x="90" y="130"/>
                </a:cubicBezTo>
                <a:cubicBezTo>
                  <a:pt x="125" y="130"/>
                  <a:pt x="125" y="130"/>
                  <a:pt x="125" y="130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90" y="126"/>
                  <a:pt x="90" y="126"/>
                  <a:pt x="90" y="126"/>
                </a:cubicBezTo>
                <a:close/>
                <a:moveTo>
                  <a:pt x="45" y="55"/>
                </a:moveTo>
                <a:cubicBezTo>
                  <a:pt x="45" y="58"/>
                  <a:pt x="45" y="58"/>
                  <a:pt x="45" y="58"/>
                </a:cubicBezTo>
                <a:cubicBezTo>
                  <a:pt x="185" y="58"/>
                  <a:pt x="185" y="58"/>
                  <a:pt x="185" y="58"/>
                </a:cubicBezTo>
                <a:cubicBezTo>
                  <a:pt x="185" y="55"/>
                  <a:pt x="185" y="55"/>
                  <a:pt x="185" y="55"/>
                </a:cubicBezTo>
                <a:cubicBezTo>
                  <a:pt x="45" y="55"/>
                  <a:pt x="45" y="55"/>
                  <a:pt x="45" y="55"/>
                </a:cubicBezTo>
                <a:close/>
                <a:moveTo>
                  <a:pt x="45" y="44"/>
                </a:moveTo>
                <a:cubicBezTo>
                  <a:pt x="45" y="48"/>
                  <a:pt x="45" y="48"/>
                  <a:pt x="45" y="48"/>
                </a:cubicBezTo>
                <a:cubicBezTo>
                  <a:pt x="185" y="48"/>
                  <a:pt x="185" y="48"/>
                  <a:pt x="185" y="48"/>
                </a:cubicBezTo>
                <a:cubicBezTo>
                  <a:pt x="185" y="44"/>
                  <a:pt x="185" y="44"/>
                  <a:pt x="185" y="44"/>
                </a:cubicBezTo>
                <a:cubicBezTo>
                  <a:pt x="45" y="44"/>
                  <a:pt x="45" y="44"/>
                  <a:pt x="45" y="44"/>
                </a:cubicBezTo>
                <a:close/>
                <a:moveTo>
                  <a:pt x="45" y="64"/>
                </a:moveTo>
                <a:cubicBezTo>
                  <a:pt x="45" y="68"/>
                  <a:pt x="45" y="68"/>
                  <a:pt x="45" y="68"/>
                </a:cubicBezTo>
                <a:cubicBezTo>
                  <a:pt x="185" y="68"/>
                  <a:pt x="185" y="68"/>
                  <a:pt x="185" y="68"/>
                </a:cubicBezTo>
                <a:cubicBezTo>
                  <a:pt x="185" y="64"/>
                  <a:pt x="185" y="64"/>
                  <a:pt x="185" y="64"/>
                </a:cubicBezTo>
                <a:cubicBezTo>
                  <a:pt x="45" y="64"/>
                  <a:pt x="45" y="64"/>
                  <a:pt x="45" y="64"/>
                </a:cubicBezTo>
                <a:close/>
                <a:moveTo>
                  <a:pt x="45" y="84"/>
                </a:moveTo>
                <a:cubicBezTo>
                  <a:pt x="45" y="88"/>
                  <a:pt x="45" y="88"/>
                  <a:pt x="45" y="88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45" y="84"/>
                  <a:pt x="45" y="84"/>
                  <a:pt x="45" y="84"/>
                </a:cubicBezTo>
                <a:close/>
                <a:moveTo>
                  <a:pt x="45" y="74"/>
                </a:moveTo>
                <a:cubicBezTo>
                  <a:pt x="45" y="78"/>
                  <a:pt x="45" y="78"/>
                  <a:pt x="45" y="78"/>
                </a:cubicBezTo>
                <a:cubicBezTo>
                  <a:pt x="156" y="78"/>
                  <a:pt x="156" y="78"/>
                  <a:pt x="156" y="78"/>
                </a:cubicBezTo>
                <a:cubicBezTo>
                  <a:pt x="156" y="74"/>
                  <a:pt x="156" y="74"/>
                  <a:pt x="156" y="74"/>
                </a:cubicBezTo>
                <a:lnTo>
                  <a:pt x="45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5"/>
          <p:cNvSpPr>
            <a:spLocks noEditPoints="1" noChangeArrowheads="1"/>
          </p:cNvSpPr>
          <p:nvPr/>
        </p:nvSpPr>
        <p:spPr bwMode="auto">
          <a:xfrm>
            <a:off x="2578100" y="2182813"/>
            <a:ext cx="482600" cy="388937"/>
          </a:xfrm>
          <a:custGeom>
            <a:avLst/>
            <a:gdLst>
              <a:gd name="T0" fmla="*/ 17 w 71"/>
              <a:gd name="T1" fmla="*/ 2 h 57"/>
              <a:gd name="T2" fmla="*/ 49 w 71"/>
              <a:gd name="T3" fmla="*/ 2 h 57"/>
              <a:gd name="T4" fmla="*/ 66 w 71"/>
              <a:gd name="T5" fmla="*/ 5 h 57"/>
              <a:gd name="T6" fmla="*/ 61 w 71"/>
              <a:gd name="T7" fmla="*/ 21 h 57"/>
              <a:gd name="T8" fmla="*/ 48 w 71"/>
              <a:gd name="T9" fmla="*/ 6 h 57"/>
              <a:gd name="T10" fmla="*/ 35 w 71"/>
              <a:gd name="T11" fmla="*/ 44 h 57"/>
              <a:gd name="T12" fmla="*/ 40 w 71"/>
              <a:gd name="T13" fmla="*/ 47 h 57"/>
              <a:gd name="T14" fmla="*/ 41 w 71"/>
              <a:gd name="T15" fmla="*/ 48 h 57"/>
              <a:gd name="T16" fmla="*/ 33 w 71"/>
              <a:gd name="T17" fmla="*/ 49 h 57"/>
              <a:gd name="T18" fmla="*/ 18 w 71"/>
              <a:gd name="T19" fmla="*/ 49 h 57"/>
              <a:gd name="T20" fmla="*/ 0 w 71"/>
              <a:gd name="T21" fmla="*/ 47 h 57"/>
              <a:gd name="T22" fmla="*/ 2 w 71"/>
              <a:gd name="T23" fmla="*/ 2 h 57"/>
              <a:gd name="T24" fmla="*/ 49 w 71"/>
              <a:gd name="T25" fmla="*/ 30 h 57"/>
              <a:gd name="T26" fmla="*/ 47 w 71"/>
              <a:gd name="T27" fmla="*/ 42 h 57"/>
              <a:gd name="T28" fmla="*/ 59 w 71"/>
              <a:gd name="T29" fmla="*/ 43 h 57"/>
              <a:gd name="T30" fmla="*/ 60 w 71"/>
              <a:gd name="T31" fmla="*/ 31 h 57"/>
              <a:gd name="T32" fmla="*/ 46 w 71"/>
              <a:gd name="T33" fmla="*/ 27 h 57"/>
              <a:gd name="T34" fmla="*/ 44 w 71"/>
              <a:gd name="T35" fmla="*/ 44 h 57"/>
              <a:gd name="T36" fmla="*/ 60 w 71"/>
              <a:gd name="T37" fmla="*/ 48 h 57"/>
              <a:gd name="T38" fmla="*/ 65 w 71"/>
              <a:gd name="T39" fmla="*/ 55 h 57"/>
              <a:gd name="T40" fmla="*/ 69 w 71"/>
              <a:gd name="T41" fmla="*/ 56 h 57"/>
              <a:gd name="T42" fmla="*/ 65 w 71"/>
              <a:gd name="T43" fmla="*/ 46 h 57"/>
              <a:gd name="T44" fmla="*/ 66 w 71"/>
              <a:gd name="T45" fmla="*/ 38 h 57"/>
              <a:gd name="T46" fmla="*/ 55 w 71"/>
              <a:gd name="T47" fmla="*/ 24 h 57"/>
              <a:gd name="T48" fmla="*/ 48 w 71"/>
              <a:gd name="T49" fmla="*/ 37 h 57"/>
              <a:gd name="T50" fmla="*/ 48 w 71"/>
              <a:gd name="T51" fmla="*/ 37 h 57"/>
              <a:gd name="T52" fmla="*/ 38 w 71"/>
              <a:gd name="T53" fmla="*/ 15 h 57"/>
              <a:gd name="T54" fmla="*/ 58 w 71"/>
              <a:gd name="T55" fmla="*/ 19 h 57"/>
              <a:gd name="T56" fmla="*/ 58 w 71"/>
              <a:gd name="T57" fmla="*/ 12 h 57"/>
              <a:gd name="T58" fmla="*/ 38 w 71"/>
              <a:gd name="T59" fmla="*/ 12 h 57"/>
              <a:gd name="T60" fmla="*/ 58 w 71"/>
              <a:gd name="T61" fmla="*/ 12 h 57"/>
              <a:gd name="T62" fmla="*/ 8 w 71"/>
              <a:gd name="T63" fmla="*/ 41 h 57"/>
              <a:gd name="T64" fmla="*/ 28 w 71"/>
              <a:gd name="T65" fmla="*/ 38 h 57"/>
              <a:gd name="T66" fmla="*/ 8 w 71"/>
              <a:gd name="T67" fmla="*/ 34 h 57"/>
              <a:gd name="T68" fmla="*/ 28 w 71"/>
              <a:gd name="T69" fmla="*/ 33 h 57"/>
              <a:gd name="T70" fmla="*/ 8 w 71"/>
              <a:gd name="T71" fmla="*/ 34 h 57"/>
              <a:gd name="T72" fmla="*/ 8 w 71"/>
              <a:gd name="T73" fmla="*/ 30 h 57"/>
              <a:gd name="T74" fmla="*/ 28 w 71"/>
              <a:gd name="T75" fmla="*/ 26 h 57"/>
              <a:gd name="T76" fmla="*/ 18 w 71"/>
              <a:gd name="T77" fmla="*/ 21 h 57"/>
              <a:gd name="T78" fmla="*/ 28 w 71"/>
              <a:gd name="T79" fmla="*/ 22 h 57"/>
              <a:gd name="T80" fmla="*/ 18 w 71"/>
              <a:gd name="T81" fmla="*/ 21 h 57"/>
              <a:gd name="T82" fmla="*/ 18 w 71"/>
              <a:gd name="T83" fmla="*/ 17 h 57"/>
              <a:gd name="T84" fmla="*/ 28 w 71"/>
              <a:gd name="T85" fmla="*/ 15 h 57"/>
              <a:gd name="T86" fmla="*/ 18 w 71"/>
              <a:gd name="T87" fmla="*/ 11 h 57"/>
              <a:gd name="T88" fmla="*/ 28 w 71"/>
              <a:gd name="T89" fmla="*/ 12 h 57"/>
              <a:gd name="T90" fmla="*/ 18 w 71"/>
              <a:gd name="T91" fmla="*/ 11 h 57"/>
              <a:gd name="T92" fmla="*/ 8 w 71"/>
              <a:gd name="T93" fmla="*/ 25 h 57"/>
              <a:gd name="T94" fmla="*/ 16 w 71"/>
              <a:gd name="T95" fmla="*/ 11 h 57"/>
              <a:gd name="T96" fmla="*/ 17 w 71"/>
              <a:gd name="T97" fmla="*/ 6 h 57"/>
              <a:gd name="T98" fmla="*/ 4 w 71"/>
              <a:gd name="T99" fmla="*/ 45 h 57"/>
              <a:gd name="T100" fmla="*/ 30 w 71"/>
              <a:gd name="T101" fmla="*/ 44 h 57"/>
              <a:gd name="T102" fmla="*/ 17 w 71"/>
              <a:gd name="T103" fmla="*/ 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57">
                <a:moveTo>
                  <a:pt x="2" y="2"/>
                </a:moveTo>
                <a:cubicBezTo>
                  <a:pt x="7" y="3"/>
                  <a:pt x="12" y="2"/>
                  <a:pt x="17" y="2"/>
                </a:cubicBezTo>
                <a:cubicBezTo>
                  <a:pt x="23" y="1"/>
                  <a:pt x="29" y="0"/>
                  <a:pt x="33" y="2"/>
                </a:cubicBezTo>
                <a:cubicBezTo>
                  <a:pt x="37" y="0"/>
                  <a:pt x="43" y="1"/>
                  <a:pt x="49" y="2"/>
                </a:cubicBezTo>
                <a:cubicBezTo>
                  <a:pt x="54" y="2"/>
                  <a:pt x="59" y="3"/>
                  <a:pt x="63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24"/>
                  <a:pt x="66" y="24"/>
                  <a:pt x="66" y="24"/>
                </a:cubicBezTo>
                <a:cubicBezTo>
                  <a:pt x="64" y="23"/>
                  <a:pt x="63" y="22"/>
                  <a:pt x="61" y="21"/>
                </a:cubicBezTo>
                <a:cubicBezTo>
                  <a:pt x="61" y="7"/>
                  <a:pt x="61" y="7"/>
                  <a:pt x="61" y="7"/>
                </a:cubicBezTo>
                <a:cubicBezTo>
                  <a:pt x="57" y="7"/>
                  <a:pt x="52" y="7"/>
                  <a:pt x="48" y="6"/>
                </a:cubicBezTo>
                <a:cubicBezTo>
                  <a:pt x="43" y="6"/>
                  <a:pt x="38" y="5"/>
                  <a:pt x="35" y="6"/>
                </a:cubicBezTo>
                <a:cubicBezTo>
                  <a:pt x="35" y="44"/>
                  <a:pt x="35" y="44"/>
                  <a:pt x="35" y="44"/>
                </a:cubicBezTo>
                <a:cubicBezTo>
                  <a:pt x="36" y="44"/>
                  <a:pt x="37" y="44"/>
                  <a:pt x="38" y="44"/>
                </a:cubicBezTo>
                <a:cubicBezTo>
                  <a:pt x="39" y="45"/>
                  <a:pt x="40" y="46"/>
                  <a:pt x="40" y="47"/>
                </a:cubicBezTo>
                <a:cubicBezTo>
                  <a:pt x="41" y="48"/>
                  <a:pt x="41" y="48"/>
                  <a:pt x="42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38" y="48"/>
                  <a:pt x="35" y="48"/>
                  <a:pt x="34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29" y="48"/>
                  <a:pt x="24" y="48"/>
                  <a:pt x="18" y="49"/>
                </a:cubicBezTo>
                <a:cubicBezTo>
                  <a:pt x="13" y="50"/>
                  <a:pt x="7" y="50"/>
                  <a:pt x="2" y="5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"/>
                  <a:pt x="0" y="5"/>
                  <a:pt x="0" y="5"/>
                </a:cubicBezTo>
                <a:cubicBezTo>
                  <a:pt x="2" y="2"/>
                  <a:pt x="2" y="2"/>
                  <a:pt x="2" y="2"/>
                </a:cubicBezTo>
                <a:close/>
                <a:moveTo>
                  <a:pt x="55" y="28"/>
                </a:moveTo>
                <a:cubicBezTo>
                  <a:pt x="53" y="28"/>
                  <a:pt x="50" y="28"/>
                  <a:pt x="49" y="30"/>
                </a:cubicBezTo>
                <a:cubicBezTo>
                  <a:pt x="47" y="31"/>
                  <a:pt x="46" y="33"/>
                  <a:pt x="45" y="36"/>
                </a:cubicBezTo>
                <a:cubicBezTo>
                  <a:pt x="45" y="38"/>
                  <a:pt x="46" y="40"/>
                  <a:pt x="47" y="42"/>
                </a:cubicBezTo>
                <a:cubicBezTo>
                  <a:pt x="49" y="44"/>
                  <a:pt x="51" y="45"/>
                  <a:pt x="53" y="45"/>
                </a:cubicBezTo>
                <a:cubicBezTo>
                  <a:pt x="55" y="45"/>
                  <a:pt x="57" y="45"/>
                  <a:pt x="59" y="43"/>
                </a:cubicBezTo>
                <a:cubicBezTo>
                  <a:pt x="61" y="42"/>
                  <a:pt x="62" y="40"/>
                  <a:pt x="62" y="38"/>
                </a:cubicBezTo>
                <a:cubicBezTo>
                  <a:pt x="62" y="35"/>
                  <a:pt x="62" y="33"/>
                  <a:pt x="60" y="31"/>
                </a:cubicBezTo>
                <a:cubicBezTo>
                  <a:pt x="59" y="30"/>
                  <a:pt x="57" y="28"/>
                  <a:pt x="55" y="28"/>
                </a:cubicBezTo>
                <a:close/>
                <a:moveTo>
                  <a:pt x="46" y="27"/>
                </a:moveTo>
                <a:cubicBezTo>
                  <a:pt x="43" y="29"/>
                  <a:pt x="41" y="32"/>
                  <a:pt x="41" y="35"/>
                </a:cubicBezTo>
                <a:cubicBezTo>
                  <a:pt x="41" y="38"/>
                  <a:pt x="42" y="42"/>
                  <a:pt x="44" y="44"/>
                </a:cubicBezTo>
                <a:cubicBezTo>
                  <a:pt x="46" y="47"/>
                  <a:pt x="49" y="49"/>
                  <a:pt x="52" y="49"/>
                </a:cubicBezTo>
                <a:cubicBezTo>
                  <a:pt x="55" y="50"/>
                  <a:pt x="57" y="49"/>
                  <a:pt x="60" y="48"/>
                </a:cubicBezTo>
                <a:cubicBezTo>
                  <a:pt x="60" y="49"/>
                  <a:pt x="60" y="49"/>
                  <a:pt x="61" y="50"/>
                </a:cubicBezTo>
                <a:cubicBezTo>
                  <a:pt x="65" y="55"/>
                  <a:pt x="65" y="55"/>
                  <a:pt x="65" y="55"/>
                </a:cubicBezTo>
                <a:cubicBezTo>
                  <a:pt x="66" y="57"/>
                  <a:pt x="68" y="57"/>
                  <a:pt x="6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70" y="55"/>
                  <a:pt x="71" y="53"/>
                  <a:pt x="70" y="52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46"/>
                  <a:pt x="64" y="45"/>
                  <a:pt x="63" y="45"/>
                </a:cubicBezTo>
                <a:cubicBezTo>
                  <a:pt x="65" y="43"/>
                  <a:pt x="66" y="41"/>
                  <a:pt x="66" y="38"/>
                </a:cubicBezTo>
                <a:cubicBezTo>
                  <a:pt x="67" y="35"/>
                  <a:pt x="66" y="32"/>
                  <a:pt x="64" y="29"/>
                </a:cubicBezTo>
                <a:cubicBezTo>
                  <a:pt x="62" y="26"/>
                  <a:pt x="59" y="24"/>
                  <a:pt x="55" y="24"/>
                </a:cubicBezTo>
                <a:cubicBezTo>
                  <a:pt x="52" y="24"/>
                  <a:pt x="49" y="24"/>
                  <a:pt x="46" y="27"/>
                </a:cubicBezTo>
                <a:close/>
                <a:moveTo>
                  <a:pt x="48" y="37"/>
                </a:moveTo>
                <a:cubicBezTo>
                  <a:pt x="49" y="34"/>
                  <a:pt x="53" y="32"/>
                  <a:pt x="57" y="31"/>
                </a:cubicBezTo>
                <a:cubicBezTo>
                  <a:pt x="53" y="28"/>
                  <a:pt x="47" y="32"/>
                  <a:pt x="48" y="37"/>
                </a:cubicBezTo>
                <a:close/>
                <a:moveTo>
                  <a:pt x="58" y="17"/>
                </a:moveTo>
                <a:cubicBezTo>
                  <a:pt x="54" y="17"/>
                  <a:pt x="42" y="15"/>
                  <a:pt x="38" y="15"/>
                </a:cubicBezTo>
                <a:cubicBezTo>
                  <a:pt x="38" y="16"/>
                  <a:pt x="38" y="17"/>
                  <a:pt x="38" y="17"/>
                </a:cubicBezTo>
                <a:cubicBezTo>
                  <a:pt x="42" y="17"/>
                  <a:pt x="55" y="19"/>
                  <a:pt x="58" y="19"/>
                </a:cubicBezTo>
                <a:cubicBezTo>
                  <a:pt x="58" y="19"/>
                  <a:pt x="58" y="18"/>
                  <a:pt x="58" y="17"/>
                </a:cubicBezTo>
                <a:close/>
                <a:moveTo>
                  <a:pt x="58" y="12"/>
                </a:moveTo>
                <a:cubicBezTo>
                  <a:pt x="54" y="12"/>
                  <a:pt x="42" y="10"/>
                  <a:pt x="38" y="10"/>
                </a:cubicBezTo>
                <a:cubicBezTo>
                  <a:pt x="38" y="11"/>
                  <a:pt x="38" y="11"/>
                  <a:pt x="38" y="12"/>
                </a:cubicBezTo>
                <a:cubicBezTo>
                  <a:pt x="42" y="12"/>
                  <a:pt x="55" y="14"/>
                  <a:pt x="58" y="14"/>
                </a:cubicBezTo>
                <a:cubicBezTo>
                  <a:pt x="58" y="13"/>
                  <a:pt x="58" y="12"/>
                  <a:pt x="58" y="12"/>
                </a:cubicBezTo>
                <a:close/>
                <a:moveTo>
                  <a:pt x="8" y="40"/>
                </a:moveTo>
                <a:cubicBezTo>
                  <a:pt x="8" y="40"/>
                  <a:pt x="8" y="41"/>
                  <a:pt x="8" y="41"/>
                </a:cubicBezTo>
                <a:cubicBezTo>
                  <a:pt x="12" y="42"/>
                  <a:pt x="24" y="39"/>
                  <a:pt x="28" y="39"/>
                </a:cubicBezTo>
                <a:cubicBezTo>
                  <a:pt x="28" y="39"/>
                  <a:pt x="28" y="38"/>
                  <a:pt x="28" y="38"/>
                </a:cubicBezTo>
                <a:cubicBezTo>
                  <a:pt x="25" y="37"/>
                  <a:pt x="13" y="40"/>
                  <a:pt x="8" y="40"/>
                </a:cubicBezTo>
                <a:close/>
                <a:moveTo>
                  <a:pt x="8" y="34"/>
                </a:moveTo>
                <a:cubicBezTo>
                  <a:pt x="8" y="34"/>
                  <a:pt x="8" y="35"/>
                  <a:pt x="8" y="35"/>
                </a:cubicBezTo>
                <a:cubicBezTo>
                  <a:pt x="12" y="36"/>
                  <a:pt x="24" y="33"/>
                  <a:pt x="28" y="33"/>
                </a:cubicBezTo>
                <a:cubicBezTo>
                  <a:pt x="28" y="33"/>
                  <a:pt x="28" y="32"/>
                  <a:pt x="28" y="32"/>
                </a:cubicBezTo>
                <a:cubicBezTo>
                  <a:pt x="25" y="31"/>
                  <a:pt x="13" y="34"/>
                  <a:pt x="8" y="34"/>
                </a:cubicBezTo>
                <a:close/>
                <a:moveTo>
                  <a:pt x="8" y="28"/>
                </a:moveTo>
                <a:cubicBezTo>
                  <a:pt x="8" y="29"/>
                  <a:pt x="8" y="29"/>
                  <a:pt x="8" y="30"/>
                </a:cubicBezTo>
                <a:cubicBezTo>
                  <a:pt x="12" y="30"/>
                  <a:pt x="24" y="28"/>
                  <a:pt x="28" y="28"/>
                </a:cubicBezTo>
                <a:cubicBezTo>
                  <a:pt x="28" y="27"/>
                  <a:pt x="28" y="27"/>
                  <a:pt x="28" y="26"/>
                </a:cubicBezTo>
                <a:cubicBezTo>
                  <a:pt x="25" y="26"/>
                  <a:pt x="13" y="28"/>
                  <a:pt x="8" y="28"/>
                </a:cubicBezTo>
                <a:close/>
                <a:moveTo>
                  <a:pt x="18" y="21"/>
                </a:moveTo>
                <a:cubicBezTo>
                  <a:pt x="18" y="21"/>
                  <a:pt x="18" y="22"/>
                  <a:pt x="18" y="22"/>
                </a:cubicBezTo>
                <a:cubicBezTo>
                  <a:pt x="20" y="22"/>
                  <a:pt x="24" y="21"/>
                  <a:pt x="28" y="22"/>
                </a:cubicBezTo>
                <a:cubicBezTo>
                  <a:pt x="28" y="21"/>
                  <a:pt x="28" y="20"/>
                  <a:pt x="28" y="20"/>
                </a:cubicBezTo>
                <a:cubicBezTo>
                  <a:pt x="25" y="20"/>
                  <a:pt x="21" y="20"/>
                  <a:pt x="18" y="21"/>
                </a:cubicBezTo>
                <a:close/>
                <a:moveTo>
                  <a:pt x="18" y="16"/>
                </a:moveTo>
                <a:cubicBezTo>
                  <a:pt x="18" y="16"/>
                  <a:pt x="18" y="17"/>
                  <a:pt x="18" y="17"/>
                </a:cubicBezTo>
                <a:cubicBezTo>
                  <a:pt x="20" y="17"/>
                  <a:pt x="24" y="16"/>
                  <a:pt x="28" y="16"/>
                </a:cubicBezTo>
                <a:cubicBezTo>
                  <a:pt x="28" y="16"/>
                  <a:pt x="28" y="15"/>
                  <a:pt x="28" y="15"/>
                </a:cubicBezTo>
                <a:cubicBezTo>
                  <a:pt x="25" y="14"/>
                  <a:pt x="21" y="15"/>
                  <a:pt x="18" y="16"/>
                </a:cubicBezTo>
                <a:close/>
                <a:moveTo>
                  <a:pt x="18" y="11"/>
                </a:moveTo>
                <a:cubicBezTo>
                  <a:pt x="18" y="12"/>
                  <a:pt x="18" y="13"/>
                  <a:pt x="18" y="13"/>
                </a:cubicBezTo>
                <a:cubicBezTo>
                  <a:pt x="20" y="13"/>
                  <a:pt x="24" y="12"/>
                  <a:pt x="28" y="12"/>
                </a:cubicBezTo>
                <a:cubicBezTo>
                  <a:pt x="28" y="12"/>
                  <a:pt x="28" y="11"/>
                  <a:pt x="28" y="10"/>
                </a:cubicBezTo>
                <a:cubicBezTo>
                  <a:pt x="25" y="10"/>
                  <a:pt x="21" y="11"/>
                  <a:pt x="18" y="11"/>
                </a:cubicBezTo>
                <a:close/>
                <a:moveTo>
                  <a:pt x="8" y="11"/>
                </a:moveTo>
                <a:cubicBezTo>
                  <a:pt x="8" y="25"/>
                  <a:pt x="8" y="25"/>
                  <a:pt x="8" y="25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11"/>
                  <a:pt x="16" y="11"/>
                  <a:pt x="16" y="11"/>
                </a:cubicBezTo>
                <a:cubicBezTo>
                  <a:pt x="8" y="11"/>
                  <a:pt x="8" y="11"/>
                  <a:pt x="8" y="11"/>
                </a:cubicBezTo>
                <a:close/>
                <a:moveTo>
                  <a:pt x="17" y="6"/>
                </a:moveTo>
                <a:cubicBezTo>
                  <a:pt x="13" y="7"/>
                  <a:pt x="9" y="7"/>
                  <a:pt x="4" y="7"/>
                </a:cubicBezTo>
                <a:cubicBezTo>
                  <a:pt x="4" y="45"/>
                  <a:pt x="4" y="45"/>
                  <a:pt x="4" y="45"/>
                </a:cubicBezTo>
                <a:cubicBezTo>
                  <a:pt x="9" y="45"/>
                  <a:pt x="13" y="45"/>
                  <a:pt x="17" y="44"/>
                </a:cubicBezTo>
                <a:cubicBezTo>
                  <a:pt x="22" y="44"/>
                  <a:pt x="27" y="43"/>
                  <a:pt x="30" y="44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5"/>
                  <a:pt x="23" y="6"/>
                  <a:pt x="17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1558925" y="3114675"/>
            <a:ext cx="253365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常见标签：</a:t>
            </a:r>
            <a:r>
              <a:rPr lang="en-US" altLang="zh-CN" dirty="0" smtClean="0">
                <a:solidFill>
                  <a:schemeClr val="bg1"/>
                </a:solidFill>
              </a:rPr>
              <a:t>&lt;html&gt;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&lt;body&gt;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&lt;div&gt;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&lt;h1&gt;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a&gt;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&lt;p&gt;</a:t>
            </a:r>
            <a:r>
              <a:rPr lang="zh-CN" altLang="en-US" dirty="0">
                <a:solidFill>
                  <a:schemeClr val="bg1"/>
                </a:solidFill>
              </a:rPr>
              <a:t>、 </a:t>
            </a:r>
            <a:r>
              <a:rPr lang="en-US" altLang="zh-CN" dirty="0" smtClean="0">
                <a:solidFill>
                  <a:schemeClr val="bg1"/>
                </a:solidFill>
              </a:rPr>
              <a:t>&lt;table&gt;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img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&lt;span&gt;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&lt; form 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</a:rPr>
              <a:t>等。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963738" y="2687638"/>
            <a:ext cx="171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b="1" dirty="0">
                <a:solidFill>
                  <a:schemeClr val="bg1"/>
                </a:solidFill>
              </a:rPr>
              <a:t>标签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819650" y="3114675"/>
            <a:ext cx="25527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常见属性：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class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href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style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title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name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target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value</a:t>
            </a:r>
            <a:r>
              <a:rPr lang="zh-CN" altLang="en-US" dirty="0" smtClean="0">
                <a:solidFill>
                  <a:schemeClr val="bg1"/>
                </a:solidFill>
              </a:rPr>
              <a:t>等。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238750" y="2687638"/>
            <a:ext cx="171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属性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8093075" y="3114675"/>
            <a:ext cx="2555875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能学会看懂</a:t>
            </a:r>
            <a:r>
              <a:rPr lang="zh-CN" altLang="en-US" dirty="0">
                <a:solidFill>
                  <a:schemeClr val="bg1"/>
                </a:solidFill>
              </a:rPr>
              <a:t>这三</a:t>
            </a:r>
            <a:r>
              <a:rPr lang="zh-CN" altLang="en-US" dirty="0" smtClean="0">
                <a:solidFill>
                  <a:schemeClr val="bg1"/>
                </a:solidFill>
              </a:rPr>
              <a:t>种语言的代码最好，可以解决一些很复杂的网页。当然，看不懂也可以，没有多大影响。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8093075" y="2694420"/>
            <a:ext cx="2555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JS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Ajax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>
                <a:solidFill>
                  <a:srgbClr val="197519"/>
                </a:solidFill>
                <a:ea typeface="方正粗倩简体" pitchFamily="65" charset="-122"/>
              </a:rPr>
              <a:t>08</a:t>
            </a:r>
            <a:endParaRPr lang="zh-CN" altLang="en-US" sz="150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等腰三角形 4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等腰三角形 4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025524" y="579438"/>
            <a:ext cx="39299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关于</a:t>
            </a:r>
            <a:r>
              <a:rPr lang="en-US" altLang="zh-CN" sz="2000" dirty="0" smtClean="0">
                <a:solidFill>
                  <a:srgbClr val="197519"/>
                </a:solidFill>
              </a:rPr>
              <a:t>html</a:t>
            </a:r>
            <a:r>
              <a:rPr lang="zh-CN" altLang="en-US" sz="2000" dirty="0" smtClean="0">
                <a:solidFill>
                  <a:srgbClr val="197519"/>
                </a:solidFill>
              </a:rPr>
              <a:t>（看得懂的请跳过）</a:t>
            </a:r>
            <a:r>
              <a:rPr lang="en-US" altLang="zh-CN" sz="2000" dirty="0" smtClean="0">
                <a:solidFill>
                  <a:srgbClr val="197519"/>
                </a:solidFill>
              </a:rPr>
              <a:t> 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8" grpId="0" animBg="1"/>
      <p:bldP spid="38" grpId="1" animBg="1"/>
      <p:bldP spid="41" grpId="0" animBg="1"/>
      <p:bldP spid="36" grpId="0" animBg="1"/>
      <p:bldP spid="43" grpId="0" animBg="1"/>
      <p:bldP spid="44" grpId="0" animBg="1"/>
      <p:bldP spid="52" grpId="0" animBg="1"/>
      <p:bldP spid="11" grpId="0" animBg="1"/>
      <p:bldP spid="55" grpId="0"/>
      <p:bldP spid="2" grpId="0"/>
      <p:bldP spid="21" grpId="0"/>
      <p:bldP spid="22" grpId="0"/>
      <p:bldP spid="24" grpId="0"/>
      <p:bldP spid="27" grpId="0"/>
      <p:bldP spid="29" grpId="0"/>
      <p:bldP spid="42" grpId="0" animBg="1"/>
      <p:bldP spid="42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>
            <a:spLocks noChangeArrowheads="1"/>
          </p:cNvSpPr>
          <p:nvPr/>
        </p:nvSpPr>
        <p:spPr bwMode="auto">
          <a:xfrm rot="9233090">
            <a:off x="11149013" y="6661150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-6030424">
            <a:off x="10908506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228606">
            <a:off x="11363325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3389783">
            <a:off x="11102975" y="6572251"/>
            <a:ext cx="58737" cy="4921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2" name="等腰三角形 21"/>
          <p:cNvSpPr>
            <a:spLocks noChangeArrowheads="1"/>
          </p:cNvSpPr>
          <p:nvPr/>
        </p:nvSpPr>
        <p:spPr bwMode="auto">
          <a:xfrm rot="8748521">
            <a:off x="1129188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Freeform 5"/>
          <p:cNvSpPr>
            <a:spLocks noEditPoints="1" noChangeArrowheads="1"/>
          </p:cNvSpPr>
          <p:nvPr/>
        </p:nvSpPr>
        <p:spPr bwMode="auto">
          <a:xfrm rot="-455902">
            <a:off x="952500" y="3749675"/>
            <a:ext cx="2281238" cy="2592388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4537" y="2300288"/>
            <a:ext cx="1238199" cy="1085851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888862" y="3400425"/>
            <a:ext cx="1414463" cy="445296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888862" y="4503739"/>
            <a:ext cx="1285875" cy="70458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19738" y="2881313"/>
            <a:ext cx="742950" cy="742950"/>
            <a:chOff x="5519224" y="2881313"/>
            <a:chExt cx="742950" cy="742950"/>
          </a:xfrm>
        </p:grpSpPr>
        <p:sp>
          <p:nvSpPr>
            <p:cNvPr id="14347" name="椭圆 27"/>
            <p:cNvSpPr>
              <a:spLocks noChangeArrowheads="1"/>
            </p:cNvSpPr>
            <p:nvPr/>
          </p:nvSpPr>
          <p:spPr bwMode="auto">
            <a:xfrm>
              <a:off x="5519224" y="2881313"/>
              <a:ext cx="742950" cy="742950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Freeform 13"/>
            <p:cNvSpPr>
              <a:spLocks noEditPoints="1" noChangeArrowheads="1"/>
            </p:cNvSpPr>
            <p:nvPr/>
          </p:nvSpPr>
          <p:spPr bwMode="auto">
            <a:xfrm>
              <a:off x="5666827" y="3037738"/>
              <a:ext cx="482670" cy="388892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505450" y="4310063"/>
            <a:ext cx="742950" cy="742950"/>
            <a:chOff x="5504937" y="4310063"/>
            <a:chExt cx="742950" cy="742950"/>
          </a:xfrm>
        </p:grpSpPr>
        <p:sp>
          <p:nvSpPr>
            <p:cNvPr id="14350" name="椭圆 28"/>
            <p:cNvSpPr>
              <a:spLocks noChangeArrowheads="1"/>
            </p:cNvSpPr>
            <p:nvPr/>
          </p:nvSpPr>
          <p:spPr bwMode="auto">
            <a:xfrm>
              <a:off x="5504937" y="4310063"/>
              <a:ext cx="742950" cy="742950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21"/>
            <p:cNvSpPr>
              <a:spLocks noEditPoints="1" noChangeArrowheads="1"/>
            </p:cNvSpPr>
            <p:nvPr/>
          </p:nvSpPr>
          <p:spPr bwMode="auto">
            <a:xfrm>
              <a:off x="5626822" y="4538606"/>
              <a:ext cx="482670" cy="388892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048250" y="1609725"/>
            <a:ext cx="742950" cy="742950"/>
            <a:chOff x="5047737" y="1609725"/>
            <a:chExt cx="742950" cy="742950"/>
          </a:xfrm>
        </p:grpSpPr>
        <p:sp>
          <p:nvSpPr>
            <p:cNvPr id="14353" name="椭圆 14"/>
            <p:cNvSpPr>
              <a:spLocks noChangeArrowheads="1"/>
            </p:cNvSpPr>
            <p:nvPr/>
          </p:nvSpPr>
          <p:spPr bwMode="auto">
            <a:xfrm>
              <a:off x="5047737" y="1609725"/>
              <a:ext cx="742950" cy="742950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Freeform 5"/>
            <p:cNvSpPr>
              <a:spLocks noEditPoints="1" noChangeArrowheads="1"/>
            </p:cNvSpPr>
            <p:nvPr/>
          </p:nvSpPr>
          <p:spPr bwMode="auto">
            <a:xfrm>
              <a:off x="5196927" y="1812154"/>
              <a:ext cx="482670" cy="388892"/>
            </a:xfrm>
            <a:custGeom>
              <a:avLst/>
              <a:gdLst>
                <a:gd name="T0" fmla="*/ 17 w 71"/>
                <a:gd name="T1" fmla="*/ 2 h 57"/>
                <a:gd name="T2" fmla="*/ 49 w 71"/>
                <a:gd name="T3" fmla="*/ 2 h 57"/>
                <a:gd name="T4" fmla="*/ 66 w 71"/>
                <a:gd name="T5" fmla="*/ 5 h 57"/>
                <a:gd name="T6" fmla="*/ 61 w 71"/>
                <a:gd name="T7" fmla="*/ 21 h 57"/>
                <a:gd name="T8" fmla="*/ 48 w 71"/>
                <a:gd name="T9" fmla="*/ 6 h 57"/>
                <a:gd name="T10" fmla="*/ 35 w 71"/>
                <a:gd name="T11" fmla="*/ 44 h 57"/>
                <a:gd name="T12" fmla="*/ 40 w 71"/>
                <a:gd name="T13" fmla="*/ 47 h 57"/>
                <a:gd name="T14" fmla="*/ 41 w 71"/>
                <a:gd name="T15" fmla="*/ 48 h 57"/>
                <a:gd name="T16" fmla="*/ 33 w 71"/>
                <a:gd name="T17" fmla="*/ 49 h 57"/>
                <a:gd name="T18" fmla="*/ 18 w 71"/>
                <a:gd name="T19" fmla="*/ 49 h 57"/>
                <a:gd name="T20" fmla="*/ 0 w 71"/>
                <a:gd name="T21" fmla="*/ 47 h 57"/>
                <a:gd name="T22" fmla="*/ 2 w 71"/>
                <a:gd name="T23" fmla="*/ 2 h 57"/>
                <a:gd name="T24" fmla="*/ 49 w 71"/>
                <a:gd name="T25" fmla="*/ 30 h 57"/>
                <a:gd name="T26" fmla="*/ 47 w 71"/>
                <a:gd name="T27" fmla="*/ 42 h 57"/>
                <a:gd name="T28" fmla="*/ 59 w 71"/>
                <a:gd name="T29" fmla="*/ 43 h 57"/>
                <a:gd name="T30" fmla="*/ 60 w 71"/>
                <a:gd name="T31" fmla="*/ 31 h 57"/>
                <a:gd name="T32" fmla="*/ 46 w 71"/>
                <a:gd name="T33" fmla="*/ 27 h 57"/>
                <a:gd name="T34" fmla="*/ 44 w 71"/>
                <a:gd name="T35" fmla="*/ 44 h 57"/>
                <a:gd name="T36" fmla="*/ 60 w 71"/>
                <a:gd name="T37" fmla="*/ 48 h 57"/>
                <a:gd name="T38" fmla="*/ 65 w 71"/>
                <a:gd name="T39" fmla="*/ 55 h 57"/>
                <a:gd name="T40" fmla="*/ 69 w 71"/>
                <a:gd name="T41" fmla="*/ 56 h 57"/>
                <a:gd name="T42" fmla="*/ 65 w 71"/>
                <a:gd name="T43" fmla="*/ 46 h 57"/>
                <a:gd name="T44" fmla="*/ 66 w 71"/>
                <a:gd name="T45" fmla="*/ 38 h 57"/>
                <a:gd name="T46" fmla="*/ 55 w 71"/>
                <a:gd name="T47" fmla="*/ 24 h 57"/>
                <a:gd name="T48" fmla="*/ 48 w 71"/>
                <a:gd name="T49" fmla="*/ 37 h 57"/>
                <a:gd name="T50" fmla="*/ 48 w 71"/>
                <a:gd name="T51" fmla="*/ 37 h 57"/>
                <a:gd name="T52" fmla="*/ 38 w 71"/>
                <a:gd name="T53" fmla="*/ 15 h 57"/>
                <a:gd name="T54" fmla="*/ 58 w 71"/>
                <a:gd name="T55" fmla="*/ 19 h 57"/>
                <a:gd name="T56" fmla="*/ 58 w 71"/>
                <a:gd name="T57" fmla="*/ 12 h 57"/>
                <a:gd name="T58" fmla="*/ 38 w 71"/>
                <a:gd name="T59" fmla="*/ 12 h 57"/>
                <a:gd name="T60" fmla="*/ 58 w 71"/>
                <a:gd name="T61" fmla="*/ 12 h 57"/>
                <a:gd name="T62" fmla="*/ 8 w 71"/>
                <a:gd name="T63" fmla="*/ 41 h 57"/>
                <a:gd name="T64" fmla="*/ 28 w 71"/>
                <a:gd name="T65" fmla="*/ 38 h 57"/>
                <a:gd name="T66" fmla="*/ 8 w 71"/>
                <a:gd name="T67" fmla="*/ 34 h 57"/>
                <a:gd name="T68" fmla="*/ 28 w 71"/>
                <a:gd name="T69" fmla="*/ 33 h 57"/>
                <a:gd name="T70" fmla="*/ 8 w 71"/>
                <a:gd name="T71" fmla="*/ 34 h 57"/>
                <a:gd name="T72" fmla="*/ 8 w 71"/>
                <a:gd name="T73" fmla="*/ 30 h 57"/>
                <a:gd name="T74" fmla="*/ 28 w 71"/>
                <a:gd name="T75" fmla="*/ 26 h 57"/>
                <a:gd name="T76" fmla="*/ 18 w 71"/>
                <a:gd name="T77" fmla="*/ 21 h 57"/>
                <a:gd name="T78" fmla="*/ 28 w 71"/>
                <a:gd name="T79" fmla="*/ 22 h 57"/>
                <a:gd name="T80" fmla="*/ 18 w 71"/>
                <a:gd name="T81" fmla="*/ 21 h 57"/>
                <a:gd name="T82" fmla="*/ 18 w 71"/>
                <a:gd name="T83" fmla="*/ 17 h 57"/>
                <a:gd name="T84" fmla="*/ 28 w 71"/>
                <a:gd name="T85" fmla="*/ 15 h 57"/>
                <a:gd name="T86" fmla="*/ 18 w 71"/>
                <a:gd name="T87" fmla="*/ 11 h 57"/>
                <a:gd name="T88" fmla="*/ 28 w 71"/>
                <a:gd name="T89" fmla="*/ 12 h 57"/>
                <a:gd name="T90" fmla="*/ 18 w 71"/>
                <a:gd name="T91" fmla="*/ 11 h 57"/>
                <a:gd name="T92" fmla="*/ 8 w 71"/>
                <a:gd name="T93" fmla="*/ 25 h 57"/>
                <a:gd name="T94" fmla="*/ 16 w 71"/>
                <a:gd name="T95" fmla="*/ 11 h 57"/>
                <a:gd name="T96" fmla="*/ 17 w 71"/>
                <a:gd name="T97" fmla="*/ 6 h 57"/>
                <a:gd name="T98" fmla="*/ 4 w 71"/>
                <a:gd name="T99" fmla="*/ 45 h 57"/>
                <a:gd name="T100" fmla="*/ 30 w 71"/>
                <a:gd name="T101" fmla="*/ 44 h 57"/>
                <a:gd name="T102" fmla="*/ 17 w 71"/>
                <a:gd name="T10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57">
                  <a:moveTo>
                    <a:pt x="2" y="2"/>
                  </a:moveTo>
                  <a:cubicBezTo>
                    <a:pt x="7" y="3"/>
                    <a:pt x="12" y="2"/>
                    <a:pt x="17" y="2"/>
                  </a:cubicBezTo>
                  <a:cubicBezTo>
                    <a:pt x="23" y="1"/>
                    <a:pt x="29" y="0"/>
                    <a:pt x="33" y="2"/>
                  </a:cubicBezTo>
                  <a:cubicBezTo>
                    <a:pt x="37" y="0"/>
                    <a:pt x="43" y="1"/>
                    <a:pt x="49" y="2"/>
                  </a:cubicBezTo>
                  <a:cubicBezTo>
                    <a:pt x="54" y="2"/>
                    <a:pt x="59" y="3"/>
                    <a:pt x="63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3"/>
                    <a:pt x="63" y="22"/>
                    <a:pt x="61" y="2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7" y="7"/>
                    <a:pt x="52" y="7"/>
                    <a:pt x="48" y="6"/>
                  </a:cubicBezTo>
                  <a:cubicBezTo>
                    <a:pt x="43" y="6"/>
                    <a:pt x="38" y="5"/>
                    <a:pt x="35" y="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9" y="45"/>
                    <a:pt x="40" y="46"/>
                    <a:pt x="40" y="47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8" y="48"/>
                    <a:pt x="35" y="48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9" y="48"/>
                    <a:pt x="24" y="48"/>
                    <a:pt x="18" y="49"/>
                  </a:cubicBezTo>
                  <a:cubicBezTo>
                    <a:pt x="13" y="50"/>
                    <a:pt x="7" y="50"/>
                    <a:pt x="2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55" y="28"/>
                  </a:moveTo>
                  <a:cubicBezTo>
                    <a:pt x="53" y="28"/>
                    <a:pt x="50" y="28"/>
                    <a:pt x="49" y="30"/>
                  </a:cubicBezTo>
                  <a:cubicBezTo>
                    <a:pt x="47" y="31"/>
                    <a:pt x="46" y="33"/>
                    <a:pt x="45" y="36"/>
                  </a:cubicBezTo>
                  <a:cubicBezTo>
                    <a:pt x="45" y="38"/>
                    <a:pt x="46" y="40"/>
                    <a:pt x="47" y="42"/>
                  </a:cubicBezTo>
                  <a:cubicBezTo>
                    <a:pt x="49" y="44"/>
                    <a:pt x="51" y="45"/>
                    <a:pt x="53" y="45"/>
                  </a:cubicBezTo>
                  <a:cubicBezTo>
                    <a:pt x="55" y="45"/>
                    <a:pt x="57" y="45"/>
                    <a:pt x="59" y="43"/>
                  </a:cubicBezTo>
                  <a:cubicBezTo>
                    <a:pt x="61" y="42"/>
                    <a:pt x="62" y="40"/>
                    <a:pt x="62" y="38"/>
                  </a:cubicBezTo>
                  <a:cubicBezTo>
                    <a:pt x="62" y="35"/>
                    <a:pt x="62" y="33"/>
                    <a:pt x="60" y="31"/>
                  </a:cubicBezTo>
                  <a:cubicBezTo>
                    <a:pt x="59" y="30"/>
                    <a:pt x="57" y="28"/>
                    <a:pt x="55" y="28"/>
                  </a:cubicBezTo>
                  <a:close/>
                  <a:moveTo>
                    <a:pt x="46" y="27"/>
                  </a:moveTo>
                  <a:cubicBezTo>
                    <a:pt x="43" y="29"/>
                    <a:pt x="41" y="32"/>
                    <a:pt x="41" y="35"/>
                  </a:cubicBezTo>
                  <a:cubicBezTo>
                    <a:pt x="41" y="38"/>
                    <a:pt x="42" y="42"/>
                    <a:pt x="44" y="44"/>
                  </a:cubicBezTo>
                  <a:cubicBezTo>
                    <a:pt x="46" y="47"/>
                    <a:pt x="49" y="49"/>
                    <a:pt x="52" y="49"/>
                  </a:cubicBezTo>
                  <a:cubicBezTo>
                    <a:pt x="55" y="50"/>
                    <a:pt x="57" y="49"/>
                    <a:pt x="60" y="48"/>
                  </a:cubicBezTo>
                  <a:cubicBezTo>
                    <a:pt x="60" y="49"/>
                    <a:pt x="60" y="49"/>
                    <a:pt x="61" y="50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6" y="57"/>
                    <a:pt x="68" y="57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0" y="55"/>
                    <a:pt x="71" y="53"/>
                    <a:pt x="70" y="52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65" y="43"/>
                    <a:pt x="66" y="41"/>
                    <a:pt x="66" y="38"/>
                  </a:cubicBezTo>
                  <a:cubicBezTo>
                    <a:pt x="67" y="35"/>
                    <a:pt x="66" y="32"/>
                    <a:pt x="64" y="29"/>
                  </a:cubicBezTo>
                  <a:cubicBezTo>
                    <a:pt x="62" y="26"/>
                    <a:pt x="59" y="24"/>
                    <a:pt x="55" y="24"/>
                  </a:cubicBezTo>
                  <a:cubicBezTo>
                    <a:pt x="52" y="24"/>
                    <a:pt x="49" y="24"/>
                    <a:pt x="46" y="27"/>
                  </a:cubicBezTo>
                  <a:close/>
                  <a:moveTo>
                    <a:pt x="48" y="37"/>
                  </a:moveTo>
                  <a:cubicBezTo>
                    <a:pt x="49" y="34"/>
                    <a:pt x="53" y="32"/>
                    <a:pt x="57" y="31"/>
                  </a:cubicBezTo>
                  <a:cubicBezTo>
                    <a:pt x="53" y="28"/>
                    <a:pt x="47" y="32"/>
                    <a:pt x="48" y="37"/>
                  </a:cubicBezTo>
                  <a:close/>
                  <a:moveTo>
                    <a:pt x="58" y="17"/>
                  </a:moveTo>
                  <a:cubicBezTo>
                    <a:pt x="54" y="17"/>
                    <a:pt x="42" y="15"/>
                    <a:pt x="38" y="15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42" y="17"/>
                    <a:pt x="55" y="19"/>
                    <a:pt x="58" y="19"/>
                  </a:cubicBezTo>
                  <a:cubicBezTo>
                    <a:pt x="58" y="19"/>
                    <a:pt x="58" y="18"/>
                    <a:pt x="58" y="17"/>
                  </a:cubicBezTo>
                  <a:close/>
                  <a:moveTo>
                    <a:pt x="58" y="12"/>
                  </a:moveTo>
                  <a:cubicBezTo>
                    <a:pt x="54" y="12"/>
                    <a:pt x="42" y="10"/>
                    <a:pt x="38" y="10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42" y="12"/>
                    <a:pt x="55" y="14"/>
                    <a:pt x="58" y="14"/>
                  </a:cubicBezTo>
                  <a:cubicBezTo>
                    <a:pt x="58" y="13"/>
                    <a:pt x="58" y="12"/>
                    <a:pt x="58" y="12"/>
                  </a:cubicBezTo>
                  <a:close/>
                  <a:moveTo>
                    <a:pt x="8" y="40"/>
                  </a:moveTo>
                  <a:cubicBezTo>
                    <a:pt x="8" y="40"/>
                    <a:pt x="8" y="41"/>
                    <a:pt x="8" y="41"/>
                  </a:cubicBezTo>
                  <a:cubicBezTo>
                    <a:pt x="12" y="42"/>
                    <a:pt x="24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5" y="37"/>
                    <a:pt x="13" y="40"/>
                    <a:pt x="8" y="40"/>
                  </a:cubicBezTo>
                  <a:close/>
                  <a:moveTo>
                    <a:pt x="8" y="34"/>
                  </a:moveTo>
                  <a:cubicBezTo>
                    <a:pt x="8" y="34"/>
                    <a:pt x="8" y="35"/>
                    <a:pt x="8" y="35"/>
                  </a:cubicBezTo>
                  <a:cubicBezTo>
                    <a:pt x="12" y="36"/>
                    <a:pt x="24" y="33"/>
                    <a:pt x="28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5" y="31"/>
                    <a:pt x="13" y="34"/>
                    <a:pt x="8" y="34"/>
                  </a:cubicBezTo>
                  <a:close/>
                  <a:moveTo>
                    <a:pt x="8" y="28"/>
                  </a:moveTo>
                  <a:cubicBezTo>
                    <a:pt x="8" y="29"/>
                    <a:pt x="8" y="29"/>
                    <a:pt x="8" y="30"/>
                  </a:cubicBezTo>
                  <a:cubicBezTo>
                    <a:pt x="12" y="30"/>
                    <a:pt x="24" y="28"/>
                    <a:pt x="28" y="28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5" y="26"/>
                    <a:pt x="13" y="28"/>
                    <a:pt x="8" y="28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2"/>
                    <a:pt x="18" y="22"/>
                  </a:cubicBezTo>
                  <a:cubicBezTo>
                    <a:pt x="20" y="22"/>
                    <a:pt x="24" y="21"/>
                    <a:pt x="28" y="22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5" y="20"/>
                    <a:pt x="21" y="20"/>
                    <a:pt x="18" y="21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7"/>
                    <a:pt x="18" y="17"/>
                  </a:cubicBezTo>
                  <a:cubicBezTo>
                    <a:pt x="20" y="17"/>
                    <a:pt x="24" y="16"/>
                    <a:pt x="28" y="16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5" y="14"/>
                    <a:pt x="21" y="15"/>
                    <a:pt x="18" y="16"/>
                  </a:cubicBezTo>
                  <a:close/>
                  <a:moveTo>
                    <a:pt x="18" y="11"/>
                  </a:moveTo>
                  <a:cubicBezTo>
                    <a:pt x="18" y="12"/>
                    <a:pt x="18" y="13"/>
                    <a:pt x="18" y="13"/>
                  </a:cubicBezTo>
                  <a:cubicBezTo>
                    <a:pt x="20" y="13"/>
                    <a:pt x="24" y="12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5" y="10"/>
                    <a:pt x="21" y="11"/>
                    <a:pt x="18" y="11"/>
                  </a:cubicBezTo>
                  <a:close/>
                  <a:moveTo>
                    <a:pt x="8" y="11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17" y="6"/>
                  </a:moveTo>
                  <a:cubicBezTo>
                    <a:pt x="13" y="7"/>
                    <a:pt x="9" y="7"/>
                    <a:pt x="4" y="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9" y="45"/>
                    <a:pt x="13" y="45"/>
                    <a:pt x="17" y="44"/>
                  </a:cubicBezTo>
                  <a:cubicBezTo>
                    <a:pt x="22" y="44"/>
                    <a:pt x="27" y="43"/>
                    <a:pt x="30" y="4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5"/>
                    <a:pt x="23" y="6"/>
                    <a:pt x="1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5940390" y="1772950"/>
            <a:ext cx="46291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dirty="0">
                <a:solidFill>
                  <a:srgbClr val="404040"/>
                </a:solidFill>
              </a:rPr>
              <a:t>请求</a:t>
            </a:r>
            <a:r>
              <a:rPr lang="zh-CN" altLang="en-US" sz="2100" dirty="0" smtClean="0">
                <a:solidFill>
                  <a:srgbClr val="404040"/>
                </a:solidFill>
              </a:rPr>
              <a:t>方式（</a:t>
            </a:r>
            <a:r>
              <a:rPr lang="en-US" altLang="zh-CN" sz="2100" dirty="0" smtClean="0">
                <a:solidFill>
                  <a:srgbClr val="404040"/>
                </a:solidFill>
              </a:rPr>
              <a:t>Get</a:t>
            </a:r>
            <a:r>
              <a:rPr lang="zh-CN" altLang="en-US" sz="2100" dirty="0">
                <a:solidFill>
                  <a:srgbClr val="404040"/>
                </a:solidFill>
              </a:rPr>
              <a:t>、</a:t>
            </a:r>
            <a:r>
              <a:rPr lang="en-US" altLang="zh-CN" sz="2100" dirty="0">
                <a:solidFill>
                  <a:srgbClr val="404040"/>
                </a:solidFill>
              </a:rPr>
              <a:t>Post </a:t>
            </a:r>
            <a:r>
              <a:rPr lang="zh-CN" altLang="en-US" sz="2100" dirty="0" smtClean="0">
                <a:solidFill>
                  <a:srgbClr val="404040"/>
                </a:solidFill>
              </a:rPr>
              <a:t>）</a:t>
            </a:r>
            <a:endParaRPr lang="en-US" altLang="zh-CN" sz="2100" dirty="0" smtClean="0">
              <a:solidFill>
                <a:srgbClr val="404040"/>
              </a:solidFill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503042" y="2862852"/>
            <a:ext cx="4629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dirty="0" smtClean="0">
                <a:solidFill>
                  <a:srgbClr val="404040"/>
                </a:solidFill>
              </a:rPr>
              <a:t>状态码以及对应含义</a:t>
            </a:r>
            <a:endParaRPr lang="en-US" altLang="zh-CN" sz="2100" dirty="0" smtClean="0">
              <a:solidFill>
                <a:srgbClr val="404040"/>
              </a:solidFill>
            </a:endParaRPr>
          </a:p>
          <a:p>
            <a:r>
              <a:rPr lang="en-US" altLang="zh-CN" sz="2100" dirty="0" smtClean="0">
                <a:solidFill>
                  <a:srgbClr val="404040"/>
                </a:solidFill>
              </a:rPr>
              <a:t>1XX</a:t>
            </a:r>
            <a:r>
              <a:rPr lang="zh-CN" altLang="en-US" sz="2100" dirty="0" smtClean="0">
                <a:solidFill>
                  <a:srgbClr val="404040"/>
                </a:solidFill>
              </a:rPr>
              <a:t>、</a:t>
            </a:r>
            <a:r>
              <a:rPr lang="en-US" altLang="zh-CN" sz="2100" dirty="0" smtClean="0">
                <a:solidFill>
                  <a:srgbClr val="404040"/>
                </a:solidFill>
              </a:rPr>
              <a:t>2XX</a:t>
            </a:r>
            <a:r>
              <a:rPr lang="zh-CN" altLang="en-US" sz="2100" dirty="0" smtClean="0">
                <a:solidFill>
                  <a:srgbClr val="404040"/>
                </a:solidFill>
              </a:rPr>
              <a:t>、</a:t>
            </a:r>
            <a:r>
              <a:rPr lang="en-US" altLang="zh-CN" sz="2100" dirty="0" smtClean="0">
                <a:solidFill>
                  <a:srgbClr val="404040"/>
                </a:solidFill>
              </a:rPr>
              <a:t>3XX</a:t>
            </a:r>
            <a:r>
              <a:rPr lang="zh-CN" altLang="en-US" sz="2100" dirty="0" smtClean="0">
                <a:solidFill>
                  <a:srgbClr val="404040"/>
                </a:solidFill>
              </a:rPr>
              <a:t>、</a:t>
            </a:r>
            <a:r>
              <a:rPr lang="en-US" altLang="zh-CN" sz="2100" dirty="0" smtClean="0">
                <a:solidFill>
                  <a:srgbClr val="404040"/>
                </a:solidFill>
              </a:rPr>
              <a:t>4XX</a:t>
            </a:r>
            <a:r>
              <a:rPr lang="zh-CN" altLang="en-US" sz="2100" dirty="0" smtClean="0">
                <a:solidFill>
                  <a:srgbClr val="404040"/>
                </a:solidFill>
              </a:rPr>
              <a:t>、</a:t>
            </a:r>
            <a:r>
              <a:rPr lang="en-US" altLang="zh-CN" sz="2100" dirty="0" smtClean="0">
                <a:solidFill>
                  <a:srgbClr val="404040"/>
                </a:solidFill>
              </a:rPr>
              <a:t>5XX</a:t>
            </a:r>
            <a:endParaRPr lang="zh-CN" altLang="en-US" sz="2100" dirty="0">
              <a:solidFill>
                <a:srgbClr val="404040"/>
              </a:solidFill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463608" y="4473789"/>
            <a:ext cx="46291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dirty="0" smtClean="0">
                <a:solidFill>
                  <a:srgbClr val="404040"/>
                </a:solidFill>
              </a:rPr>
              <a:t>请求头、响应</a:t>
            </a:r>
            <a:r>
              <a:rPr lang="zh-CN" altLang="en-US" sz="2100" dirty="0">
                <a:solidFill>
                  <a:srgbClr val="404040"/>
                </a:solidFill>
              </a:rPr>
              <a:t>头以及请求体、响应</a:t>
            </a:r>
            <a:r>
              <a:rPr lang="zh-CN" altLang="en-US" sz="2100" dirty="0" smtClean="0">
                <a:solidFill>
                  <a:srgbClr val="404040"/>
                </a:solidFill>
              </a:rPr>
              <a:t>体</a:t>
            </a:r>
            <a:endParaRPr lang="zh-CN" altLang="en-US" sz="2100" dirty="0">
              <a:solidFill>
                <a:srgbClr val="404040"/>
              </a:solidFill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>
                <a:solidFill>
                  <a:srgbClr val="197519"/>
                </a:solidFill>
                <a:ea typeface="方正粗倩简体" pitchFamily="65" charset="-122"/>
              </a:rPr>
              <a:t>09</a:t>
            </a:r>
            <a:endParaRPr lang="zh-CN" altLang="en-US" sz="150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等腰三角形 43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025525" y="579438"/>
            <a:ext cx="18368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97519"/>
                </a:solidFill>
              </a:rPr>
              <a:t>关于</a:t>
            </a:r>
            <a:r>
              <a:rPr lang="en-US" altLang="zh-CN" sz="2000" dirty="0">
                <a:solidFill>
                  <a:srgbClr val="197519"/>
                </a:solidFill>
              </a:rPr>
              <a:t>h</a:t>
            </a:r>
            <a:r>
              <a:rPr lang="en-US" altLang="zh-CN" sz="2000" dirty="0" smtClean="0">
                <a:solidFill>
                  <a:srgbClr val="197519"/>
                </a:solidFill>
              </a:rPr>
              <a:t>ttp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5" grpId="0" animBg="1"/>
      <p:bldP spid="5" grpId="1" animBg="1"/>
      <p:bldP spid="30" grpId="0"/>
      <p:bldP spid="31" grpId="0"/>
      <p:bldP spid="32" grpId="0"/>
      <p:bldP spid="27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33" grpId="0"/>
    </p:bldLst>
  </p:timing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2478</TotalTime>
  <Pages>0</Pages>
  <Words>3070</Words>
  <Characters>0</Characters>
  <Application>Microsoft Office PowerPoint</Application>
  <DocSecurity>0</DocSecurity>
  <PresentationFormat>宽屏</PresentationFormat>
  <Lines>0</Lines>
  <Paragraphs>350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Meiryo UI</vt:lpstr>
      <vt:lpstr>方正粗倩简体</vt:lpstr>
      <vt:lpstr>宋体</vt:lpstr>
      <vt:lpstr>微软雅黑</vt:lpstr>
      <vt:lpstr>幼圆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吕坤</dc:creator>
  <cp:lastModifiedBy>吕坤</cp:lastModifiedBy>
  <cp:revision>840</cp:revision>
  <dcterms:created xsi:type="dcterms:W3CDTF">2015-05-05T12:29:00Z</dcterms:created>
  <dcterms:modified xsi:type="dcterms:W3CDTF">2017-05-22T21:45:39Z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