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8F234-0FFB-0500-EDF0-F2D7DBD3A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C13B63-ADD4-B52A-A456-1DDA27825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D5C19-C951-32D4-3CEE-2D7FF3FB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3FE9-E311-431D-8706-76CA58A3140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D1DE7-357C-4F38-A750-F58771AA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4976B-A973-9F48-E6EB-C5F443E1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89FF-EFF5-4246-8E9B-6CA6AD6E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8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E0EC4-B2A8-97FE-EDEE-C11F25C7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CD42E-76A8-7CD9-6BCA-CDDE11C2A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56B31-AD1A-F8B2-10ED-D5D102C2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3FE9-E311-431D-8706-76CA58A3140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4DFF5-4F5F-B047-E7BE-1DA82F3F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AF9B9-3DDA-38C8-AB3C-9C39E68D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89FF-EFF5-4246-8E9B-6CA6AD6E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1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65B5CE-B49E-EA87-C16D-905F0BF4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C65DB-578C-6533-AB06-5CBCD9C2C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EC1AE-3195-E4F0-B5E4-E1C81665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3FE9-E311-431D-8706-76CA58A3140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B6429-5FC5-6EA4-0E62-1A47C539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15D67-516A-4A71-A8F3-BB9F6B84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89FF-EFF5-4246-8E9B-6CA6AD6E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55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82271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395" imgH="394" progId="TCLayout.ActiveDocument.1">
                  <p:embed/>
                </p:oleObj>
              </mc:Choice>
              <mc:Fallback>
                <p:oleObj name="think-cell 幻灯片" r:id="rId3" imgW="395" imgH="394" progId="TCLayout.ActiveDocument.1">
                  <p:embed/>
                  <p:pic>
                    <p:nvPicPr>
                      <p:cNvPr id="11" name="对象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983A-8162-4367-ACED-E26734A1D42C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83F9-F129-4340-94BD-94932F3C872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42409" y="115869"/>
            <a:ext cx="6233082" cy="463618"/>
            <a:chOff x="2267744" y="869738"/>
            <a:chExt cx="4675527" cy="402738"/>
          </a:xfrm>
        </p:grpSpPr>
        <p:sp>
          <p:nvSpPr>
            <p:cNvPr id="7" name="矩形 6"/>
            <p:cNvSpPr/>
            <p:nvPr/>
          </p:nvSpPr>
          <p:spPr>
            <a:xfrm>
              <a:off x="2267744" y="869738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1218987">
                <a:lnSpc>
                  <a:spcPct val="120000"/>
                </a:lnSpc>
              </a:pPr>
              <a:r>
                <a:rPr lang="en-US" altLang="zh-CN" sz="1866" dirty="0">
                  <a:solidFill>
                    <a:prstClr val="white"/>
                  </a:solidFill>
                  <a:latin typeface="Impact" panose="020B0806030902050204" pitchFamily="34" charset="0"/>
                  <a:ea typeface="汉仪中宋简"/>
                  <a:cs typeface="+mn-ea"/>
                  <a:sym typeface="+mn-lt"/>
                </a:rPr>
                <a:t>01</a:t>
              </a:r>
              <a:endParaRPr lang="zh-CN" altLang="en-US" sz="1866" dirty="0">
                <a:solidFill>
                  <a:prstClr val="white"/>
                </a:solidFill>
                <a:latin typeface="Impact" panose="020B0806030902050204" pitchFamily="34" charset="0"/>
                <a:ea typeface="汉仪中宋简"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667716" y="1203342"/>
              <a:ext cx="4275555" cy="69134"/>
              <a:chOff x="5373241" y="1465269"/>
              <a:chExt cx="4275555" cy="69134"/>
            </a:xfrm>
          </p:grpSpPr>
          <p:cxnSp>
            <p:nvCxnSpPr>
              <p:cNvPr id="9" name="直接连接符 8"/>
              <p:cNvCxnSpPr>
                <a:cxnSpLocks/>
              </p:cNvCxnSpPr>
              <p:nvPr/>
            </p:nvCxnSpPr>
            <p:spPr>
              <a:xfrm>
                <a:off x="5373241" y="1499836"/>
                <a:ext cx="4275555" cy="0"/>
              </a:xfrm>
              <a:prstGeom prst="line">
                <a:avLst/>
              </a:prstGeom>
              <a:ln w="12700">
                <a:solidFill>
                  <a:srgbClr val="21273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5554329" y="1465269"/>
                <a:ext cx="4000392" cy="69134"/>
              </a:xfrm>
              <a:prstGeom prst="rect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zh-CN" altLang="en-US" sz="1866" dirty="0">
                  <a:solidFill>
                    <a:prstClr val="white"/>
                  </a:solidFill>
                  <a:latin typeface="CorpoS"/>
                  <a:ea typeface="汉仪中宋简"/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文本框 11"/>
          <p:cNvSpPr txBox="1"/>
          <p:nvPr userDrawn="1"/>
        </p:nvSpPr>
        <p:spPr>
          <a:xfrm>
            <a:off x="743011" y="105127"/>
            <a:ext cx="82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A3249"/>
                </a:solidFill>
              </a:rPr>
              <a:t>E-Drive issue daily report vehicle ——</a:t>
            </a:r>
          </a:p>
        </p:txBody>
      </p:sp>
      <p:sp>
        <p:nvSpPr>
          <p:cNvPr id="13" name="日期占位符 6"/>
          <p:cNvSpPr txBox="1">
            <a:spLocks/>
          </p:cNvSpPr>
          <p:nvPr userDrawn="1"/>
        </p:nvSpPr>
        <p:spPr>
          <a:xfrm>
            <a:off x="5057816" y="1290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b="1" dirty="0">
              <a:solidFill>
                <a:srgbClr val="2A3249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42408" y="749557"/>
            <a:ext cx="11844791" cy="3024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chemeClr val="bg1"/>
                </a:solidFill>
              </a:rPr>
              <a:t>Today </a:t>
            </a:r>
            <a:r>
              <a:rPr lang="en-US" altLang="zh-CN" sz="1800" b="1" dirty="0" err="1">
                <a:solidFill>
                  <a:schemeClr val="bg1"/>
                </a:solidFill>
              </a:rPr>
              <a:t>xEV</a:t>
            </a:r>
            <a:r>
              <a:rPr lang="en-US" altLang="zh-CN" sz="1800" b="1" dirty="0">
                <a:solidFill>
                  <a:schemeClr val="bg1"/>
                </a:solidFill>
              </a:rPr>
              <a:t> Production volume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42408" y="1840188"/>
            <a:ext cx="11887199" cy="30196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chemeClr val="bg1"/>
                </a:solidFill>
              </a:rPr>
              <a:t>Today </a:t>
            </a:r>
            <a:r>
              <a:rPr lang="en-US" altLang="zh-CN" sz="1800" b="1" dirty="0" err="1">
                <a:solidFill>
                  <a:schemeClr val="bg1"/>
                </a:solidFill>
              </a:rPr>
              <a:t>xEV</a:t>
            </a:r>
            <a:r>
              <a:rPr lang="en-US" altLang="zh-CN" sz="1800" b="1" dirty="0">
                <a:solidFill>
                  <a:schemeClr val="bg1"/>
                </a:solidFill>
              </a:rPr>
              <a:t> FTC  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42410" y="2884474"/>
            <a:ext cx="11844789" cy="30196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chemeClr val="bg1"/>
                </a:solidFill>
              </a:rPr>
              <a:t>Critical Issue influence </a:t>
            </a:r>
            <a:r>
              <a:rPr lang="en-US" altLang="zh-CN" sz="1800" b="1" dirty="0" err="1">
                <a:solidFill>
                  <a:schemeClr val="bg1"/>
                </a:solidFill>
              </a:rPr>
              <a:t>xEV</a:t>
            </a:r>
            <a:r>
              <a:rPr lang="en-US" altLang="zh-CN" sz="1800" b="1" dirty="0">
                <a:solidFill>
                  <a:schemeClr val="bg1"/>
                </a:solidFill>
              </a:rPr>
              <a:t> FTC: 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42408" y="3682428"/>
            <a:ext cx="11606666" cy="2030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0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CC701-D25B-DAFD-974A-469D1560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47BFF-5B47-F906-2380-A28D03B1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674D9-7488-3500-8F72-E4982053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3FE9-E311-431D-8706-76CA58A3140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28270-9AEA-A591-EEB9-5A75ACE4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C8B4E-2AA6-D4D9-6CB0-4AF60CD2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89FF-EFF5-4246-8E9B-6CA6AD6E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1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C8D6E-9486-5732-6E71-97F0D479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F710DD-3638-F17B-8F3C-FA5E1A9C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FDF4D-8575-C020-EECA-49609349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3FE9-E311-431D-8706-76CA58A3140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92BAA-58A3-42AC-B737-9CC1CE25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CFCBE-DD55-1BBE-B3B0-069D51A7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89FF-EFF5-4246-8E9B-6CA6AD6E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9D340-0EEB-F136-7EFB-8CEB806A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A599B-1154-F145-2B9C-C9AC854EC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FAE41F-C58D-FD87-376A-96336C1B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DB3DC-6B08-AA0D-B788-B73FD737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3FE9-E311-431D-8706-76CA58A3140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C58C7-9DDB-F537-0DE2-CBB429AC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C1CF5-2F45-3740-6F29-48BF5AD7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89FF-EFF5-4246-8E9B-6CA6AD6E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4E0F2-600B-FC7A-12FA-8E1CC416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9489E-1CE9-9B6B-B9C2-D2FC94159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F206D-6AFA-B520-FCD1-4AA35C40E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C659B3-F402-FA08-7A5F-D0FE9FDEF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084F23-ACE9-4BA5-1F27-72B8C37F7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00C675-0D37-84D9-0480-26A2C337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3FE9-E311-431D-8706-76CA58A3140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D34A28-1ED2-F980-5B26-6A30EFC5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2ADC7C-3070-64F1-59FF-F72E21C8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89FF-EFF5-4246-8E9B-6CA6AD6E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E073B-80B1-839C-20DD-4606CA4F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4BB3A2-93B9-20D0-E290-F453ABD2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3FE9-E311-431D-8706-76CA58A3140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670337-6304-5402-85DC-BFDF3917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3DFA13-8B0B-8DC2-F09B-DE4F1F3B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89FF-EFF5-4246-8E9B-6CA6AD6E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7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BEC5E2-772D-19BA-C832-D01688B5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3FE9-E311-431D-8706-76CA58A3140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BD2A97-1A19-52C2-841C-4642B826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3FE185-DF5B-B35B-9950-6E1D11C0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89FF-EFF5-4246-8E9B-6CA6AD6E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4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FB13D-F871-DB9C-5CE2-E17D364B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2CB0D-8606-C199-A7C4-99C92ED8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16C991-A116-886E-68C1-7BFF4D49C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4A003-3946-1DB2-5A3A-5AF32CBB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3FE9-E311-431D-8706-76CA58A3140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E03DA-B853-F6AD-DA37-759365D1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E9BCD-0B18-A785-C8D5-5A496892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89FF-EFF5-4246-8E9B-6CA6AD6E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70424-273C-D86D-48E5-1EE7C525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31DA50-6605-C0B8-F75C-CF3E35FBD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E4500D-3BF8-0D73-BC11-E8CD59524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A2C32-0D36-7797-FCA3-A75FE83A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3FE9-E311-431D-8706-76CA58A3140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D27E8-A73B-AEAB-CDAB-5D6ABA4D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2461C6-B331-58C3-8110-0CC95874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89FF-EFF5-4246-8E9B-6CA6AD6E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6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998BC7-6A96-0B76-05F4-4E8B29B0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6FBF1-EA0F-2D78-8F2E-380D76EB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3531E-531F-CC30-79E5-05905B088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3FE9-E311-431D-8706-76CA58A3140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EDFAB-A517-D81B-1842-538734E31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7F370-1AE0-B807-0FA5-C723FBA7C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89FF-EFF5-4246-8E9B-6CA6AD6E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3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5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sz="1400" dirty="0"/>
                        <a:t>V214</a:t>
                      </a:r>
                      <a:r>
                        <a:rPr lang="en-US" sz="1400" dirty="0"/>
                        <a:t> </a:t>
                      </a:r>
                      <a:r>
                        <a:rPr lang="en-US" altLang="zh-CN" sz="1400" dirty="0"/>
                        <a:t>PHEV</a:t>
                      </a:r>
                      <a:r>
                        <a:rPr sz="1400" dirty="0"/>
                        <a:t> 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dirty="0"/>
                        <a:t>MRA1 FW V206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dirty="0"/>
                        <a:t>MFA FW H243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dirty="0"/>
                        <a:t>MFA FW X243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SY FW V295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dirty="0"/>
                        <a:t>SY FW X294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lang="en-US" altLang="zh-CN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lang="en-US" altLang="zh-CN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lang="en-US" dirty="0"/>
                        <a:t>7</a:t>
                      </a:r>
                      <a:r>
                        <a:rPr lang="en-US" altLang="zh-CN" dirty="0"/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lang="en-US" altLang="zh-CN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lang="en-US" altLang="zh-CN" dirty="0"/>
                        <a:t>0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53365"/>
              </p:ext>
            </p:extLst>
          </p:nvPr>
        </p:nvGraphicFramePr>
        <p:xfrm>
          <a:off x="360000" y="2160000"/>
          <a:ext cx="1152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V214 </a:t>
                      </a:r>
                      <a:r>
                        <a:rPr lang="en-US" altLang="zh-CN" dirty="0"/>
                        <a:t>PHEV</a:t>
                      </a:r>
                      <a:r>
                        <a:rPr lang="en-US" dirty="0"/>
                        <a:t>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MRA1 FW V206 E   &gt;93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MFA FW H243   &gt;96.5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MFA FW X243   &gt;96.5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SY FW V295   &gt;96.5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SY FW X294   &gt;90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 b="1">
                          <a:solidFill>
                            <a:srgbClr val="FF0000"/>
                          </a:solidFill>
                        </a:defRPr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 b="1">
                          <a:solidFill>
                            <a:srgbClr val="FF0000"/>
                          </a:solidFill>
                        </a:defRPr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 b="1">
                          <a:solidFill>
                            <a:srgbClr val="FF0000"/>
                          </a:solidFill>
                        </a:defRPr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 b="1">
                          <a:solidFill>
                            <a:srgbClr val="FF0000"/>
                          </a:solidFill>
                        </a:defRPr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 b="1">
                          <a:solidFill>
                            <a:srgbClr val="FF0000"/>
                          </a:solidFill>
                        </a:defRPr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134234234134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 b="1">
                          <a:solidFill>
                            <a:srgbClr val="FF0000"/>
                          </a:solidFill>
                        </a:defRPr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14134134341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3240000"/>
          <a:ext cx="11520000" cy="302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999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r>
                        <a:t>MRA1 FW V214 PHEV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No E-Drive highlight </a:t>
                      </a:r>
                      <a:r>
                        <a:rPr sz="12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endParaRPr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999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MRA1 FW V206 PHEV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CN" dirty="0"/>
                        <a:t>No E-Drive highlight </a:t>
                      </a:r>
                      <a:r>
                        <a:rPr lang="en-US" altLang="zh-CN" sz="12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</a:p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endParaRPr lang="en-US" altLang="zh-CN" sz="12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endParaRPr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999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r>
                        <a:t>MFA FW H243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CN" dirty="0"/>
                        <a:t>No E-Drive highlight </a:t>
                      </a:r>
                      <a:r>
                        <a:rPr lang="en-US" altLang="zh-CN" sz="12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</a:p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endParaRPr lang="en-US" altLang="zh-CN" sz="12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endParaRPr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999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MFA FW X243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CN" dirty="0"/>
                        <a:t>1648529/1648589 2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BMS|X901|The control unit was not checked completely</a:t>
                      </a:r>
                      <a:endParaRPr lang="en-US" altLang="zh-CN" sz="12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CN" dirty="0"/>
                        <a:t>HVB no communication</a:t>
                      </a:r>
                      <a:endParaRPr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99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r>
                        <a:t>SY FW V295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CN" dirty="0"/>
                        <a:t>No E-Drive highlight </a:t>
                      </a:r>
                      <a:r>
                        <a:rPr lang="en-US" altLang="zh-CN" sz="12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endParaRPr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99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r>
                        <a:t>SY FW X294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CN" dirty="0"/>
                        <a:t>No E-Drive highlight </a:t>
                      </a:r>
                      <a:r>
                        <a:rPr lang="en-US" altLang="zh-CN" sz="12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000000"/>
                          </a:solidFill>
                        </a:defRPr>
                      </a:pPr>
                      <a:endParaRPr lang="en-US" altLang="zh-CN" baseline="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248614" y="123329"/>
            <a:ext cx="553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Production Date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2024/01/10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8D3E97-000A-5490-364B-9B4F41F41CE4}"/>
              </a:ext>
            </a:extLst>
          </p:cNvPr>
          <p:cNvSpPr/>
          <p:nvPr/>
        </p:nvSpPr>
        <p:spPr>
          <a:xfrm>
            <a:off x="8969184" y="77258"/>
            <a:ext cx="3043144" cy="5323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这是目前的报告，具体看第二页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64883"/>
              </p:ext>
            </p:extLst>
          </p:nvPr>
        </p:nvGraphicFramePr>
        <p:xfrm>
          <a:off x="360000" y="1080000"/>
          <a:ext cx="11520000" cy="636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147493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11210997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sz="1200" dirty="0"/>
                        <a:t>MFA H243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sz="1200" dirty="0"/>
                        <a:t>MFA X243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sz="1200" dirty="0"/>
                        <a:t>MRA1 V206 </a:t>
                      </a:r>
                      <a:r>
                        <a:rPr lang="en-US" sz="1200" dirty="0"/>
                        <a:t>PHEV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sz="1200" dirty="0"/>
                        <a:t>MRA1 V214 PHEV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sz="1200" dirty="0"/>
                        <a:t>MRA1 V254 PHEV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sz="1200" dirty="0"/>
                        <a:t>MFA Z174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sz="1200" dirty="0"/>
                        <a:t>SY </a:t>
                      </a:r>
                      <a:r>
                        <a:rPr lang="en-US" sz="1200" dirty="0"/>
                        <a:t>V295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sz="1200" dirty="0"/>
                        <a:t>SY X294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64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lang="en-US" altLang="zh-CN" sz="1400" dirty="0"/>
                        <a:t>0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lang="en-US" sz="1400" dirty="0"/>
                        <a:t>0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lang="en-US" sz="1400" dirty="0"/>
                        <a:t>0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lang="en-US" altLang="zh-CN" sz="1400" dirty="0"/>
                        <a:t>0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lang="en-US" sz="1400" dirty="0"/>
                        <a:t>7</a:t>
                      </a:r>
                      <a:r>
                        <a:rPr lang="en-US" altLang="zh-CN" sz="1400" dirty="0"/>
                        <a:t>2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lang="en-US" altLang="zh-CN" sz="1400" dirty="0"/>
                        <a:t>0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lang="en-US" altLang="zh-CN" sz="1400" dirty="0"/>
                        <a:t>0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lang="en-US" sz="1400" dirty="0"/>
                        <a:t>0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95197"/>
              </p:ext>
            </p:extLst>
          </p:nvPr>
        </p:nvGraphicFramePr>
        <p:xfrm>
          <a:off x="360000" y="2150374"/>
          <a:ext cx="11520000" cy="751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20242623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28543722"/>
                    </a:ext>
                  </a:extLst>
                </a:gridCol>
              </a:tblGrid>
              <a:tr h="294719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sz="1200" dirty="0"/>
                        <a:t>MFA H243 &gt;96.5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sz="1200" dirty="0"/>
                        <a:t>MFA X243 </a:t>
                      </a:r>
                      <a:r>
                        <a:rPr lang="en-US" altLang="zh-CN" sz="1200" dirty="0"/>
                        <a:t>&gt;96.5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sz="1200" dirty="0"/>
                        <a:t>MRA1 V206 </a:t>
                      </a:r>
                      <a:r>
                        <a:rPr lang="en-US" sz="1200" dirty="0"/>
                        <a:t>PHEV </a:t>
                      </a:r>
                      <a:r>
                        <a:rPr lang="en-US" altLang="zh-CN" sz="1200" dirty="0"/>
                        <a:t>&gt;93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sz="1200" dirty="0"/>
                        <a:t>MRA1 V214 PHEV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sz="1200" dirty="0"/>
                        <a:t>MRA1 V254 PHEV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sz="1200" dirty="0"/>
                        <a:t>MFA Z174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sz="1200" dirty="0"/>
                        <a:t>SY </a:t>
                      </a:r>
                      <a:r>
                        <a:rPr lang="en-US" sz="1200" dirty="0"/>
                        <a:t>V295 &gt;96.5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sz="1200" dirty="0"/>
                        <a:t>SY X294 &gt;90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 b="1">
                          <a:solidFill>
                            <a:srgbClr val="FF0000"/>
                          </a:solidFill>
                        </a:defRPr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 b="1">
                          <a:solidFill>
                            <a:srgbClr val="FF0000"/>
                          </a:solidFill>
                        </a:defRPr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 b="1">
                          <a:solidFill>
                            <a:srgbClr val="FF0000"/>
                          </a:solidFill>
                        </a:defRPr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 b="1">
                          <a:solidFill>
                            <a:srgbClr val="FF0000"/>
                          </a:solidFill>
                        </a:defRPr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 b="1">
                          <a:solidFill>
                            <a:srgbClr val="FF0000"/>
                          </a:solidFill>
                        </a:defRPr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 b="1">
                          <a:solidFill>
                            <a:srgbClr val="FF0000"/>
                          </a:solidFill>
                        </a:defRPr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 b="1">
                          <a:solidFill>
                            <a:srgbClr val="FF0000"/>
                          </a:solidFill>
                        </a:defRPr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 b="1">
                          <a:solidFill>
                            <a:srgbClr val="FF0000"/>
                          </a:solidFill>
                        </a:defRPr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248614" y="123329"/>
            <a:ext cx="553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Production Date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2024/01/10-01/12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8B8183-F077-61EA-472A-C7B9812752F3}"/>
              </a:ext>
            </a:extLst>
          </p:cNvPr>
          <p:cNvSpPr/>
          <p:nvPr/>
        </p:nvSpPr>
        <p:spPr>
          <a:xfrm>
            <a:off x="10230093" y="52884"/>
            <a:ext cx="1101366" cy="5323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手动填写</a:t>
            </a:r>
            <a:endParaRPr 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0C655ADC-9EEE-4B63-015B-E667494C21CA}"/>
              </a:ext>
            </a:extLst>
          </p:cNvPr>
          <p:cNvSpPr/>
          <p:nvPr/>
        </p:nvSpPr>
        <p:spPr>
          <a:xfrm rot="5400000">
            <a:off x="9757957" y="161564"/>
            <a:ext cx="400111" cy="3149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FBB71E-2B4F-ABEF-0FEB-69479D24FAB9}"/>
              </a:ext>
            </a:extLst>
          </p:cNvPr>
          <p:cNvSpPr/>
          <p:nvPr/>
        </p:nvSpPr>
        <p:spPr>
          <a:xfrm>
            <a:off x="7408487" y="102720"/>
            <a:ext cx="2277445" cy="400110"/>
          </a:xfrm>
          <a:prstGeom prst="round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8DB7FF-FD39-A2C1-CA0B-BDBCD0F81863}"/>
              </a:ext>
            </a:extLst>
          </p:cNvPr>
          <p:cNvSpPr/>
          <p:nvPr/>
        </p:nvSpPr>
        <p:spPr>
          <a:xfrm>
            <a:off x="4643733" y="6204706"/>
            <a:ext cx="1603237" cy="5323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可以上传附件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C8A0D5-D522-16CA-2CE7-19BCF01AEA65}"/>
              </a:ext>
            </a:extLst>
          </p:cNvPr>
          <p:cNvSpPr/>
          <p:nvPr/>
        </p:nvSpPr>
        <p:spPr>
          <a:xfrm>
            <a:off x="8351904" y="4421651"/>
            <a:ext cx="3756377" cy="305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点击后面的加号可以再加新的一行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1BFFD6-24CD-7F68-63E9-B3CE81A9501B}"/>
              </a:ext>
            </a:extLst>
          </p:cNvPr>
          <p:cNvSpPr/>
          <p:nvPr/>
        </p:nvSpPr>
        <p:spPr>
          <a:xfrm>
            <a:off x="944244" y="6193902"/>
            <a:ext cx="1101366" cy="5323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  <a:r>
              <a:rPr lang="en-US" altLang="zh-CN" dirty="0" err="1"/>
              <a:t>Voca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001E6F-F571-93AB-0976-791AEFB4D0F5}"/>
              </a:ext>
            </a:extLst>
          </p:cNvPr>
          <p:cNvSpPr/>
          <p:nvPr/>
        </p:nvSpPr>
        <p:spPr>
          <a:xfrm>
            <a:off x="2332169" y="6191473"/>
            <a:ext cx="1101366" cy="5323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文件电池</a:t>
            </a:r>
            <a:endParaRPr 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C890624-0D5E-2E5F-B4EF-DD16590A85E2}"/>
              </a:ext>
            </a:extLst>
          </p:cNvPr>
          <p:cNvSpPr/>
          <p:nvPr/>
        </p:nvSpPr>
        <p:spPr>
          <a:xfrm>
            <a:off x="254810" y="3343282"/>
            <a:ext cx="914400" cy="291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车型</a:t>
            </a:r>
            <a:endParaRPr 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23E5922-D87E-D7FE-C4C0-260164008AD9}"/>
              </a:ext>
            </a:extLst>
          </p:cNvPr>
          <p:cNvSpPr/>
          <p:nvPr/>
        </p:nvSpPr>
        <p:spPr>
          <a:xfrm>
            <a:off x="2443846" y="3343282"/>
            <a:ext cx="914400" cy="291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ECU</a:t>
            </a:r>
            <a:endParaRPr 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7210A12-9D4E-D39A-EAFA-92B01DE386C5}"/>
              </a:ext>
            </a:extLst>
          </p:cNvPr>
          <p:cNvSpPr/>
          <p:nvPr/>
        </p:nvSpPr>
        <p:spPr>
          <a:xfrm>
            <a:off x="3601750" y="3343282"/>
            <a:ext cx="2799050" cy="291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DTC+</a:t>
            </a:r>
            <a:r>
              <a:rPr lang="zh-CN" altLang="en-US" dirty="0"/>
              <a:t>报的问题描述</a:t>
            </a:r>
            <a:endParaRPr lang="en-US" altLang="zh-CN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73B3B9D-65F8-BDB2-FF3B-BB9CE35AECF9}"/>
              </a:ext>
            </a:extLst>
          </p:cNvPr>
          <p:cNvSpPr/>
          <p:nvPr/>
        </p:nvSpPr>
        <p:spPr>
          <a:xfrm>
            <a:off x="1374504" y="3343282"/>
            <a:ext cx="914400" cy="291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</a:t>
            </a:r>
            <a:r>
              <a:rPr lang="zh-CN" altLang="en-US" dirty="0"/>
              <a:t>号</a:t>
            </a:r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44BE68-E8F8-0A5A-11FA-435CC44471FE}"/>
              </a:ext>
            </a:extLst>
          </p:cNvPr>
          <p:cNvSpPr/>
          <p:nvPr/>
        </p:nvSpPr>
        <p:spPr>
          <a:xfrm>
            <a:off x="6645409" y="3340999"/>
            <a:ext cx="4746781" cy="291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自行编辑</a:t>
            </a:r>
            <a:endParaRPr 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576D7EA-BE9E-E009-383A-1E6286CD2E8B}"/>
              </a:ext>
            </a:extLst>
          </p:cNvPr>
          <p:cNvGraphicFramePr>
            <a:graphicFrameLocks noGrp="1"/>
          </p:cNvGraphicFramePr>
          <p:nvPr/>
        </p:nvGraphicFramePr>
        <p:xfrm>
          <a:off x="98010" y="3937801"/>
          <a:ext cx="115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337">
                  <a:extLst>
                    <a:ext uri="{9D8B030D-6E8A-4147-A177-3AD203B41FA5}">
                      <a16:colId xmlns:a16="http://schemas.microsoft.com/office/drawing/2014/main" val="641044340"/>
                    </a:ext>
                  </a:extLst>
                </a:gridCol>
                <a:gridCol w="1190033">
                  <a:extLst>
                    <a:ext uri="{9D8B030D-6E8A-4147-A177-3AD203B41FA5}">
                      <a16:colId xmlns:a16="http://schemas.microsoft.com/office/drawing/2014/main" val="2236584108"/>
                    </a:ext>
                  </a:extLst>
                </a:gridCol>
                <a:gridCol w="1084465">
                  <a:extLst>
                    <a:ext uri="{9D8B030D-6E8A-4147-A177-3AD203B41FA5}">
                      <a16:colId xmlns:a16="http://schemas.microsoft.com/office/drawing/2014/main" val="2267450743"/>
                    </a:ext>
                  </a:extLst>
                </a:gridCol>
                <a:gridCol w="3128632">
                  <a:extLst>
                    <a:ext uri="{9D8B030D-6E8A-4147-A177-3AD203B41FA5}">
                      <a16:colId xmlns:a16="http://schemas.microsoft.com/office/drawing/2014/main" val="2840359993"/>
                    </a:ext>
                  </a:extLst>
                </a:gridCol>
                <a:gridCol w="5050533">
                  <a:extLst>
                    <a:ext uri="{9D8B030D-6E8A-4147-A177-3AD203B41FA5}">
                      <a16:colId xmlns:a16="http://schemas.microsoft.com/office/drawing/2014/main" val="394783004"/>
                    </a:ext>
                  </a:extLst>
                </a:gridCol>
              </a:tblGrid>
              <a:tr h="2797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08656"/>
                  </a:ext>
                </a:extLst>
              </a:tr>
            </a:tbl>
          </a:graphicData>
        </a:graphic>
      </p:graphicFrame>
      <p:sp>
        <p:nvSpPr>
          <p:cNvPr id="21" name="iconfont-10019-4873440">
            <a:extLst>
              <a:ext uri="{FF2B5EF4-FFF2-40B4-BE49-F238E27FC236}">
                <a16:creationId xmlns:a16="http://schemas.microsoft.com/office/drawing/2014/main" id="{D40A4095-0F29-F09D-32AF-F71472A95960}"/>
              </a:ext>
            </a:extLst>
          </p:cNvPr>
          <p:cNvSpPr/>
          <p:nvPr/>
        </p:nvSpPr>
        <p:spPr>
          <a:xfrm>
            <a:off x="11643157" y="3942457"/>
            <a:ext cx="304325" cy="304325"/>
          </a:xfrm>
          <a:custGeom>
            <a:avLst/>
            <a:gdLst>
              <a:gd name="T0" fmla="*/ 6392 w 12784"/>
              <a:gd name="T1" fmla="*/ 0 h 12784"/>
              <a:gd name="T2" fmla="*/ 0 w 12784"/>
              <a:gd name="T3" fmla="*/ 6392 h 12784"/>
              <a:gd name="T4" fmla="*/ 6392 w 12784"/>
              <a:gd name="T5" fmla="*/ 12784 h 12784"/>
              <a:gd name="T6" fmla="*/ 12784 w 12784"/>
              <a:gd name="T7" fmla="*/ 6392 h 12784"/>
              <a:gd name="T8" fmla="*/ 6392 w 12784"/>
              <a:gd name="T9" fmla="*/ 0 h 12784"/>
              <a:gd name="T10" fmla="*/ 6392 w 12784"/>
              <a:gd name="T11" fmla="*/ 11825 h 12784"/>
              <a:gd name="T12" fmla="*/ 959 w 12784"/>
              <a:gd name="T13" fmla="*/ 6392 h 12784"/>
              <a:gd name="T14" fmla="*/ 6392 w 12784"/>
              <a:gd name="T15" fmla="*/ 959 h 12784"/>
              <a:gd name="T16" fmla="*/ 11825 w 12784"/>
              <a:gd name="T17" fmla="*/ 6392 h 12784"/>
              <a:gd name="T18" fmla="*/ 6392 w 12784"/>
              <a:gd name="T19" fmla="*/ 11825 h 12784"/>
              <a:gd name="T20" fmla="*/ 9428 w 12784"/>
              <a:gd name="T21" fmla="*/ 5913 h 12784"/>
              <a:gd name="T22" fmla="*/ 6871 w 12784"/>
              <a:gd name="T23" fmla="*/ 5913 h 12784"/>
              <a:gd name="T24" fmla="*/ 6871 w 12784"/>
              <a:gd name="T25" fmla="*/ 3356 h 12784"/>
              <a:gd name="T26" fmla="*/ 6392 w 12784"/>
              <a:gd name="T27" fmla="*/ 2877 h 12784"/>
              <a:gd name="T28" fmla="*/ 5913 w 12784"/>
              <a:gd name="T29" fmla="*/ 3356 h 12784"/>
              <a:gd name="T30" fmla="*/ 5913 w 12784"/>
              <a:gd name="T31" fmla="*/ 5913 h 12784"/>
              <a:gd name="T32" fmla="*/ 3356 w 12784"/>
              <a:gd name="T33" fmla="*/ 5913 h 12784"/>
              <a:gd name="T34" fmla="*/ 2876 w 12784"/>
              <a:gd name="T35" fmla="*/ 6392 h 12784"/>
              <a:gd name="T36" fmla="*/ 3356 w 12784"/>
              <a:gd name="T37" fmla="*/ 6871 h 12784"/>
              <a:gd name="T38" fmla="*/ 5913 w 12784"/>
              <a:gd name="T39" fmla="*/ 6871 h 12784"/>
              <a:gd name="T40" fmla="*/ 5913 w 12784"/>
              <a:gd name="T41" fmla="*/ 9428 h 12784"/>
              <a:gd name="T42" fmla="*/ 6392 w 12784"/>
              <a:gd name="T43" fmla="*/ 9908 h 12784"/>
              <a:gd name="T44" fmla="*/ 6871 w 12784"/>
              <a:gd name="T45" fmla="*/ 9428 h 12784"/>
              <a:gd name="T46" fmla="*/ 6871 w 12784"/>
              <a:gd name="T47" fmla="*/ 6871 h 12784"/>
              <a:gd name="T48" fmla="*/ 9428 w 12784"/>
              <a:gd name="T49" fmla="*/ 6871 h 12784"/>
              <a:gd name="T50" fmla="*/ 9908 w 12784"/>
              <a:gd name="T51" fmla="*/ 6392 h 12784"/>
              <a:gd name="T52" fmla="*/ 9428 w 12784"/>
              <a:gd name="T53" fmla="*/ 5913 h 1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784" h="12784">
                <a:moveTo>
                  <a:pt x="6392" y="0"/>
                </a:moveTo>
                <a:cubicBezTo>
                  <a:pt x="2862" y="0"/>
                  <a:pt x="0" y="2862"/>
                  <a:pt x="0" y="6392"/>
                </a:cubicBezTo>
                <a:cubicBezTo>
                  <a:pt x="0" y="9922"/>
                  <a:pt x="2862" y="12784"/>
                  <a:pt x="6392" y="12784"/>
                </a:cubicBezTo>
                <a:cubicBezTo>
                  <a:pt x="9922" y="12784"/>
                  <a:pt x="12784" y="9922"/>
                  <a:pt x="12784" y="6392"/>
                </a:cubicBezTo>
                <a:cubicBezTo>
                  <a:pt x="12784" y="2862"/>
                  <a:pt x="9922" y="0"/>
                  <a:pt x="6392" y="0"/>
                </a:cubicBezTo>
                <a:close/>
                <a:moveTo>
                  <a:pt x="6392" y="11825"/>
                </a:moveTo>
                <a:cubicBezTo>
                  <a:pt x="3391" y="11825"/>
                  <a:pt x="959" y="9393"/>
                  <a:pt x="959" y="6392"/>
                </a:cubicBezTo>
                <a:cubicBezTo>
                  <a:pt x="959" y="3391"/>
                  <a:pt x="3391" y="959"/>
                  <a:pt x="6392" y="959"/>
                </a:cubicBezTo>
                <a:cubicBezTo>
                  <a:pt x="9393" y="959"/>
                  <a:pt x="11825" y="3391"/>
                  <a:pt x="11825" y="6392"/>
                </a:cubicBezTo>
                <a:cubicBezTo>
                  <a:pt x="11825" y="9393"/>
                  <a:pt x="9393" y="11825"/>
                  <a:pt x="6392" y="11825"/>
                </a:cubicBezTo>
                <a:close/>
                <a:moveTo>
                  <a:pt x="9428" y="5913"/>
                </a:moveTo>
                <a:lnTo>
                  <a:pt x="6871" y="5913"/>
                </a:lnTo>
                <a:lnTo>
                  <a:pt x="6871" y="3356"/>
                </a:lnTo>
                <a:cubicBezTo>
                  <a:pt x="6871" y="3091"/>
                  <a:pt x="6657" y="2877"/>
                  <a:pt x="6392" y="2877"/>
                </a:cubicBezTo>
                <a:cubicBezTo>
                  <a:pt x="6127" y="2877"/>
                  <a:pt x="5913" y="3091"/>
                  <a:pt x="5913" y="3356"/>
                </a:cubicBezTo>
                <a:lnTo>
                  <a:pt x="5913" y="5913"/>
                </a:lnTo>
                <a:lnTo>
                  <a:pt x="3356" y="5913"/>
                </a:lnTo>
                <a:cubicBezTo>
                  <a:pt x="3091" y="5913"/>
                  <a:pt x="2876" y="6127"/>
                  <a:pt x="2876" y="6392"/>
                </a:cubicBezTo>
                <a:cubicBezTo>
                  <a:pt x="2876" y="6657"/>
                  <a:pt x="3091" y="6871"/>
                  <a:pt x="3356" y="6871"/>
                </a:cubicBezTo>
                <a:lnTo>
                  <a:pt x="5913" y="6871"/>
                </a:lnTo>
                <a:lnTo>
                  <a:pt x="5913" y="9428"/>
                </a:lnTo>
                <a:cubicBezTo>
                  <a:pt x="5913" y="9693"/>
                  <a:pt x="6127" y="9908"/>
                  <a:pt x="6392" y="9908"/>
                </a:cubicBezTo>
                <a:cubicBezTo>
                  <a:pt x="6657" y="9908"/>
                  <a:pt x="6871" y="9693"/>
                  <a:pt x="6871" y="9428"/>
                </a:cubicBezTo>
                <a:lnTo>
                  <a:pt x="6871" y="6871"/>
                </a:lnTo>
                <a:lnTo>
                  <a:pt x="9428" y="6871"/>
                </a:lnTo>
                <a:cubicBezTo>
                  <a:pt x="9693" y="6871"/>
                  <a:pt x="9908" y="6657"/>
                  <a:pt x="9908" y="6392"/>
                </a:cubicBezTo>
                <a:cubicBezTo>
                  <a:pt x="9908" y="6127"/>
                  <a:pt x="9693" y="5913"/>
                  <a:pt x="9428" y="591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02953A2-CC88-E8DD-5430-6E6820317619}"/>
              </a:ext>
            </a:extLst>
          </p:cNvPr>
          <p:cNvSpPr/>
          <p:nvPr/>
        </p:nvSpPr>
        <p:spPr>
          <a:xfrm rot="5400000">
            <a:off x="3838578" y="6313386"/>
            <a:ext cx="400111" cy="3149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C75E99F-65F9-E47B-C728-B07EAF36AD4E}"/>
              </a:ext>
            </a:extLst>
          </p:cNvPr>
          <p:cNvCxnSpPr>
            <a:cxnSpLocks/>
          </p:cNvCxnSpPr>
          <p:nvPr/>
        </p:nvCxnSpPr>
        <p:spPr>
          <a:xfrm>
            <a:off x="343765" y="5943600"/>
            <a:ext cx="11449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下 26">
            <a:extLst>
              <a:ext uri="{FF2B5EF4-FFF2-40B4-BE49-F238E27FC236}">
                <a16:creationId xmlns:a16="http://schemas.microsoft.com/office/drawing/2014/main" id="{09C04A4B-A15C-EEBB-3BA2-069292AA874A}"/>
              </a:ext>
            </a:extLst>
          </p:cNvPr>
          <p:cNvSpPr/>
          <p:nvPr/>
        </p:nvSpPr>
        <p:spPr>
          <a:xfrm>
            <a:off x="511954" y="3701522"/>
            <a:ext cx="400111" cy="19163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593B69F5-275B-19D0-9AC0-EAB2028260D0}"/>
              </a:ext>
            </a:extLst>
          </p:cNvPr>
          <p:cNvSpPr/>
          <p:nvPr/>
        </p:nvSpPr>
        <p:spPr>
          <a:xfrm>
            <a:off x="1617591" y="3701522"/>
            <a:ext cx="400111" cy="19163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28AE7445-9A15-6A60-99A2-91F168CCB622}"/>
              </a:ext>
            </a:extLst>
          </p:cNvPr>
          <p:cNvSpPr/>
          <p:nvPr/>
        </p:nvSpPr>
        <p:spPr>
          <a:xfrm>
            <a:off x="2682796" y="3702590"/>
            <a:ext cx="400111" cy="19163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E0CF8999-F212-4F52-F24C-2EB6AE4FD1D3}"/>
              </a:ext>
            </a:extLst>
          </p:cNvPr>
          <p:cNvSpPr/>
          <p:nvPr/>
        </p:nvSpPr>
        <p:spPr>
          <a:xfrm>
            <a:off x="4848503" y="3711432"/>
            <a:ext cx="400111" cy="19163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5E05A63D-A50F-F42B-7BE5-4CBB18020A26}"/>
              </a:ext>
            </a:extLst>
          </p:cNvPr>
          <p:cNvSpPr/>
          <p:nvPr/>
        </p:nvSpPr>
        <p:spPr>
          <a:xfrm>
            <a:off x="8818743" y="3687500"/>
            <a:ext cx="400111" cy="19163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431453"/>
          <a:ext cx="12191999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704">
                  <a:extLst>
                    <a:ext uri="{9D8B030D-6E8A-4147-A177-3AD203B41FA5}">
                      <a16:colId xmlns:a16="http://schemas.microsoft.com/office/drawing/2014/main" val="2891145123"/>
                    </a:ext>
                  </a:extLst>
                </a:gridCol>
                <a:gridCol w="1157681">
                  <a:extLst>
                    <a:ext uri="{9D8B030D-6E8A-4147-A177-3AD203B41FA5}">
                      <a16:colId xmlns:a16="http://schemas.microsoft.com/office/drawing/2014/main" val="1003299583"/>
                    </a:ext>
                  </a:extLst>
                </a:gridCol>
                <a:gridCol w="2927144">
                  <a:extLst>
                    <a:ext uri="{9D8B030D-6E8A-4147-A177-3AD203B41FA5}">
                      <a16:colId xmlns:a16="http://schemas.microsoft.com/office/drawing/2014/main" val="129194079"/>
                    </a:ext>
                  </a:extLst>
                </a:gridCol>
                <a:gridCol w="2842436">
                  <a:extLst>
                    <a:ext uri="{9D8B030D-6E8A-4147-A177-3AD203B41FA5}">
                      <a16:colId xmlns:a16="http://schemas.microsoft.com/office/drawing/2014/main" val="3823053405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3414738951"/>
                    </a:ext>
                  </a:extLst>
                </a:gridCol>
                <a:gridCol w="2268302">
                  <a:extLst>
                    <a:ext uri="{9D8B030D-6E8A-4147-A177-3AD203B41FA5}">
                      <a16:colId xmlns:a16="http://schemas.microsoft.com/office/drawing/2014/main" val="277829700"/>
                    </a:ext>
                  </a:extLst>
                </a:gridCol>
                <a:gridCol w="1207945">
                  <a:extLst>
                    <a:ext uri="{9D8B030D-6E8A-4147-A177-3AD203B41FA5}">
                      <a16:colId xmlns:a16="http://schemas.microsoft.com/office/drawing/2014/main" val="2790951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First</a:t>
                      </a:r>
                      <a:r>
                        <a:rPr lang="en-US" sz="1200" baseline="0" dirty="0"/>
                        <a:t> analysis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IRA</a:t>
                      </a:r>
                      <a:r>
                        <a:rPr lang="en-US" sz="1200" baseline="0" dirty="0"/>
                        <a:t> e-Drive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14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 baseline="0" dirty="0"/>
                        <a:t>16</a:t>
                      </a:r>
                      <a:r>
                        <a:rPr lang="en-US" sz="1100" baseline="30000" dirty="0"/>
                        <a:t>th</a:t>
                      </a:r>
                      <a:r>
                        <a:rPr lang="en-US" sz="1100" dirty="0"/>
                        <a:t> of </a:t>
                      </a:r>
                      <a:r>
                        <a:rPr lang="en-US" altLang="zh-CN" sz="1100" dirty="0"/>
                        <a:t>June</a:t>
                      </a:r>
                      <a:r>
                        <a:rPr lang="en-US" sz="1100" dirty="0"/>
                        <a:t>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V295 C2</a:t>
                      </a:r>
                      <a:r>
                        <a:rPr lang="en-US" altLang="zh-CN" sz="1100" baseline="0" dirty="0"/>
                        <a:t> PT2 KNFE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PN0136575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After</a:t>
                      </a:r>
                      <a:r>
                        <a:rPr lang="en-US" sz="1100" baseline="0" dirty="0"/>
                        <a:t> charging, the vehicle has HV warning, after sleep, the car can be driven for a while, then stopped and can not moved on the road. </a:t>
                      </a:r>
                      <a:r>
                        <a:rPr lang="en-US" sz="1100" dirty="0"/>
                        <a:t>“HV malfunction”</a:t>
                      </a:r>
                      <a:r>
                        <a:rPr lang="en-US" sz="1100" baseline="0" dirty="0"/>
                        <a:t> showed on the IC screen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aseline="0" dirty="0"/>
                        <a:t>Got QT right after issue happened, EPT1 showed 5 DTCs, Zhang Jie suspect it is known issue.</a:t>
                      </a:r>
                      <a:endParaRPr 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EPT1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This</a:t>
                      </a:r>
                      <a:r>
                        <a:rPr lang="en-US" sz="1100" baseline="0" dirty="0"/>
                        <a:t> vehicle will be installed with </a:t>
                      </a:r>
                      <a:r>
                        <a:rPr lang="en-US" sz="1100" baseline="0" dirty="0" err="1"/>
                        <a:t>datalogger</a:t>
                      </a:r>
                      <a:r>
                        <a:rPr lang="en-US" sz="1100" baseline="0" dirty="0"/>
                        <a:t>, and try to reproduce the issue.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Hao</a:t>
                      </a:r>
                      <a:r>
                        <a:rPr lang="en-US" sz="1100" baseline="0" dirty="0"/>
                        <a:t> Shuai/Ren Hetao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33541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3810" y="129053"/>
            <a:ext cx="11844791" cy="3024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schemeClr val="bg1"/>
                </a:solidFill>
              </a:rPr>
              <a:t>VoCA</a:t>
            </a:r>
            <a:r>
              <a:rPr lang="en-US" altLang="zh-CN" b="1" dirty="0">
                <a:solidFill>
                  <a:schemeClr val="bg1"/>
                </a:solidFill>
              </a:rPr>
              <a:t>/RGA/KNFE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7A525F-34B6-383B-F56B-2CA6ACAE4CAA}"/>
              </a:ext>
            </a:extLst>
          </p:cNvPr>
          <p:cNvSpPr/>
          <p:nvPr/>
        </p:nvSpPr>
        <p:spPr>
          <a:xfrm>
            <a:off x="7589064" y="1786710"/>
            <a:ext cx="4115256" cy="6966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需要一个表格，表头就按面的白字表头就行，下面的表格全部都是手动填写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246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358</Words>
  <Application>Microsoft Office PowerPoint</Application>
  <PresentationFormat>宽屏</PresentationFormat>
  <Paragraphs>98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CorpoS</vt:lpstr>
      <vt:lpstr>等线</vt:lpstr>
      <vt:lpstr>等线 Light</vt:lpstr>
      <vt:lpstr>Arial</vt:lpstr>
      <vt:lpstr>Impact</vt:lpstr>
      <vt:lpstr>Wingdings</vt:lpstr>
      <vt:lpstr>Office 主题​​</vt:lpstr>
      <vt:lpstr>think-cell 幻灯片</vt:lpstr>
      <vt:lpstr>PowerPoint 演示文稿</vt:lpstr>
      <vt:lpstr>PowerPoint 演示文稿</vt:lpstr>
      <vt:lpstr>PowerPoint 演示文稿</vt:lpstr>
    </vt:vector>
  </TitlesOfParts>
  <Company>BBAC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 hetao 任贺涛</dc:creator>
  <cp:lastModifiedBy>镭 刘</cp:lastModifiedBy>
  <cp:revision>1</cp:revision>
  <dcterms:created xsi:type="dcterms:W3CDTF">2024-01-22T10:42:44Z</dcterms:created>
  <dcterms:modified xsi:type="dcterms:W3CDTF">2024-03-09T03:52:52Z</dcterms:modified>
</cp:coreProperties>
</file>