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83" r:id="rId3"/>
    <p:sldId id="276" r:id="rId4"/>
    <p:sldId id="297" r:id="rId6"/>
    <p:sldId id="298" r:id="rId7"/>
    <p:sldId id="300" r:id="rId8"/>
    <p:sldId id="304" r:id="rId9"/>
    <p:sldId id="305" r:id="rId10"/>
    <p:sldId id="301" r:id="rId11"/>
    <p:sldId id="293" r:id="rId12"/>
    <p:sldId id="284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EEE"/>
    <a:srgbClr val="D2A000"/>
    <a:srgbClr val="836F23"/>
    <a:srgbClr val="2BAEE9"/>
    <a:srgbClr val="FFC000"/>
    <a:srgbClr val="00D0AB"/>
    <a:srgbClr val="008000"/>
    <a:srgbClr val="168E8E"/>
    <a:srgbClr val="C3D0A8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>
        <p:scale>
          <a:sx n="86" d="100"/>
          <a:sy n="86" d="100"/>
        </p:scale>
        <p:origin x="-906" y="-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封面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57200" y="-257175"/>
            <a:ext cx="100584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weijia.zheng\Desktop\未标题-1——xi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26" y="-6153"/>
            <a:ext cx="9129419" cy="51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weijia.zheng\Desktop\未标题-1新底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" y="-18"/>
            <a:ext cx="9109636" cy="51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6BEEE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286380" y="142858"/>
            <a:ext cx="3614734" cy="511156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/17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049" descr="C:\Users\zhixing.diao\Desktop\图片6.jpg图片6"/>
          <p:cNvPicPr>
            <a:picLocks noChangeAspect="1" noChangeArrowheads="1"/>
          </p:cNvPicPr>
          <p:nvPr/>
        </p:nvPicPr>
        <p:blipFill>
          <a:blip r:embed="rId2"/>
          <a:srcRect b="9814"/>
          <a:stretch>
            <a:fillRect/>
          </a:stretch>
        </p:blipFill>
        <p:spPr bwMode="auto">
          <a:xfrm>
            <a:off x="0" y="-19050"/>
            <a:ext cx="91440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3"/>
          <p:cNvSpPr>
            <a:spLocks noGrp="1" noChangeArrowheads="1"/>
          </p:cNvSpPr>
          <p:nvPr/>
        </p:nvSpPr>
        <p:spPr bwMode="auto">
          <a:xfrm>
            <a:off x="584200" y="4894263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fld id="{0271F07D-8CFD-4029-A094-333EB70C4569}" type="datetime1">
              <a:rPr lang="zh-CN" altLang="en-US"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/>
        </p:nvSpPr>
        <p:spPr bwMode="auto">
          <a:xfrm>
            <a:off x="6680200" y="4894263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B31F9247-5D25-4AF0-9AFA-C10B655D062B}" type="slidenum">
              <a:rPr lang="zh-CN" altLang="en-US"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457200" y="987425"/>
            <a:ext cx="8229600" cy="33940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 idx="13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5286380" y="142858"/>
            <a:ext cx="3614734" cy="511156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85813" y="785813"/>
            <a:ext cx="7643812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857238"/>
            <a:ext cx="6643734" cy="3643338"/>
          </a:xfrm>
        </p:spPr>
        <p:txBody>
          <a:bodyPr>
            <a:normAutofit/>
          </a:bodyPr>
          <a:lstStyle>
            <a:lvl1pPr>
              <a:buClr>
                <a:srgbClr val="7CC049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7CC049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SzPct val="80000"/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7164288" y="285734"/>
            <a:ext cx="1622554" cy="357190"/>
          </a:xfrm>
          <a:solidFill>
            <a:srgbClr val="30383A"/>
          </a:solidFill>
        </p:spPr>
        <p:txBody>
          <a:bodyPr>
            <a:noAutofit/>
          </a:bodyPr>
          <a:lstStyle>
            <a:lvl1pPr algn="r"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6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85813" y="785813"/>
            <a:ext cx="7643812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/17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28625"/>
            <a:ext cx="9144000" cy="1588"/>
          </a:xfrm>
          <a:prstGeom prst="line">
            <a:avLst/>
          </a:prstGeom>
          <a:ln w="19050">
            <a:solidFill>
              <a:srgbClr val="56B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5286375" y="142875"/>
            <a:ext cx="3614738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77190" y="24765"/>
            <a:ext cx="1398270" cy="6292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/>
        </p:nvSpPr>
        <p:spPr bwMode="auto">
          <a:xfrm>
            <a:off x="1142975" y="1970091"/>
            <a:ext cx="6858049" cy="110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4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/>
        </p:nvSpPr>
        <p:spPr bwMode="auto">
          <a:xfrm>
            <a:off x="696392" y="1932950"/>
            <a:ext cx="7772400" cy="110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Echarts</a:t>
            </a:r>
            <a:r>
              <a:rPr lang="zh-CN" altLang="en-US" dirty="0" smtClean="0"/>
              <a:t>框架简单介绍</a:t>
            </a:r>
            <a:endParaRPr lang="en-US" altLang="zh-CN" dirty="0" smtClean="0"/>
          </a:p>
          <a:p>
            <a:r>
              <a:rPr lang="en-US" altLang="zh-CN" dirty="0" err="1"/>
              <a:t>Echarts</a:t>
            </a:r>
            <a:r>
              <a:rPr lang="zh-CN" altLang="en-US" dirty="0"/>
              <a:t>框架下载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err="1"/>
              <a:t>Echarts</a:t>
            </a:r>
            <a:r>
              <a:rPr lang="zh-CN" altLang="en-US" dirty="0" smtClean="0"/>
              <a:t>框架</a:t>
            </a:r>
            <a:r>
              <a:rPr lang="zh-CN" altLang="en-US" dirty="0"/>
              <a:t>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弹窗</a:t>
            </a:r>
            <a:endParaRPr lang="en-US" altLang="zh-CN" dirty="0" smtClean="0"/>
          </a:p>
          <a:p>
            <a:pPr lvl="1"/>
            <a:r>
              <a:rPr lang="zh-CN" altLang="en-US" dirty="0"/>
              <a:t>标记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en-US" altLang="zh-CN" dirty="0" err="1"/>
              <a:t>Echarts</a:t>
            </a:r>
            <a:r>
              <a:rPr lang="zh-CN" altLang="en-US" dirty="0"/>
              <a:t>框架实现</a:t>
            </a:r>
            <a:r>
              <a:rPr lang="zh-CN" altLang="en-US" dirty="0" smtClean="0"/>
              <a:t>地图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08304" y="142858"/>
            <a:ext cx="1592810" cy="5111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本次课目标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/>
              <a:t>官</a:t>
            </a:r>
            <a:r>
              <a:rPr lang="zh-CN" altLang="en-US" dirty="0" smtClean="0"/>
              <a:t>网：</a:t>
            </a:r>
            <a:r>
              <a:rPr lang="en-US" altLang="zh-CN" dirty="0"/>
              <a:t>http://echarts.baidu.com/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Echarts</a:t>
            </a:r>
            <a:r>
              <a:rPr lang="zh-CN" altLang="en-US" dirty="0"/>
              <a:t>是</a:t>
            </a:r>
            <a:r>
              <a:rPr lang="zh-CN" altLang="en-US" dirty="0" smtClean="0"/>
              <a:t>一</a:t>
            </a:r>
            <a:r>
              <a:rPr lang="zh-CN" altLang="en-US" dirty="0"/>
              <a:t>个纯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的图表库，可以流畅的运行在 </a:t>
            </a:r>
            <a:r>
              <a:rPr lang="en-US" altLang="zh-CN" dirty="0"/>
              <a:t>PC </a:t>
            </a:r>
            <a:r>
              <a:rPr lang="zh-CN" altLang="en-US" dirty="0"/>
              <a:t>和移动</a:t>
            </a:r>
            <a:r>
              <a:rPr lang="zh-CN" altLang="en-US" dirty="0" smtClean="0"/>
              <a:t>设备上，底层</a:t>
            </a:r>
            <a:r>
              <a:rPr lang="zh-CN" altLang="en-US" dirty="0"/>
              <a:t>依赖轻量级的 </a:t>
            </a:r>
            <a:r>
              <a:rPr lang="en-US" altLang="zh-CN" dirty="0"/>
              <a:t>Canvas </a:t>
            </a:r>
            <a:r>
              <a:rPr lang="zh-CN" altLang="en-US" dirty="0"/>
              <a:t>类</a:t>
            </a:r>
            <a:r>
              <a:rPr lang="zh-CN" altLang="en-US" dirty="0" smtClean="0"/>
              <a:t>库，</a:t>
            </a:r>
            <a:r>
              <a:rPr lang="zh-CN" altLang="en-US" dirty="0"/>
              <a:t>提供直观，生动，可</a:t>
            </a:r>
            <a:r>
              <a:rPr lang="zh-CN" altLang="en-US" dirty="0" smtClean="0"/>
              <a:t>交互，</a:t>
            </a:r>
            <a:r>
              <a:rPr lang="zh-CN" altLang="en-US" dirty="0"/>
              <a:t>可高度个性化定制的数据可视化图表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 err="1"/>
              <a:t>ECharts</a:t>
            </a:r>
            <a:r>
              <a:rPr lang="en-US" altLang="zh-CN" dirty="0"/>
              <a:t> 3 </a:t>
            </a:r>
            <a:r>
              <a:rPr lang="zh-CN" altLang="en-US" dirty="0"/>
              <a:t>中更是加入了更多丰富的交互功能以及更多的可视化效果，</a:t>
            </a:r>
            <a:r>
              <a:rPr lang="zh-CN" altLang="en-US" dirty="0" smtClean="0"/>
              <a:t>并且对</a:t>
            </a:r>
            <a:r>
              <a:rPr lang="zh-CN" altLang="en-US" dirty="0"/>
              <a:t>移动端做了深度的优化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兼容性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兼容绝大部分</a:t>
            </a:r>
            <a:r>
              <a:rPr lang="zh-CN" altLang="en-US" dirty="0"/>
              <a:t>浏览器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IE8+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Safari</a:t>
            </a:r>
            <a:r>
              <a:rPr lang="zh-CN" altLang="en-US" dirty="0" smtClean="0"/>
              <a:t>等）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16216" y="142858"/>
            <a:ext cx="2384898" cy="51115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Echarts</a:t>
            </a:r>
            <a:r>
              <a:rPr lang="zh-CN" altLang="en-US" dirty="0" smtClean="0"/>
              <a:t>框架简介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endParaRPr lang="en-US" altLang="zh-CN" dirty="0" smtClean="0"/>
          </a:p>
          <a:p>
            <a:pPr lvl="1"/>
            <a:r>
              <a:rPr lang="en-US" altLang="zh-CN" dirty="0"/>
              <a:t>http://echarts.baidu.com/download.html</a:t>
            </a:r>
            <a:endParaRPr lang="en-US" altLang="zh-CN" dirty="0" smtClean="0"/>
          </a:p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 </a:t>
            </a:r>
            <a:r>
              <a:rPr lang="en-US" altLang="zh-CN" dirty="0" smtClean="0"/>
              <a:t>echarts.js</a:t>
            </a:r>
            <a:r>
              <a:rPr lang="zh-CN" altLang="en-US" dirty="0" smtClean="0"/>
              <a:t>库文件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en-US" altLang="zh-CN" dirty="0" err="1"/>
              <a:t>ECharts</a:t>
            </a:r>
            <a:r>
              <a:rPr lang="zh-CN" altLang="en-US" dirty="0"/>
              <a:t>准备一个</a:t>
            </a:r>
            <a:r>
              <a:rPr lang="zh-CN" altLang="en-US" dirty="0" smtClean="0"/>
              <a:t>具备宽高的</a:t>
            </a:r>
            <a:r>
              <a:rPr lang="en-US" altLang="zh-CN" dirty="0" smtClean="0"/>
              <a:t>Dom</a:t>
            </a:r>
            <a:endParaRPr lang="en-US" altLang="zh-CN" dirty="0" smtClean="0"/>
          </a:p>
          <a:p>
            <a:pPr lvl="1"/>
            <a:r>
              <a:rPr lang="zh-CN" altLang="en-US" dirty="0"/>
              <a:t>指定图表的配置项和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使用指定</a:t>
            </a:r>
            <a:r>
              <a:rPr lang="zh-CN" altLang="en-US" dirty="0"/>
              <a:t>的配置项和数据显示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示例：柱状图、折线图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88224" y="142858"/>
            <a:ext cx="2312890" cy="51115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Echarts</a:t>
            </a:r>
            <a:r>
              <a:rPr lang="zh-CN" altLang="en-US" dirty="0" smtClean="0"/>
              <a:t>下载使用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text :</a:t>
            </a:r>
            <a:r>
              <a:rPr lang="zh-CN" altLang="en-US" dirty="0"/>
              <a:t>主标题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ubtext:</a:t>
            </a:r>
            <a:r>
              <a:rPr lang="zh-CN" altLang="en-US" dirty="0"/>
              <a:t>副标题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bottom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离</a:t>
            </a:r>
            <a:r>
              <a:rPr lang="zh-CN" altLang="en-US" dirty="0"/>
              <a:t>容器</a:t>
            </a:r>
            <a:r>
              <a:rPr lang="zh-CN" altLang="en-US" dirty="0" smtClean="0"/>
              <a:t>上下左右的距离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borderColor</a:t>
            </a:r>
            <a:r>
              <a:rPr lang="en-US" altLang="zh-CN" dirty="0" smtClean="0"/>
              <a:t>: </a:t>
            </a:r>
            <a:r>
              <a:rPr lang="zh-CN" altLang="en-US" dirty="0" smtClean="0"/>
              <a:t>边框颜色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borderWidth</a:t>
            </a:r>
            <a:r>
              <a:rPr lang="zh-CN" altLang="en-US" dirty="0" smtClean="0"/>
              <a:t>： 边框宽度</a:t>
            </a:r>
            <a:endParaRPr lang="en-US" altLang="zh-CN" dirty="0" smtClean="0"/>
          </a:p>
          <a:p>
            <a:r>
              <a:rPr lang="zh-CN" altLang="en-US" dirty="0" smtClean="0"/>
              <a:t>示例：标题组件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372200" y="142858"/>
            <a:ext cx="2528914" cy="51115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Echarts</a:t>
            </a:r>
            <a:r>
              <a:rPr lang="zh-CN" altLang="en-US" dirty="0"/>
              <a:t>框架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3-1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窗（</a:t>
            </a:r>
            <a:r>
              <a:rPr lang="en-US" altLang="zh-CN" dirty="0" smtClean="0"/>
              <a:t>tooltip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show</a:t>
            </a:r>
            <a:r>
              <a:rPr lang="en-US" altLang="zh-CN" dirty="0" smtClean="0"/>
              <a:t>:</a:t>
            </a:r>
            <a:r>
              <a:rPr lang="zh-CN" altLang="en-US" dirty="0"/>
              <a:t>是否显示提示框组件</a:t>
            </a:r>
            <a:endParaRPr lang="en-US" altLang="zh-CN" dirty="0" smtClean="0"/>
          </a:p>
          <a:p>
            <a:pPr lvl="1"/>
            <a:r>
              <a:rPr lang="en-US" altLang="zh-CN" dirty="0"/>
              <a:t>trigger</a:t>
            </a:r>
            <a:r>
              <a:rPr lang="en-US" altLang="zh-CN" dirty="0" smtClean="0"/>
              <a:t>:</a:t>
            </a:r>
            <a:r>
              <a:rPr lang="zh-CN" altLang="en-US" dirty="0"/>
              <a:t>触发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en-US" altLang="zh-CN" dirty="0"/>
              <a:t>'item'</a:t>
            </a:r>
            <a:endParaRPr lang="en-US" altLang="zh-CN" dirty="0"/>
          </a:p>
          <a:p>
            <a:pPr lvl="3"/>
            <a:r>
              <a:rPr lang="zh-CN" altLang="en-US" dirty="0" smtClean="0"/>
              <a:t>数据项</a:t>
            </a:r>
            <a:r>
              <a:rPr lang="zh-CN" altLang="en-US" dirty="0"/>
              <a:t>图形触发，主要在散点图，饼图等无类目轴的图表中使用。</a:t>
            </a:r>
            <a:endParaRPr lang="zh-CN" altLang="en-US" dirty="0"/>
          </a:p>
          <a:p>
            <a:pPr lvl="2"/>
            <a:r>
              <a:rPr lang="en-US" altLang="zh-CN" dirty="0"/>
              <a:t>'axis'</a:t>
            </a:r>
            <a:endParaRPr lang="en-US" altLang="zh-CN" dirty="0"/>
          </a:p>
          <a:p>
            <a:pPr lvl="3"/>
            <a:r>
              <a:rPr lang="zh-CN" altLang="en-US" dirty="0"/>
              <a:t>坐标轴触发，主要在柱状图，折线图等会使用类目轴的图表中使用。</a:t>
            </a:r>
            <a:endParaRPr lang="zh-CN" altLang="en-US" dirty="0"/>
          </a:p>
          <a:p>
            <a:pPr lvl="2"/>
            <a:r>
              <a:rPr lang="en-US" altLang="zh-CN" dirty="0" smtClean="0"/>
              <a:t>'none</a:t>
            </a:r>
            <a:r>
              <a:rPr lang="en-US" altLang="zh-CN" dirty="0"/>
              <a:t>'</a:t>
            </a:r>
            <a:endParaRPr lang="en-US" altLang="zh-CN" dirty="0"/>
          </a:p>
          <a:p>
            <a:pPr lvl="3"/>
            <a:r>
              <a:rPr lang="zh-CN" altLang="en-US" dirty="0"/>
              <a:t>什么都不</a:t>
            </a:r>
            <a:r>
              <a:rPr lang="zh-CN" altLang="en-US" dirty="0" smtClean="0"/>
              <a:t>触发。</a:t>
            </a:r>
            <a:endParaRPr lang="en-US" altLang="zh-CN" dirty="0" smtClean="0"/>
          </a:p>
          <a:p>
            <a:r>
              <a:rPr lang="zh-CN" altLang="en-US" dirty="0" smtClean="0"/>
              <a:t>示例：弹窗组件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372200" y="142858"/>
            <a:ext cx="2528914" cy="51115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Echarts</a:t>
            </a:r>
            <a:r>
              <a:rPr lang="zh-CN" altLang="en-US" dirty="0"/>
              <a:t>框架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3-2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标记</a:t>
            </a:r>
            <a:r>
              <a:rPr lang="zh-CN" altLang="en-US" dirty="0" smtClean="0"/>
              <a:t>线（</a:t>
            </a:r>
            <a:r>
              <a:rPr lang="en-US" altLang="zh-CN" dirty="0" err="1" smtClean="0"/>
              <a:t>markline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添加标记线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最小值、平均值、最大值的标记线</a:t>
            </a:r>
            <a:endParaRPr lang="en-US" altLang="zh-CN" dirty="0" smtClean="0"/>
          </a:p>
          <a:p>
            <a:r>
              <a:rPr lang="zh-CN" altLang="en-US" dirty="0" smtClean="0"/>
              <a:t>示例：标记线组件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372200" y="142858"/>
            <a:ext cx="2528914" cy="51115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Echarts</a:t>
            </a:r>
            <a:r>
              <a:rPr lang="zh-CN" altLang="en-US" dirty="0"/>
              <a:t>框架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3-3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实现地图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额外引入</a:t>
            </a:r>
            <a:r>
              <a:rPr lang="en-US" altLang="zh-CN" dirty="0" smtClean="0"/>
              <a:t>china.js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其余的配置项</a:t>
            </a:r>
            <a:endParaRPr lang="en-US" altLang="zh-CN" dirty="0" smtClean="0"/>
          </a:p>
          <a:p>
            <a:r>
              <a:rPr lang="zh-CN" altLang="en-US" dirty="0"/>
              <a:t>示例：</a:t>
            </a:r>
            <a:r>
              <a:rPr lang="zh-CN" altLang="en-US" dirty="0" smtClean="0"/>
              <a:t>地图</a:t>
            </a:r>
            <a:r>
              <a:rPr lang="en-US" altLang="zh-CN" dirty="0" smtClean="0"/>
              <a:t>.html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16216" y="142858"/>
            <a:ext cx="2384898" cy="51115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Echarts</a:t>
            </a:r>
            <a:r>
              <a:rPr lang="zh-CN" altLang="en-US" dirty="0"/>
              <a:t>实现地图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Echarts</a:t>
            </a:r>
            <a:r>
              <a:rPr lang="zh-CN" altLang="en-US" dirty="0" smtClean="0"/>
              <a:t>框架简介</a:t>
            </a:r>
            <a:endParaRPr lang="en-US" altLang="zh-CN" dirty="0" smtClean="0"/>
          </a:p>
          <a:p>
            <a:pPr lvl="1"/>
            <a:r>
              <a:rPr lang="zh-CN" altLang="en-US" dirty="0"/>
              <a:t>提供直观，生动，可交互，可高度个性化定制的数据可视化图表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err="1"/>
              <a:t>Echarts</a:t>
            </a:r>
            <a:r>
              <a:rPr lang="zh-CN" altLang="en-US" dirty="0"/>
              <a:t>框架下载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使用步骤（可参考官网详细教程）</a:t>
            </a:r>
            <a:endParaRPr lang="en-US" altLang="zh-CN" dirty="0" smtClean="0"/>
          </a:p>
          <a:p>
            <a:r>
              <a:rPr lang="en-US" altLang="zh-CN" dirty="0" err="1"/>
              <a:t>Echarts</a:t>
            </a:r>
            <a:r>
              <a:rPr lang="zh-CN" altLang="en-US" dirty="0"/>
              <a:t>框架</a:t>
            </a:r>
            <a:r>
              <a:rPr lang="zh-CN" altLang="en-US" dirty="0" smtClean="0"/>
              <a:t>常用</a:t>
            </a:r>
            <a:r>
              <a:rPr lang="zh-CN" altLang="en-US" dirty="0"/>
              <a:t>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标题、弹窗、标记线</a:t>
            </a:r>
            <a:endParaRPr lang="en-US" altLang="zh-CN" dirty="0" smtClean="0"/>
          </a:p>
          <a:p>
            <a:r>
              <a:rPr lang="zh-CN" altLang="en-US" dirty="0" smtClean="0"/>
              <a:t>实现地图案例</a:t>
            </a:r>
            <a:endParaRPr lang="en-US" altLang="zh-CN" dirty="0" smtClean="0"/>
          </a:p>
          <a:p>
            <a:pPr lvl="1"/>
            <a:r>
              <a:rPr lang="zh-CN" altLang="en-US" dirty="0"/>
              <a:t>下载使用</a:t>
            </a:r>
            <a:r>
              <a:rPr lang="en-US" altLang="zh-CN" dirty="0" smtClean="0"/>
              <a:t>china.js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956376" y="142858"/>
            <a:ext cx="944738" cy="5111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WPS 演示</Application>
  <PresentationFormat>全屏显示(16:9)</PresentationFormat>
  <Paragraphs>102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自定义设计方案</vt:lpstr>
      <vt:lpstr>PowerPoint 演示文稿</vt:lpstr>
      <vt:lpstr>本次课目标</vt:lpstr>
      <vt:lpstr>Echarts框架简介</vt:lpstr>
      <vt:lpstr>Echarts下载使用</vt:lpstr>
      <vt:lpstr>Echarts框架组件3-1</vt:lpstr>
      <vt:lpstr>Echarts框架组件3-2</vt:lpstr>
      <vt:lpstr>Echarts框架组件3-3</vt:lpstr>
      <vt:lpstr>Echarts实现地图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xuan.chen</cp:lastModifiedBy>
  <cp:revision>532</cp:revision>
  <dcterms:created xsi:type="dcterms:W3CDTF">2013-09-17T02:35:00Z</dcterms:created>
  <dcterms:modified xsi:type="dcterms:W3CDTF">2017-09-18T06:09:06Z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