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58DF-2B6F-E74D-80F6-CDC33EE30BE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87038-AAAD-0C43-B1B7-F302C9BFF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</a:rPr>
              <a:t>CSS3</a:t>
            </a:r>
            <a:r>
              <a:rPr kumimoji="1" lang="zh-CN" altLang="en-US" sz="4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</a:rPr>
              <a:t>选择器</a:t>
            </a:r>
            <a:endParaRPr kumimoji="1" lang="zh-CN" altLang="en-US" sz="4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楷体 Std R" panose="020204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7337" y="1224116"/>
            <a:ext cx="7721979" cy="486517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</a:pPr>
            <a:r>
              <a:rPr kumimoji="1" lang="zh-CN" altLang="en-US" sz="3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</a:rPr>
              <a:t> 结构选择器</a:t>
            </a:r>
            <a:endParaRPr kumimoji="1" lang="en-US" altLang="zh-CN" sz="3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楷体 Std R" panose="02020400000000000000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</a:rPr>
              <a:t>:nth-child(n) 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</a:rPr>
              <a:t>第几个元素 从</a:t>
            </a: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</a:rPr>
              <a:t>1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</a:rPr>
              <a:t>开始设置</a:t>
            </a:r>
            <a:endParaRPr kumimoji="1"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dobe 楷体 Std R" panose="02020400000000000000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</a:rPr>
              <a:t>:nth-child(2n) 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</a:rPr>
              <a:t>偶数元素 从</a:t>
            </a: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</a:rPr>
              <a:t>0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</a:rPr>
              <a:t>开始设置</a:t>
            </a:r>
            <a:endParaRPr kumimoji="1"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dobe 楷体 Std R" panose="02020400000000000000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</a:rPr>
              <a:t>:nth-child(2n+1) 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</a:rPr>
              <a:t>奇数元素</a:t>
            </a:r>
            <a:endParaRPr kumimoji="1"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dobe 楷体 Std R" panose="02020400000000000000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</a:rPr>
              <a:t>:nth-of-type(n)  </a:t>
            </a:r>
            <a:endParaRPr kumimoji="1"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dobe 楷体 Std R" panose="02020400000000000000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</a:rPr>
              <a:t>:first-child  -&gt;nth-child(1)</a:t>
            </a:r>
            <a:endParaRPr kumimoji="1"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dobe 楷体 Std R" panose="02020400000000000000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</a:rPr>
              <a:t>:first-of-type -&gt;nth-of-type(1)</a:t>
            </a:r>
            <a:endParaRPr kumimoji="1"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dobe 楷体 Std R" panose="02020400000000000000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</a:rPr>
              <a:t>:last-child  </a:t>
            </a:r>
            <a:endParaRPr kumimoji="1"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dobe 楷体 Std R" panose="02020400000000000000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</a:rPr>
              <a:t>:last-of-type</a:t>
            </a:r>
            <a:endParaRPr kumimoji="1"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dobe 楷体 Std R" panose="02020400000000000000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</a:rPr>
              <a:t>:only-child 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</a:rPr>
              <a:t>仅有一个子元素</a:t>
            </a:r>
            <a:endParaRPr kumimoji="1"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dobe 楷体 Std R" panose="02020400000000000000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</a:rPr>
              <a:t>:only-of-type 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</a:rPr>
              <a:t>同种类型的子元素只有一个</a:t>
            </a:r>
            <a:endParaRPr kumimoji="1"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dobe 楷体 Std R" panose="02020400000000000000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</a:rPr>
              <a:t>:empty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dobe 楷体 Std R" panose="0202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文本阴影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text-shadow</a:t>
            </a:r>
            <a:r>
              <a:rPr lang="en-US" altLang="zh-CN" dirty="0" smtClean="0"/>
              <a:t> : x  y  blur  color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x</a:t>
            </a:r>
            <a:r>
              <a:rPr lang="zh-CN" altLang="en-US" dirty="0" smtClean="0"/>
              <a:t>轴偏移  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轴偏移  模糊度  颜色</a:t>
            </a:r>
            <a:endParaRPr lang="zh-CN" alt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多层阴影制作文字立体效果 </a:t>
            </a:r>
            <a:r>
              <a:rPr lang="en-US" altLang="zh-CN" dirty="0" smtClean="0"/>
              <a:t>,</a:t>
            </a:r>
            <a:r>
              <a:rPr lang="zh-CN" altLang="en-US" dirty="0" smtClean="0"/>
              <a:t>设置多种颜色</a:t>
            </a:r>
            <a:r>
              <a:rPr lang="en-US" altLang="zh-CN" dirty="0" smtClean="0"/>
              <a:t>,</a:t>
            </a:r>
            <a:r>
              <a:rPr lang="zh-CN" altLang="en-US" dirty="0" smtClean="0"/>
              <a:t>中间以逗号隔开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文字添加边框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 </a:t>
            </a:r>
            <a:r>
              <a:rPr lang="en-US" altLang="zh-CN" sz="2800" dirty="0" smtClean="0">
                <a:solidFill>
                  <a:srgbClr val="FF0000"/>
                </a:solidFill>
              </a:rPr>
              <a:t>text-stroke</a:t>
            </a:r>
            <a:r>
              <a:rPr lang="en-US" altLang="zh-CN" sz="2800" dirty="0" smtClean="0"/>
              <a:t>: 2px  blue</a:t>
            </a:r>
            <a:endParaRPr lang="en-US" altLang="zh-CN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通过设定</a:t>
            </a:r>
            <a:r>
              <a:rPr lang="en-US" altLang="zh-CN" sz="2400" dirty="0" smtClean="0"/>
              <a:t>1px</a:t>
            </a:r>
            <a:r>
              <a:rPr lang="zh-CN" altLang="en-US" sz="2400" dirty="0" smtClean="0"/>
              <a:t>的透明边框，可以让文字变得平滑</a:t>
            </a:r>
            <a:endParaRPr lang="en-US" altLang="zh-CN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颜色设成透明能创建镂空字体</a:t>
            </a:r>
            <a:endParaRPr lang="en-US" altLang="zh-CN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滤镜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6128"/>
            <a:ext cx="8421329" cy="5751871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-webkit-filter: normal; </a:t>
            </a:r>
            <a:r>
              <a:rPr lang="zh-CN" altLang="en-US" sz="2000" dirty="0" smtClean="0"/>
              <a:t>正常</a:t>
            </a:r>
            <a:endParaRPr lang="zh-CN" altLang="en-US" sz="2000" dirty="0" smtClean="0"/>
          </a:p>
          <a:p>
            <a:r>
              <a:rPr lang="en-US" altLang="zh-CN" sz="2000" dirty="0" smtClean="0"/>
              <a:t>-webkit-filter: grayscale(1); </a:t>
            </a:r>
            <a:r>
              <a:rPr lang="zh-CN" altLang="en-US" sz="2000" dirty="0" smtClean="0"/>
              <a:t>灰度，取值范围</a:t>
            </a:r>
            <a:r>
              <a:rPr lang="en-US" altLang="zh-CN" sz="2000" dirty="0" smtClean="0"/>
              <a:t>0-1</a:t>
            </a:r>
            <a:endParaRPr lang="en-US" altLang="zh-CN" sz="2000" dirty="0" smtClean="0"/>
          </a:p>
          <a:p>
            <a:r>
              <a:rPr lang="en-US" altLang="zh-CN" sz="2000" dirty="0" smtClean="0"/>
              <a:t>-webkit-filter: brightness(0. </a:t>
            </a:r>
            <a:r>
              <a:rPr lang="zh-CN" altLang="en-US" sz="2000" dirty="0" smtClean="0"/>
              <a:t>亮度，取值范围</a:t>
            </a:r>
            <a:r>
              <a:rPr lang="en-US" altLang="zh-CN" sz="2000" dirty="0" smtClean="0"/>
              <a:t>0-1</a:t>
            </a:r>
            <a:endParaRPr lang="en-US" altLang="zh-CN" sz="2000" dirty="0" smtClean="0"/>
          </a:p>
          <a:p>
            <a:r>
              <a:rPr lang="en-US" altLang="zh-CN" sz="2000" dirty="0" smtClean="0"/>
              <a:t>-webkit-filter: invert(1); </a:t>
            </a:r>
            <a:r>
              <a:rPr lang="zh-CN" altLang="en-US" sz="2000" dirty="0" smtClean="0"/>
              <a:t>反色</a:t>
            </a:r>
            <a:r>
              <a:rPr lang="en-US" altLang="zh-CN" sz="2000" dirty="0" smtClean="0"/>
              <a:t>5); </a:t>
            </a:r>
            <a:r>
              <a:rPr lang="zh-CN" altLang="en-US" sz="2000" dirty="0" smtClean="0"/>
              <a:t>，取值范围</a:t>
            </a:r>
            <a:r>
              <a:rPr lang="en-US" altLang="zh-CN" sz="2000" dirty="0" smtClean="0"/>
              <a:t>0-1, 0</a:t>
            </a:r>
            <a:r>
              <a:rPr lang="zh-CN" altLang="en-US" sz="2000" dirty="0" smtClean="0"/>
              <a:t>为原图，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为彻底反色之后</a:t>
            </a:r>
            <a:endParaRPr lang="zh-CN" altLang="en-US" sz="2000" dirty="0" smtClean="0"/>
          </a:p>
          <a:p>
            <a:r>
              <a:rPr lang="en-US" altLang="zh-CN" sz="2000" dirty="0" smtClean="0"/>
              <a:t>-webkit-filter: sepia(0.5); </a:t>
            </a:r>
            <a:r>
              <a:rPr lang="zh-CN" altLang="en-US" sz="2000" dirty="0" smtClean="0"/>
              <a:t>叠加褐色，取值范围</a:t>
            </a:r>
            <a:r>
              <a:rPr lang="en-US" altLang="zh-CN" sz="2000" dirty="0" smtClean="0"/>
              <a:t>0-1</a:t>
            </a:r>
            <a:endParaRPr lang="en-US" altLang="zh-CN" sz="2000" dirty="0" smtClean="0"/>
          </a:p>
          <a:p>
            <a:r>
              <a:rPr lang="en-US" altLang="zh-CN" sz="2000" dirty="0" smtClean="0"/>
              <a:t>-webkit-filter: hue-rotate(30deg); </a:t>
            </a:r>
            <a:r>
              <a:rPr lang="zh-CN" altLang="en-US" sz="2000" dirty="0" smtClean="0"/>
              <a:t>色相（按照色相环进行旋转，顺时针方向，红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橙</a:t>
            </a:r>
            <a:r>
              <a:rPr lang="en-US" altLang="zh-CN" sz="2000" dirty="0" smtClean="0"/>
              <a:t>-</a:t>
            </a:r>
            <a:endParaRPr lang="en-US" altLang="zh-CN" sz="2000" dirty="0" smtClean="0"/>
          </a:p>
          <a:p>
            <a:r>
              <a:rPr lang="zh-CN" altLang="en-US" sz="2000" dirty="0" smtClean="0"/>
              <a:t>黄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黄绿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绿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蓝绿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蓝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蓝紫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紫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紫红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红）此处为叠加黄色滤镜</a:t>
            </a:r>
            <a:endParaRPr lang="zh-CN" altLang="en-US" sz="2000" dirty="0" smtClean="0"/>
          </a:p>
          <a:p>
            <a:r>
              <a:rPr lang="en-US" altLang="zh-CN" sz="2000" dirty="0" smtClean="0"/>
              <a:t>-webkit-filter: saturate(4); </a:t>
            </a:r>
            <a:r>
              <a:rPr lang="zh-CN" altLang="en-US" sz="2000" dirty="0" smtClean="0"/>
              <a:t>饱和度，取值范围</a:t>
            </a:r>
            <a:r>
              <a:rPr lang="en-US" altLang="zh-CN" sz="2000" dirty="0" smtClean="0"/>
              <a:t>0 ~ *, 0</a:t>
            </a:r>
            <a:r>
              <a:rPr lang="zh-CN" altLang="en-US" sz="2000" dirty="0" smtClean="0"/>
              <a:t>为无饱和度，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为原图，值越高饱</a:t>
            </a:r>
            <a:endParaRPr lang="zh-CN" altLang="en-US" sz="2000" dirty="0" smtClean="0"/>
          </a:p>
          <a:p>
            <a:r>
              <a:rPr lang="zh-CN" altLang="en-US" sz="2000" dirty="0" smtClean="0"/>
              <a:t>和度越大</a:t>
            </a:r>
            <a:endParaRPr lang="zh-CN" altLang="en-US" sz="2000" dirty="0" smtClean="0"/>
          </a:p>
          <a:p>
            <a:r>
              <a:rPr lang="en-US" altLang="zh-CN" sz="2000" dirty="0" smtClean="0"/>
              <a:t>-webkit-filter: contrast(2); </a:t>
            </a:r>
            <a:r>
              <a:rPr lang="zh-CN" altLang="en-US" sz="2000" dirty="0" smtClean="0"/>
              <a:t>对比度，取值范围</a:t>
            </a:r>
            <a:r>
              <a:rPr lang="en-US" altLang="zh-CN" sz="2000" dirty="0" smtClean="0"/>
              <a:t>0 ~ *, 0</a:t>
            </a:r>
            <a:r>
              <a:rPr lang="zh-CN" altLang="en-US" sz="2000" dirty="0" smtClean="0"/>
              <a:t>为无对比度（灰色），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为原图，</a:t>
            </a:r>
            <a:endParaRPr lang="zh-CN" altLang="en-US" sz="2000" dirty="0" smtClean="0"/>
          </a:p>
          <a:p>
            <a:r>
              <a:rPr lang="zh-CN" altLang="en-US" sz="2000" dirty="0" smtClean="0"/>
              <a:t>值越高对比度越大</a:t>
            </a:r>
            <a:endParaRPr lang="zh-CN" altLang="en-US" sz="2000" dirty="0" smtClean="0"/>
          </a:p>
          <a:p>
            <a:r>
              <a:rPr lang="en-US" altLang="zh-CN" sz="2000" dirty="0" smtClean="0"/>
              <a:t>-webkit-filter: opacity(0.8); </a:t>
            </a:r>
            <a:r>
              <a:rPr lang="zh-CN" altLang="en-US" sz="2000" dirty="0" smtClean="0"/>
              <a:t>透明度，取值范围</a:t>
            </a:r>
            <a:r>
              <a:rPr lang="en-US" altLang="zh-CN" sz="2000" dirty="0" smtClean="0"/>
              <a:t>0 ~ 1, 0</a:t>
            </a:r>
            <a:r>
              <a:rPr lang="zh-CN" altLang="en-US" sz="2000" dirty="0" smtClean="0"/>
              <a:t>为全透明，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为原图</a:t>
            </a:r>
            <a:endParaRPr lang="zh-CN" altLang="en-US" sz="2000" dirty="0" smtClean="0"/>
          </a:p>
          <a:p>
            <a:r>
              <a:rPr lang="en-US" altLang="zh-CN" sz="2000" dirty="0" smtClean="0"/>
              <a:t>-webkit-filter: drop-shadow(0 0 20px red); </a:t>
            </a:r>
            <a:r>
              <a:rPr lang="zh-CN" altLang="en-US" sz="2000" dirty="0" smtClean="0"/>
              <a:t>阴影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遮罩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mask-image</a:t>
            </a:r>
            <a:endParaRPr lang="zh-CN" altLang="en-US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mask-position</a:t>
            </a:r>
            <a:endParaRPr lang="zh-CN" altLang="en-US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mask-repeat</a:t>
            </a:r>
            <a:endParaRPr lang="zh-CN" altLang="en-US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 </a:t>
            </a: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 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图片遮罩效果</a:t>
            </a:r>
            <a:endParaRPr lang="en-US" altLang="zh-CN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</a:rPr>
              <a:t>CSS3</a:t>
            </a:r>
            <a:r>
              <a:rPr kumimoji="1" lang="zh-CN" altLang="en-US" sz="4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</a:rPr>
              <a:t>选择器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否定选择器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dirty="0" smtClean="0"/>
              <a:t>:not()</a:t>
            </a:r>
            <a:endParaRPr lang="en-US" altLang="zh-CN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属性选择器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dirty="0" smtClean="0"/>
              <a:t>E[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]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E[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|=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]  </a:t>
            </a:r>
            <a:r>
              <a:rPr lang="zh-CN" altLang="en-US" dirty="0" smtClean="0"/>
              <a:t>只能等于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  或只能以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-</a:t>
            </a:r>
            <a:r>
              <a:rPr lang="zh-CN" altLang="en-US" dirty="0" smtClean="0"/>
              <a:t>开头</a:t>
            </a:r>
            <a:endParaRPr lang="zh-CN" altLang="en-US" dirty="0" smtClean="0"/>
          </a:p>
          <a:p>
            <a:pPr lvl="1">
              <a:buNone/>
            </a:pPr>
            <a:r>
              <a:rPr lang="en-US" altLang="zh-CN" dirty="0" smtClean="0"/>
              <a:t>E[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*=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]  </a:t>
            </a:r>
            <a:r>
              <a:rPr lang="zh-CN" altLang="en-US" dirty="0" smtClean="0"/>
              <a:t>包含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字符串</a:t>
            </a:r>
            <a:endParaRPr lang="zh-CN" altLang="en-US" dirty="0" smtClean="0"/>
          </a:p>
          <a:p>
            <a:pPr lvl="1">
              <a:buNone/>
            </a:pPr>
            <a:r>
              <a:rPr lang="en-US" altLang="zh-CN" dirty="0" smtClean="0"/>
              <a:t>E[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~=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]   </a:t>
            </a:r>
            <a:r>
              <a:rPr lang="zh-CN" altLang="en-US" dirty="0" smtClean="0"/>
              <a:t>属性值有多个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其中有一个是</a:t>
            </a:r>
            <a:r>
              <a:rPr lang="en-US" altLang="zh-CN" dirty="0" err="1" smtClean="0"/>
              <a:t>val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E[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^=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]   </a:t>
            </a:r>
            <a:r>
              <a:rPr lang="zh-CN" altLang="en-US" dirty="0" smtClean="0"/>
              <a:t>以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开头</a:t>
            </a:r>
            <a:endParaRPr lang="zh-CN" altLang="en-US" dirty="0" smtClean="0"/>
          </a:p>
          <a:p>
            <a:pPr lvl="1">
              <a:buNone/>
            </a:pPr>
            <a:r>
              <a:rPr lang="en-US" altLang="zh-CN" dirty="0" smtClean="0"/>
              <a:t>E[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$=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]   </a:t>
            </a:r>
            <a:r>
              <a:rPr lang="zh-CN" altLang="en-US" dirty="0" smtClean="0"/>
              <a:t>以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结尾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</a:rPr>
              <a:t>CSS3</a:t>
            </a:r>
            <a:r>
              <a:rPr kumimoji="1" lang="zh-CN" altLang="en-US" sz="4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楷体 Std R" panose="02020400000000000000" charset="-122"/>
              </a:rPr>
              <a:t>选择器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目标伪类选择器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:target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用来匹配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指向的目标元素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指向该匹配元素时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样式效果才会生效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伪元素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first-line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匹配第一行文本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first-letter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匹配第一首字符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before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after  DOM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元素前后插入额外的内容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圆角 </a:t>
            </a:r>
            <a:r>
              <a:rPr lang="en-US" altLang="zh-CN" dirty="0" smtClean="0">
                <a:solidFill>
                  <a:srgbClr val="FF0000"/>
                </a:solidFill>
              </a:rPr>
              <a:t>border-radius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Arial" panose="020B0604020202020204" pitchFamily="34" charset="0"/>
              <a:buChar char="•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border-radius: 1-4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个数字 </a:t>
            </a:r>
            <a:r>
              <a:rPr lang="en-US" altLang="zh-CN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 1-4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个数字</a:t>
            </a:r>
            <a:endParaRPr lang="en-US" altLang="zh-CN" sz="26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前面是水平半径，后面是垂直半径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四个数字方向分别是左上  右上  右下  左下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不给“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/”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则水平半径和垂直半径一样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border-radius: 10px/5px;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border-radius:60px 40px 30px 20px /30px 20px 10px 5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例子 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圆  椭圆  半圆  扇形 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线性渐变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79871"/>
            <a:ext cx="8436077" cy="567812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sz="4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linear- gradient</a:t>
            </a:r>
            <a:endParaRPr lang="en-US" altLang="zh-CN" sz="4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linear-gradient([&lt;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起点</a:t>
            </a:r>
            <a:r>
              <a:rPr lang="en-US" altLang="zh-CN" sz="3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 || &lt;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角度</a:t>
            </a:r>
            <a:r>
              <a:rPr lang="en-US" altLang="zh-CN" sz="3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&gt;,]? &lt;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</a:t>
            </a:r>
            <a:r>
              <a:rPr lang="en-US" altLang="zh-CN" sz="3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&gt;, &lt;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</a:t>
            </a:r>
            <a:r>
              <a:rPr lang="en-US" altLang="zh-CN" sz="3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&gt;…)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只能用在背景上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颜色是沿着一条直线轴变化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参数</a:t>
            </a:r>
            <a:endParaRPr lang="en-US" altLang="zh-CN" sz="36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zh-CN" altLang="en-US" sz="3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起点：从什么方向开始渐变</a:t>
            </a:r>
            <a:endParaRPr lang="zh-CN" altLang="en-US" sz="36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657350" lvl="4" indent="-342900">
              <a:lnSpc>
                <a:spcPct val="120000"/>
              </a:lnSpc>
            </a:pPr>
            <a:r>
              <a:rPr lang="en-US" altLang="zh-CN" sz="3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left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3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top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3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left top</a:t>
            </a:r>
            <a:endParaRPr lang="zh-CN" altLang="en-US" sz="36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zh-CN" altLang="en-US" sz="3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角度：从什么角度开始渐变</a:t>
            </a:r>
            <a:endParaRPr lang="en-US" altLang="zh-CN" sz="36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657350" lvl="4" indent="-342900">
              <a:lnSpc>
                <a:spcPct val="120000"/>
              </a:lnSpc>
            </a:pPr>
            <a:r>
              <a:rPr lang="en-US" altLang="zh-CN" sz="3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xxx deg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的形式</a:t>
            </a:r>
            <a:endParaRPr lang="en-US" altLang="zh-CN" sz="36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zh-CN" altLang="en-US" sz="3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点：渐变点的颜色和位置</a:t>
            </a:r>
            <a:endParaRPr lang="en-US" altLang="zh-CN" sz="36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657350" lvl="4" indent="-342900">
              <a:lnSpc>
                <a:spcPct val="120000"/>
              </a:lnSpc>
            </a:pPr>
            <a:r>
              <a:rPr lang="en-US" altLang="zh-CN" sz="3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red 50%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，位置可选</a:t>
            </a:r>
            <a:endParaRPr lang="en-US" altLang="zh-CN" sz="36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重复线性渐变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3600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径向渐变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radial-gradient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([[&lt;shape&gt; || &lt;size&gt;] [at &lt;position&gt;]?,| at &lt;position&gt;,]?&lt;color-stop&gt;[,&lt;color-stop&gt;]+);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从“一个点”向多方向颜色渐变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shape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形状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ellipse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circle  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或设置水平半径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垂直半径</a:t>
            </a:r>
            <a:endParaRPr lang="en-US" altLang="zh-CN" sz="24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size: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渐变的大小，即渐变到哪里停止，有如下关键词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closest-side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：最近边；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farthest-side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：最远边；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closest-corner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：最近角；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farthest-corner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：最远角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默认值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position 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：关键词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|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数值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|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百分比</a:t>
            </a:r>
            <a:endParaRPr lang="en-US" altLang="zh-CN" sz="24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重复的径向渐变</a:t>
            </a:r>
            <a:endParaRPr lang="en-US" altLang="zh-CN" sz="24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背景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background-origin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padding-box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区域显示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border-box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区域显示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content-box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区域显示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background-clip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padding-box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区域向外裁剪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border-box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区域往外裁剪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content-box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区域往外裁剪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text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文本裁剪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背景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background-size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100% 100%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百分比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10px 10px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数值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contain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按原始比例收缩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背景图显示完整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但不一定铺满整个容器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cover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按原始比例收缩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背景图可能显示不完整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但铺满整个容器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Font typeface="Arial" panose="020B0604020202020204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background-attachment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742950" lvl="2" indent="-34290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背景图片是滚动的还是固定的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fixed(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固定的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默认是滚动的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2800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盒子阴影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box-shadow</a:t>
            </a:r>
            <a:r>
              <a:rPr lang="en-US" altLang="zh-CN" dirty="0" smtClean="0"/>
              <a:t>: </a:t>
            </a:r>
            <a:r>
              <a:rPr lang="en-US" altLang="zh-CN" i="1" dirty="0" smtClean="0"/>
              <a:t>h 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v 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blur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spread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color</a:t>
            </a:r>
            <a:r>
              <a:rPr lang="en-US" altLang="zh-CN" dirty="0" smtClean="0"/>
              <a:t> inset;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	</a:t>
            </a:r>
            <a:r>
              <a:rPr lang="en-US" altLang="zh-CN" sz="2400" dirty="0" smtClean="0"/>
              <a:t>h :</a:t>
            </a:r>
            <a:r>
              <a:rPr lang="zh-CN" altLang="en-US" sz="2400" dirty="0" smtClean="0"/>
              <a:t>水平方向偏移</a:t>
            </a:r>
            <a:endParaRPr lang="en-US" altLang="zh-CN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	v : </a:t>
            </a:r>
            <a:r>
              <a:rPr lang="zh-CN" altLang="en-US" sz="2400" dirty="0" smtClean="0"/>
              <a:t>垂直方向偏移</a:t>
            </a:r>
            <a:endParaRPr lang="en-US" altLang="zh-CN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	blur : </a:t>
            </a:r>
            <a:r>
              <a:rPr lang="zh-CN" altLang="en-US" sz="2400" dirty="0" smtClean="0"/>
              <a:t>模糊半径</a:t>
            </a:r>
            <a:endParaRPr lang="en-US" altLang="zh-CN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	spread : </a:t>
            </a:r>
            <a:r>
              <a:rPr lang="zh-CN" altLang="en-US" sz="2400" dirty="0" smtClean="0"/>
              <a:t>扩展半径</a:t>
            </a:r>
            <a:endParaRPr lang="en-US" altLang="zh-CN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	color : </a:t>
            </a:r>
            <a:r>
              <a:rPr lang="zh-CN" altLang="en-US" sz="2400" dirty="0" smtClean="0"/>
              <a:t>颜色</a:t>
            </a:r>
            <a:endParaRPr lang="en-US" altLang="zh-CN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	inset :</a:t>
            </a:r>
            <a:r>
              <a:rPr lang="zh-CN" altLang="en-US" sz="2400" dirty="0" smtClean="0"/>
              <a:t>加上这个表示内阴影 默认是外阴影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2407</Words>
  <Application>WPS 演示</Application>
  <PresentationFormat>全屏显示(4:3)</PresentationFormat>
  <Paragraphs>144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Arial</vt:lpstr>
      <vt:lpstr>微软雅黑</vt:lpstr>
      <vt:lpstr>Adobe 楷体 Std R</vt:lpstr>
      <vt:lpstr>Arial Unicode MS</vt:lpstr>
      <vt:lpstr>Calibri</vt:lpstr>
      <vt:lpstr>Office 主题</vt:lpstr>
      <vt:lpstr>CSS3选择器</vt:lpstr>
      <vt:lpstr>CSS3选择器</vt:lpstr>
      <vt:lpstr>CSS3选择器</vt:lpstr>
      <vt:lpstr>圆角 border-radius</vt:lpstr>
      <vt:lpstr>线性渐变</vt:lpstr>
      <vt:lpstr>径向渐变</vt:lpstr>
      <vt:lpstr>背景</vt:lpstr>
      <vt:lpstr>背景</vt:lpstr>
      <vt:lpstr>盒子阴影</vt:lpstr>
      <vt:lpstr>文本阴影</vt:lpstr>
      <vt:lpstr>滤镜</vt:lpstr>
      <vt:lpstr>遮罩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</dc:title>
  <dc:creator>wy wy</dc:creator>
  <cp:lastModifiedBy>牛志勇</cp:lastModifiedBy>
  <cp:revision>196</cp:revision>
  <dcterms:created xsi:type="dcterms:W3CDTF">2015-11-24T05:22:00Z</dcterms:created>
  <dcterms:modified xsi:type="dcterms:W3CDTF">2017-09-27T02:05:21Z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