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9" r:id="rId2"/>
    <p:sldId id="258" r:id="rId3"/>
    <p:sldId id="260" r:id="rId4"/>
    <p:sldId id="261" r:id="rId5"/>
    <p:sldId id="264" r:id="rId6"/>
    <p:sldId id="265" r:id="rId7"/>
    <p:sldId id="266" r:id="rId8"/>
    <p:sldId id="262" r:id="rId9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130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58DF-2B6F-E74D-80F6-CDC33EE30BEE}" type="datetimeFigureOut">
              <a:rPr kumimoji="1" lang="zh-CN" altLang="en-US" smtClean="0"/>
              <a:pPr/>
              <a:t>2016/11/2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587038-AAAD-0C43-B1B7-F302C9BFF3E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28909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2016/11/2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31573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2016/11/2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80383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2016/11/2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49100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2016/11/2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49271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2016/11/2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36477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2016/11/2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93328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2016/11/2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76570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2016/11/2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69493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2016/11/2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75111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2016/11/2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92239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2016/11/2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32404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D91E7-E9FB-124C-A248-FAD78853CED4}" type="datetimeFigureOut">
              <a:rPr kumimoji="1" lang="zh-CN" altLang="en-US" smtClean="0"/>
              <a:pPr/>
              <a:t>2016/11/2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76428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matthewlein.com/cease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rgbClr val="FF0000"/>
                </a:solidFill>
              </a:rPr>
              <a:t>CSS3</a:t>
            </a:r>
            <a:r>
              <a:rPr lang="zh-CN" altLang="en-US" sz="4000" dirty="0" smtClean="0">
                <a:solidFill>
                  <a:srgbClr val="FF0000"/>
                </a:solidFill>
              </a:rPr>
              <a:t>核心模块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transition  </a:t>
            </a:r>
            <a:r>
              <a:rPr lang="zh-CN" altLang="en-US" dirty="0" smtClean="0"/>
              <a:t>过渡动画</a:t>
            </a:r>
            <a:endParaRPr lang="en-US" altLang="zh-CN" dirty="0" smtClean="0"/>
          </a:p>
          <a:p>
            <a:r>
              <a:rPr lang="en-US" altLang="zh-CN" dirty="0" smtClean="0"/>
              <a:t>transform  </a:t>
            </a:r>
            <a:r>
              <a:rPr lang="zh-CN" altLang="en-US" dirty="0" smtClean="0"/>
              <a:t>变型属性</a:t>
            </a:r>
            <a:endParaRPr lang="en-US" altLang="zh-CN" dirty="0" smtClean="0"/>
          </a:p>
          <a:p>
            <a:r>
              <a:rPr lang="en-US" altLang="zh-CN" dirty="0" smtClean="0"/>
              <a:t>animation  </a:t>
            </a:r>
            <a:r>
              <a:rPr lang="zh-CN" altLang="en-US" dirty="0" smtClean="0"/>
              <a:t>帧动画</a:t>
            </a:r>
            <a:endParaRPr lang="zh-CN" altLang="en-US" dirty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8125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rgbClr val="F50A6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Transition</a:t>
            </a:r>
            <a:r>
              <a:rPr lang="zh-CN" altLang="en-US" sz="4000" dirty="0" smtClean="0">
                <a:solidFill>
                  <a:srgbClr val="F50A6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过渡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125" y="1417638"/>
            <a:ext cx="8250525" cy="5081225"/>
          </a:xfrm>
        </p:spPr>
        <p:txBody>
          <a:bodyPr>
            <a:noAutofit/>
          </a:bodyPr>
          <a:lstStyle/>
          <a:p>
            <a:pPr marL="342900" lvl="1" indent="-342900">
              <a:buClr>
                <a:srgbClr val="FF0000"/>
              </a:buClr>
              <a:buFont typeface="Arial" pitchFamily="34" charset="0"/>
              <a:buChar char="•"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transition-property  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过渡属性  </a:t>
            </a: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all|[attr]</a:t>
            </a:r>
          </a:p>
          <a:p>
            <a:pPr marL="342900" lvl="1" indent="-342900">
              <a:buClr>
                <a:srgbClr val="FF0000"/>
              </a:buClr>
              <a:buFont typeface="Arial" pitchFamily="34" charset="0"/>
              <a:buChar char="•"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transition-duration 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过渡时间</a:t>
            </a:r>
            <a:endParaRPr lang="en-US" altLang="zh-CN" sz="22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>
              <a:buClr>
                <a:srgbClr val="FF0000"/>
              </a:buClr>
              <a:buFont typeface="Arial" pitchFamily="34" charset="0"/>
              <a:buChar char="•"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transition-delay 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延迟时间</a:t>
            </a:r>
            <a:endParaRPr lang="en-US" altLang="zh-CN" sz="22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>
              <a:buClr>
                <a:srgbClr val="FF0000"/>
              </a:buClr>
              <a:buFont typeface="Arial" pitchFamily="34" charset="0"/>
              <a:buChar char="•"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transition-timing-function 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运动类型</a:t>
            </a: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endParaRPr lang="zh-CN" altLang="en-US" sz="22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>
              <a:buClr>
                <a:srgbClr val="FF0000"/>
              </a:buClr>
              <a:buFont typeface="Arial" pitchFamily="34" charset="0"/>
              <a:buChar char="•"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ease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：（逐渐变慢）默认值</a:t>
            </a:r>
            <a:endParaRPr lang="en-US" altLang="zh-CN" sz="22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>
              <a:buClr>
                <a:srgbClr val="FF0000"/>
              </a:buClr>
              <a:buFont typeface="Arial" pitchFamily="34" charset="0"/>
              <a:buChar char="•"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linear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：（匀速）</a:t>
            </a:r>
            <a:endParaRPr lang="en-US" altLang="zh-CN" sz="22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>
              <a:buClr>
                <a:srgbClr val="FF0000"/>
              </a:buClr>
              <a:buFont typeface="Arial" pitchFamily="34" charset="0"/>
              <a:buChar char="•"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ease-in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：</a:t>
            </a: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(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加速</a:t>
            </a: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)</a:t>
            </a:r>
            <a:endParaRPr lang="zh-CN" altLang="en-US" sz="22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>
              <a:buClr>
                <a:srgbClr val="FF0000"/>
              </a:buClr>
              <a:buFont typeface="Arial" pitchFamily="34" charset="0"/>
              <a:buChar char="•"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ease-out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：（减速）</a:t>
            </a:r>
            <a:endParaRPr lang="en-US" altLang="zh-CN" sz="22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>
              <a:buClr>
                <a:srgbClr val="FF0000"/>
              </a:buClr>
              <a:buFont typeface="Arial" pitchFamily="34" charset="0"/>
              <a:buChar char="•"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ease-in-out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：（先加速后减速）</a:t>
            </a:r>
            <a:endParaRPr lang="en-US" altLang="zh-CN" sz="22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>
              <a:buClr>
                <a:srgbClr val="FF0000"/>
              </a:buClr>
              <a:buFont typeface="Arial" pitchFamily="34" charset="0"/>
              <a:buChar char="•"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cubic-</a:t>
            </a:r>
            <a:r>
              <a:rPr lang="en-US" altLang="zh-CN" sz="2200" dirty="0" err="1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bezier</a:t>
            </a: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贝塞尔曲线（</a:t>
            </a: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x1, y1, x2, y2 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）</a:t>
            </a:r>
            <a:endParaRPr lang="en-US" altLang="zh-CN" sz="22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buClr>
                <a:srgbClr val="FF0000"/>
              </a:buClr>
              <a:buFont typeface="Arial" pitchFamily="34" charset="0"/>
              <a:buChar char="•"/>
            </a:pPr>
            <a:r>
              <a:rPr lang="en-US" altLang="zh-CN" sz="2200" dirty="0" smtClean="0">
                <a:hlinkClick r:id="rId2"/>
              </a:rPr>
              <a:t> </a:t>
            </a:r>
            <a:r>
              <a:rPr lang="en-US" altLang="zh-CN" sz="2200" dirty="0" smtClean="0"/>
              <a:t>http://cubic-</a:t>
            </a:r>
            <a:r>
              <a:rPr lang="en-US" altLang="zh-CN" sz="2200" dirty="0" err="1" smtClean="0"/>
              <a:t>bezier.com</a:t>
            </a:r>
            <a:r>
              <a:rPr lang="en-US" altLang="zh-CN" sz="2200" dirty="0" smtClean="0"/>
              <a:t>/</a:t>
            </a:r>
            <a:endParaRPr lang="en-US" altLang="zh-CN" sz="22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buFont typeface="Arial" pitchFamily="34" charset="0"/>
              <a:buChar char="•"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rgbClr val="F50A6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Transition</a:t>
            </a:r>
            <a:r>
              <a:rPr lang="zh-CN" altLang="en-US" sz="4000" dirty="0" smtClean="0">
                <a:solidFill>
                  <a:srgbClr val="F50A6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过渡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 lnSpcReduction="10000"/>
          </a:bodyPr>
          <a:lstStyle/>
          <a:p>
            <a:pPr marL="342900" lvl="2" indent="-342900">
              <a:lnSpc>
                <a:spcPct val="150000"/>
              </a:lnSpc>
            </a:pPr>
            <a:r>
              <a:rPr lang="en-US" altLang="zh-CN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webkit</a:t>
            </a:r>
            <a:r>
              <a:rPr lang="zh-CN" altLang="en-US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内核下：</a:t>
            </a:r>
            <a:r>
              <a:rPr lang="en-US" altLang="zh-CN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ele.addEventListener('</a:t>
            </a:r>
            <a:r>
              <a:rPr lang="en-US" altLang="zh-CN" dirty="0" err="1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webkitTransitionEnd',function</a:t>
            </a:r>
            <a:r>
              <a:rPr lang="en-US" altLang="zh-CN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(){},false);</a:t>
            </a:r>
          </a:p>
          <a:p>
            <a:pPr marL="342900" lvl="2" indent="-342900">
              <a:lnSpc>
                <a:spcPct val="150000"/>
              </a:lnSpc>
            </a:pPr>
            <a:r>
              <a:rPr lang="zh-CN" altLang="en-US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标准浏览器下</a:t>
            </a:r>
            <a:r>
              <a:rPr lang="en-US" altLang="zh-CN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</a:t>
            </a:r>
          </a:p>
          <a:p>
            <a:pPr marL="342900" lvl="2" indent="-34290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ele.addEventListener(‘transitionend',function(){},false)</a:t>
            </a:r>
          </a:p>
          <a:p>
            <a:pPr marL="342900" lvl="2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transition </a:t>
            </a:r>
            <a:r>
              <a:rPr lang="zh-CN" altLang="en-US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执行次数问题</a:t>
            </a:r>
            <a:endParaRPr lang="en-US" altLang="zh-CN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2" indent="-342900">
              <a:lnSpc>
                <a:spcPct val="150000"/>
              </a:lnSpc>
            </a:pPr>
            <a:r>
              <a:rPr lang="zh-CN" altLang="en-US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实例演示</a:t>
            </a:r>
            <a:endParaRPr lang="en-US" altLang="zh-CN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2" indent="-342900">
              <a:buNone/>
            </a:pPr>
            <a:endParaRPr lang="en-US" altLang="zh-CN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2" indent="-342900"/>
            <a:endParaRPr lang="zh-CN" altLang="en-US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endParaRPr lang="zh-CN" altLang="en-US" dirty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rgbClr val="FF0000"/>
                </a:solidFill>
              </a:rPr>
              <a:t>2D</a:t>
            </a:r>
            <a:r>
              <a:rPr lang="zh-CN" altLang="en-US" sz="4000" dirty="0" smtClean="0">
                <a:solidFill>
                  <a:srgbClr val="FF0000"/>
                </a:solidFill>
              </a:rPr>
              <a:t>变换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179871"/>
            <a:ext cx="8406581" cy="5678130"/>
          </a:xfrm>
        </p:spPr>
        <p:txBody>
          <a:bodyPr>
            <a:normAutofit fontScale="25000" lnSpcReduction="20000"/>
          </a:bodyPr>
          <a:lstStyle/>
          <a:p>
            <a:pPr marL="342900" lvl="1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zh-CN" sz="1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transform</a:t>
            </a:r>
            <a:endParaRPr lang="zh-CN" altLang="en-US" sz="1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>
              <a:lnSpc>
                <a:spcPct val="120000"/>
              </a:lnSpc>
            </a:pPr>
            <a:r>
              <a:rPr lang="en-US" altLang="zh-CN" sz="8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rotate()  </a:t>
            </a:r>
            <a:r>
              <a:rPr lang="zh-CN" altLang="en-US" sz="8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旋转函数</a:t>
            </a:r>
            <a:endParaRPr lang="en-US" altLang="zh-CN" sz="88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lnSpc>
                <a:spcPct val="120000"/>
              </a:lnSpc>
            </a:pPr>
            <a:r>
              <a:rPr lang="en-US" altLang="zh-CN" sz="8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deg  </a:t>
            </a:r>
            <a:r>
              <a:rPr lang="zh-CN" altLang="en-US" sz="8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度数</a:t>
            </a:r>
            <a:endParaRPr lang="en-US" altLang="zh-CN" sz="88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lnSpc>
                <a:spcPct val="120000"/>
              </a:lnSpc>
            </a:pPr>
            <a:r>
              <a:rPr lang="en-US" altLang="zh-CN" sz="8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Transform-origin </a:t>
            </a:r>
            <a:r>
              <a:rPr lang="zh-CN" altLang="en-US" sz="8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旋转的基点</a:t>
            </a:r>
            <a:endParaRPr lang="en-US" altLang="zh-CN" sz="88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>
              <a:lnSpc>
                <a:spcPct val="120000"/>
              </a:lnSpc>
            </a:pPr>
            <a:r>
              <a:rPr lang="en-US" altLang="zh-CN" sz="8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skew() </a:t>
            </a:r>
            <a:r>
              <a:rPr lang="zh-CN" altLang="en-US" sz="8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倾斜函数</a:t>
            </a:r>
          </a:p>
          <a:p>
            <a:pPr marL="1200150" lvl="3" indent="-342900">
              <a:lnSpc>
                <a:spcPct val="120000"/>
              </a:lnSpc>
            </a:pPr>
            <a:r>
              <a:rPr lang="en-US" altLang="zh-CN" sz="8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skewX()</a:t>
            </a:r>
            <a:endParaRPr lang="zh-CN" altLang="en-US" sz="88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lnSpc>
                <a:spcPct val="120000"/>
              </a:lnSpc>
            </a:pPr>
            <a:r>
              <a:rPr lang="en-US" altLang="zh-CN" sz="8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skewY()</a:t>
            </a:r>
            <a:endParaRPr lang="zh-CN" altLang="en-US" sz="88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>
              <a:lnSpc>
                <a:spcPct val="120000"/>
              </a:lnSpc>
            </a:pPr>
            <a:r>
              <a:rPr lang="en-US" altLang="zh-CN" sz="8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scale() </a:t>
            </a:r>
            <a:r>
              <a:rPr lang="zh-CN" altLang="en-US" sz="8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缩放函数 默认值是</a:t>
            </a:r>
            <a:r>
              <a:rPr lang="en-US" altLang="zh-CN" sz="8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 </a:t>
            </a:r>
          </a:p>
          <a:p>
            <a:pPr marL="1200150" lvl="3" indent="-342900">
              <a:lnSpc>
                <a:spcPct val="120000"/>
              </a:lnSpc>
            </a:pPr>
            <a:r>
              <a:rPr lang="en-US" altLang="zh-CN" sz="8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scaleX()</a:t>
            </a:r>
            <a:endParaRPr lang="zh-CN" altLang="en-US" sz="88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lnSpc>
                <a:spcPct val="120000"/>
              </a:lnSpc>
            </a:pPr>
            <a:r>
              <a:rPr lang="en-US" altLang="zh-CN" sz="8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scaleY()</a:t>
            </a:r>
            <a:endParaRPr lang="zh-CN" altLang="en-US" sz="88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>
              <a:lnSpc>
                <a:spcPct val="120000"/>
              </a:lnSpc>
            </a:pPr>
            <a:r>
              <a:rPr lang="en-US" altLang="zh-CN" sz="8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translate() </a:t>
            </a:r>
            <a:r>
              <a:rPr lang="zh-CN" altLang="en-US" sz="8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位移函数</a:t>
            </a:r>
            <a:endParaRPr lang="en-US" altLang="zh-CN" sz="88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lnSpc>
                <a:spcPct val="120000"/>
              </a:lnSpc>
            </a:pPr>
            <a:r>
              <a:rPr lang="en-US" altLang="zh-CN" sz="8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translateX()</a:t>
            </a:r>
            <a:endParaRPr lang="zh-CN" altLang="en-US" sz="88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lnSpc>
                <a:spcPct val="120000"/>
              </a:lnSpc>
            </a:pPr>
            <a:r>
              <a:rPr lang="en-US" altLang="zh-CN" sz="88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translateY()</a:t>
            </a:r>
            <a:endParaRPr lang="zh-CN" altLang="en-US" sz="8800" dirty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animation-</a:t>
            </a:r>
            <a:r>
              <a:rPr lang="zh-CN" altLang="en-US" dirty="0" smtClean="0">
                <a:solidFill>
                  <a:srgbClr val="FF0000"/>
                </a:solidFill>
              </a:rPr>
              <a:t>声明关键帧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buClr>
                <a:srgbClr val="F50A64"/>
              </a:buClr>
              <a:buFont typeface="Arial" pitchFamily="34" charset="0"/>
              <a:buChar char="•"/>
            </a:pPr>
            <a:r>
              <a:rPr lang="zh-CN" altLang="en-US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关键帧</a:t>
            </a:r>
            <a:r>
              <a:rPr lang="en-US" altLang="zh-CN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——@</a:t>
            </a:r>
            <a:r>
              <a:rPr lang="en-US" altLang="zh-CN" dirty="0" err="1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keyframes</a:t>
            </a:r>
            <a:endParaRPr lang="en-US" altLang="zh-CN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>
              <a:buFont typeface="Arial" pitchFamily="34" charset="0"/>
              <a:buChar char="•"/>
            </a:pPr>
            <a:r>
              <a:rPr lang="zh-CN" altLang="en-US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类似于</a:t>
            </a:r>
            <a:r>
              <a:rPr lang="en-US" altLang="zh-CN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flash</a:t>
            </a:r>
            <a:endParaRPr lang="zh-CN" altLang="en-US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定义动画在每个阶段的样式，即帧动画</a:t>
            </a:r>
            <a:endParaRPr lang="en-US" altLang="zh-CN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>
              <a:buFont typeface="Arial" pitchFamily="34" charset="0"/>
              <a:buChar char="•"/>
            </a:pPr>
            <a:r>
              <a:rPr lang="zh-CN" altLang="en-US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关键帧的时间单位</a:t>
            </a:r>
            <a:endParaRPr lang="en-US" altLang="zh-CN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buFont typeface="Arial" pitchFamily="34" charset="0"/>
              <a:buChar char="•"/>
            </a:pPr>
            <a:r>
              <a:rPr lang="zh-CN" altLang="en-US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数字：</a:t>
            </a:r>
            <a:r>
              <a:rPr lang="en-US" altLang="zh-CN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0%</a:t>
            </a:r>
            <a:r>
              <a:rPr lang="zh-CN" altLang="en-US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</a:t>
            </a:r>
            <a:r>
              <a:rPr lang="en-US" altLang="zh-CN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25%</a:t>
            </a:r>
            <a:r>
              <a:rPr lang="zh-CN" altLang="en-US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</a:t>
            </a:r>
            <a:r>
              <a:rPr lang="en-US" altLang="zh-CN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100%</a:t>
            </a:r>
            <a:r>
              <a:rPr lang="zh-CN" altLang="en-US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等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(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设置某个时间段内的任意时间点的样式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buFont typeface="Arial" pitchFamily="34" charset="0"/>
              <a:buChar char="•"/>
            </a:pPr>
            <a:r>
              <a:rPr lang="zh-CN" altLang="en-US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字符：</a:t>
            </a:r>
            <a:r>
              <a:rPr lang="en-US" altLang="zh-CN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from(0%)</a:t>
            </a:r>
            <a:r>
              <a:rPr lang="zh-CN" altLang="en-US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</a:t>
            </a:r>
            <a:r>
              <a:rPr lang="en-US" altLang="zh-CN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to(100%)</a:t>
            </a:r>
            <a:endParaRPr lang="zh-CN" altLang="en-US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>
              <a:buFont typeface="Arial" pitchFamily="34" charset="0"/>
              <a:buChar char="•"/>
            </a:pPr>
            <a:r>
              <a:rPr lang="zh-CN" altLang="en-US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格式</a:t>
            </a:r>
            <a:endParaRPr lang="en-US" altLang="zh-CN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@keyframes </a:t>
            </a:r>
            <a:r>
              <a:rPr lang="zh-CN" altLang="en-US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动画名称</a:t>
            </a:r>
            <a:endParaRPr lang="en-US" altLang="zh-CN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{</a:t>
            </a:r>
            <a:endParaRPr lang="zh-CN" altLang="en-US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</a:t>
            </a:r>
            <a:r>
              <a:rPr lang="zh-CN" altLang="en-US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动画状态</a:t>
            </a:r>
            <a:endParaRPr lang="en-US" altLang="zh-CN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}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animation-</a:t>
            </a:r>
            <a:r>
              <a:rPr lang="zh-CN" altLang="en-US" dirty="0" smtClean="0">
                <a:solidFill>
                  <a:srgbClr val="FF0000"/>
                </a:solidFill>
              </a:rPr>
              <a:t>调用动画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6071"/>
          </a:xfrm>
        </p:spPr>
        <p:txBody>
          <a:bodyPr>
            <a:normAutofit fontScale="85000" lnSpcReduction="20000"/>
          </a:bodyPr>
          <a:lstStyle/>
          <a:p>
            <a:pPr marL="742950" lvl="2" indent="-342900"/>
            <a:r>
              <a:rPr lang="zh-CN" altLang="en-US" sz="31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必要属性</a:t>
            </a:r>
            <a:endParaRPr lang="en-US" altLang="zh-CN" sz="31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buFont typeface="Arial" pitchFamily="34" charset="0"/>
              <a:buChar char="–"/>
            </a:pPr>
            <a:r>
              <a:rPr lang="en-US" altLang="zh-CN" sz="2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animation-name		</a:t>
            </a:r>
            <a:r>
              <a:rPr lang="zh-CN" altLang="en-US" sz="2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动画名称（关键帧名称）</a:t>
            </a:r>
          </a:p>
          <a:p>
            <a:pPr marL="1200150" lvl="3" indent="-342900">
              <a:buFont typeface="Arial" pitchFamily="34" charset="0"/>
              <a:buChar char="–"/>
            </a:pPr>
            <a:r>
              <a:rPr lang="en-US" altLang="zh-CN" sz="2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animation-duration        </a:t>
            </a:r>
            <a:r>
              <a:rPr lang="zh-CN" altLang="en-US" sz="2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动画执行时间</a:t>
            </a:r>
            <a:endParaRPr lang="en-US" altLang="zh-CN" sz="26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>
              <a:buNone/>
            </a:pPr>
            <a:r>
              <a:rPr lang="en-US" altLang="zh-CN" sz="2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	 </a:t>
            </a:r>
            <a:r>
              <a:rPr lang="zh-CN" altLang="en-US" sz="2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可选属性</a:t>
            </a:r>
            <a:endParaRPr lang="en-US" altLang="zh-CN" sz="26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>
              <a:buNone/>
            </a:pPr>
            <a:r>
              <a:rPr lang="en-US" altLang="zh-CN" sz="2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		 animation-timing-function</a:t>
            </a:r>
          </a:p>
          <a:p>
            <a:pPr marL="1200150" lvl="3" indent="-342900">
              <a:buFont typeface="Arial" pitchFamily="34" charset="0"/>
              <a:buChar char="–"/>
            </a:pPr>
            <a:r>
              <a:rPr lang="en-US" altLang="zh-CN" sz="2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linear</a:t>
            </a:r>
            <a:r>
              <a:rPr lang="zh-CN" altLang="en-US" sz="2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匀速。</a:t>
            </a:r>
            <a:endParaRPr lang="en-US" altLang="zh-CN" sz="26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buFont typeface="Arial" pitchFamily="34" charset="0"/>
              <a:buChar char="–"/>
            </a:pPr>
            <a:r>
              <a:rPr lang="en-US" altLang="zh-CN" sz="2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ease</a:t>
            </a:r>
            <a:r>
              <a:rPr lang="zh-CN" altLang="en-US" sz="2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	缓冲。</a:t>
            </a:r>
            <a:endParaRPr lang="en-US" altLang="zh-CN" sz="26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buFont typeface="Arial" pitchFamily="34" charset="0"/>
              <a:buChar char="–"/>
            </a:pPr>
            <a:r>
              <a:rPr lang="en-US" altLang="zh-CN" sz="2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ease-in</a:t>
            </a:r>
            <a:r>
              <a:rPr lang="zh-CN" altLang="en-US" sz="2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由慢到快。</a:t>
            </a:r>
            <a:endParaRPr lang="en-US" altLang="zh-CN" sz="26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buFont typeface="Arial" pitchFamily="34" charset="0"/>
              <a:buChar char="–"/>
            </a:pPr>
            <a:r>
              <a:rPr lang="en-US" altLang="zh-CN" sz="2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ease-out</a:t>
            </a:r>
            <a:r>
              <a:rPr lang="zh-CN" altLang="en-US" sz="2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由快到慢。</a:t>
            </a:r>
            <a:endParaRPr lang="en-US" altLang="zh-CN" sz="26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buFont typeface="Arial" pitchFamily="34" charset="0"/>
              <a:buChar char="–"/>
            </a:pPr>
            <a:r>
              <a:rPr lang="en-US" altLang="zh-CN" sz="2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ease-in-out</a:t>
            </a:r>
            <a:r>
              <a:rPr lang="zh-CN" altLang="en-US" sz="2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由慢到快再到慢。</a:t>
            </a:r>
            <a:endParaRPr lang="en-US" altLang="zh-CN" sz="26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buFont typeface="Arial" pitchFamily="34" charset="0"/>
              <a:buChar char="–"/>
            </a:pPr>
            <a:r>
              <a:rPr lang="en-US" altLang="zh-CN" sz="2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cubic-</a:t>
            </a:r>
            <a:r>
              <a:rPr lang="en-US" altLang="zh-CN" sz="2600" dirty="0" err="1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bezier</a:t>
            </a:r>
            <a:r>
              <a:rPr lang="en-US" altLang="zh-CN" sz="2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(number, number, number, number)</a:t>
            </a:r>
            <a:r>
              <a:rPr lang="zh-CN" altLang="en-US" sz="2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：</a:t>
            </a:r>
            <a:endParaRPr lang="en-US" altLang="zh-CN" sz="26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buNone/>
            </a:pPr>
            <a:r>
              <a:rPr lang="zh-CN" altLang="en-US" sz="2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特定的贝塞尔曲线类型，</a:t>
            </a:r>
            <a:r>
              <a:rPr lang="en-US" altLang="zh-CN" sz="2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4</a:t>
            </a:r>
            <a:r>
              <a:rPr lang="zh-CN" altLang="en-US" sz="2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个数值需在</a:t>
            </a:r>
            <a:r>
              <a:rPr lang="en-US" altLang="zh-CN" sz="2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[0, 1]</a:t>
            </a:r>
            <a:r>
              <a:rPr lang="zh-CN" altLang="en-US" sz="26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区间内</a:t>
            </a:r>
            <a:endParaRPr lang="en-US" altLang="zh-CN" sz="26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>
              <a:buNone/>
            </a:pPr>
            <a:endParaRPr lang="en-US" altLang="zh-CN" sz="24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>
              <a:buNone/>
            </a:pPr>
            <a:r>
              <a:rPr lang="en-US" altLang="zh-CN" sz="24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	</a:t>
            </a:r>
            <a:endParaRPr lang="zh-CN" altLang="en-US" sz="2400" dirty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animation-</a:t>
            </a:r>
            <a:r>
              <a:rPr lang="zh-CN" altLang="en-US" dirty="0" smtClean="0">
                <a:solidFill>
                  <a:srgbClr val="FF0000"/>
                </a:solidFill>
              </a:rPr>
              <a:t>调用动画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125" y="1417638"/>
            <a:ext cx="8229600" cy="5066071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zh-CN" altLang="en-US" sz="2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可选属性</a:t>
            </a:r>
            <a:endParaRPr lang="en-US" altLang="zh-CN" sz="26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animation-delay			</a:t>
            </a:r>
            <a:r>
              <a:rPr lang="zh-CN" altLang="en-US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动画延迟</a:t>
            </a:r>
            <a:endParaRPr lang="en-US" altLang="zh-CN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animation-iteration-count		</a:t>
            </a:r>
            <a:r>
              <a:rPr lang="zh-CN" altLang="en-US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重复次数</a:t>
            </a:r>
            <a:endParaRPr lang="en-US" altLang="zh-CN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animation-direction		</a:t>
            </a:r>
            <a:r>
              <a:rPr lang="zh-CN" altLang="en-US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动画运行的方向</a:t>
            </a:r>
            <a:endParaRPr lang="en-US" altLang="zh-CN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buNone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normal | reverse | alternate | alternate-reverse</a:t>
            </a:r>
          </a:p>
          <a:p>
            <a:pPr marL="742950" lvl="2" indent="-342900"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animation-play-state   </a:t>
            </a:r>
            <a:r>
              <a:rPr lang="zh-CN" altLang="en-US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动画状态</a:t>
            </a:r>
            <a:endParaRPr lang="en-US" altLang="zh-CN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buNone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running | paused</a:t>
            </a:r>
          </a:p>
          <a:p>
            <a:pPr marL="742950" lvl="2" indent="-342900"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animation-fill-mode   </a:t>
            </a:r>
            <a:r>
              <a:rPr lang="zh-CN" altLang="en-US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动画结束后的状态</a:t>
            </a:r>
            <a:endParaRPr lang="en-US" altLang="zh-CN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>
              <a:buNone/>
            </a:pPr>
            <a:r>
              <a:rPr lang="en-US" altLang="zh-CN" sz="24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		</a:t>
            </a: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none | forwards| backwards | both 	</a:t>
            </a:r>
            <a:r>
              <a:rPr lang="en-US" altLang="zh-CN" sz="24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</a:t>
            </a:r>
            <a:endParaRPr lang="zh-CN" altLang="en-US" sz="2400" dirty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rgbClr val="FF0000"/>
                </a:solidFill>
              </a:rPr>
              <a:t>3D</a:t>
            </a:r>
            <a:r>
              <a:rPr lang="zh-CN" altLang="en-US" sz="4000" dirty="0" smtClean="0">
                <a:solidFill>
                  <a:srgbClr val="FF0000"/>
                </a:solidFill>
              </a:rPr>
              <a:t>变换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71652"/>
          </a:xfrm>
        </p:spPr>
        <p:txBody>
          <a:bodyPr>
            <a:noAutofit/>
          </a:bodyPr>
          <a:lstStyle/>
          <a:p>
            <a:pPr marL="342900" lvl="1" indent="-342900"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transform-style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 flat | preserve-3d (3D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空间展示</a:t>
            </a: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)   </a:t>
            </a:r>
          </a:p>
          <a:p>
            <a:pPr marL="342900" lvl="1" indent="-342900"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perspective 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透视效果 </a:t>
            </a:r>
            <a:endParaRPr lang="en-US" altLang="zh-CN" sz="22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transform:perspective(800px)  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直接作用在子元素上</a:t>
            </a:r>
            <a:endParaRPr lang="en-US" altLang="zh-CN" sz="22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perspective-origin 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透视点位置</a:t>
            </a:r>
            <a:endParaRPr lang="en-US" altLang="zh-CN" sz="22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transform 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新增函数</a:t>
            </a:r>
            <a:endParaRPr lang="en-US" altLang="zh-CN" sz="2200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>
              <a:buClr>
                <a:schemeClr val="tx1"/>
              </a:buClr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translate3d( tx , ty, tz )</a:t>
            </a:r>
          </a:p>
          <a:p>
            <a:pPr marL="1200150" lvl="3" indent="-342900">
              <a:buClr>
                <a:schemeClr val="tx1"/>
              </a:buClr>
              <a:buNone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translateX()    translateY()   translateZ()</a:t>
            </a:r>
          </a:p>
          <a:p>
            <a:pPr marL="742950" lvl="2" indent="-342900"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rotate3d( rx , ry , </a:t>
            </a:r>
            <a:r>
              <a:rPr lang="en-US" altLang="zh-CN" sz="2200" dirty="0" err="1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rz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，</a:t>
            </a: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a)</a:t>
            </a:r>
          </a:p>
          <a:p>
            <a:pPr marL="1200150" lvl="3" indent="-342900">
              <a:buClr>
                <a:schemeClr val="tx1"/>
              </a:buClr>
              <a:buNone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rotateX()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</a:t>
            </a: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rotateY()</a:t>
            </a:r>
            <a:r>
              <a:rPr lang="zh-CN" altLang="en-US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</a:t>
            </a: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rotateZ()</a:t>
            </a:r>
          </a:p>
          <a:p>
            <a:pPr marL="742950" lvl="2" indent="-342900"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scale3d( sx , sy , sz)</a:t>
            </a:r>
          </a:p>
          <a:p>
            <a:pPr marL="1200150" lvl="3" indent="-342900">
              <a:buClr>
                <a:schemeClr val="tx1"/>
              </a:buClr>
              <a:buNone/>
            </a:pPr>
            <a:r>
              <a:rPr lang="en-US" altLang="zh-CN" sz="2200" dirty="0" smtClean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scaleX()     scaleY()     scaleZ()</a:t>
            </a:r>
          </a:p>
          <a:p>
            <a:pPr marL="1200150" lvl="3" indent="-342900">
              <a:buClr>
                <a:schemeClr val="tx1"/>
              </a:buClr>
              <a:buNone/>
            </a:pPr>
            <a:endParaRPr lang="en-US" altLang="zh-CN" dirty="0" smtClean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8422</TotalTime>
  <Words>373</Words>
  <Application>Microsoft Office PowerPoint</Application>
  <PresentationFormat>全屏显示(4:3)</PresentationFormat>
  <Paragraphs>86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CSS3核心模块</vt:lpstr>
      <vt:lpstr>Transition过渡</vt:lpstr>
      <vt:lpstr>Transition过渡</vt:lpstr>
      <vt:lpstr>2D变换</vt:lpstr>
      <vt:lpstr>animation-声明关键帧</vt:lpstr>
      <vt:lpstr>animation-调用动画</vt:lpstr>
      <vt:lpstr>animation-调用动画</vt:lpstr>
      <vt:lpstr>3D变换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Responsive Web</dc:title>
  <dc:creator>wy wy</dc:creator>
  <cp:lastModifiedBy>Administrator</cp:lastModifiedBy>
  <cp:revision>160</cp:revision>
  <dcterms:created xsi:type="dcterms:W3CDTF">2015-11-24T05:22:10Z</dcterms:created>
  <dcterms:modified xsi:type="dcterms:W3CDTF">2016-11-02T10:59:40Z</dcterms:modified>
</cp:coreProperties>
</file>