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333" r:id="rId4"/>
    <p:sldId id="265" r:id="rId5"/>
    <p:sldId id="266" r:id="rId6"/>
    <p:sldId id="261" r:id="rId7"/>
    <p:sldId id="322" r:id="rId8"/>
    <p:sldId id="328" r:id="rId9"/>
    <p:sldId id="320" r:id="rId10"/>
    <p:sldId id="321" r:id="rId11"/>
    <p:sldId id="331" r:id="rId12"/>
    <p:sldId id="332" r:id="rId13"/>
    <p:sldId id="306" r:id="rId14"/>
    <p:sldId id="309" r:id="rId15"/>
    <p:sldId id="310" r:id="rId16"/>
    <p:sldId id="311" r:id="rId17"/>
    <p:sldId id="312" r:id="rId18"/>
    <p:sldId id="313" r:id="rId19"/>
    <p:sldId id="323" r:id="rId20"/>
    <p:sldId id="269" r:id="rId21"/>
    <p:sldId id="270" r:id="rId22"/>
    <p:sldId id="275" r:id="rId23"/>
    <p:sldId id="276" r:id="rId24"/>
    <p:sldId id="327" r:id="rId25"/>
    <p:sldId id="292" r:id="rId26"/>
    <p:sldId id="329" r:id="rId27"/>
    <p:sldId id="288" r:id="rId28"/>
    <p:sldId id="325" r:id="rId29"/>
    <p:sldId id="324" r:id="rId30"/>
    <p:sldId id="330" r:id="rId31"/>
    <p:sldId id="26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B376C39-94BC-414A-B7CF-F15C47B6329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B376C39-94BC-414A-B7CF-F15C47B6329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B376C39-94BC-414A-B7CF-F15C47B6329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376C39-94BC-414A-B7CF-F15C47B6329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B376C39-94BC-414A-B7CF-F15C47B6329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B376C39-94BC-414A-B7CF-F15C47B6329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76C39-94BC-414A-B7CF-F15C47B6329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B376C39-94BC-414A-B7CF-F15C47B63294}"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B376C39-94BC-414A-B7CF-F15C47B63294}" type="datetimeFigureOut">
              <a:rPr lang="en-IN" smtClean="0"/>
              <a:t>08-05-2024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B376C39-94BC-414A-B7CF-F15C47B63294}"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76C39-94BC-414A-B7CF-F15C47B63294}" type="datetimeFigureOut">
              <a:rPr lang="en-IN" smtClean="0"/>
              <a:t>08-05-2024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B376C39-94BC-414A-B7CF-F15C47B6329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376C39-94BC-414A-B7CF-F15C47B63294}"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376C39-94BC-414A-B7CF-F15C47B63294}"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B376C39-94BC-414A-B7CF-F15C47B6329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B376C39-94BC-414A-B7CF-F15C47B6329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376C39-94BC-414A-B7CF-F15C47B6329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76C39-94BC-414A-B7CF-F15C47B6329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B376C39-94BC-414A-B7CF-F15C47B63294}"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B376C39-94BC-414A-B7CF-F15C47B63294}" type="datetimeFigureOut">
              <a:rPr lang="en-IN" smtClean="0"/>
              <a:t>08-05-2024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B376C39-94BC-414A-B7CF-F15C47B63294}"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76C39-94BC-414A-B7CF-F15C47B63294}" type="datetimeFigureOut">
              <a:rPr lang="en-IN" smtClean="0"/>
              <a:t>08-05-2024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376C39-94BC-414A-B7CF-F15C47B63294}"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376C39-94BC-414A-B7CF-F15C47B63294}"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76C39-94BC-414A-B7CF-F15C47B63294}" type="datetimeFigureOut">
              <a:rPr lang="en-IN" smtClean="0"/>
              <a:t>08-05-2024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CAAB0-3178-4FE7-84B2-EE5F4F97E26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76C39-94BC-414A-B7CF-F15C47B63294}" type="datetimeFigureOut">
              <a:rPr lang="en-IN" smtClean="0"/>
              <a:t>08-05-2024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CAAB0-3178-4FE7-84B2-EE5F4F97E26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ubmed.ncbi.nlm.nih.gov/32746035/" TargetMode="External"/><Relationship Id="rId2" Type="http://schemas.openxmlformats.org/officeDocument/2006/relationships/hyperlink" Target="https://ieeexplore.ieee.org/document/9772345" TargetMode="External"/><Relationship Id="rId1" Type="http://schemas.openxmlformats.org/officeDocument/2006/relationships/slideLayout" Target="../slideLayouts/slideLayout2.xml"/><Relationship Id="rId5" Type="http://schemas.openxmlformats.org/officeDocument/2006/relationships/hyperlink" Target="https://ieeexplore.ieee.org/document/9832485" TargetMode="External"/><Relationship Id="rId4" Type="http://schemas.openxmlformats.org/officeDocument/2006/relationships/hyperlink" Target="https://ieeexplore.ieee.org/document/994639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874395" y="1602276"/>
            <a:ext cx="10443210" cy="1991995"/>
          </a:xfrm>
        </p:spPr>
        <p:txBody>
          <a:bodyPr>
            <a:normAutofit/>
          </a:bodyPr>
          <a:lstStyle/>
          <a:p>
            <a:r>
              <a:rPr lang="en-US" sz="4800" dirty="0">
                <a:latin typeface="Times New Roman" panose="02020603050405020304" charset="0"/>
                <a:cs typeface="Times New Roman" panose="02020603050405020304" charset="0"/>
              </a:rPr>
              <a:t>Atrial Fibrillation Detection using Machine Learning</a:t>
            </a:r>
            <a:br>
              <a:rPr lang="en-US" dirty="0">
                <a:latin typeface="Times New Roman" panose="02020603050405020304" charset="0"/>
                <a:cs typeface="Times New Roman" panose="02020603050405020304" charset="0"/>
              </a:rPr>
            </a:br>
            <a:r>
              <a:rPr lang="en-US" sz="3600" dirty="0">
                <a:latin typeface="Times New Roman" panose="02020603050405020304" charset="0"/>
                <a:cs typeface="Times New Roman" panose="02020603050405020304" charset="0"/>
              </a:rPr>
              <a:t>Domain: Machine Learning</a:t>
            </a:r>
            <a:endParaRPr lang="en-US" dirty="0">
              <a:latin typeface="Times New Roman" panose="02020603050405020304" charset="0"/>
              <a:cs typeface="Times New Roman" panose="02020603050405020304" charset="0"/>
            </a:endParaRPr>
          </a:p>
        </p:txBody>
      </p:sp>
      <p:sp>
        <p:nvSpPr>
          <p:cNvPr id="5" name="Subtitle 2"/>
          <p:cNvSpPr>
            <a:spLocks noGrp="1"/>
          </p:cNvSpPr>
          <p:nvPr>
            <p:ph type="subTitle" idx="1"/>
          </p:nvPr>
        </p:nvSpPr>
        <p:spPr>
          <a:xfrm>
            <a:off x="7385687" y="3868237"/>
            <a:ext cx="4266215" cy="2346960"/>
          </a:xfrm>
        </p:spPr>
        <p:txBody>
          <a:bodyPr>
            <a:normAutofit fontScale="95833"/>
          </a:bodyPr>
          <a:lstStyle/>
          <a:p>
            <a:pPr algn="l"/>
            <a:r>
              <a:rPr lang="en-US" sz="2500" b="1" dirty="0">
                <a:latin typeface="Times New Roman" panose="02020603050405020304" charset="0"/>
                <a:cs typeface="Times New Roman" panose="02020603050405020304" charset="0"/>
              </a:rPr>
              <a:t>Batch Members:</a:t>
            </a:r>
          </a:p>
          <a:p>
            <a:pPr algn="l"/>
            <a:r>
              <a:rPr lang="en-US" sz="2500" dirty="0" err="1">
                <a:latin typeface="Times New Roman" panose="02020603050405020304" charset="0"/>
                <a:cs typeface="Times New Roman" panose="02020603050405020304" charset="0"/>
              </a:rPr>
              <a:t>Kowsalya</a:t>
            </a:r>
            <a:r>
              <a:rPr lang="en-US" sz="2500" dirty="0">
                <a:latin typeface="Times New Roman" panose="02020603050405020304" charset="0"/>
                <a:cs typeface="Times New Roman" panose="02020603050405020304" charset="0"/>
              </a:rPr>
              <a:t> S(710020106016)</a:t>
            </a:r>
          </a:p>
          <a:p>
            <a:pPr algn="l"/>
            <a:r>
              <a:rPr lang="en-US" sz="2500" dirty="0">
                <a:latin typeface="Times New Roman" panose="02020603050405020304" charset="0"/>
                <a:cs typeface="Times New Roman" panose="02020603050405020304" charset="0"/>
              </a:rPr>
              <a:t>Nivaashini S(710020106019)</a:t>
            </a:r>
          </a:p>
          <a:p>
            <a:pPr algn="l"/>
            <a:r>
              <a:rPr lang="en-US" sz="2500" dirty="0">
                <a:latin typeface="Times New Roman" panose="02020603050405020304" charset="0"/>
                <a:cs typeface="Times New Roman" panose="02020603050405020304" charset="0"/>
              </a:rPr>
              <a:t>Rashmiya J(710020106022)</a:t>
            </a:r>
          </a:p>
          <a:p>
            <a:pPr algn="l"/>
            <a:r>
              <a:rPr lang="en-US" sz="2500" dirty="0">
                <a:latin typeface="Times New Roman" panose="02020603050405020304" charset="0"/>
                <a:cs typeface="Times New Roman" panose="02020603050405020304" charset="0"/>
                <a:sym typeface="+mn-ea"/>
              </a:rPr>
              <a:t>Aswin Kumar S(710020106303)</a:t>
            </a:r>
            <a:endParaRPr lang="en-US" sz="2500" dirty="0">
              <a:latin typeface="Times New Roman" panose="02020603050405020304" charset="0"/>
              <a:cs typeface="Times New Roman" panose="02020603050405020304" charset="0"/>
            </a:endParaRPr>
          </a:p>
          <a:p>
            <a:pPr algn="l"/>
            <a:endParaRPr lang="en-US" sz="2500" dirty="0">
              <a:latin typeface="Times New Roman" panose="02020603050405020304" charset="0"/>
              <a:cs typeface="Times New Roman" panose="02020603050405020304" charset="0"/>
            </a:endParaRPr>
          </a:p>
          <a:p>
            <a:pPr algn="l"/>
            <a:endParaRPr lang="en-US" dirty="0">
              <a:latin typeface="Times New Roman" panose="02020603050405020304" charset="0"/>
              <a:cs typeface="Times New Roman" panose="02020603050405020304" charset="0"/>
            </a:endParaRPr>
          </a:p>
        </p:txBody>
      </p:sp>
      <p:sp>
        <p:nvSpPr>
          <p:cNvPr id="6" name="Text Box 3"/>
          <p:cNvSpPr txBox="1"/>
          <p:nvPr/>
        </p:nvSpPr>
        <p:spPr>
          <a:xfrm>
            <a:off x="742314" y="3868237"/>
            <a:ext cx="4064000" cy="830997"/>
          </a:xfrm>
          <a:prstGeom prst="rect">
            <a:avLst/>
          </a:prstGeom>
          <a:noFill/>
        </p:spPr>
        <p:txBody>
          <a:bodyPr wrap="square" rtlCol="0">
            <a:spAutoFit/>
          </a:bodyPr>
          <a:lstStyle/>
          <a:p>
            <a:r>
              <a:rPr lang="en-IN" altLang="en-US" sz="2400" b="1" dirty="0">
                <a:latin typeface="Times New Roman" panose="02020603050405020304" charset="0"/>
                <a:cs typeface="Times New Roman" panose="02020603050405020304" charset="0"/>
              </a:rPr>
              <a:t>Project Guide:</a:t>
            </a:r>
          </a:p>
          <a:p>
            <a:r>
              <a:rPr lang="en-IN" altLang="en-US" sz="2400" dirty="0">
                <a:latin typeface="Times New Roman" panose="02020603050405020304" charset="0"/>
                <a:cs typeface="Times New Roman" panose="02020603050405020304" charset="0"/>
              </a:rPr>
              <a:t>Dr. P. Seethalakshmi</a:t>
            </a:r>
          </a:p>
        </p:txBody>
      </p:sp>
      <p:pic>
        <p:nvPicPr>
          <p:cNvPr id="7" name="Picture 2" descr="Anna University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0659" y="195558"/>
            <a:ext cx="1210682" cy="12050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371D981-C295-2152-5A19-5CDC76D86905}"/>
              </a:ext>
            </a:extLst>
          </p:cNvPr>
          <p:cNvSpPr txBox="1"/>
          <p:nvPr/>
        </p:nvSpPr>
        <p:spPr>
          <a:xfrm>
            <a:off x="1735225" y="6262332"/>
            <a:ext cx="872155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DEPARTMENT OF ELECTRONICS AND COMMUNICATION ENGINEERING</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sym typeface="+mn-ea"/>
              </a:rPr>
              <a:t>D</a:t>
            </a:r>
            <a:r>
              <a:rPr lang="en-US" altLang="en-IN" dirty="0">
                <a:latin typeface="Times New Roman" panose="02020603050405020304" charset="0"/>
                <a:cs typeface="Times New Roman" panose="02020603050405020304" charset="0"/>
                <a:sym typeface="+mn-ea"/>
              </a:rPr>
              <a:t>ATASET</a:t>
            </a:r>
          </a:p>
        </p:txBody>
      </p:sp>
      <p:sp>
        <p:nvSpPr>
          <p:cNvPr id="3" name="Content Placeholder 2"/>
          <p:cNvSpPr>
            <a:spLocks noGrp="1"/>
          </p:cNvSpPr>
          <p:nvPr>
            <p:ph idx="1"/>
          </p:nvPr>
        </p:nvSpPr>
        <p:spPr>
          <a:xfrm>
            <a:off x="838200" y="1588135"/>
            <a:ext cx="10515600" cy="4351338"/>
          </a:xfrm>
        </p:spPr>
        <p:txBody>
          <a:bodyPr>
            <a:normAutofit/>
          </a:bodyPr>
          <a:lstStyle/>
          <a:p>
            <a:pPr marL="0" indent="0">
              <a:buNone/>
            </a:pPr>
            <a:r>
              <a:rPr lang="en-US" b="1" kern="0" dirty="0">
                <a:latin typeface="Times New Roman" panose="02020603050405020304" charset="0"/>
                <a:ea typeface="SimSun" panose="02010600030101010101" pitchFamily="2" charset="-122"/>
              </a:rPr>
              <a:t>Dataset for Training the Model:</a:t>
            </a:r>
          </a:p>
          <a:p>
            <a:r>
              <a:rPr lang="en-US" kern="0" dirty="0">
                <a:latin typeface="Times New Roman" panose="02020603050405020304" charset="0"/>
                <a:ea typeface="SimSun" panose="02010600030101010101" pitchFamily="2" charset="-122"/>
              </a:rPr>
              <a:t>T</a:t>
            </a:r>
            <a:r>
              <a:rPr lang="en-US" kern="0" dirty="0">
                <a:effectLst/>
                <a:latin typeface="Times New Roman" panose="02020603050405020304" charset="0"/>
                <a:ea typeface="SimSun" panose="02010600030101010101" pitchFamily="2" charset="-122"/>
              </a:rPr>
              <a:t>he dataset used is MIT-BIH Atrial Fibrillation Database. </a:t>
            </a:r>
          </a:p>
          <a:p>
            <a:r>
              <a:rPr lang="en-US" kern="0" dirty="0">
                <a:effectLst/>
                <a:latin typeface="Times New Roman" panose="02020603050405020304" charset="0"/>
                <a:ea typeface="SimSun" panose="02010600030101010101" pitchFamily="2" charset="-122"/>
              </a:rPr>
              <a:t>This includes 25 long-term ECG recordings of human beings with AF. </a:t>
            </a:r>
            <a:r>
              <a:rPr lang="en-US" kern="0" dirty="0">
                <a:solidFill>
                  <a:srgbClr val="212529"/>
                </a:solidFill>
                <a:effectLst/>
                <a:latin typeface="Times New Roman" panose="02020603050405020304" charset="0"/>
                <a:ea typeface="SimSun" panose="02010600030101010101" pitchFamily="2" charset="-122"/>
              </a:rPr>
              <a:t>Of these, 23 records include the two ECG signals (in the .</a:t>
            </a:r>
            <a:r>
              <a:rPr lang="en-US" kern="0" dirty="0" err="1">
                <a:solidFill>
                  <a:srgbClr val="212529"/>
                </a:solidFill>
                <a:effectLst/>
                <a:latin typeface="Times New Roman" panose="02020603050405020304" charset="0"/>
                <a:ea typeface="SimSun" panose="02010600030101010101" pitchFamily="2" charset="-122"/>
              </a:rPr>
              <a:t>dat</a:t>
            </a:r>
            <a:r>
              <a:rPr lang="en-US" kern="0" dirty="0">
                <a:solidFill>
                  <a:srgbClr val="212529"/>
                </a:solidFill>
                <a:effectLst/>
                <a:latin typeface="Times New Roman" panose="02020603050405020304" charset="0"/>
                <a:ea typeface="SimSun" panose="02010600030101010101" pitchFamily="2" charset="-122"/>
              </a:rPr>
              <a:t> files); records 00735 and 03665 are represented only by the rhythm (.</a:t>
            </a:r>
            <a:r>
              <a:rPr lang="en-US" kern="0" dirty="0" err="1">
                <a:solidFill>
                  <a:srgbClr val="212529"/>
                </a:solidFill>
                <a:effectLst/>
                <a:latin typeface="Times New Roman" panose="02020603050405020304" charset="0"/>
                <a:ea typeface="SimSun" panose="02010600030101010101" pitchFamily="2" charset="-122"/>
              </a:rPr>
              <a:t>atr</a:t>
            </a:r>
            <a:r>
              <a:rPr lang="en-US" kern="0" dirty="0">
                <a:solidFill>
                  <a:srgbClr val="212529"/>
                </a:solidFill>
                <a:effectLst/>
                <a:latin typeface="Times New Roman" panose="02020603050405020304" charset="0"/>
                <a:ea typeface="SimSun" panose="02010600030101010101" pitchFamily="2" charset="-122"/>
              </a:rPr>
              <a:t>) and unaudited beat (.</a:t>
            </a:r>
            <a:r>
              <a:rPr lang="en-US" kern="0" dirty="0" err="1">
                <a:solidFill>
                  <a:srgbClr val="212529"/>
                </a:solidFill>
                <a:effectLst/>
                <a:latin typeface="Times New Roman" panose="02020603050405020304" charset="0"/>
                <a:ea typeface="SimSun" panose="02010600030101010101" pitchFamily="2" charset="-122"/>
              </a:rPr>
              <a:t>qrs</a:t>
            </a:r>
            <a:r>
              <a:rPr lang="en-US" kern="0" dirty="0">
                <a:solidFill>
                  <a:srgbClr val="212529"/>
                </a:solidFill>
                <a:effectLst/>
                <a:latin typeface="Times New Roman" panose="02020603050405020304" charset="0"/>
                <a:ea typeface="SimSun" panose="02010600030101010101" pitchFamily="2" charset="-122"/>
              </a:rPr>
              <a:t> )annotation files. </a:t>
            </a:r>
          </a:p>
          <a:p>
            <a:r>
              <a:rPr lang="en-US" kern="0" dirty="0">
                <a:solidFill>
                  <a:srgbClr val="212529"/>
                </a:solidFill>
                <a:effectLst/>
                <a:latin typeface="Times New Roman" panose="02020603050405020304" charset="0"/>
                <a:ea typeface="SimSun" panose="02010600030101010101" pitchFamily="2" charset="-122"/>
              </a:rPr>
              <a:t>The individual recordings are each 10 hours in duration, and contain two ECG signals each sampled at 250 samples per second with 12-bit resolution over a range of ±10 millivolts.</a:t>
            </a:r>
            <a:endParaRPr lang="en-IN"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latin typeface="Times New Roman" panose="02020603050405020304" charset="0"/>
                <a:cs typeface="Times New Roman" panose="02020603050405020304" charset="0"/>
                <a:sym typeface="+mn-ea"/>
              </a:rPr>
              <a:t>D</a:t>
            </a:r>
            <a:r>
              <a:rPr lang="en-US" dirty="0">
                <a:latin typeface="Times New Roman" panose="02020603050405020304" charset="0"/>
                <a:cs typeface="Times New Roman" panose="02020603050405020304" charset="0"/>
                <a:sym typeface="+mn-ea"/>
              </a:rPr>
              <a:t>ATASET</a:t>
            </a:r>
            <a:r>
              <a:rPr lang="en-IN" dirty="0">
                <a:latin typeface="Times New Roman" panose="02020603050405020304" charset="0"/>
                <a:cs typeface="Times New Roman" panose="02020603050405020304" charset="0"/>
                <a:sym typeface="+mn-ea"/>
              </a:rPr>
              <a:t> </a:t>
            </a:r>
            <a:endParaRPr lang="en-US" altLang="en-IN" dirty="0">
              <a:latin typeface="Times New Roman" panose="02020603050405020304" charset="0"/>
              <a:cs typeface="Times New Roman" panose="02020603050405020304" charset="0"/>
              <a:sym typeface="+mn-ea"/>
            </a:endParaRPr>
          </a:p>
        </p:txBody>
      </p:sp>
      <p:sp>
        <p:nvSpPr>
          <p:cNvPr id="5" name="Content Placeholder 4"/>
          <p:cNvSpPr>
            <a:spLocks noGrp="1"/>
          </p:cNvSpPr>
          <p:nvPr>
            <p:ph sz="half" idx="1"/>
          </p:nvPr>
        </p:nvSpPr>
        <p:spPr>
          <a:xfrm>
            <a:off x="838200" y="1861820"/>
            <a:ext cx="5181600" cy="4351338"/>
          </a:xfrm>
        </p:spPr>
        <p:txBody>
          <a:bodyPr/>
          <a:lstStyle/>
          <a:p>
            <a:pPr marL="0" indent="0" algn="just">
              <a:buNone/>
            </a:pPr>
            <a:r>
              <a:rPr lang="en-US" sz="2400" b="1">
                <a:latin typeface="Times New Roman" panose="02020603050405020304" charset="0"/>
                <a:cs typeface="Times New Roman" panose="02020603050405020304" charset="0"/>
                <a:sym typeface="+mn-ea"/>
              </a:rPr>
              <a:t>1. LONG TERM AF DATABASE:</a:t>
            </a:r>
            <a:endParaRPr lang="en-US" sz="2400" b="1">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sym typeface="+mn-ea"/>
              </a:rPr>
              <a:t>This database includes 84 long-term ECG recordings of subjects with paroxysmal or sustained atrial fibrillation (AF). Each record contains two simultaneously recorded ECG signals digitized at 128 Hz with 12-bit resolution over a 20 mV range; record durations vary but are typically 24 to 25 hours.</a:t>
            </a:r>
            <a:endParaRPr lang="en-US" sz="2400">
              <a:latin typeface="Times New Roman" panose="02020603050405020304" charset="0"/>
              <a:cs typeface="Times New Roman" panose="02020603050405020304" charset="0"/>
            </a:endParaRPr>
          </a:p>
          <a:p>
            <a:pPr marL="0" indent="0" algn="just">
              <a:buNone/>
            </a:pPr>
            <a:endParaRPr lang="en-US" sz="2400">
              <a:latin typeface="Times New Roman" panose="02020603050405020304" charset="0"/>
              <a:cs typeface="Times New Roman" panose="02020603050405020304" charset="0"/>
            </a:endParaRPr>
          </a:p>
        </p:txBody>
      </p:sp>
      <p:sp>
        <p:nvSpPr>
          <p:cNvPr id="6" name="Content Placeholder 5"/>
          <p:cNvSpPr>
            <a:spLocks noGrp="1"/>
          </p:cNvSpPr>
          <p:nvPr>
            <p:ph sz="half" idx="2"/>
          </p:nvPr>
        </p:nvSpPr>
        <p:spPr>
          <a:xfrm>
            <a:off x="6336665" y="1861820"/>
            <a:ext cx="5181600" cy="4351338"/>
          </a:xfrm>
        </p:spPr>
        <p:txBody>
          <a:bodyPr>
            <a:noAutofit/>
          </a:bodyPr>
          <a:lstStyle/>
          <a:p>
            <a:pPr marL="0" indent="0" algn="just">
              <a:buNone/>
            </a:pPr>
            <a:r>
              <a:rPr lang="en-US" sz="2400" b="1">
                <a:latin typeface="Times New Roman" panose="02020603050405020304" charset="0"/>
                <a:cs typeface="Times New Roman" panose="02020603050405020304" charset="0"/>
                <a:sym typeface="+mn-ea"/>
              </a:rPr>
              <a:t>2. MIT-BIH NORMAL SINUS RHYTHM DATABASE:</a:t>
            </a:r>
            <a:endParaRPr lang="en-US" sz="2400" b="1">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sym typeface="+mn-ea"/>
              </a:rPr>
              <a:t>This database includes 18 long-term ECG recordings of subjects referred to the Arrhythmia Laboratory at Boston's Beth Israel Hospital. The recordings, spanning 10-hour intervals, capture two ECG signals sampled at 250 samples per second with 12-bit precision, encompassing a range of ±10 millivolts. </a:t>
            </a:r>
            <a:endParaRPr lang="en-US" sz="2400">
              <a:latin typeface="Times New Roman" panose="02020603050405020304" charset="0"/>
              <a:cs typeface="Times New Roman" panose="02020603050405020304" charset="0"/>
            </a:endParaRPr>
          </a:p>
          <a:p>
            <a:pPr marL="0" indent="0" algn="just">
              <a:buNone/>
            </a:pPr>
            <a:endParaRPr lang="en-US" sz="2400">
              <a:latin typeface="Times New Roman" panose="02020603050405020304" charset="0"/>
              <a:cs typeface="Times New Roman" panose="02020603050405020304" charset="0"/>
            </a:endParaRPr>
          </a:p>
        </p:txBody>
      </p:sp>
      <p:sp>
        <p:nvSpPr>
          <p:cNvPr id="9" name="Content Placeholder 4"/>
          <p:cNvSpPr>
            <a:spLocks noGrp="1"/>
          </p:cNvSpPr>
          <p:nvPr/>
        </p:nvSpPr>
        <p:spPr>
          <a:xfrm>
            <a:off x="838200" y="1341755"/>
            <a:ext cx="5181600" cy="413385"/>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a:latin typeface="Times New Roman" panose="02020603050405020304" charset="0"/>
                <a:cs typeface="Times New Roman" panose="02020603050405020304" charset="0"/>
              </a:rPr>
              <a:t>Dataset for Detection: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charset="0"/>
                <a:cs typeface="Times New Roman" panose="02020603050405020304" charset="0"/>
              </a:rPr>
              <a:t>METHODOLOGY</a:t>
            </a:r>
            <a:endParaRPr lang="en-IN" dirty="0">
              <a:latin typeface="Times New Roman" panose="02020603050405020304" charset="0"/>
              <a:cs typeface="Times New Roman" panose="02020603050405020304" charset="0"/>
            </a:endParaRPr>
          </a:p>
        </p:txBody>
      </p:sp>
      <p:sp>
        <p:nvSpPr>
          <p:cNvPr id="5" name="Content Placeholder 4"/>
          <p:cNvSpPr>
            <a:spLocks noGrp="1"/>
          </p:cNvSpPr>
          <p:nvPr>
            <p:ph idx="1"/>
          </p:nvPr>
        </p:nvSpPr>
        <p:spPr>
          <a:xfrm>
            <a:off x="838200" y="1470660"/>
            <a:ext cx="10515600" cy="4835525"/>
          </a:xfrm>
        </p:spPr>
        <p:txBody>
          <a:bodyPr>
            <a:normAutofit fontScale="92500" lnSpcReduction="20000"/>
          </a:bodyPr>
          <a:lstStyle/>
          <a:p>
            <a:pPr marL="342900" lvl="0" indent="-342900" algn="just">
              <a:lnSpc>
                <a:spcPct val="110000"/>
              </a:lnSpc>
              <a:spcAft>
                <a:spcPts val="600"/>
              </a:spcAft>
              <a:buFont typeface="Symbol" panose="05050102010706020507" pitchFamily="18" charset="2"/>
              <a:buChar char=""/>
              <a:tabLst>
                <a:tab pos="182880" algn="l"/>
              </a:tabLst>
            </a:pPr>
            <a:r>
              <a:rPr lang="x-none" sz="2400" b="1" spc="-5" dirty="0">
                <a:effectLst/>
                <a:latin typeface="Times New Roman" panose="02020603050405020304" charset="0"/>
                <a:ea typeface="SimSun" panose="02010600030101010101" pitchFamily="2" charset="-122"/>
              </a:rPr>
              <a:t>Data Preprocessing</a:t>
            </a:r>
            <a:r>
              <a:rPr lang="en-US" sz="2400" b="1" spc="-5" dirty="0">
                <a:latin typeface="Times New Roman" panose="02020603050405020304" charset="0"/>
                <a:ea typeface="SimSun" panose="02010600030101010101" pitchFamily="2" charset="-122"/>
              </a:rPr>
              <a:t>:</a:t>
            </a:r>
            <a:r>
              <a:rPr lang="x-none" sz="2400" spc="-5" dirty="0">
                <a:effectLst/>
                <a:latin typeface="Times New Roman" panose="02020603050405020304" charset="0"/>
                <a:ea typeface="SimSun" panose="02010600030101010101" pitchFamily="2" charset="-122"/>
              </a:rPr>
              <a:t> Raw ECG signals are pre-processed to remove noise, baseline wander, and other artifacts that may interfere with the detection of atrial </a:t>
            </a:r>
            <a:r>
              <a:rPr lang="x-none" sz="2600" dirty="0">
                <a:effectLst/>
                <a:latin typeface="Times New Roman" panose="02020603050405020304" charset="0"/>
                <a:ea typeface="Calibri" panose="020F0502020204030204" pitchFamily="34" charset="0"/>
              </a:rPr>
              <a:t>fibrillation</a:t>
            </a:r>
            <a:r>
              <a:rPr lang="x-none" sz="2400" spc="-5" dirty="0">
                <a:effectLst/>
                <a:latin typeface="Times New Roman" panose="02020603050405020304" charset="0"/>
                <a:ea typeface="SimSun" panose="02010600030101010101" pitchFamily="2" charset="-122"/>
              </a:rPr>
              <a:t>.</a:t>
            </a:r>
            <a:endParaRPr lang="en-IN" sz="2400" spc="-5" dirty="0">
              <a:effectLst/>
              <a:latin typeface="Times New Roman" panose="02020603050405020304" charset="0"/>
              <a:ea typeface="SimSun" panose="02010600030101010101" pitchFamily="2" charset="-122"/>
            </a:endParaRPr>
          </a:p>
          <a:p>
            <a:pPr marL="342900" lvl="0" indent="-342900" algn="just">
              <a:lnSpc>
                <a:spcPct val="110000"/>
              </a:lnSpc>
              <a:spcAft>
                <a:spcPts val="600"/>
              </a:spcAft>
              <a:buFont typeface="Symbol" panose="05050102010706020507" pitchFamily="18" charset="2"/>
              <a:buChar char=""/>
              <a:tabLst>
                <a:tab pos="182880" algn="l"/>
              </a:tabLst>
            </a:pPr>
            <a:r>
              <a:rPr lang="x-none" sz="2400" b="1" spc="-5" dirty="0">
                <a:effectLst/>
                <a:latin typeface="Times New Roman" panose="02020603050405020304" charset="0"/>
                <a:ea typeface="SimSun" panose="02010600030101010101" pitchFamily="2" charset="-122"/>
              </a:rPr>
              <a:t>Feature Extraction: </a:t>
            </a:r>
            <a:r>
              <a:rPr lang="x-none" sz="2400" spc="-5" dirty="0">
                <a:effectLst/>
                <a:latin typeface="Times New Roman" panose="02020603050405020304" charset="0"/>
                <a:ea typeface="SimSun" panose="02010600030101010101" pitchFamily="2" charset="-122"/>
              </a:rPr>
              <a:t>A CNN architecture is designed to extract relevant features directly from pre-processed ECG signals. The CNN consist of multiple layers, including convolutional layers for feature extraction and pooling layers for dimensionality reduction.</a:t>
            </a:r>
            <a:endParaRPr lang="en-IN" sz="2400" spc="-5" dirty="0">
              <a:effectLst/>
              <a:latin typeface="Times New Roman" panose="02020603050405020304" charset="0"/>
              <a:ea typeface="SimSun" panose="02010600030101010101" pitchFamily="2" charset="-122"/>
            </a:endParaRPr>
          </a:p>
          <a:p>
            <a:pPr marL="342900" lvl="0" indent="-342900" algn="just">
              <a:lnSpc>
                <a:spcPct val="110000"/>
              </a:lnSpc>
              <a:spcAft>
                <a:spcPts val="600"/>
              </a:spcAft>
              <a:buFont typeface="Symbol" panose="05050102010706020507" pitchFamily="18" charset="2"/>
              <a:buChar char=""/>
              <a:tabLst>
                <a:tab pos="182880" algn="l"/>
              </a:tabLst>
            </a:pPr>
            <a:r>
              <a:rPr lang="x-none" sz="2400" b="1" spc="-5" dirty="0">
                <a:effectLst/>
                <a:latin typeface="Times New Roman" panose="02020603050405020304" charset="0"/>
                <a:ea typeface="SimSun" panose="02010600030101010101" pitchFamily="2" charset="-122"/>
              </a:rPr>
              <a:t>Training Phase: </a:t>
            </a:r>
            <a:r>
              <a:rPr lang="x-none" sz="2400" spc="-5" dirty="0">
                <a:effectLst/>
                <a:latin typeface="Times New Roman" panose="02020603050405020304" charset="0"/>
                <a:ea typeface="SimSun" panose="02010600030101010101" pitchFamily="2" charset="-122"/>
              </a:rPr>
              <a:t>The CNN is trained using a dataset of annotated ECG recordings, where atrial fibrillation labels are provided. We have employed supervised learning techniques to optimize the CNN parameters and learn discriminative features for atrial fibrillation detection.</a:t>
            </a:r>
            <a:endParaRPr lang="en-IN" sz="2400" spc="-5" dirty="0">
              <a:effectLst/>
              <a:latin typeface="Times New Roman" panose="02020603050405020304" charset="0"/>
              <a:ea typeface="SimSun" panose="02010600030101010101" pitchFamily="2" charset="-122"/>
            </a:endParaRPr>
          </a:p>
          <a:p>
            <a:pPr marL="342900" lvl="0" indent="-342900" algn="just">
              <a:lnSpc>
                <a:spcPct val="110000"/>
              </a:lnSpc>
              <a:spcAft>
                <a:spcPts val="600"/>
              </a:spcAft>
              <a:buFont typeface="Symbol" panose="05050102010706020507" pitchFamily="18" charset="2"/>
              <a:buChar char=""/>
              <a:tabLst>
                <a:tab pos="182880" algn="l"/>
              </a:tabLst>
            </a:pPr>
            <a:r>
              <a:rPr lang="x-none" sz="2400" b="1" spc="-5" dirty="0">
                <a:effectLst/>
                <a:latin typeface="Times New Roman" panose="02020603050405020304" charset="0"/>
                <a:ea typeface="SimSun" panose="02010600030101010101" pitchFamily="2" charset="-122"/>
              </a:rPr>
              <a:t>Testing and Validation</a:t>
            </a:r>
            <a:r>
              <a:rPr lang="en-US" sz="2400" b="1" spc="-5" dirty="0">
                <a:latin typeface="Times New Roman" panose="02020603050405020304" charset="0"/>
                <a:ea typeface="SimSun" panose="02010600030101010101" pitchFamily="2" charset="-122"/>
              </a:rPr>
              <a:t>:</a:t>
            </a:r>
            <a:r>
              <a:rPr lang="x-none" sz="2400" spc="-5" dirty="0">
                <a:effectLst/>
                <a:latin typeface="Times New Roman" panose="02020603050405020304" charset="0"/>
                <a:ea typeface="SimSun" panose="02010600030101010101" pitchFamily="2" charset="-122"/>
              </a:rPr>
              <a:t> The trained CNN is evaluated using a separate test dataset to assess its performance in detecting atrial fibrillation. Performance based on accuracy is calculated to quantify the system's diagnostic capability.</a:t>
            </a:r>
            <a:endParaRPr lang="en-IN"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D</a:t>
            </a:r>
            <a:r>
              <a:rPr lang="en-US" altLang="en-IN" dirty="0">
                <a:latin typeface="Times New Roman" panose="02020603050405020304" charset="0"/>
                <a:cs typeface="Times New Roman" panose="02020603050405020304" charset="0"/>
              </a:rPr>
              <a:t>ATA-PREPROCESSING</a:t>
            </a:r>
          </a:p>
        </p:txBody>
      </p:sp>
      <p:sp>
        <p:nvSpPr>
          <p:cNvPr id="3" name="Content Placeholder 2"/>
          <p:cNvSpPr>
            <a:spLocks noGrp="1"/>
          </p:cNvSpPr>
          <p:nvPr>
            <p:ph idx="1"/>
          </p:nvPr>
        </p:nvSpPr>
        <p:spPr>
          <a:xfrm>
            <a:off x="838200" y="1542415"/>
            <a:ext cx="10515600" cy="4351338"/>
          </a:xfrm>
        </p:spPr>
        <p:txBody>
          <a:bodyPr>
            <a:noAutofit/>
          </a:bodyPr>
          <a:lstStyle/>
          <a:p>
            <a:pPr algn="just"/>
            <a:r>
              <a:rPr lang="x-none" sz="2400" spc="-5" dirty="0">
                <a:effectLst/>
                <a:latin typeface="Times New Roman" panose="02020603050405020304" charset="0"/>
                <a:ea typeface="SimSun" panose="02010600030101010101" pitchFamily="2" charset="-122"/>
              </a:rPr>
              <a:t>The preprocessing phase of ElectroCardioGram (ECG) signals is essential for refining raw data before analysis. This phase comprises three main processes: normalization, noise removal, and segmentation.</a:t>
            </a:r>
            <a:endParaRPr lang="en-IN" sz="2400" spc="-5" dirty="0">
              <a:effectLst/>
              <a:latin typeface="Times New Roman" panose="02020603050405020304" charset="0"/>
              <a:ea typeface="SimSun" panose="02010600030101010101" pitchFamily="2" charset="-122"/>
            </a:endParaRPr>
          </a:p>
          <a:p>
            <a:pPr algn="just"/>
            <a:r>
              <a:rPr lang="en-IN" sz="2400" dirty="0">
                <a:latin typeface="Times New Roman" panose="02020603050405020304" charset="0"/>
                <a:cs typeface="Times New Roman" panose="02020603050405020304" charset="0"/>
              </a:rPr>
              <a:t>Normalization </a:t>
            </a:r>
            <a:r>
              <a:rPr lang="en-US" sz="2400" kern="0" dirty="0">
                <a:effectLst/>
                <a:latin typeface="Times New Roman" panose="02020603050405020304" charset="0"/>
                <a:ea typeface="SimSun" panose="02010600030101010101" pitchFamily="2" charset="-122"/>
              </a:rPr>
              <a:t>is crucial as it standardizes the scale of different features within the ECG signal. By scaling all features to a uniform range, typically between 0 and 1, normalization ensures consistent analysis across different parts of the signal. </a:t>
            </a:r>
            <a:endParaRPr lang="en-IN" sz="2400" dirty="0">
              <a:latin typeface="Times New Roman" panose="02020603050405020304" charset="0"/>
              <a:cs typeface="Times New Roman" panose="02020603050405020304" charset="0"/>
            </a:endParaRPr>
          </a:p>
          <a:p>
            <a:pPr algn="just"/>
            <a:r>
              <a:rPr lang="en-IN" sz="2400" dirty="0">
                <a:latin typeface="Times New Roman" panose="02020603050405020304" charset="0"/>
                <a:cs typeface="Times New Roman" panose="02020603050405020304" charset="0"/>
              </a:rPr>
              <a:t>Noise Removal </a:t>
            </a:r>
            <a:r>
              <a:rPr lang="en-US" sz="2400" kern="0" dirty="0">
                <a:effectLst/>
                <a:latin typeface="Times New Roman" panose="02020603050405020304" charset="0"/>
                <a:ea typeface="SimSun" panose="02010600030101010101" pitchFamily="2" charset="-122"/>
              </a:rPr>
              <a:t>aiming to </a:t>
            </a:r>
            <a:r>
              <a:rPr lang="en-US" sz="2400" kern="0" dirty="0">
                <a:latin typeface="Times New Roman" panose="02020603050405020304" charset="0"/>
                <a:ea typeface="SimSun" panose="02010600030101010101" pitchFamily="2" charset="-122"/>
              </a:rPr>
              <a:t>attenuat</a:t>
            </a:r>
            <a:r>
              <a:rPr lang="en-US" sz="2400" kern="0" dirty="0">
                <a:effectLst/>
                <a:latin typeface="Times New Roman" panose="02020603050405020304" charset="0"/>
                <a:ea typeface="SimSun" panose="02010600030101010101" pitchFamily="2" charset="-122"/>
              </a:rPr>
              <a:t>e unwanted artifacts and disturbances from the ECG signal, while preserving the integrity of the ECG waveform. </a:t>
            </a:r>
            <a:endParaRPr lang="en-IN" sz="2400" dirty="0">
              <a:latin typeface="Times New Roman" panose="02020603050405020304" charset="0"/>
              <a:cs typeface="Times New Roman" panose="02020603050405020304" charset="0"/>
            </a:endParaRPr>
          </a:p>
          <a:p>
            <a:pPr algn="just"/>
            <a:r>
              <a:rPr lang="en-IN" sz="2400" dirty="0">
                <a:latin typeface="Times New Roman" panose="02020603050405020304" charset="0"/>
                <a:cs typeface="Times New Roman" panose="02020603050405020304" charset="0"/>
              </a:rPr>
              <a:t>Segmentation </a:t>
            </a:r>
            <a:r>
              <a:rPr lang="en-US" sz="2400" kern="0" dirty="0">
                <a:effectLst/>
                <a:latin typeface="Times New Roman" panose="02020603050405020304" charset="0"/>
                <a:ea typeface="SimSun" panose="02010600030101010101" pitchFamily="2" charset="-122"/>
              </a:rPr>
              <a:t>involves dividing the ECG signal into discrete cardiac cycles or segments, typically by identifying the onset and offset points of each heartbeat. Segmenting signals provide precise identification of cardiac events within the ECG waveform.</a:t>
            </a:r>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F</a:t>
            </a:r>
            <a:r>
              <a:rPr lang="en-US" altLang="en-IN" dirty="0">
                <a:latin typeface="Times New Roman" panose="02020603050405020304" charset="0"/>
                <a:cs typeface="Times New Roman" panose="02020603050405020304" charset="0"/>
              </a:rPr>
              <a:t>EATURE EXTRACTION</a:t>
            </a:r>
          </a:p>
        </p:txBody>
      </p:sp>
      <p:sp>
        <p:nvSpPr>
          <p:cNvPr id="3" name="Content Placeholder 2"/>
          <p:cNvSpPr>
            <a:spLocks noGrp="1"/>
          </p:cNvSpPr>
          <p:nvPr>
            <p:ph idx="1"/>
          </p:nvPr>
        </p:nvSpPr>
        <p:spPr/>
        <p:txBody>
          <a:bodyPr>
            <a:normAutofit/>
          </a:bodyPr>
          <a:lstStyle/>
          <a:p>
            <a:pPr>
              <a:lnSpc>
                <a:spcPct val="150000"/>
              </a:lnSpc>
            </a:pPr>
            <a:r>
              <a:rPr lang="en-IN" dirty="0">
                <a:latin typeface="Times New Roman" panose="02020603050405020304" charset="0"/>
                <a:cs typeface="Times New Roman" panose="02020603050405020304" charset="0"/>
              </a:rPr>
              <a:t>Features such as R peak, R-R interval is detected and measured.</a:t>
            </a:r>
          </a:p>
          <a:p>
            <a:pPr>
              <a:lnSpc>
                <a:spcPct val="150000"/>
              </a:lnSpc>
            </a:pPr>
            <a:r>
              <a:rPr lang="en-IN" dirty="0">
                <a:latin typeface="Times New Roman" panose="02020603050405020304" charset="0"/>
                <a:cs typeface="Times New Roman" panose="02020603050405020304" charset="0"/>
              </a:rPr>
              <a:t>R peak detection is plotted and R-R interval is calculated.</a:t>
            </a:r>
          </a:p>
          <a:p>
            <a:pPr>
              <a:lnSpc>
                <a:spcPct val="150000"/>
              </a:lnSpc>
            </a:pPr>
            <a:r>
              <a:rPr lang="en-IN" dirty="0">
                <a:latin typeface="Times New Roman" panose="02020603050405020304" charset="0"/>
                <a:cs typeface="Times New Roman" panose="02020603050405020304" charset="0"/>
              </a:rPr>
              <a:t>These features are extracted using CNN layers automatically at each layer of the model.</a:t>
            </a:r>
          </a:p>
          <a:p>
            <a:pPr>
              <a:lnSpc>
                <a:spcPct val="150000"/>
              </a:lnSpc>
            </a:pPr>
            <a:endParaRPr lang="en-IN" dirty="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T</a:t>
            </a:r>
            <a:r>
              <a:rPr lang="en-US" altLang="en-IN" dirty="0">
                <a:latin typeface="Times New Roman" panose="02020603050405020304" charset="0"/>
                <a:cs typeface="Times New Roman" panose="02020603050405020304" charset="0"/>
              </a:rPr>
              <a:t>RAINING PHASE</a:t>
            </a:r>
          </a:p>
        </p:txBody>
      </p:sp>
      <p:sp>
        <p:nvSpPr>
          <p:cNvPr id="3" name="Content Placeholder 2"/>
          <p:cNvSpPr>
            <a:spLocks noGrp="1"/>
          </p:cNvSpPr>
          <p:nvPr>
            <p:ph idx="1"/>
          </p:nvPr>
        </p:nvSpPr>
        <p:spPr/>
        <p:txBody>
          <a:bodyPr>
            <a:noAutofit/>
          </a:bodyPr>
          <a:lstStyle/>
          <a:p>
            <a:r>
              <a:rPr lang="en-US" sz="2400" kern="0" dirty="0">
                <a:effectLst/>
                <a:latin typeface="Times New Roman" panose="02020603050405020304" charset="0"/>
                <a:ea typeface="SimSun" panose="02010600030101010101" pitchFamily="2" charset="-122"/>
                <a:cs typeface="Times New Roman" panose="02020603050405020304" charset="0"/>
              </a:rPr>
              <a:t>The U-NET model, comprising 23 convolutional layers, undergoes training using patient data collected over a 10-hour monitoring period, totaling one million data points per patient. </a:t>
            </a:r>
          </a:p>
          <a:p>
            <a:r>
              <a:rPr lang="en-US" sz="2400" kern="0" dirty="0">
                <a:effectLst/>
                <a:latin typeface="Times New Roman" panose="02020603050405020304" charset="0"/>
                <a:ea typeface="SimSun" panose="02010600030101010101" pitchFamily="2" charset="-122"/>
                <a:cs typeface="Times New Roman" panose="02020603050405020304" charset="0"/>
              </a:rPr>
              <a:t>To facilitate efficient model training, this extensive dataset is segmented into 128 smaller sections.</a:t>
            </a:r>
          </a:p>
          <a:p>
            <a:r>
              <a:rPr lang="en-US" sz="2400" kern="0" dirty="0">
                <a:effectLst/>
                <a:latin typeface="Times New Roman" panose="02020603050405020304" charset="0"/>
                <a:ea typeface="SimSun" panose="02010600030101010101" pitchFamily="2" charset="-122"/>
                <a:cs typeface="Times New Roman" panose="02020603050405020304" charset="0"/>
              </a:rPr>
              <a:t>Following segmentation, the dataset is then partitioned into training, validation, and testing subsets. Specifically, 60% of the data is allocated for training, while 40% is split between validation and testing. Within this 40%, 20% is used for validation, and another 20% is reserved for testing. </a:t>
            </a:r>
            <a:endParaRPr kumimoji="0" lang="en-US" altLang="en-US" sz="2400" b="0" i="0" u="none" strike="noStrike" cap="none" normalizeH="0" baseline="0" dirty="0">
              <a:ln>
                <a:noFill/>
              </a:ln>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effectLst/>
              <a:latin typeface="Times New Roman" panose="02020603050405020304" charset="0"/>
              <a:cs typeface="Times New Roman" panose="02020603050405020304" charset="0"/>
            </a:endParaRPr>
          </a:p>
          <a:p>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T</a:t>
            </a:r>
            <a:r>
              <a:rPr lang="en-US" altLang="en-IN" dirty="0">
                <a:latin typeface="Times New Roman" panose="02020603050405020304" charset="0"/>
                <a:cs typeface="Times New Roman" panose="02020603050405020304" charset="0"/>
              </a:rPr>
              <a:t>RAINING PHASE</a:t>
            </a:r>
          </a:p>
        </p:txBody>
      </p:sp>
      <p:sp>
        <p:nvSpPr>
          <p:cNvPr id="3" name="Content Placeholder 2"/>
          <p:cNvSpPr>
            <a:spLocks noGrp="1"/>
          </p:cNvSpPr>
          <p:nvPr>
            <p:ph idx="1"/>
          </p:nvPr>
        </p:nvSpPr>
        <p:spPr>
          <a:xfrm>
            <a:off x="838200" y="1464906"/>
            <a:ext cx="11011678" cy="5027969"/>
          </a:xfrm>
        </p:spPr>
        <p:txBody>
          <a:bodyPr>
            <a:normAutofit fontScale="92500" lnSpcReduction="10000"/>
          </a:bodyPr>
          <a:lstStyle/>
          <a:p>
            <a:pPr marL="0" marR="0" lvl="0" indent="0" algn="l" defTabSz="914400" rtl="0" eaLnBrk="0" fontAlgn="base" latinLnBrk="0" hangingPunct="0">
              <a:lnSpc>
                <a:spcPct val="120000"/>
              </a:lnSpc>
              <a:spcBef>
                <a:spcPct val="0"/>
              </a:spcBef>
              <a:spcAft>
                <a:spcPct val="0"/>
              </a:spcAft>
              <a:buClrTx/>
              <a:buSzTx/>
              <a:buFontTx/>
              <a:buChar char="•"/>
            </a:pPr>
            <a:r>
              <a:rPr kumimoji="0" lang="en-US" altLang="en-US" sz="2400" i="0" u="none" strike="noStrike" cap="none" normalizeH="0" baseline="0" dirty="0">
                <a:ln>
                  <a:noFill/>
                </a:ln>
                <a:effectLst/>
                <a:latin typeface="Times New Roman" panose="02020603050405020304" charset="0"/>
                <a:cs typeface="Times New Roman" panose="02020603050405020304" charset="0"/>
              </a:rPr>
              <a:t>The input layer processes the initial input data.</a:t>
            </a:r>
          </a:p>
          <a:p>
            <a:pPr marL="0" marR="0" lvl="0" indent="0" algn="l" defTabSz="914400" rtl="0" eaLnBrk="0" fontAlgn="base" latinLnBrk="0" hangingPunct="0">
              <a:lnSpc>
                <a:spcPct val="120000"/>
              </a:lnSpc>
              <a:spcBef>
                <a:spcPct val="0"/>
              </a:spcBef>
              <a:spcAft>
                <a:spcPct val="0"/>
              </a:spcAft>
              <a:buClrTx/>
              <a:buSzTx/>
              <a:buFontTx/>
              <a:buChar char="•"/>
            </a:pPr>
            <a:r>
              <a:rPr kumimoji="0" lang="en-US" altLang="en-US" sz="2400" i="0" u="none" strike="noStrike" cap="none" normalizeH="0" baseline="0" dirty="0">
                <a:ln>
                  <a:noFill/>
                </a:ln>
                <a:effectLst/>
                <a:latin typeface="Times New Roman" panose="02020603050405020304" charset="0"/>
                <a:cs typeface="Times New Roman" panose="02020603050405020304" charset="0"/>
              </a:rPr>
              <a:t>Three sets of convolutional layers, denoted as c1, c2, and c3, each consisting of two convolutional layers per block. These layers extract hierarchical features from the input data.</a:t>
            </a:r>
          </a:p>
          <a:p>
            <a:pPr marL="0" marR="0" lvl="0" indent="0" algn="l" defTabSz="914400" rtl="0" eaLnBrk="0" fontAlgn="base" latinLnBrk="0" hangingPunct="0">
              <a:lnSpc>
                <a:spcPct val="120000"/>
              </a:lnSpc>
              <a:spcBef>
                <a:spcPct val="0"/>
              </a:spcBef>
              <a:spcAft>
                <a:spcPct val="0"/>
              </a:spcAft>
              <a:buClrTx/>
              <a:buSzTx/>
              <a:buFontTx/>
              <a:buChar char="•"/>
            </a:pPr>
            <a:r>
              <a:rPr kumimoji="0" lang="en-US" altLang="en-US" sz="2400" i="0" u="none" strike="noStrike" cap="none" normalizeH="0" baseline="0" dirty="0">
                <a:ln>
                  <a:noFill/>
                </a:ln>
                <a:effectLst/>
                <a:latin typeface="Times New Roman" panose="02020603050405020304" charset="0"/>
                <a:cs typeface="Times New Roman" panose="02020603050405020304" charset="0"/>
              </a:rPr>
              <a:t>Dropout layers are inserted after each convolutional block, totaling three layers. Dropout helps prevent overfitting by randomly deactivating a fraction of neurons during training.</a:t>
            </a:r>
          </a:p>
          <a:p>
            <a:pPr marL="0" marR="0" lvl="0" indent="0" algn="l" defTabSz="914400" rtl="0" eaLnBrk="0" fontAlgn="base" latinLnBrk="0" hangingPunct="0">
              <a:lnSpc>
                <a:spcPct val="120000"/>
              </a:lnSpc>
              <a:spcBef>
                <a:spcPct val="0"/>
              </a:spcBef>
              <a:spcAft>
                <a:spcPct val="0"/>
              </a:spcAft>
              <a:buClrTx/>
              <a:buSzTx/>
              <a:buFontTx/>
              <a:buChar char="•"/>
            </a:pPr>
            <a:r>
              <a:rPr kumimoji="0" lang="en-US" altLang="en-US" sz="2400" i="0" u="none" strike="noStrike" cap="none" normalizeH="0" baseline="0" dirty="0">
                <a:ln>
                  <a:noFill/>
                </a:ln>
                <a:effectLst/>
                <a:latin typeface="Times New Roman" panose="02020603050405020304" charset="0"/>
                <a:cs typeface="Times New Roman" panose="02020603050405020304" charset="0"/>
              </a:rPr>
              <a:t>One MaxPooling1D layer (p1) is employed to down-sample the feature maps, reducing spatial dimensions and computational complexity.</a:t>
            </a:r>
          </a:p>
          <a:p>
            <a:pPr marL="0" marR="0" lvl="0" indent="0" algn="l" defTabSz="914400" rtl="0" eaLnBrk="0" fontAlgn="base" latinLnBrk="0" hangingPunct="0">
              <a:lnSpc>
                <a:spcPct val="120000"/>
              </a:lnSpc>
              <a:spcBef>
                <a:spcPct val="0"/>
              </a:spcBef>
              <a:spcAft>
                <a:spcPct val="0"/>
              </a:spcAft>
              <a:buClrTx/>
              <a:buSzTx/>
              <a:buFontTx/>
              <a:buChar char="•"/>
            </a:pPr>
            <a:r>
              <a:rPr kumimoji="0" lang="en-US" altLang="en-US" sz="2400" i="0" u="none" strike="noStrike" cap="none" normalizeH="0" baseline="0" dirty="0">
                <a:ln>
                  <a:noFill/>
                </a:ln>
                <a:effectLst/>
                <a:latin typeface="Times New Roman" panose="02020603050405020304" charset="0"/>
                <a:cs typeface="Times New Roman" panose="02020603050405020304" charset="0"/>
              </a:rPr>
              <a:t>One Conv1DTranspose layer (u3) is used for up-sampling, recovering spatial information lost during down-sampling and restoring the feature map to its original size.</a:t>
            </a:r>
          </a:p>
          <a:p>
            <a:pPr marL="0" marR="0" lvl="0" indent="0" algn="l" defTabSz="914400" rtl="0" eaLnBrk="0" fontAlgn="base" latinLnBrk="0" hangingPunct="0">
              <a:lnSpc>
                <a:spcPct val="120000"/>
              </a:lnSpc>
              <a:spcBef>
                <a:spcPct val="0"/>
              </a:spcBef>
              <a:spcAft>
                <a:spcPct val="0"/>
              </a:spcAft>
              <a:buClrTx/>
              <a:buSzTx/>
              <a:buFontTx/>
              <a:buChar char="•"/>
            </a:pPr>
            <a:r>
              <a:rPr kumimoji="0" lang="en-US" altLang="en-US" sz="2400" i="0" u="none" strike="noStrike" cap="none" normalizeH="0" baseline="0" dirty="0">
                <a:ln>
                  <a:noFill/>
                </a:ln>
                <a:effectLst/>
                <a:latin typeface="Times New Roman" panose="02020603050405020304" charset="0"/>
                <a:cs typeface="Times New Roman" panose="02020603050405020304" charset="0"/>
              </a:rPr>
              <a:t>Concatenate layer merges feature maps from the corresponding convolutional and up-sampling layers, preserving low-level details.</a:t>
            </a:r>
          </a:p>
          <a:p>
            <a:pPr marL="0" marR="0" lvl="0" indent="0" algn="l" defTabSz="914400" rtl="0" eaLnBrk="0" fontAlgn="base" latinLnBrk="0" hangingPunct="0">
              <a:lnSpc>
                <a:spcPct val="120000"/>
              </a:lnSpc>
              <a:spcBef>
                <a:spcPct val="0"/>
              </a:spcBef>
              <a:spcAft>
                <a:spcPct val="0"/>
              </a:spcAft>
              <a:buClrTx/>
              <a:buSzTx/>
              <a:buFontTx/>
              <a:buChar char="•"/>
            </a:pPr>
            <a:r>
              <a:rPr kumimoji="0" lang="en-US" altLang="en-US" sz="2400" i="0" u="none" strike="noStrike" cap="none" normalizeH="0" baseline="0" dirty="0">
                <a:ln>
                  <a:noFill/>
                </a:ln>
                <a:effectLst/>
                <a:latin typeface="Times New Roman" panose="02020603050405020304" charset="0"/>
                <a:cs typeface="Times New Roman" panose="02020603050405020304" charset="0"/>
              </a:rPr>
              <a:t>Finally, the output is generated by a single convolutional layer (outputs), producing the segmentation map.</a:t>
            </a:r>
          </a:p>
          <a:p>
            <a:pPr>
              <a:lnSpc>
                <a:spcPct val="120000"/>
              </a:lnSpc>
            </a:pPr>
            <a:endParaRPr lang="en-I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T</a:t>
            </a:r>
            <a:r>
              <a:rPr lang="en-US" altLang="en-IN" dirty="0">
                <a:latin typeface="Times New Roman" panose="02020603050405020304" charset="0"/>
                <a:cs typeface="Times New Roman" panose="02020603050405020304" charset="0"/>
              </a:rPr>
              <a:t>ESTING AND VALIDATION</a:t>
            </a:r>
          </a:p>
        </p:txBody>
      </p:sp>
      <p:sp>
        <p:nvSpPr>
          <p:cNvPr id="3" name="Content Placeholder 2"/>
          <p:cNvSpPr>
            <a:spLocks noGrp="1"/>
          </p:cNvSpPr>
          <p:nvPr>
            <p:ph idx="1"/>
          </p:nvPr>
        </p:nvSpPr>
        <p:spPr>
          <a:xfrm>
            <a:off x="838200" y="1825625"/>
            <a:ext cx="10515600" cy="4528522"/>
          </a:xfrm>
        </p:spPr>
        <p:txBody>
          <a:bodyPr>
            <a:normAutofit/>
          </a:bodyPr>
          <a:lstStyle/>
          <a:p>
            <a:pPr algn="just"/>
            <a:r>
              <a:rPr lang="en-US" sz="2400" kern="0" dirty="0">
                <a:effectLst/>
                <a:latin typeface="Times New Roman" panose="02020603050405020304" charset="0"/>
                <a:ea typeface="SimSun" panose="02010600030101010101" pitchFamily="2" charset="-122"/>
              </a:rPr>
              <a:t> Once the Convolutional Neural Network (CNN) has been trained, it undergoes evaluation using an independent test dataset to gauge its proficiency in identifying atrial fibrillation. </a:t>
            </a:r>
          </a:p>
          <a:p>
            <a:pPr algn="just"/>
            <a:r>
              <a:rPr lang="en-US" sz="2400" kern="0" dirty="0">
                <a:latin typeface="Times New Roman" panose="02020603050405020304" charset="0"/>
                <a:ea typeface="SimSun" panose="02010600030101010101" pitchFamily="2" charset="-122"/>
              </a:rPr>
              <a:t>Performance Metrics for evaluating the model are: Accuracy, Precision, Recall  and F1 Score.</a:t>
            </a:r>
          </a:p>
          <a:p>
            <a:pPr algn="just"/>
            <a:r>
              <a:rPr lang="en-US" sz="2400" kern="0" dirty="0">
                <a:latin typeface="Times New Roman" panose="02020603050405020304" charset="0"/>
                <a:ea typeface="SimSun" panose="02010600030101010101" pitchFamily="2" charset="-122"/>
              </a:rPr>
              <a:t>Confusion Matrix for the model is also visualized.</a:t>
            </a:r>
          </a:p>
          <a:p>
            <a:pPr algn="just"/>
            <a:r>
              <a:rPr lang="en-US" sz="2400" kern="0" dirty="0">
                <a:effectLst/>
                <a:latin typeface="Times New Roman" panose="02020603050405020304" charset="0"/>
                <a:ea typeface="SimSun" panose="02010600030101010101" pitchFamily="2" charset="-122"/>
              </a:rPr>
              <a:t>Accuracy provides a fundamental measure of the model's overall correctness in classifying instances of atrial fibrillation within the test dataset. </a:t>
            </a:r>
          </a:p>
          <a:p>
            <a:pPr algn="just"/>
            <a:endParaRPr lang="en-US" sz="2400" kern="0" dirty="0">
              <a:effectLst/>
              <a:latin typeface="Times New Roman" panose="02020603050405020304" charset="0"/>
              <a:ea typeface="SimSun"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sym typeface="+mn-ea"/>
              </a:rPr>
              <a:t>T</a:t>
            </a:r>
            <a:r>
              <a:rPr lang="en-US" altLang="en-IN" dirty="0">
                <a:latin typeface="Times New Roman" panose="02020603050405020304" charset="0"/>
                <a:cs typeface="Times New Roman" panose="02020603050405020304" charset="0"/>
                <a:sym typeface="+mn-ea"/>
              </a:rPr>
              <a:t>ESTING AND VALIDATION</a:t>
            </a:r>
            <a:endParaRPr lang="en-US"/>
          </a:p>
        </p:txBody>
      </p:sp>
      <p:sp>
        <p:nvSpPr>
          <p:cNvPr id="3" name="Content Placeholder 2"/>
          <p:cNvSpPr>
            <a:spLocks noGrp="1"/>
          </p:cNvSpPr>
          <p:nvPr>
            <p:ph idx="1"/>
          </p:nvPr>
        </p:nvSpPr>
        <p:spPr/>
        <p:txBody>
          <a:bodyPr/>
          <a:lstStyle/>
          <a:p>
            <a:pPr algn="just"/>
            <a:r>
              <a:rPr lang="en-US" sz="2400" kern="0" dirty="0">
                <a:effectLst/>
                <a:latin typeface="Times New Roman" panose="02020603050405020304" charset="0"/>
                <a:ea typeface="SimSun" panose="02010600030101010101" pitchFamily="2" charset="-122"/>
                <a:sym typeface="+mn-ea"/>
              </a:rPr>
              <a:t>Precision indicates the proportion of correctly identified instances of atrial fibrillation among all instances labelled as positive by the model. </a:t>
            </a:r>
            <a:endParaRPr lang="en-US" sz="2400" kern="0" dirty="0">
              <a:effectLst/>
              <a:latin typeface="Times New Roman" panose="02020603050405020304" charset="0"/>
              <a:ea typeface="SimSun" panose="02010600030101010101" pitchFamily="2" charset="-122"/>
            </a:endParaRPr>
          </a:p>
          <a:p>
            <a:pPr algn="just"/>
            <a:r>
              <a:rPr lang="en-US" sz="2400" kern="0" dirty="0">
                <a:effectLst/>
                <a:latin typeface="Times New Roman" panose="02020603050405020304" charset="0"/>
                <a:ea typeface="SimSun" panose="02010600030101010101" pitchFamily="2" charset="-122"/>
                <a:sym typeface="+mn-ea"/>
              </a:rPr>
              <a:t>Recall, denotes the proportion of correctly identified instances of atrial fibrosis among all actual instances of atrial fibrosis present in the dataset. </a:t>
            </a:r>
            <a:endParaRPr lang="en-US" sz="2400" kern="0" dirty="0">
              <a:effectLst/>
              <a:latin typeface="Times New Roman" panose="02020603050405020304" charset="0"/>
              <a:ea typeface="SimSun" panose="02010600030101010101" pitchFamily="2" charset="-122"/>
            </a:endParaRPr>
          </a:p>
          <a:p>
            <a:pPr algn="just"/>
            <a:r>
              <a:rPr lang="en-US" sz="2400" kern="0" dirty="0">
                <a:effectLst/>
                <a:latin typeface="Times New Roman" panose="02020603050405020304" charset="0"/>
                <a:ea typeface="SimSun" panose="02010600030101010101" pitchFamily="2" charset="-122"/>
                <a:sym typeface="+mn-ea"/>
              </a:rPr>
              <a:t>F1 score, which is the harmonic mean of precision and recall, synthesizes these two metrics into a single numerical value, offering a balanced assessment of the model's performance across both precision and recall. </a:t>
            </a:r>
          </a:p>
          <a:p>
            <a:pPr algn="just"/>
            <a:r>
              <a:rPr lang="en-US" altLang="en-IN" sz="2400" dirty="0">
                <a:latin typeface="Times New Roman" panose="02020603050405020304" charset="0"/>
                <a:cs typeface="Times New Roman" panose="02020603050405020304" charset="0"/>
              </a:rPr>
              <a:t>Specificity, represents the proportion of true negatives correctly identified by a </a:t>
            </a:r>
            <a:r>
              <a:rPr lang="en-IN" sz="2400" dirty="0">
                <a:latin typeface="Times New Roman" panose="02020603050405020304" charset="0"/>
                <a:cs typeface="Times New Roman" panose="02020603050405020304" charset="0"/>
              </a:rPr>
              <a:t>model out of all actual negatives.</a:t>
            </a:r>
          </a:p>
          <a:p>
            <a:pPr algn="just"/>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Autofit/>
          </a:bodyPr>
          <a:lstStyle/>
          <a:p>
            <a:r>
              <a:rPr lang="en-US" sz="3600" dirty="0">
                <a:latin typeface="Times New Roman" panose="02020603050405020304" charset="0"/>
                <a:cs typeface="Times New Roman" panose="02020603050405020304" charset="0"/>
              </a:rPr>
              <a:t>REAL TIME ECG SIGNAL EXTRACTION</a:t>
            </a:r>
          </a:p>
        </p:txBody>
      </p:sp>
      <p:sp>
        <p:nvSpPr>
          <p:cNvPr id="5" name="Content Placeholder 2"/>
          <p:cNvSpPr>
            <a:spLocks noGrp="1"/>
          </p:cNvSpPr>
          <p:nvPr>
            <p:ph sz="half" idx="1"/>
          </p:nvPr>
        </p:nvSpPr>
        <p:spPr>
          <a:xfrm>
            <a:off x="838200" y="1825625"/>
            <a:ext cx="5181600" cy="4351338"/>
          </a:xfrm>
        </p:spPr>
        <p:txBody>
          <a:bodyPr>
            <a:normAutofit lnSpcReduction="10000"/>
          </a:bodyPr>
          <a:lstStyle/>
          <a:p>
            <a:pPr marL="0" indent="0">
              <a:buNone/>
            </a:pPr>
            <a:r>
              <a:rPr lang="en-US" dirty="0">
                <a:latin typeface="Times New Roman" panose="02020603050405020304" charset="0"/>
                <a:cs typeface="Times New Roman" panose="02020603050405020304" charset="0"/>
              </a:rPr>
              <a:t>Components Needed:</a:t>
            </a:r>
          </a:p>
          <a:p>
            <a:pPr marL="0" indent="0">
              <a:buNone/>
            </a:pPr>
            <a:r>
              <a:rPr lang="en-US" dirty="0">
                <a:latin typeface="Times New Roman" panose="02020603050405020304" charset="0"/>
                <a:cs typeface="Times New Roman" panose="02020603050405020304" charset="0"/>
              </a:rPr>
              <a:t>1. Arduino UNO</a:t>
            </a:r>
          </a:p>
          <a:p>
            <a:pPr marL="0" indent="0">
              <a:buNone/>
            </a:pPr>
            <a:r>
              <a:rPr lang="en-US" dirty="0">
                <a:latin typeface="Times New Roman" panose="02020603050405020304" charset="0"/>
                <a:cs typeface="Times New Roman" panose="02020603050405020304" charset="0"/>
              </a:rPr>
              <a:t>2. ECG sensor(AD8232)</a:t>
            </a:r>
          </a:p>
          <a:p>
            <a:pPr marL="0" indent="0">
              <a:buNone/>
            </a:pPr>
            <a:r>
              <a:rPr lang="en-US" dirty="0">
                <a:latin typeface="Times New Roman" panose="02020603050405020304" charset="0"/>
                <a:cs typeface="Times New Roman" panose="02020603050405020304" charset="0"/>
              </a:rPr>
              <a:t>3. ECG electrodes</a:t>
            </a:r>
          </a:p>
          <a:p>
            <a:pPr marL="0" indent="0">
              <a:buNone/>
            </a:pPr>
            <a:r>
              <a:rPr lang="en-US" dirty="0">
                <a:latin typeface="Times New Roman" panose="02020603050405020304" charset="0"/>
                <a:cs typeface="Times New Roman" panose="02020603050405020304" charset="0"/>
              </a:rPr>
              <a:t>4. ECG  electrodes connectors</a:t>
            </a:r>
          </a:p>
          <a:p>
            <a:pPr marL="0" indent="0">
              <a:buNone/>
            </a:pPr>
            <a:r>
              <a:rPr lang="en-US" dirty="0">
                <a:latin typeface="Times New Roman" panose="02020603050405020304" charset="0"/>
                <a:cs typeface="Times New Roman" panose="02020603050405020304" charset="0"/>
              </a:rPr>
              <a:t>5. Power supply</a:t>
            </a:r>
          </a:p>
          <a:p>
            <a:pPr marL="0" indent="0">
              <a:buNone/>
            </a:pPr>
            <a:r>
              <a:rPr lang="en-US" dirty="0">
                <a:latin typeface="Times New Roman" panose="02020603050405020304" charset="0"/>
                <a:cs typeface="Times New Roman" panose="02020603050405020304" charset="0"/>
              </a:rPr>
              <a:t>6. Connecting wires</a:t>
            </a:r>
          </a:p>
          <a:p>
            <a:pPr marL="0" indent="0">
              <a:buNone/>
            </a:pPr>
            <a:r>
              <a:rPr lang="en-US" dirty="0">
                <a:latin typeface="Times New Roman" panose="02020603050405020304" charset="0"/>
                <a:cs typeface="Times New Roman" panose="02020603050405020304" charset="0"/>
              </a:rPr>
              <a:t>7. Software: </a:t>
            </a:r>
            <a:r>
              <a:rPr lang="en-US" dirty="0" err="1">
                <a:latin typeface="Times New Roman" panose="02020603050405020304" charset="0"/>
                <a:cs typeface="Times New Roman" panose="02020603050405020304" charset="0"/>
              </a:rPr>
              <a:t>Ardiuno</a:t>
            </a:r>
            <a:r>
              <a:rPr lang="en-US" dirty="0">
                <a:latin typeface="Times New Roman" panose="02020603050405020304" charset="0"/>
                <a:cs typeface="Times New Roman" panose="02020603050405020304" charset="0"/>
              </a:rPr>
              <a:t> IDE</a:t>
            </a:r>
          </a:p>
          <a:p>
            <a:pPr marL="0" indent="0">
              <a:buNone/>
            </a:pPr>
            <a:r>
              <a:rPr lang="en-US" dirty="0">
                <a:latin typeface="Times New Roman" panose="02020603050405020304" charset="0"/>
                <a:cs typeface="Times New Roman" panose="02020603050405020304" charset="0"/>
              </a:rPr>
              <a:t>	</a:t>
            </a:r>
          </a:p>
        </p:txBody>
      </p:sp>
      <p:pic>
        <p:nvPicPr>
          <p:cNvPr id="6" name="Content Placeholder 3"/>
          <p:cNvPicPr>
            <a:picLocks noChangeAspect="1"/>
          </p:cNvPicPr>
          <p:nvPr/>
        </p:nvPicPr>
        <p:blipFill>
          <a:blip r:embed="rId2"/>
          <a:stretch>
            <a:fillRect/>
          </a:stretch>
        </p:blipFill>
        <p:spPr>
          <a:xfrm>
            <a:off x="5415280" y="1825625"/>
            <a:ext cx="6108065" cy="2419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1FEC6-658F-A0BE-CF7D-8D3AD4B1D187}"/>
              </a:ext>
            </a:extLst>
          </p:cNvPr>
          <p:cNvSpPr>
            <a:spLocks noGrp="1"/>
          </p:cNvSpPr>
          <p:nvPr>
            <p:ph type="title"/>
          </p:nvPr>
        </p:nvSpPr>
        <p:spPr/>
        <p:txBody>
          <a:bodyPr/>
          <a:lstStyle/>
          <a:p>
            <a:r>
              <a:rPr lang="en-US" dirty="0">
                <a:latin typeface="Times New Roman" panose="02020603050405020304" charset="0"/>
                <a:cs typeface="Times New Roman" panose="02020603050405020304" charset="0"/>
              </a:rPr>
              <a:t>CONTENTS</a:t>
            </a:r>
            <a:endParaRPr lang="en-IN" dirty="0"/>
          </a:p>
        </p:txBody>
      </p:sp>
      <p:sp>
        <p:nvSpPr>
          <p:cNvPr id="3" name="Content Placeholder 2">
            <a:extLst>
              <a:ext uri="{FF2B5EF4-FFF2-40B4-BE49-F238E27FC236}">
                <a16:creationId xmlns:a16="http://schemas.microsoft.com/office/drawing/2014/main" id="{5D4C3E6D-E7F7-E4E0-CFA4-4AA28964EEDD}"/>
              </a:ext>
            </a:extLst>
          </p:cNvPr>
          <p:cNvSpPr>
            <a:spLocks noGrp="1"/>
          </p:cNvSpPr>
          <p:nvPr>
            <p:ph sz="half" idx="1"/>
          </p:nvPr>
        </p:nvSpPr>
        <p:spPr/>
        <p:txBody>
          <a:bodyPr>
            <a:normAutofit lnSpcReduction="10000"/>
          </a:bodyPr>
          <a:lstStyle/>
          <a:p>
            <a:pPr>
              <a:lnSpc>
                <a:spcPct val="100000"/>
              </a:lnSpc>
            </a:pPr>
            <a:r>
              <a:rPr lang="en-US" dirty="0">
                <a:latin typeface="Times New Roman" panose="02020603050405020304" charset="0"/>
                <a:cs typeface="Times New Roman" panose="02020603050405020304" charset="0"/>
              </a:rPr>
              <a:t>Abstract</a:t>
            </a:r>
          </a:p>
          <a:p>
            <a:pPr>
              <a:lnSpc>
                <a:spcPct val="100000"/>
              </a:lnSpc>
            </a:pPr>
            <a:r>
              <a:rPr lang="en-US" dirty="0">
                <a:latin typeface="Times New Roman" panose="02020603050405020304" charset="0"/>
                <a:cs typeface="Times New Roman" panose="02020603050405020304" charset="0"/>
              </a:rPr>
              <a:t>Objectives</a:t>
            </a:r>
          </a:p>
          <a:p>
            <a:pPr>
              <a:lnSpc>
                <a:spcPct val="100000"/>
              </a:lnSpc>
            </a:pPr>
            <a:r>
              <a:rPr lang="en-US" dirty="0">
                <a:latin typeface="Times New Roman" panose="02020603050405020304" charset="0"/>
                <a:cs typeface="Times New Roman" panose="02020603050405020304" charset="0"/>
              </a:rPr>
              <a:t>Literature Survey</a:t>
            </a:r>
          </a:p>
          <a:p>
            <a:pPr>
              <a:lnSpc>
                <a:spcPct val="100000"/>
              </a:lnSpc>
            </a:pPr>
            <a:r>
              <a:rPr lang="en-US" dirty="0">
                <a:latin typeface="Times New Roman" panose="02020603050405020304" charset="0"/>
                <a:cs typeface="Times New Roman" panose="02020603050405020304" charset="0"/>
                <a:sym typeface="+mn-ea"/>
              </a:rPr>
              <a:t>Existing Method</a:t>
            </a:r>
            <a:endParaRPr lang="en-US" dirty="0">
              <a:latin typeface="Times New Roman" panose="02020603050405020304" charset="0"/>
              <a:cs typeface="Times New Roman" panose="02020603050405020304" charset="0"/>
            </a:endParaRPr>
          </a:p>
          <a:p>
            <a:pPr>
              <a:lnSpc>
                <a:spcPct val="100000"/>
              </a:lnSpc>
            </a:pPr>
            <a:r>
              <a:rPr lang="en-US" dirty="0">
                <a:latin typeface="Times New Roman" panose="02020603050405020304" charset="0"/>
                <a:cs typeface="Times New Roman" panose="02020603050405020304" charset="0"/>
                <a:sym typeface="+mn-ea"/>
              </a:rPr>
              <a:t>Proposed Method</a:t>
            </a:r>
            <a:endParaRPr lang="en-US" dirty="0">
              <a:latin typeface="Times New Roman" panose="02020603050405020304" charset="0"/>
              <a:cs typeface="Times New Roman" panose="02020603050405020304" charset="0"/>
            </a:endParaRPr>
          </a:p>
          <a:p>
            <a:pPr>
              <a:lnSpc>
                <a:spcPct val="100000"/>
              </a:lnSpc>
            </a:pPr>
            <a:r>
              <a:rPr lang="en-US" dirty="0">
                <a:latin typeface="Times New Roman" panose="02020603050405020304" charset="0"/>
                <a:cs typeface="Times New Roman" panose="02020603050405020304" charset="0"/>
              </a:rPr>
              <a:t>Block Diagram</a:t>
            </a:r>
          </a:p>
          <a:p>
            <a:pPr>
              <a:lnSpc>
                <a:spcPct val="100000"/>
              </a:lnSpc>
            </a:pPr>
            <a:r>
              <a:rPr lang="en-US" dirty="0">
                <a:latin typeface="Times New Roman" panose="02020603050405020304" charset="0"/>
                <a:cs typeface="Times New Roman" panose="02020603050405020304" charset="0"/>
              </a:rPr>
              <a:t>Dataset</a:t>
            </a:r>
          </a:p>
          <a:p>
            <a:pPr>
              <a:lnSpc>
                <a:spcPct val="100000"/>
              </a:lnSpc>
            </a:pPr>
            <a:r>
              <a:rPr lang="en-US" dirty="0">
                <a:latin typeface="Times New Roman" panose="02020603050405020304" charset="0"/>
                <a:cs typeface="Times New Roman" panose="02020603050405020304" charset="0"/>
              </a:rPr>
              <a:t>Methodology</a:t>
            </a:r>
            <a:endParaRPr lang="en-US" sz="1600" dirty="0">
              <a:latin typeface="Times New Roman" panose="02020603050405020304" charset="0"/>
              <a:cs typeface="Times New Roman" panose="02020603050405020304" charset="0"/>
            </a:endParaRPr>
          </a:p>
          <a:p>
            <a:pPr>
              <a:lnSpc>
                <a:spcPct val="100000"/>
              </a:lnSpc>
            </a:pPr>
            <a:endParaRPr lang="en-US" sz="1400" dirty="0">
              <a:latin typeface="Times New Roman" panose="02020603050405020304" charset="0"/>
              <a:cs typeface="Times New Roman" panose="02020603050405020304" charset="0"/>
            </a:endParaRPr>
          </a:p>
          <a:p>
            <a:pPr marL="0" indent="0">
              <a:lnSpc>
                <a:spcPct val="100000"/>
              </a:lnSpc>
              <a:buNone/>
            </a:pPr>
            <a:endParaRPr lang="en-US" sz="1400" dirty="0">
              <a:latin typeface="Times New Roman" panose="02020603050405020304" charset="0"/>
              <a:cs typeface="Times New Roman" panose="02020603050405020304" charset="0"/>
            </a:endParaRPr>
          </a:p>
        </p:txBody>
      </p:sp>
      <p:sp>
        <p:nvSpPr>
          <p:cNvPr id="4" name="Content Placeholder 3">
            <a:extLst>
              <a:ext uri="{FF2B5EF4-FFF2-40B4-BE49-F238E27FC236}">
                <a16:creationId xmlns:a16="http://schemas.microsoft.com/office/drawing/2014/main" id="{2BCCC989-A806-87B4-0D0A-9C45D7B2077B}"/>
              </a:ext>
            </a:extLst>
          </p:cNvPr>
          <p:cNvSpPr>
            <a:spLocks noGrp="1"/>
          </p:cNvSpPr>
          <p:nvPr>
            <p:ph sz="half" idx="2"/>
          </p:nvPr>
        </p:nvSpPr>
        <p:spPr/>
        <p:txBody>
          <a:bodyPr>
            <a:normAutofit lnSpcReduction="10000"/>
          </a:bodyPr>
          <a:lstStyle/>
          <a:p>
            <a:pPr>
              <a:lnSpc>
                <a:spcPct val="100000"/>
              </a:lnSpc>
            </a:pPr>
            <a:r>
              <a:rPr lang="en-US" dirty="0">
                <a:latin typeface="Times New Roman" panose="02020603050405020304" charset="0"/>
                <a:cs typeface="Times New Roman" panose="02020603050405020304" charset="0"/>
                <a:sym typeface="+mn-ea"/>
              </a:rPr>
              <a:t>Data Pre-processing</a:t>
            </a:r>
          </a:p>
          <a:p>
            <a:pPr>
              <a:lnSpc>
                <a:spcPct val="100000"/>
              </a:lnSpc>
            </a:pPr>
            <a:r>
              <a:rPr lang="en-US" dirty="0">
                <a:latin typeface="Times New Roman" panose="02020603050405020304" charset="0"/>
                <a:cs typeface="Times New Roman" panose="02020603050405020304" charset="0"/>
                <a:sym typeface="+mn-ea"/>
              </a:rPr>
              <a:t>Feature Extraction</a:t>
            </a:r>
            <a:endParaRPr lang="en-US" dirty="0">
              <a:latin typeface="Times New Roman" panose="02020603050405020304" charset="0"/>
              <a:cs typeface="Times New Roman" panose="02020603050405020304" charset="0"/>
            </a:endParaRPr>
          </a:p>
          <a:p>
            <a:pPr>
              <a:lnSpc>
                <a:spcPct val="100000"/>
              </a:lnSpc>
            </a:pPr>
            <a:r>
              <a:rPr lang="en-US" dirty="0">
                <a:latin typeface="Times New Roman" panose="02020603050405020304" charset="0"/>
                <a:cs typeface="Times New Roman" panose="02020603050405020304" charset="0"/>
                <a:sym typeface="+mn-ea"/>
              </a:rPr>
              <a:t>Training Phase</a:t>
            </a:r>
            <a:endParaRPr lang="en-US" dirty="0">
              <a:latin typeface="Times New Roman" panose="02020603050405020304" charset="0"/>
              <a:cs typeface="Times New Roman" panose="02020603050405020304" charset="0"/>
            </a:endParaRPr>
          </a:p>
          <a:p>
            <a:pPr>
              <a:lnSpc>
                <a:spcPct val="100000"/>
              </a:lnSpc>
            </a:pPr>
            <a:r>
              <a:rPr lang="en-US" dirty="0">
                <a:latin typeface="Times New Roman" panose="02020603050405020304" charset="0"/>
                <a:cs typeface="Times New Roman" panose="02020603050405020304" charset="0"/>
                <a:sym typeface="+mn-ea"/>
              </a:rPr>
              <a:t>Testing and Validation</a:t>
            </a:r>
            <a:endParaRPr lang="en-US" dirty="0">
              <a:latin typeface="Times New Roman" panose="02020603050405020304" charset="0"/>
              <a:cs typeface="Times New Roman" panose="02020603050405020304" charset="0"/>
            </a:endParaRPr>
          </a:p>
          <a:p>
            <a:pPr>
              <a:lnSpc>
                <a:spcPct val="100000"/>
              </a:lnSpc>
            </a:pPr>
            <a:r>
              <a:rPr lang="en-US" dirty="0">
                <a:latin typeface="Times New Roman" panose="02020603050405020304" charset="0"/>
                <a:cs typeface="Times New Roman" panose="02020603050405020304" charset="0"/>
                <a:sym typeface="+mn-ea"/>
              </a:rPr>
              <a:t>Real-time ECG signal</a:t>
            </a:r>
            <a:endParaRPr lang="en-US" dirty="0">
              <a:latin typeface="Times New Roman" panose="02020603050405020304" charset="0"/>
              <a:cs typeface="Times New Roman" panose="02020603050405020304" charset="0"/>
            </a:endParaRPr>
          </a:p>
          <a:p>
            <a:pPr>
              <a:lnSpc>
                <a:spcPct val="100000"/>
              </a:lnSpc>
            </a:pPr>
            <a:r>
              <a:rPr lang="en-US" dirty="0">
                <a:latin typeface="Times New Roman" panose="02020603050405020304" charset="0"/>
                <a:cs typeface="Times New Roman" panose="02020603050405020304" charset="0"/>
                <a:sym typeface="+mn-ea"/>
              </a:rPr>
              <a:t>Hardware set-up</a:t>
            </a:r>
            <a:endParaRPr lang="en-US" dirty="0">
              <a:latin typeface="Times New Roman" panose="02020603050405020304" charset="0"/>
              <a:cs typeface="Times New Roman" panose="02020603050405020304" charset="0"/>
            </a:endParaRPr>
          </a:p>
          <a:p>
            <a:pPr>
              <a:lnSpc>
                <a:spcPct val="100000"/>
              </a:lnSpc>
            </a:pPr>
            <a:r>
              <a:rPr lang="en-US" dirty="0">
                <a:latin typeface="Times New Roman" panose="02020603050405020304" charset="0"/>
                <a:cs typeface="Times New Roman" panose="02020603050405020304" charset="0"/>
                <a:sym typeface="+mn-ea"/>
              </a:rPr>
              <a:t>Outputs and Results</a:t>
            </a:r>
            <a:endParaRPr lang="en-US" dirty="0">
              <a:latin typeface="Times New Roman" panose="02020603050405020304" charset="0"/>
              <a:cs typeface="Times New Roman" panose="02020603050405020304" charset="0"/>
            </a:endParaRPr>
          </a:p>
          <a:p>
            <a:pPr marL="0" indent="0">
              <a:buNone/>
            </a:pPr>
            <a:endParaRPr lang="en-IN" dirty="0"/>
          </a:p>
        </p:txBody>
      </p:sp>
    </p:spTree>
    <p:extLst>
      <p:ext uri="{BB962C8B-B14F-4D97-AF65-F5344CB8AC3E}">
        <p14:creationId xmlns:p14="http://schemas.microsoft.com/office/powerpoint/2010/main" val="64127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a:latin typeface="Times New Roman" panose="02020603050405020304" charset="0"/>
                <a:cs typeface="Times New Roman" panose="02020603050405020304" charset="0"/>
              </a:rPr>
              <a:t>AD8232 Pins </a:t>
            </a:r>
          </a:p>
        </p:txBody>
      </p:sp>
      <p:sp>
        <p:nvSpPr>
          <p:cNvPr id="5" name="Content Placeholder 2"/>
          <p:cNvSpPr>
            <a:spLocks noGrp="1"/>
          </p:cNvSpPr>
          <p:nvPr>
            <p:ph sz="half" idx="1"/>
          </p:nvPr>
        </p:nvSpPr>
        <p:spPr>
          <a:xfrm>
            <a:off x="838200" y="1825625"/>
            <a:ext cx="5181600" cy="4351338"/>
          </a:xfrm>
        </p:spPr>
        <p:txBody>
          <a:bodyPr/>
          <a:lstStyle/>
          <a:p>
            <a:r>
              <a:rPr lang="en-US" dirty="0">
                <a:latin typeface="Times New Roman" panose="02020603050405020304" charset="0"/>
                <a:cs typeface="Times New Roman" panose="02020603050405020304" charset="0"/>
              </a:rPr>
              <a:t>RA - Input 1</a:t>
            </a:r>
          </a:p>
          <a:p>
            <a:r>
              <a:rPr lang="en-US" dirty="0">
                <a:latin typeface="Times New Roman" panose="02020603050405020304" charset="0"/>
                <a:cs typeface="Times New Roman" panose="02020603050405020304" charset="0"/>
              </a:rPr>
              <a:t>LA - Input 2</a:t>
            </a:r>
          </a:p>
          <a:p>
            <a:r>
              <a:rPr lang="en-US" dirty="0">
                <a:latin typeface="Times New Roman" panose="02020603050405020304" charset="0"/>
                <a:cs typeface="Times New Roman" panose="02020603050405020304" charset="0"/>
              </a:rPr>
              <a:t>RL - Input 3</a:t>
            </a:r>
          </a:p>
          <a:p>
            <a:pPr marL="0" indent="0">
              <a:buNone/>
            </a:pPr>
            <a:endParaRPr lang="en-US" dirty="0">
              <a:latin typeface="Times New Roman" panose="02020603050405020304" charset="0"/>
              <a:cs typeface="Times New Roman" panose="02020603050405020304" charset="0"/>
            </a:endParaRPr>
          </a:p>
        </p:txBody>
      </p:sp>
      <p:pic>
        <p:nvPicPr>
          <p:cNvPr id="6" name="Picture 5" descr="IMG_256"/>
          <p:cNvPicPr>
            <a:picLocks noChangeAspect="1"/>
          </p:cNvPicPr>
          <p:nvPr/>
        </p:nvPicPr>
        <p:blipFill>
          <a:blip r:embed="rId2"/>
          <a:srcRect r="53350"/>
          <a:stretch>
            <a:fillRect/>
          </a:stretch>
        </p:blipFill>
        <p:spPr>
          <a:xfrm>
            <a:off x="6019800" y="523240"/>
            <a:ext cx="5181600" cy="581215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latin typeface="Times New Roman" panose="02020603050405020304" charset="0"/>
                <a:cs typeface="Times New Roman" panose="02020603050405020304" charset="0"/>
              </a:rPr>
              <a:t>HARDWARE SET-UP</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932646" y="2474460"/>
            <a:ext cx="4215053" cy="3008864"/>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319" y="2334500"/>
            <a:ext cx="6100780" cy="3581108"/>
          </a:xfrm>
          <a:prstGeom prst="rect">
            <a:avLst/>
          </a:prstGeom>
        </p:spPr>
      </p:pic>
      <p:sp>
        <p:nvSpPr>
          <p:cNvPr id="10" name="TextBox 9"/>
          <p:cNvSpPr txBox="1"/>
          <p:nvPr/>
        </p:nvSpPr>
        <p:spPr>
          <a:xfrm>
            <a:off x="709127" y="1690688"/>
            <a:ext cx="4739951" cy="369332"/>
          </a:xfrm>
          <a:prstGeom prst="rect">
            <a:avLst/>
          </a:prstGeom>
          <a:noFill/>
        </p:spPr>
        <p:txBody>
          <a:bodyPr wrap="square" rtlCol="0">
            <a:spAutoFit/>
          </a:bodyPr>
          <a:lstStyle/>
          <a:p>
            <a:r>
              <a:rPr lang="en-IN" dirty="0">
                <a:latin typeface="Times New Roman" panose="02020603050405020304" charset="0"/>
                <a:cs typeface="Times New Roman" panose="02020603050405020304" charset="0"/>
              </a:rPr>
              <a:t>SCHEMATIC DIAGRAM</a:t>
            </a:r>
          </a:p>
        </p:txBody>
      </p:sp>
      <p:sp>
        <p:nvSpPr>
          <p:cNvPr id="11" name="TextBox 10"/>
          <p:cNvSpPr txBox="1"/>
          <p:nvPr/>
        </p:nvSpPr>
        <p:spPr>
          <a:xfrm>
            <a:off x="6932646" y="1587179"/>
            <a:ext cx="4739951" cy="369332"/>
          </a:xfrm>
          <a:prstGeom prst="rect">
            <a:avLst/>
          </a:prstGeom>
          <a:noFill/>
        </p:spPr>
        <p:txBody>
          <a:bodyPr wrap="square" rtlCol="0">
            <a:spAutoFit/>
          </a:bodyPr>
          <a:lstStyle/>
          <a:p>
            <a:r>
              <a:rPr lang="en-IN" dirty="0">
                <a:latin typeface="Times New Roman" panose="02020603050405020304" charset="0"/>
                <a:cs typeface="Times New Roman" panose="02020603050405020304" charset="0"/>
              </a:rPr>
              <a:t>HARDWARE SETUP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REAL –</a:t>
            </a:r>
            <a:r>
              <a:rPr lang="en-US" altLang="en-IN" dirty="0">
                <a:latin typeface="Times New Roman" panose="02020603050405020304" charset="0"/>
                <a:cs typeface="Times New Roman" panose="02020603050405020304" charset="0"/>
              </a:rPr>
              <a:t> </a:t>
            </a:r>
            <a:r>
              <a:rPr lang="en-IN" dirty="0">
                <a:latin typeface="Times New Roman" panose="02020603050405020304" charset="0"/>
                <a:cs typeface="Times New Roman" panose="02020603050405020304" charset="0"/>
              </a:rPr>
              <a:t>TIME </a:t>
            </a:r>
            <a:r>
              <a:rPr lang="en-US" altLang="en-IN" dirty="0">
                <a:latin typeface="Times New Roman" panose="02020603050405020304" charset="0"/>
                <a:cs typeface="Times New Roman" panose="02020603050405020304" charset="0"/>
              </a:rPr>
              <a:t>ECG</a:t>
            </a: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651" t="3504" r="47750" b="18658"/>
          <a:stretch>
            <a:fillRect/>
          </a:stretch>
        </p:blipFill>
        <p:spPr>
          <a:xfrm>
            <a:off x="838200" y="1690688"/>
            <a:ext cx="10515600" cy="4724408"/>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atin typeface="Times New Roman" panose="02020603050405020304" charset="0"/>
                <a:cs typeface="Times New Roman" panose="02020603050405020304" charset="0"/>
              </a:rPr>
              <a:t>OUTPUTS &amp; RESULTS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423" y="55245"/>
            <a:ext cx="10515600" cy="1325563"/>
          </a:xfrm>
        </p:spPr>
        <p:txBody>
          <a:bodyPr/>
          <a:lstStyle/>
          <a:p>
            <a:r>
              <a:rPr lang="en-IN" dirty="0">
                <a:latin typeface="Times New Roman" panose="02020603050405020304" charset="0"/>
                <a:cs typeface="Times New Roman" panose="02020603050405020304" charset="0"/>
              </a:rPr>
              <a:t>O</a:t>
            </a:r>
            <a:r>
              <a:rPr lang="en-US" altLang="en-IN" dirty="0">
                <a:latin typeface="Times New Roman" panose="02020603050405020304" charset="0"/>
                <a:cs typeface="Times New Roman" panose="02020603050405020304" charset="0"/>
              </a:rPr>
              <a:t>UTPUT</a:t>
            </a:r>
          </a:p>
        </p:txBody>
      </p:sp>
      <p:sp>
        <p:nvSpPr>
          <p:cNvPr id="8" name="Text Placeholder 7"/>
          <p:cNvSpPr>
            <a:spLocks noGrp="1"/>
          </p:cNvSpPr>
          <p:nvPr>
            <p:ph type="body" idx="1"/>
          </p:nvPr>
        </p:nvSpPr>
        <p:spPr>
          <a:xfrm>
            <a:off x="840105" y="703580"/>
            <a:ext cx="10516235" cy="823595"/>
          </a:xfrm>
        </p:spPr>
        <p:txBody>
          <a:bodyPr>
            <a:noAutofit/>
          </a:bodyPr>
          <a:lstStyle/>
          <a:p>
            <a:pPr algn="l"/>
            <a:r>
              <a:rPr lang="en-IN" b="0" dirty="0">
                <a:latin typeface="Times New Roman" panose="02020603050405020304" charset="0"/>
                <a:cs typeface="Times New Roman" panose="02020603050405020304" charset="0"/>
              </a:rPr>
              <a:t>AF Detection in Long-term AF Dataset</a:t>
            </a:r>
            <a:r>
              <a:rPr lang="en-US" altLang="en-IN" b="0" dirty="0">
                <a:latin typeface="Times New Roman" panose="02020603050405020304" charset="0"/>
                <a:cs typeface="Times New Roman" panose="02020603050405020304" charset="0"/>
              </a:rPr>
              <a:t>:</a:t>
            </a:r>
            <a:endParaRPr lang="en-US" altLang="en-IN" sz="2800" b="0" dirty="0">
              <a:latin typeface="Times New Roman" panose="02020603050405020304" charset="0"/>
              <a:cs typeface="Times New Roman" panose="02020603050405020304" charset="0"/>
            </a:endParaRPr>
          </a:p>
        </p:txBody>
      </p:sp>
      <p:pic>
        <p:nvPicPr>
          <p:cNvPr id="7" name="Content Placeholder 6"/>
          <p:cNvPicPr>
            <a:picLocks noGrp="1" noChangeAspect="1"/>
          </p:cNvPicPr>
          <p:nvPr>
            <p:ph sz="half" idx="2"/>
          </p:nvPr>
        </p:nvPicPr>
        <p:blipFill>
          <a:blip r:embed="rId2"/>
          <a:stretch>
            <a:fillRect/>
          </a:stretch>
        </p:blipFill>
        <p:spPr>
          <a:xfrm>
            <a:off x="2381250" y="1593215"/>
            <a:ext cx="7435215" cy="3391535"/>
          </a:xfrm>
          <a:prstGeom prst="rect">
            <a:avLst/>
          </a:prstGeom>
        </p:spPr>
      </p:pic>
      <p:pic>
        <p:nvPicPr>
          <p:cNvPr id="11" name="Content Placeholder 10"/>
          <p:cNvPicPr>
            <a:picLocks noGrp="1" noChangeAspect="1"/>
          </p:cNvPicPr>
          <p:nvPr>
            <p:ph sz="quarter" idx="4"/>
          </p:nvPr>
        </p:nvPicPr>
        <p:blipFill>
          <a:blip r:embed="rId3"/>
          <a:stretch>
            <a:fillRect/>
          </a:stretch>
        </p:blipFill>
        <p:spPr>
          <a:xfrm>
            <a:off x="1866265" y="5507990"/>
            <a:ext cx="8459470" cy="847725"/>
          </a:xfrm>
          <a:prstGeom prst="rect">
            <a:avLst/>
          </a:prstGeom>
        </p:spPr>
      </p:pic>
      <p:sp>
        <p:nvSpPr>
          <p:cNvPr id="15" name="Text Placeholder 7"/>
          <p:cNvSpPr>
            <a:spLocks noGrp="1"/>
          </p:cNvSpPr>
          <p:nvPr/>
        </p:nvSpPr>
        <p:spPr>
          <a:xfrm>
            <a:off x="840105" y="4602480"/>
            <a:ext cx="10516235" cy="82359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IN" b="0" dirty="0">
                <a:latin typeface="Times New Roman" panose="02020603050405020304" charset="0"/>
                <a:cs typeface="Times New Roman" panose="02020603050405020304" charset="0"/>
              </a:rPr>
              <a:t> Display of AF Detection in Long-term AF Dataset</a:t>
            </a:r>
            <a:r>
              <a:rPr lang="en-US" altLang="en-IN" b="0" dirty="0">
                <a:latin typeface="Times New Roman" panose="02020603050405020304" charset="0"/>
                <a:cs typeface="Times New Roman" panose="02020603050405020304" charset="0"/>
              </a:rPr>
              <a:t>:</a:t>
            </a:r>
            <a:endParaRPr lang="en-US" altLang="en-IN" sz="2800" b="0" dirty="0">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80645"/>
            <a:ext cx="10515600" cy="1325563"/>
          </a:xfrm>
        </p:spPr>
        <p:txBody>
          <a:bodyPr/>
          <a:lstStyle/>
          <a:p>
            <a:r>
              <a:rPr lang="en-US">
                <a:latin typeface="Times New Roman" panose="02020603050405020304" charset="0"/>
                <a:cs typeface="Times New Roman" panose="02020603050405020304" charset="0"/>
              </a:rPr>
              <a:t>OUTPUT</a:t>
            </a:r>
          </a:p>
        </p:txBody>
      </p:sp>
      <p:pic>
        <p:nvPicPr>
          <p:cNvPr id="10" name="Content Placeholder 9"/>
          <p:cNvPicPr>
            <a:picLocks noGrp="1" noChangeAspect="1"/>
          </p:cNvPicPr>
          <p:nvPr>
            <p:ph sz="half" idx="1"/>
          </p:nvPr>
        </p:nvPicPr>
        <p:blipFill>
          <a:blip r:embed="rId2"/>
          <a:stretch>
            <a:fillRect/>
          </a:stretch>
        </p:blipFill>
        <p:spPr>
          <a:xfrm>
            <a:off x="2472055" y="1569720"/>
            <a:ext cx="7395845" cy="3374390"/>
          </a:xfrm>
          <a:prstGeom prst="rect">
            <a:avLst/>
          </a:prstGeom>
        </p:spPr>
      </p:pic>
      <p:sp>
        <p:nvSpPr>
          <p:cNvPr id="9" name="Text Placeholder 7"/>
          <p:cNvSpPr>
            <a:spLocks noGrp="1"/>
          </p:cNvSpPr>
          <p:nvPr/>
        </p:nvSpPr>
        <p:spPr>
          <a:xfrm>
            <a:off x="857885" y="1007110"/>
            <a:ext cx="9297035" cy="43370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IN" b="0" dirty="0">
                <a:latin typeface="Times New Roman" panose="02020603050405020304" charset="0"/>
                <a:cs typeface="Times New Roman" panose="02020603050405020304" charset="0"/>
              </a:rPr>
              <a:t>AF Detection in Normal Sinus Rhythm Dataset</a:t>
            </a:r>
            <a:r>
              <a:rPr lang="en-US" altLang="en-IN" b="0" dirty="0">
                <a:latin typeface="Times New Roman" panose="02020603050405020304" charset="0"/>
                <a:cs typeface="Times New Roman" panose="02020603050405020304" charset="0"/>
              </a:rPr>
              <a:t>:</a:t>
            </a:r>
            <a:r>
              <a:rPr lang="en-IN" b="0" dirty="0">
                <a:latin typeface="Times New Roman" panose="02020603050405020304" charset="0"/>
                <a:cs typeface="Times New Roman" panose="02020603050405020304" charset="0"/>
              </a:rPr>
              <a:t> </a:t>
            </a:r>
          </a:p>
        </p:txBody>
      </p:sp>
      <p:sp>
        <p:nvSpPr>
          <p:cNvPr id="15" name="Text Placeholder 7"/>
          <p:cNvSpPr>
            <a:spLocks noGrp="1"/>
          </p:cNvSpPr>
          <p:nvPr/>
        </p:nvSpPr>
        <p:spPr>
          <a:xfrm>
            <a:off x="866775" y="4655820"/>
            <a:ext cx="10516235" cy="82359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b="0" dirty="0">
                <a:latin typeface="Times New Roman" panose="02020603050405020304" charset="0"/>
                <a:cs typeface="Times New Roman" panose="02020603050405020304" charset="0"/>
              </a:rPr>
              <a:t>Display of AF Detection in Normal Sinus Rhythm Dataset</a:t>
            </a:r>
            <a:r>
              <a:rPr lang="en-US" b="0" dirty="0">
                <a:latin typeface="Times New Roman" panose="02020603050405020304" charset="0"/>
                <a:cs typeface="Times New Roman" panose="02020603050405020304" charset="0"/>
              </a:rPr>
              <a:t>:</a:t>
            </a:r>
          </a:p>
        </p:txBody>
      </p:sp>
      <p:pic>
        <p:nvPicPr>
          <p:cNvPr id="12" name="Content Placeholder 11"/>
          <p:cNvPicPr>
            <a:picLocks noGrp="1" noChangeAspect="1"/>
          </p:cNvPicPr>
          <p:nvPr>
            <p:ph sz="half" idx="2"/>
          </p:nvPr>
        </p:nvPicPr>
        <p:blipFill>
          <a:blip r:embed="rId3"/>
          <a:srcRect t="12879" b="12879"/>
          <a:stretch>
            <a:fillRect/>
          </a:stretch>
        </p:blipFill>
        <p:spPr>
          <a:xfrm>
            <a:off x="2472055" y="5525770"/>
            <a:ext cx="7306310" cy="684530"/>
          </a:xfrm>
          <a:prstGeom prst="rect">
            <a:avLst/>
          </a:prstGeom>
        </p:spPr>
      </p:pic>
      <p:sp>
        <p:nvSpPr>
          <p:cNvPr id="3" name="TextBox 2">
            <a:extLst>
              <a:ext uri="{FF2B5EF4-FFF2-40B4-BE49-F238E27FC236}">
                <a16:creationId xmlns:a16="http://schemas.microsoft.com/office/drawing/2014/main" id="{8CBB3B97-47B2-052F-B14B-777BDDBB8184}"/>
              </a:ext>
            </a:extLst>
          </p:cNvPr>
          <p:cNvSpPr txBox="1"/>
          <p:nvPr/>
        </p:nvSpPr>
        <p:spPr>
          <a:xfrm>
            <a:off x="3048778" y="3244334"/>
            <a:ext cx="6097554" cy="369332"/>
          </a:xfrm>
          <a:prstGeom prst="rect">
            <a:avLst/>
          </a:prstGeom>
          <a:noFill/>
        </p:spPr>
        <p:txBody>
          <a:bodyPr wrap="square">
            <a:spAutoFit/>
          </a:bodyPr>
          <a:lstStyle/>
          <a:p>
            <a:r>
              <a:rPr lang="en-IN" b="0" dirty="0">
                <a:latin typeface="Times New Roman" panose="02020603050405020304" charset="0"/>
                <a:cs typeface="Times New Roman" panose="02020603050405020304" charset="0"/>
              </a:rPr>
              <a:t>AF Detection in Normal Sinus Rhythm Dataset</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RESULTS</a:t>
            </a:r>
            <a:endParaRPr lang="en-IN" dirty="0">
              <a:latin typeface="Times New Roman" panose="02020603050405020304" charset="0"/>
              <a:cs typeface="Times New Roman" panose="02020603050405020304" charset="0"/>
            </a:endParaRPr>
          </a:p>
        </p:txBody>
      </p:sp>
      <p:sp>
        <p:nvSpPr>
          <p:cNvPr id="11" name="Text Placeholder 10"/>
          <p:cNvSpPr>
            <a:spLocks noGrp="1"/>
          </p:cNvSpPr>
          <p:nvPr>
            <p:ph type="body" idx="1"/>
          </p:nvPr>
        </p:nvSpPr>
        <p:spPr>
          <a:xfrm>
            <a:off x="839788" y="2024743"/>
            <a:ext cx="5157787" cy="480332"/>
          </a:xfrm>
        </p:spPr>
        <p:txBody>
          <a:bodyPr>
            <a:normAutofit fontScale="92500"/>
          </a:bodyPr>
          <a:lstStyle/>
          <a:p>
            <a:pPr algn="ctr"/>
            <a:r>
              <a:rPr lang="en-US" b="0" dirty="0">
                <a:latin typeface="Times New Roman" panose="02020603050405020304" charset="0"/>
                <a:cs typeface="Times New Roman" panose="02020603050405020304" charset="0"/>
              </a:rPr>
              <a:t>Training Accuracy vs Validation Accuracy</a:t>
            </a:r>
            <a:endParaRPr lang="en-IN" b="0" dirty="0">
              <a:latin typeface="Times New Roman" panose="02020603050405020304" charset="0"/>
              <a:cs typeface="Times New Roman" panose="02020603050405020304" charset="0"/>
            </a:endParaRPr>
          </a:p>
        </p:txBody>
      </p:sp>
      <p:sp>
        <p:nvSpPr>
          <p:cNvPr id="13" name="Text Placeholder 12"/>
          <p:cNvSpPr>
            <a:spLocks noGrp="1"/>
          </p:cNvSpPr>
          <p:nvPr>
            <p:ph type="body" sz="quarter" idx="3"/>
          </p:nvPr>
        </p:nvSpPr>
        <p:spPr>
          <a:xfrm>
            <a:off x="6172200" y="2024743"/>
            <a:ext cx="5183188" cy="480332"/>
          </a:xfrm>
        </p:spPr>
        <p:txBody>
          <a:bodyPr>
            <a:normAutofit fontScale="92500"/>
          </a:bodyPr>
          <a:lstStyle/>
          <a:p>
            <a:pPr algn="ctr"/>
            <a:r>
              <a:rPr lang="en-US" sz="2400" b="0" dirty="0">
                <a:latin typeface="Times New Roman" panose="02020603050405020304" charset="0"/>
                <a:cs typeface="Times New Roman" panose="02020603050405020304" charset="0"/>
              </a:rPr>
              <a:t>Training Loss vs Validation Loss</a:t>
            </a:r>
            <a:endParaRPr lang="en-IN" sz="2400" b="0" dirty="0">
              <a:latin typeface="Times New Roman" panose="02020603050405020304" charset="0"/>
              <a:cs typeface="Times New Roman" panose="02020603050405020304" charset="0"/>
            </a:endParaRPr>
          </a:p>
        </p:txBody>
      </p:sp>
      <p:pic>
        <p:nvPicPr>
          <p:cNvPr id="4" name="Content Placeholder 3"/>
          <p:cNvPicPr>
            <a:picLocks noGrp="1" noChangeAspect="1"/>
          </p:cNvPicPr>
          <p:nvPr>
            <p:ph sz="half" idx="2"/>
          </p:nvPr>
        </p:nvPicPr>
        <p:blipFill>
          <a:blip r:embed="rId2"/>
          <a:stretch>
            <a:fillRect/>
          </a:stretch>
        </p:blipFill>
        <p:spPr>
          <a:xfrm>
            <a:off x="1085850" y="2505075"/>
            <a:ext cx="4664710" cy="3684905"/>
          </a:xfrm>
          <a:prstGeom prst="rect">
            <a:avLst/>
          </a:prstGeom>
        </p:spPr>
      </p:pic>
      <p:pic>
        <p:nvPicPr>
          <p:cNvPr id="6" name="Content Placeholder 5"/>
          <p:cNvPicPr>
            <a:picLocks noGrp="1" noChangeAspect="1"/>
          </p:cNvPicPr>
          <p:nvPr>
            <p:ph sz="quarter" idx="4"/>
          </p:nvPr>
        </p:nvPicPr>
        <p:blipFill>
          <a:blip r:embed="rId3"/>
          <a:stretch>
            <a:fillRect/>
          </a:stretch>
        </p:blipFill>
        <p:spPr>
          <a:xfrm>
            <a:off x="6435090" y="2505075"/>
            <a:ext cx="4656455" cy="368490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rPr>
              <a:t>CONFUSION MATRIX:</a:t>
            </a:r>
          </a:p>
        </p:txBody>
      </p:sp>
      <p:pic>
        <p:nvPicPr>
          <p:cNvPr id="4" name="Content Placeholder 3"/>
          <p:cNvPicPr>
            <a:picLocks noGrp="1" noChangeAspect="1"/>
          </p:cNvPicPr>
          <p:nvPr>
            <p:ph idx="1"/>
          </p:nvPr>
        </p:nvPicPr>
        <p:blipFill>
          <a:blip r:embed="rId2"/>
          <a:stretch>
            <a:fillRect/>
          </a:stretch>
        </p:blipFill>
        <p:spPr>
          <a:xfrm>
            <a:off x="3578860" y="1367155"/>
            <a:ext cx="4850765" cy="514413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PERFORMANCE METRICS:</a:t>
            </a:r>
            <a:endParaRPr lang="en-IN" dirty="0">
              <a:latin typeface="Times New Roman" panose="02020603050405020304" charset="0"/>
              <a:cs typeface="Times New Roman" panose="0202060305040502030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92313328"/>
              </p:ext>
            </p:extLst>
          </p:nvPr>
        </p:nvGraphicFramePr>
        <p:xfrm>
          <a:off x="2015490" y="1691005"/>
          <a:ext cx="8160385" cy="4750850"/>
        </p:xfrm>
        <a:graphic>
          <a:graphicData uri="http://schemas.openxmlformats.org/drawingml/2006/table">
            <a:tbl>
              <a:tblPr firstRow="1" firstCol="1" bandRow="1">
                <a:tableStyleId>{5940675A-B579-460E-94D1-54222C63F5DA}</a:tableStyleId>
              </a:tblPr>
              <a:tblGrid>
                <a:gridCol w="4235450">
                  <a:extLst>
                    <a:ext uri="{9D8B030D-6E8A-4147-A177-3AD203B41FA5}">
                      <a16:colId xmlns:a16="http://schemas.microsoft.com/office/drawing/2014/main" val="20000"/>
                    </a:ext>
                  </a:extLst>
                </a:gridCol>
                <a:gridCol w="3924935">
                  <a:extLst>
                    <a:ext uri="{9D8B030D-6E8A-4147-A177-3AD203B41FA5}">
                      <a16:colId xmlns:a16="http://schemas.microsoft.com/office/drawing/2014/main" val="20001"/>
                    </a:ext>
                  </a:extLst>
                </a:gridCol>
              </a:tblGrid>
              <a:tr h="690245">
                <a:tc>
                  <a:txBody>
                    <a:bodyPr/>
                    <a:lstStyle/>
                    <a:p>
                      <a:pPr algn="ctr">
                        <a:lnSpc>
                          <a:spcPct val="100000"/>
                        </a:lnSpc>
                      </a:pPr>
                      <a:r>
                        <a:rPr lang="en-US" sz="2000" b="1" dirty="0">
                          <a:effectLst/>
                          <a:latin typeface="Times New Roman" panose="02020603050405020304" charset="0"/>
                          <a:cs typeface="Times New Roman" panose="02020603050405020304" charset="0"/>
                        </a:rPr>
                        <a:t>Performance Metrics</a:t>
                      </a:r>
                      <a:endParaRPr lang="en-US" sz="2000" b="1" dirty="0">
                        <a:effectLst/>
                        <a:latin typeface="Times New Roman" panose="02020603050405020304" charset="0"/>
                        <a:ea typeface="SimSun" panose="02010600030101010101" pitchFamily="2" charset="-122"/>
                        <a:cs typeface="Times New Roman" panose="02020603050405020304" charset="0"/>
                      </a:endParaRPr>
                    </a:p>
                  </a:txBody>
                  <a:tcPr marL="68580" marR="68580" marT="0" marB="0" anchor="ctr"/>
                </a:tc>
                <a:tc>
                  <a:txBody>
                    <a:bodyPr/>
                    <a:lstStyle/>
                    <a:p>
                      <a:pPr algn="ctr">
                        <a:lnSpc>
                          <a:spcPct val="100000"/>
                        </a:lnSpc>
                      </a:pPr>
                      <a:r>
                        <a:rPr lang="en-US" sz="2000" b="1" dirty="0">
                          <a:effectLst/>
                          <a:latin typeface="Times New Roman" panose="02020603050405020304" charset="0"/>
                          <a:cs typeface="Times New Roman" panose="02020603050405020304" charset="0"/>
                        </a:rPr>
                        <a:t>Proposed Model</a:t>
                      </a:r>
                      <a:endParaRPr lang="en-US" sz="2000" b="1" dirty="0">
                        <a:effectLst/>
                        <a:latin typeface="Times New Roman" panose="02020603050405020304" charset="0"/>
                        <a:ea typeface="SimSun" panose="02010600030101010101" pitchFamily="2" charset="-122"/>
                        <a:cs typeface="Times New Roman" panose="02020603050405020304" charset="0"/>
                      </a:endParaRPr>
                    </a:p>
                  </a:txBody>
                  <a:tcPr marL="68580" marR="68580" marT="0" marB="0" anchor="ctr"/>
                </a:tc>
                <a:extLst>
                  <a:ext uri="{0D108BD9-81ED-4DB2-BD59-A6C34878D82A}">
                    <a16:rowId xmlns:a16="http://schemas.microsoft.com/office/drawing/2014/main" val="10000"/>
                  </a:ext>
                </a:extLst>
              </a:tr>
              <a:tr h="772497">
                <a:tc>
                  <a:txBody>
                    <a:bodyPr/>
                    <a:lstStyle/>
                    <a:p>
                      <a:pPr algn="ctr">
                        <a:lnSpc>
                          <a:spcPct val="200000"/>
                        </a:lnSpc>
                      </a:pPr>
                      <a:r>
                        <a:rPr lang="en-US" sz="2000" b="0" dirty="0">
                          <a:effectLst/>
                          <a:latin typeface="Times New Roman" panose="02020603050405020304" charset="0"/>
                          <a:cs typeface="Times New Roman" panose="02020603050405020304" charset="0"/>
                        </a:rPr>
                        <a:t>Accuracy</a:t>
                      </a:r>
                      <a:endParaRPr lang="en-US" sz="2000" b="0" dirty="0">
                        <a:effectLst/>
                        <a:latin typeface="Times New Roman" panose="02020603050405020304" charset="0"/>
                        <a:ea typeface="SimSun" panose="02010600030101010101" pitchFamily="2" charset="-122"/>
                        <a:cs typeface="Times New Roman" panose="02020603050405020304" charset="0"/>
                      </a:endParaRPr>
                    </a:p>
                  </a:txBody>
                  <a:tcPr marL="68580" marR="68580" marT="0" marB="0" anchor="ctr"/>
                </a:tc>
                <a:tc>
                  <a:txBody>
                    <a:bodyPr/>
                    <a:lstStyle/>
                    <a:p>
                      <a:pPr algn="ctr">
                        <a:lnSpc>
                          <a:spcPct val="200000"/>
                        </a:lnSpc>
                      </a:pPr>
                      <a:r>
                        <a:rPr lang="en-US" sz="2000" b="0" dirty="0">
                          <a:effectLst/>
                          <a:latin typeface="Times New Roman" panose="02020603050405020304" charset="0"/>
                          <a:cs typeface="Times New Roman" panose="02020603050405020304" charset="0"/>
                        </a:rPr>
                        <a:t>96.5%</a:t>
                      </a:r>
                      <a:endParaRPr lang="en-US" sz="2000" b="0" dirty="0">
                        <a:effectLst/>
                        <a:latin typeface="Times New Roman" panose="02020603050405020304" charset="0"/>
                        <a:ea typeface="SimSun" panose="02010600030101010101" pitchFamily="2" charset="-122"/>
                        <a:cs typeface="Times New Roman" panose="02020603050405020304" charset="0"/>
                      </a:endParaRPr>
                    </a:p>
                  </a:txBody>
                  <a:tcPr marL="68580" marR="68580" marT="0" marB="0" anchor="ctr"/>
                </a:tc>
                <a:extLst>
                  <a:ext uri="{0D108BD9-81ED-4DB2-BD59-A6C34878D82A}">
                    <a16:rowId xmlns:a16="http://schemas.microsoft.com/office/drawing/2014/main" val="10001"/>
                  </a:ext>
                </a:extLst>
              </a:tr>
              <a:tr h="727788">
                <a:tc>
                  <a:txBody>
                    <a:bodyPr/>
                    <a:lstStyle/>
                    <a:p>
                      <a:pPr algn="ctr">
                        <a:lnSpc>
                          <a:spcPct val="200000"/>
                        </a:lnSpc>
                      </a:pPr>
                      <a:r>
                        <a:rPr lang="en-US" sz="2000" b="0" dirty="0">
                          <a:effectLst/>
                          <a:latin typeface="Times New Roman" panose="02020603050405020304" charset="0"/>
                          <a:cs typeface="Times New Roman" panose="02020603050405020304" charset="0"/>
                        </a:rPr>
                        <a:t>Precision</a:t>
                      </a:r>
                      <a:endParaRPr lang="en-US" sz="2000" b="0" dirty="0">
                        <a:effectLst/>
                        <a:latin typeface="Times New Roman" panose="02020603050405020304" charset="0"/>
                        <a:ea typeface="SimSun" panose="02010600030101010101" pitchFamily="2" charset="-122"/>
                        <a:cs typeface="Times New Roman" panose="02020603050405020304" charset="0"/>
                      </a:endParaRPr>
                    </a:p>
                  </a:txBody>
                  <a:tcPr marL="68580" marR="68580" marT="0" marB="0" anchor="ctr"/>
                </a:tc>
                <a:tc>
                  <a:txBody>
                    <a:bodyPr/>
                    <a:lstStyle/>
                    <a:p>
                      <a:pPr algn="ctr">
                        <a:lnSpc>
                          <a:spcPct val="200000"/>
                        </a:lnSpc>
                      </a:pPr>
                      <a:r>
                        <a:rPr lang="en-US" sz="2000" b="0" dirty="0">
                          <a:effectLst/>
                          <a:latin typeface="Times New Roman" panose="02020603050405020304" charset="0"/>
                          <a:cs typeface="Times New Roman" panose="02020603050405020304" charset="0"/>
                        </a:rPr>
                        <a:t>0.966</a:t>
                      </a:r>
                      <a:endParaRPr lang="en-US" sz="2000" b="0" dirty="0">
                        <a:effectLst/>
                        <a:latin typeface="Times New Roman" panose="02020603050405020304" charset="0"/>
                        <a:ea typeface="SimSun" panose="02010600030101010101" pitchFamily="2" charset="-122"/>
                        <a:cs typeface="Times New Roman" panose="02020603050405020304" charset="0"/>
                      </a:endParaRPr>
                    </a:p>
                  </a:txBody>
                  <a:tcPr marL="68580" marR="68580" marT="0" marB="0" anchor="ctr"/>
                </a:tc>
                <a:extLst>
                  <a:ext uri="{0D108BD9-81ED-4DB2-BD59-A6C34878D82A}">
                    <a16:rowId xmlns:a16="http://schemas.microsoft.com/office/drawing/2014/main" val="10002"/>
                  </a:ext>
                </a:extLst>
              </a:tr>
              <a:tr h="853440">
                <a:tc>
                  <a:txBody>
                    <a:bodyPr/>
                    <a:lstStyle/>
                    <a:p>
                      <a:pPr algn="ctr">
                        <a:lnSpc>
                          <a:spcPct val="200000"/>
                        </a:lnSpc>
                      </a:pPr>
                      <a:r>
                        <a:rPr lang="en-US" sz="2000" b="0" dirty="0">
                          <a:effectLst/>
                          <a:latin typeface="Times New Roman" panose="02020603050405020304" charset="0"/>
                          <a:cs typeface="Times New Roman" panose="02020603050405020304" charset="0"/>
                        </a:rPr>
                        <a:t>Recall</a:t>
                      </a:r>
                      <a:endParaRPr lang="en-US" sz="2000" b="0" dirty="0">
                        <a:effectLst/>
                        <a:latin typeface="Times New Roman" panose="02020603050405020304" charset="0"/>
                        <a:ea typeface="SimSun" panose="02010600030101010101" pitchFamily="2" charset="-122"/>
                        <a:cs typeface="Times New Roman" panose="02020603050405020304" charset="0"/>
                      </a:endParaRPr>
                    </a:p>
                  </a:txBody>
                  <a:tcPr marL="68580" marR="68580" marT="0" marB="0" anchor="ctr"/>
                </a:tc>
                <a:tc>
                  <a:txBody>
                    <a:bodyPr/>
                    <a:lstStyle/>
                    <a:p>
                      <a:pPr algn="ctr">
                        <a:lnSpc>
                          <a:spcPct val="200000"/>
                        </a:lnSpc>
                      </a:pPr>
                      <a:r>
                        <a:rPr lang="en-US" sz="2000" b="0" dirty="0">
                          <a:effectLst/>
                          <a:latin typeface="Times New Roman" panose="02020603050405020304" charset="0"/>
                          <a:cs typeface="Times New Roman" panose="02020603050405020304" charset="0"/>
                        </a:rPr>
                        <a:t>0.965</a:t>
                      </a:r>
                      <a:endParaRPr lang="en-US" sz="2000" b="0" dirty="0">
                        <a:effectLst/>
                        <a:latin typeface="Times New Roman" panose="02020603050405020304" charset="0"/>
                        <a:ea typeface="SimSun" panose="02010600030101010101" pitchFamily="2" charset="-122"/>
                        <a:cs typeface="Times New Roman" panose="02020603050405020304" charset="0"/>
                      </a:endParaRPr>
                    </a:p>
                  </a:txBody>
                  <a:tcPr marL="68580" marR="68580" marT="0" marB="0" anchor="ctr"/>
                </a:tc>
                <a:extLst>
                  <a:ext uri="{0D108BD9-81ED-4DB2-BD59-A6C34878D82A}">
                    <a16:rowId xmlns:a16="http://schemas.microsoft.com/office/drawing/2014/main" val="10003"/>
                  </a:ext>
                </a:extLst>
              </a:tr>
              <a:tr h="853440">
                <a:tc>
                  <a:txBody>
                    <a:bodyPr/>
                    <a:lstStyle/>
                    <a:p>
                      <a:pPr algn="ctr">
                        <a:lnSpc>
                          <a:spcPct val="200000"/>
                        </a:lnSpc>
                      </a:pPr>
                      <a:r>
                        <a:rPr lang="en-US" sz="2000" b="0" dirty="0">
                          <a:effectLst/>
                          <a:latin typeface="Times New Roman" panose="02020603050405020304" charset="0"/>
                          <a:cs typeface="Times New Roman" panose="02020603050405020304" charset="0"/>
                        </a:rPr>
                        <a:t>F1 Score</a:t>
                      </a:r>
                      <a:endParaRPr lang="en-US" sz="2000" b="0" dirty="0">
                        <a:effectLst/>
                        <a:latin typeface="Times New Roman" panose="02020603050405020304" charset="0"/>
                        <a:ea typeface="SimSun" panose="02010600030101010101" pitchFamily="2" charset="-122"/>
                        <a:cs typeface="Times New Roman" panose="02020603050405020304" charset="0"/>
                      </a:endParaRPr>
                    </a:p>
                  </a:txBody>
                  <a:tcPr marL="68580" marR="68580" marT="0" marB="0" anchor="ctr"/>
                </a:tc>
                <a:tc>
                  <a:txBody>
                    <a:bodyPr/>
                    <a:lstStyle/>
                    <a:p>
                      <a:pPr algn="ctr">
                        <a:lnSpc>
                          <a:spcPct val="200000"/>
                        </a:lnSpc>
                      </a:pPr>
                      <a:r>
                        <a:rPr lang="en-US" sz="2000" b="0" dirty="0">
                          <a:effectLst/>
                          <a:latin typeface="Times New Roman" panose="02020603050405020304" charset="0"/>
                          <a:cs typeface="Times New Roman" panose="02020603050405020304" charset="0"/>
                        </a:rPr>
                        <a:t>0.964</a:t>
                      </a:r>
                      <a:endParaRPr lang="en-US" sz="2000" b="0" dirty="0">
                        <a:effectLst/>
                        <a:latin typeface="Times New Roman" panose="02020603050405020304" charset="0"/>
                        <a:ea typeface="SimSun" panose="02010600030101010101" pitchFamily="2" charset="-122"/>
                        <a:cs typeface="Times New Roman" panose="02020603050405020304" charset="0"/>
                      </a:endParaRPr>
                    </a:p>
                  </a:txBody>
                  <a:tcPr marL="68580" marR="68580" marT="0" marB="0" anchor="ctr"/>
                </a:tc>
                <a:extLst>
                  <a:ext uri="{0D108BD9-81ED-4DB2-BD59-A6C34878D82A}">
                    <a16:rowId xmlns:a16="http://schemas.microsoft.com/office/drawing/2014/main" val="10004"/>
                  </a:ext>
                </a:extLst>
              </a:tr>
              <a:tr h="853440">
                <a:tc>
                  <a:txBody>
                    <a:bodyPr/>
                    <a:lstStyle/>
                    <a:p>
                      <a:pPr algn="ctr">
                        <a:lnSpc>
                          <a:spcPct val="200000"/>
                        </a:lnSpc>
                        <a:buNone/>
                      </a:pPr>
                      <a:r>
                        <a:rPr lang="en-US" altLang="en-IN" sz="2000" b="0" dirty="0">
                          <a:effectLst/>
                          <a:latin typeface="Times New Roman" panose="02020603050405020304" charset="0"/>
                          <a:ea typeface="SimSun" panose="02010600030101010101" pitchFamily="2" charset="-122"/>
                          <a:cs typeface="Times New Roman" panose="02020603050405020304" charset="0"/>
                        </a:rPr>
                        <a:t>Specificity</a:t>
                      </a:r>
                    </a:p>
                  </a:txBody>
                  <a:tcPr marL="68580" marR="68580" marT="0" marB="0" anchor="ctr"/>
                </a:tc>
                <a:tc>
                  <a:txBody>
                    <a:bodyPr/>
                    <a:lstStyle/>
                    <a:p>
                      <a:pPr algn="ctr">
                        <a:lnSpc>
                          <a:spcPct val="200000"/>
                        </a:lnSpc>
                        <a:buNone/>
                      </a:pPr>
                      <a:r>
                        <a:rPr lang="en-US" altLang="en-IN" sz="2000" b="0" dirty="0">
                          <a:effectLst/>
                          <a:latin typeface="Times New Roman" panose="02020603050405020304" charset="0"/>
                          <a:ea typeface="SimSun" panose="02010600030101010101" pitchFamily="2" charset="-122"/>
                          <a:cs typeface="Times New Roman" panose="02020603050405020304" charset="0"/>
                        </a:rPr>
                        <a:t>0.996</a:t>
                      </a: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atin typeface="Times New Roman" panose="02020603050405020304" charset="0"/>
                <a:cs typeface="Times New Roman" panose="02020603050405020304" charset="0"/>
              </a:rPr>
              <a:t>COMPARISION WITH OTHER METHODS</a:t>
            </a:r>
          </a:p>
        </p:txBody>
      </p:sp>
      <p:graphicFrame>
        <p:nvGraphicFramePr>
          <p:cNvPr id="4" name="Content Placeholder 3"/>
          <p:cNvGraphicFramePr>
            <a:graphicFrameLocks noGrp="1"/>
          </p:cNvGraphicFramePr>
          <p:nvPr>
            <p:ph idx="1"/>
          </p:nvPr>
        </p:nvGraphicFramePr>
        <p:xfrm>
          <a:off x="838200" y="1825625"/>
          <a:ext cx="10907395" cy="3977005"/>
        </p:xfrm>
        <a:graphic>
          <a:graphicData uri="http://schemas.openxmlformats.org/drawingml/2006/table">
            <a:tbl>
              <a:tblPr/>
              <a:tblGrid>
                <a:gridCol w="1981835">
                  <a:extLst>
                    <a:ext uri="{9D8B030D-6E8A-4147-A177-3AD203B41FA5}">
                      <a16:colId xmlns:a16="http://schemas.microsoft.com/office/drawing/2014/main" val="20000"/>
                    </a:ext>
                  </a:extLst>
                </a:gridCol>
                <a:gridCol w="1887855">
                  <a:extLst>
                    <a:ext uri="{9D8B030D-6E8A-4147-A177-3AD203B41FA5}">
                      <a16:colId xmlns:a16="http://schemas.microsoft.com/office/drawing/2014/main" val="20001"/>
                    </a:ext>
                  </a:extLst>
                </a:gridCol>
                <a:gridCol w="1303020">
                  <a:extLst>
                    <a:ext uri="{9D8B030D-6E8A-4147-A177-3AD203B41FA5}">
                      <a16:colId xmlns:a16="http://schemas.microsoft.com/office/drawing/2014/main" val="20002"/>
                    </a:ext>
                  </a:extLst>
                </a:gridCol>
                <a:gridCol w="1700530">
                  <a:extLst>
                    <a:ext uri="{9D8B030D-6E8A-4147-A177-3AD203B41FA5}">
                      <a16:colId xmlns:a16="http://schemas.microsoft.com/office/drawing/2014/main" val="20003"/>
                    </a:ext>
                  </a:extLst>
                </a:gridCol>
                <a:gridCol w="1188085">
                  <a:extLst>
                    <a:ext uri="{9D8B030D-6E8A-4147-A177-3AD203B41FA5}">
                      <a16:colId xmlns:a16="http://schemas.microsoft.com/office/drawing/2014/main" val="20004"/>
                    </a:ext>
                  </a:extLst>
                </a:gridCol>
                <a:gridCol w="2846070">
                  <a:extLst>
                    <a:ext uri="{9D8B030D-6E8A-4147-A177-3AD203B41FA5}">
                      <a16:colId xmlns:a16="http://schemas.microsoft.com/office/drawing/2014/main" val="20005"/>
                    </a:ext>
                  </a:extLst>
                </a:gridCol>
              </a:tblGrid>
              <a:tr h="836930">
                <a:tc rowSpan="2">
                  <a:txBody>
                    <a:bodyPr/>
                    <a:lstStyle/>
                    <a:p>
                      <a:pPr indent="0" algn="ctr">
                        <a:buNone/>
                      </a:pPr>
                      <a:r>
                        <a:rPr lang="en-US" sz="1800" b="1">
                          <a:latin typeface="Times New Roman" panose="02020603050405020304" charset="0"/>
                          <a:cs typeface="Times New Roman" panose="02020603050405020304" charset="0"/>
                        </a:rPr>
                        <a:t>Performance Metrics</a:t>
                      </a:r>
                      <a:endParaRPr lang="en-US" sz="1800" b="1">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4">
                  <a:txBody>
                    <a:bodyPr/>
                    <a:lstStyle/>
                    <a:p>
                      <a:pPr indent="0" algn="ctr">
                        <a:buNone/>
                      </a:pPr>
                      <a:r>
                        <a:rPr lang="en-US" sz="1800" b="1">
                          <a:latin typeface="Times New Roman" panose="02020603050405020304" charset="0"/>
                          <a:cs typeface="Times New Roman" panose="02020603050405020304" charset="0"/>
                        </a:rPr>
                        <a:t>Existing Methods</a:t>
                      </a:r>
                      <a:endParaRPr lang="en-US" sz="1800" b="1">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en-US"/>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en-US"/>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0" algn="ctr">
                        <a:buNone/>
                      </a:pPr>
                      <a:r>
                        <a:rPr lang="en-US" sz="1800" b="1">
                          <a:latin typeface="Times New Roman" panose="02020603050405020304" charset="0"/>
                          <a:cs typeface="Times New Roman" panose="02020603050405020304" charset="0"/>
                        </a:rPr>
                        <a:t>Proposed Method</a:t>
                      </a:r>
                      <a:endParaRPr lang="en-US" sz="1800" b="1">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6445">
                <a:tc vMerge="1">
                  <a:txBody>
                    <a:bodyPr/>
                    <a:lstStyle/>
                    <a:p>
                      <a:endParaRPr lang="en-US"/>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lgn="ctr">
                        <a:buNone/>
                      </a:pPr>
                      <a:r>
                        <a:rPr lang="en-US" sz="1800" b="1">
                          <a:solidFill>
                            <a:srgbClr val="000000"/>
                          </a:solidFill>
                          <a:latin typeface="Times New Roman" panose="02020603050405020304" charset="0"/>
                          <a:cs typeface="Times New Roman" panose="02020603050405020304" charset="0"/>
                        </a:rPr>
                        <a:t>CNN/LSTM</a:t>
                      </a:r>
                      <a:endParaRPr lang="en-US" sz="1800" b="1">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a:solidFill>
                            <a:srgbClr val="000000"/>
                          </a:solidFill>
                          <a:latin typeface="Times New Roman" panose="02020603050405020304" charset="0"/>
                          <a:cs typeface="Times New Roman" panose="02020603050405020304" charset="0"/>
                        </a:rPr>
                        <a:t>SVM, RF</a:t>
                      </a:r>
                      <a:r>
                        <a:rPr lang="en-US" sz="1800" b="0">
                          <a:latin typeface="Calibri" panose="020F0502020204030204" pitchFamily="34" charset="0"/>
                          <a:cs typeface="Calibri" panose="020F0502020204030204" pitchFamily="34" charset="0"/>
                        </a:rPr>
                        <a:t> </a:t>
                      </a:r>
                      <a:endParaRPr lang="en-US" sz="1800" b="0">
                        <a:solidFill>
                          <a:srgbClr val="000000"/>
                        </a:solidFill>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a:latin typeface="Times New Roman" panose="02020603050405020304" charset="0"/>
                          <a:cs typeface="Times New Roman" panose="02020603050405020304" charset="0"/>
                        </a:rPr>
                        <a:t>1D-CNN</a:t>
                      </a:r>
                      <a:endParaRPr lang="en-US" sz="1800" b="1">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a:latin typeface="Times New Roman" panose="02020603050405020304" charset="0"/>
                          <a:cs typeface="Times New Roman" panose="02020603050405020304" charset="0"/>
                        </a:rPr>
                        <a:t>DDCNN</a:t>
                      </a:r>
                      <a:endParaRPr lang="en-US" sz="1800" b="1">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a:latin typeface="Times New Roman" panose="02020603050405020304" charset="0"/>
                          <a:cs typeface="Times New Roman" panose="02020603050405020304" charset="0"/>
                        </a:rPr>
                        <a:t>CNN/U-Net model</a:t>
                      </a:r>
                      <a:endParaRPr lang="en-US" sz="1800" b="1">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980">
                <a:tc>
                  <a:txBody>
                    <a:bodyPr/>
                    <a:lstStyle/>
                    <a:p>
                      <a:pPr indent="0" algn="ctr">
                        <a:buNone/>
                      </a:pPr>
                      <a:r>
                        <a:rPr lang="en-US" sz="1800" b="0">
                          <a:latin typeface="Times New Roman" panose="02020603050405020304" charset="0"/>
                          <a:cs typeface="Times New Roman" panose="02020603050405020304" charset="0"/>
                        </a:rPr>
                        <a:t>Accuracy</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97.9%</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97.45%</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87.98%</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91%</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212121"/>
                          </a:solidFill>
                          <a:latin typeface="Times New Roman" panose="02020603050405020304" charset="0"/>
                          <a:cs typeface="Times New Roman" panose="02020603050405020304" charset="0"/>
                        </a:rPr>
                        <a:t>96.89</a:t>
                      </a:r>
                      <a:r>
                        <a:rPr lang="en-US" sz="1800" b="0">
                          <a:latin typeface="Times New Roman" panose="02020603050405020304" charset="0"/>
                          <a:cs typeface="Times New Roman" panose="02020603050405020304" charset="0"/>
                        </a:rPr>
                        <a:t>%</a:t>
                      </a:r>
                      <a:endParaRPr lang="en-US" sz="1800" b="0">
                        <a:solidFill>
                          <a:srgbClr val="212121"/>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4980">
                <a:tc>
                  <a:txBody>
                    <a:bodyPr/>
                    <a:lstStyle/>
                    <a:p>
                      <a:pPr indent="0" algn="ctr">
                        <a:buNone/>
                      </a:pPr>
                      <a:r>
                        <a:rPr lang="en-US" sz="1800" b="0">
                          <a:latin typeface="Times New Roman" panose="02020603050405020304" charset="0"/>
                          <a:cs typeface="Times New Roman" panose="02020603050405020304" charset="0"/>
                        </a:rPr>
                        <a:t>Precision</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97%</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4345">
                <a:tc>
                  <a:txBody>
                    <a:bodyPr/>
                    <a:lstStyle/>
                    <a:p>
                      <a:pPr indent="0" algn="ctr">
                        <a:buNone/>
                      </a:pPr>
                      <a:r>
                        <a:rPr lang="en-US" sz="1800" b="0">
                          <a:latin typeface="Times New Roman" panose="02020603050405020304" charset="0"/>
                          <a:cs typeface="Times New Roman" panose="02020603050405020304" charset="0"/>
                        </a:rPr>
                        <a:t>Recall/Sensitivity</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97.8%</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98.99%</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78%</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96.9%</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4980">
                <a:tc>
                  <a:txBody>
                    <a:bodyPr/>
                    <a:lstStyle/>
                    <a:p>
                      <a:pPr indent="0" algn="ctr">
                        <a:buNone/>
                      </a:pPr>
                      <a:r>
                        <a:rPr lang="en-US" sz="1800" b="0">
                          <a:latin typeface="Times New Roman" panose="02020603050405020304" charset="0"/>
                          <a:cs typeface="Times New Roman" panose="02020603050405020304" charset="0"/>
                        </a:rPr>
                        <a:t>F1 Score</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0.84</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0.83</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0.969</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4345">
                <a:tc>
                  <a:txBody>
                    <a:bodyPr/>
                    <a:lstStyle/>
                    <a:p>
                      <a:pPr indent="0" algn="ctr">
                        <a:buNone/>
                      </a:pPr>
                      <a:r>
                        <a:rPr lang="en-US" sz="1800" b="0">
                          <a:latin typeface="Times New Roman" panose="02020603050405020304" charset="0"/>
                          <a:cs typeface="Times New Roman" panose="02020603050405020304" charset="0"/>
                        </a:rPr>
                        <a:t>Specificity</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0.97</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0.95</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0.901</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212121"/>
                          </a:solidFill>
                          <a:latin typeface="Times New Roman" panose="02020603050405020304" charset="0"/>
                          <a:cs typeface="Times New Roman" panose="02020603050405020304" charset="0"/>
                        </a:rPr>
                        <a:t>0.996</a:t>
                      </a:r>
                      <a:endParaRPr lang="en-US" sz="1800" b="0">
                        <a:solidFill>
                          <a:srgbClr val="212121"/>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ABSTRACT</a:t>
            </a:r>
          </a:p>
        </p:txBody>
      </p:sp>
      <p:sp>
        <p:nvSpPr>
          <p:cNvPr id="3" name="Content Placeholder 2"/>
          <p:cNvSpPr>
            <a:spLocks noGrp="1"/>
          </p:cNvSpPr>
          <p:nvPr>
            <p:ph idx="1"/>
          </p:nvPr>
        </p:nvSpPr>
        <p:spPr>
          <a:xfrm>
            <a:off x="497632" y="1517715"/>
            <a:ext cx="11196735" cy="5051036"/>
          </a:xfrm>
        </p:spPr>
        <p:txBody>
          <a:bodyPr>
            <a:noAutofit/>
          </a:bodyPr>
          <a:lstStyle/>
          <a:p>
            <a:pPr indent="0" algn="just">
              <a:lnSpc>
                <a:spcPct val="100000"/>
              </a:lnSpc>
              <a:spcAft>
                <a:spcPts val="1000"/>
              </a:spcAft>
              <a:buNone/>
            </a:pPr>
            <a:r>
              <a:rPr lang="en-US" sz="2400" dirty="0">
                <a:effectLst/>
                <a:latin typeface="Times New Roman" panose="02020603050405020304" charset="0"/>
                <a:ea typeface="SimSun" panose="02010600030101010101" pitchFamily="2" charset="-122"/>
                <a:cs typeface="Times New Roman" panose="02020603050405020304" charset="0"/>
              </a:rPr>
              <a:t>Atrial Fibrillation (AF) is the most common form of arrhythmia. AF is referred to as rapid heart-beat. AF is conventionally diagnosed by monitoring Electrocardiogram (ECG) signals. This method of diagnosis is time consuming for Cardiologists. In order to address this challenge many Machine Learning (ML) models have been proposed. In this method proposed, the ECG signals are taken as three data-sets, one MIT-BIH dataset from Physio net for training the model. The dataset is pre-processed and from this pre-processed signal, features of ECG are extracted using the Convolutional Neural Network (CNN) algorithm. The extracted features are trained to the model using the U- NET model. This trained model helps in detecting if patients are affected by Atrial Fibrillation. The other two datasets are used in predicting if the patients are affected by Atrial Fibrillation. Testing this at an early stage of AF (Paroxysmal AF) reduces the risk for life. This method is aimed to achieve an accuracy of 96.89% and F1 score of 0.969.</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8"/>
            <a:ext cx="10515600" cy="1325563"/>
          </a:xfrm>
        </p:spPr>
        <p:txBody>
          <a:bodyPr/>
          <a:lstStyle/>
          <a:p>
            <a:pPr algn="ctr"/>
            <a:r>
              <a:rPr lang="en-IN" b="1" dirty="0">
                <a:latin typeface="Times New Roman" panose="02020603050405020304" charset="0"/>
                <a:cs typeface="Times New Roman" panose="02020603050405020304"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838200" y="365125"/>
            <a:ext cx="10515600" cy="1325563"/>
          </a:xfrm>
        </p:spPr>
        <p:txBody>
          <a:bodyPr/>
          <a:lstStyle/>
          <a:p>
            <a:r>
              <a:rPr lang="en-IN" dirty="0">
                <a:latin typeface="Times New Roman" panose="02020603050405020304" charset="0"/>
                <a:cs typeface="Times New Roman" panose="02020603050405020304" charset="0"/>
              </a:rPr>
              <a:t>OBJECTIVES</a:t>
            </a:r>
          </a:p>
        </p:txBody>
      </p:sp>
      <p:sp>
        <p:nvSpPr>
          <p:cNvPr id="12" name="Content Placeholder 2"/>
          <p:cNvSpPr>
            <a:spLocks noGrp="1"/>
          </p:cNvSpPr>
          <p:nvPr>
            <p:ph sz="half" idx="1"/>
          </p:nvPr>
        </p:nvSpPr>
        <p:spPr>
          <a:xfrm>
            <a:off x="838200" y="1825625"/>
            <a:ext cx="10515600" cy="3275330"/>
          </a:xfrm>
        </p:spPr>
        <p:txBody>
          <a:bodyPr>
            <a:noAutofit/>
          </a:bodyPr>
          <a:lstStyle/>
          <a:p>
            <a:pPr algn="just"/>
            <a:r>
              <a:rPr dirty="0">
                <a:solidFill>
                  <a:srgbClr val="212121"/>
                </a:solidFill>
                <a:effectLst/>
                <a:latin typeface="Times New Roman" panose="02020603050405020304" charset="0"/>
                <a:cs typeface="Times New Roman" panose="02020603050405020304" charset="0"/>
                <a:sym typeface="+mn-ea"/>
              </a:rPr>
              <a:t>Develop a </a:t>
            </a:r>
            <a:r>
              <a:rPr lang="en-US" dirty="0">
                <a:solidFill>
                  <a:srgbClr val="212121"/>
                </a:solidFill>
                <a:latin typeface="Times New Roman" panose="02020603050405020304" charset="0"/>
                <a:cs typeface="Times New Roman" panose="02020603050405020304" charset="0"/>
                <a:sym typeface="+mn-ea"/>
              </a:rPr>
              <a:t>Machine Learning</a:t>
            </a:r>
            <a:r>
              <a:rPr lang="en-US" dirty="0">
                <a:solidFill>
                  <a:srgbClr val="212121"/>
                </a:solidFill>
                <a:effectLst/>
                <a:latin typeface="Times New Roman" panose="02020603050405020304" charset="0"/>
                <a:cs typeface="Times New Roman" panose="02020603050405020304" charset="0"/>
                <a:sym typeface="+mn-ea"/>
              </a:rPr>
              <a:t> model</a:t>
            </a:r>
            <a:r>
              <a:rPr dirty="0">
                <a:solidFill>
                  <a:srgbClr val="212121"/>
                </a:solidFill>
                <a:effectLst/>
                <a:latin typeface="Times New Roman" panose="02020603050405020304" charset="0"/>
                <a:cs typeface="Times New Roman" panose="02020603050405020304" charset="0"/>
                <a:sym typeface="+mn-ea"/>
              </a:rPr>
              <a:t> for automatic detection of </a:t>
            </a:r>
            <a:r>
              <a:rPr lang="en-IN" dirty="0">
                <a:solidFill>
                  <a:srgbClr val="212121"/>
                </a:solidFill>
                <a:effectLst/>
                <a:latin typeface="Times New Roman" panose="02020603050405020304" charset="0"/>
                <a:cs typeface="Times New Roman" panose="02020603050405020304" charset="0"/>
                <a:sym typeface="+mn-ea"/>
              </a:rPr>
              <a:t>A</a:t>
            </a:r>
            <a:r>
              <a:rPr dirty="0">
                <a:solidFill>
                  <a:srgbClr val="212121"/>
                </a:solidFill>
                <a:effectLst/>
                <a:latin typeface="Times New Roman" panose="02020603050405020304" charset="0"/>
                <a:cs typeface="Times New Roman" panose="02020603050405020304" charset="0"/>
                <a:sym typeface="+mn-ea"/>
              </a:rPr>
              <a:t>trial </a:t>
            </a:r>
            <a:r>
              <a:rPr lang="en-IN" dirty="0">
                <a:solidFill>
                  <a:srgbClr val="212121"/>
                </a:solidFill>
                <a:effectLst/>
                <a:latin typeface="Times New Roman" panose="02020603050405020304" charset="0"/>
                <a:cs typeface="Times New Roman" panose="02020603050405020304" charset="0"/>
                <a:sym typeface="+mn-ea"/>
              </a:rPr>
              <a:t>F</a:t>
            </a:r>
            <a:r>
              <a:rPr dirty="0">
                <a:solidFill>
                  <a:srgbClr val="212121"/>
                </a:solidFill>
                <a:effectLst/>
                <a:latin typeface="Times New Roman" panose="02020603050405020304" charset="0"/>
                <a:cs typeface="Times New Roman" panose="02020603050405020304" charset="0"/>
                <a:sym typeface="+mn-ea"/>
              </a:rPr>
              <a:t>ibrillation (AF) episodes in </a:t>
            </a:r>
            <a:r>
              <a:rPr lang="en-IN" dirty="0">
                <a:solidFill>
                  <a:srgbClr val="212121"/>
                </a:solidFill>
                <a:effectLst/>
                <a:latin typeface="Times New Roman" panose="02020603050405020304" charset="0"/>
                <a:cs typeface="Times New Roman" panose="02020603050405020304" charset="0"/>
                <a:sym typeface="+mn-ea"/>
              </a:rPr>
              <a:t>E</a:t>
            </a:r>
            <a:r>
              <a:rPr dirty="0">
                <a:solidFill>
                  <a:srgbClr val="212121"/>
                </a:solidFill>
                <a:effectLst/>
                <a:latin typeface="Times New Roman" panose="02020603050405020304" charset="0"/>
                <a:cs typeface="Times New Roman" panose="02020603050405020304" charset="0"/>
                <a:sym typeface="+mn-ea"/>
              </a:rPr>
              <a:t>lectro</a:t>
            </a:r>
            <a:r>
              <a:rPr lang="en-US" altLang="en-GB" dirty="0">
                <a:solidFill>
                  <a:srgbClr val="212121"/>
                </a:solidFill>
                <a:effectLst/>
                <a:latin typeface="Times New Roman" panose="02020603050405020304" charset="0"/>
                <a:cs typeface="Times New Roman" panose="02020603050405020304" charset="0"/>
                <a:sym typeface="+mn-ea"/>
              </a:rPr>
              <a:t>C</a:t>
            </a:r>
            <a:r>
              <a:rPr dirty="0">
                <a:solidFill>
                  <a:srgbClr val="212121"/>
                </a:solidFill>
                <a:effectLst/>
                <a:latin typeface="Times New Roman" panose="02020603050405020304" charset="0"/>
                <a:cs typeface="Times New Roman" panose="02020603050405020304" charset="0"/>
                <a:sym typeface="+mn-ea"/>
              </a:rPr>
              <a:t>ardio</a:t>
            </a:r>
            <a:r>
              <a:rPr lang="en-US" altLang="en-GB" dirty="0">
                <a:solidFill>
                  <a:srgbClr val="212121"/>
                </a:solidFill>
                <a:effectLst/>
                <a:latin typeface="Times New Roman" panose="02020603050405020304" charset="0"/>
                <a:cs typeface="Times New Roman" panose="02020603050405020304" charset="0"/>
                <a:sym typeface="+mn-ea"/>
              </a:rPr>
              <a:t>G</a:t>
            </a:r>
            <a:r>
              <a:rPr dirty="0">
                <a:solidFill>
                  <a:srgbClr val="212121"/>
                </a:solidFill>
                <a:effectLst/>
                <a:latin typeface="Times New Roman" panose="02020603050405020304" charset="0"/>
                <a:cs typeface="Times New Roman" panose="02020603050405020304" charset="0"/>
                <a:sym typeface="+mn-ea"/>
              </a:rPr>
              <a:t>ram (ECG) recordings</a:t>
            </a:r>
            <a:r>
              <a:rPr lang="en-US" dirty="0">
                <a:solidFill>
                  <a:srgbClr val="212121"/>
                </a:solidFill>
                <a:effectLst/>
                <a:latin typeface="Times New Roman" panose="02020603050405020304" charset="0"/>
                <a:cs typeface="Times New Roman" panose="02020603050405020304" charset="0"/>
                <a:sym typeface="+mn-ea"/>
              </a:rPr>
              <a:t> using Convolutional Neural Network (CNN)</a:t>
            </a:r>
            <a:r>
              <a:rPr dirty="0">
                <a:solidFill>
                  <a:srgbClr val="212121"/>
                </a:solidFill>
                <a:effectLst/>
                <a:latin typeface="Times New Roman" panose="02020603050405020304" charset="0"/>
                <a:cs typeface="Times New Roman" panose="02020603050405020304" charset="0"/>
                <a:sym typeface="+mn-ea"/>
              </a:rPr>
              <a:t>.</a:t>
            </a:r>
            <a:endParaRPr b="0" i="0" dirty="0">
              <a:solidFill>
                <a:srgbClr val="212121"/>
              </a:solidFill>
              <a:effectLst/>
              <a:latin typeface="Times New Roman" panose="02020603050405020304" charset="0"/>
              <a:cs typeface="Times New Roman" panose="02020603050405020304" charset="0"/>
            </a:endParaRPr>
          </a:p>
          <a:p>
            <a:pPr algn="just"/>
            <a:r>
              <a:rPr dirty="0">
                <a:solidFill>
                  <a:srgbClr val="212121"/>
                </a:solidFill>
                <a:effectLst/>
                <a:latin typeface="Times New Roman" panose="02020603050405020304" charset="0"/>
                <a:cs typeface="Times New Roman" panose="02020603050405020304" charset="0"/>
                <a:sym typeface="+mn-ea"/>
              </a:rPr>
              <a:t>Train the machine learning model using a dataset </a:t>
            </a:r>
            <a:r>
              <a:rPr lang="en-IN" dirty="0">
                <a:solidFill>
                  <a:srgbClr val="212121"/>
                </a:solidFill>
                <a:effectLst/>
                <a:latin typeface="Times New Roman" panose="02020603050405020304" charset="0"/>
                <a:cs typeface="Times New Roman" panose="02020603050405020304" charset="0"/>
                <a:sym typeface="+mn-ea"/>
              </a:rPr>
              <a:t>taken from</a:t>
            </a:r>
            <a:r>
              <a:rPr dirty="0">
                <a:solidFill>
                  <a:srgbClr val="212121"/>
                </a:solidFill>
                <a:effectLst/>
                <a:latin typeface="Times New Roman" panose="02020603050405020304" charset="0"/>
                <a:cs typeface="Times New Roman" panose="02020603050405020304" charset="0"/>
                <a:sym typeface="+mn-ea"/>
              </a:rPr>
              <a:t> ECG recordings.</a:t>
            </a:r>
          </a:p>
          <a:p>
            <a:pPr algn="just"/>
            <a:r>
              <a:rPr dirty="0">
                <a:solidFill>
                  <a:srgbClr val="212121"/>
                </a:solidFill>
                <a:effectLst/>
                <a:latin typeface="Times New Roman" panose="02020603050405020304" charset="0"/>
                <a:cs typeface="Times New Roman" panose="02020603050405020304" charset="0"/>
                <a:sym typeface="+mn-ea"/>
              </a:rPr>
              <a:t>Maximize accuracy</a:t>
            </a:r>
            <a:r>
              <a:rPr lang="en-US" dirty="0">
                <a:solidFill>
                  <a:srgbClr val="212121"/>
                </a:solidFill>
                <a:effectLst/>
                <a:latin typeface="Times New Roman" panose="02020603050405020304" charset="0"/>
                <a:cs typeface="Times New Roman" panose="02020603050405020304" charset="0"/>
                <a:sym typeface="+mn-ea"/>
              </a:rPr>
              <a:t> and F</a:t>
            </a:r>
            <a:r>
              <a:rPr lang="en-US" dirty="0">
                <a:solidFill>
                  <a:srgbClr val="212121"/>
                </a:solidFill>
                <a:latin typeface="Times New Roman" panose="02020603050405020304" charset="0"/>
                <a:cs typeface="Times New Roman" panose="02020603050405020304" charset="0"/>
                <a:sym typeface="+mn-ea"/>
              </a:rPr>
              <a:t>1 score </a:t>
            </a:r>
            <a:r>
              <a:rPr dirty="0">
                <a:solidFill>
                  <a:srgbClr val="212121"/>
                </a:solidFill>
                <a:effectLst/>
                <a:latin typeface="Times New Roman" panose="02020603050405020304" charset="0"/>
                <a:cs typeface="Times New Roman" panose="02020603050405020304" charset="0"/>
                <a:sym typeface="+mn-ea"/>
              </a:rPr>
              <a:t>in identifying AF episodes from ECG data</a:t>
            </a:r>
            <a:r>
              <a:rPr lang="en-US" dirty="0">
                <a:solidFill>
                  <a:srgbClr val="212121"/>
                </a:solidFill>
                <a:effectLst/>
                <a:latin typeface="Times New Roman" panose="02020603050405020304" charset="0"/>
                <a:cs typeface="Times New Roman" panose="02020603050405020304" charset="0"/>
                <a:sym typeface="+mn-ea"/>
              </a:rPr>
              <a:t> by minimizing the convolutional layers</a:t>
            </a:r>
            <a:r>
              <a:rPr dirty="0">
                <a:solidFill>
                  <a:srgbClr val="212121"/>
                </a:solidFill>
                <a:effectLst/>
                <a:latin typeface="Times New Roman" panose="02020603050405020304" charset="0"/>
                <a:cs typeface="Times New Roman" panose="02020603050405020304" charset="0"/>
                <a:sym typeface="+mn-ea"/>
              </a:rPr>
              <a:t>.</a:t>
            </a:r>
            <a:endParaRPr lang="en-US" dirty="0">
              <a:solidFill>
                <a:srgbClr val="212121"/>
              </a:solidFill>
              <a:effectLst/>
              <a:latin typeface="Times New Roman" panose="02020603050405020304" charset="0"/>
              <a:cs typeface="Times New Roman" panose="020206030504050203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308" y="266140"/>
            <a:ext cx="10515600" cy="830424"/>
          </a:xfrm>
        </p:spPr>
        <p:txBody>
          <a:bodyPr/>
          <a:lstStyle/>
          <a:p>
            <a:r>
              <a:rPr lang="en-IN" dirty="0">
                <a:latin typeface="Times New Roman" panose="02020603050405020304" charset="0"/>
                <a:cs typeface="Times New Roman" panose="02020603050405020304" charset="0"/>
              </a:rPr>
              <a:t>LITERATURE SURVEY</a:t>
            </a:r>
          </a:p>
        </p:txBody>
      </p:sp>
      <p:graphicFrame>
        <p:nvGraphicFramePr>
          <p:cNvPr id="3" name="Content Placeholder 3">
            <a:extLst>
              <a:ext uri="{FF2B5EF4-FFF2-40B4-BE49-F238E27FC236}">
                <a16:creationId xmlns:a16="http://schemas.microsoft.com/office/drawing/2014/main" id="{81BFAFA1-02C7-DC21-6B00-DBCD598343E5}"/>
              </a:ext>
            </a:extLst>
          </p:cNvPr>
          <p:cNvGraphicFramePr>
            <a:graphicFrameLocks noGrp="1"/>
          </p:cNvGraphicFramePr>
          <p:nvPr>
            <p:ph idx="1"/>
            <p:extLst>
              <p:ext uri="{D42A27DB-BD31-4B8C-83A1-F6EECF244321}">
                <p14:modId xmlns:p14="http://schemas.microsoft.com/office/powerpoint/2010/main" val="915054355"/>
              </p:ext>
            </p:extLst>
          </p:nvPr>
        </p:nvGraphicFramePr>
        <p:xfrm>
          <a:off x="349119" y="1096565"/>
          <a:ext cx="11493762" cy="5691624"/>
        </p:xfrm>
        <a:graphic>
          <a:graphicData uri="http://schemas.openxmlformats.org/drawingml/2006/table">
            <a:tbl>
              <a:tblPr firstRow="1" firstCol="1" bandRow="1">
                <a:tableStyleId>{BC89EF96-8CEA-46FF-86C4-4CE0E7609802}</a:tableStyleId>
              </a:tblPr>
              <a:tblGrid>
                <a:gridCol w="714571">
                  <a:extLst>
                    <a:ext uri="{9D8B030D-6E8A-4147-A177-3AD203B41FA5}">
                      <a16:colId xmlns:a16="http://schemas.microsoft.com/office/drawing/2014/main" val="4131496947"/>
                    </a:ext>
                  </a:extLst>
                </a:gridCol>
                <a:gridCol w="2346692">
                  <a:extLst>
                    <a:ext uri="{9D8B030D-6E8A-4147-A177-3AD203B41FA5}">
                      <a16:colId xmlns:a16="http://schemas.microsoft.com/office/drawing/2014/main" val="3058910962"/>
                    </a:ext>
                  </a:extLst>
                </a:gridCol>
                <a:gridCol w="2370308">
                  <a:extLst>
                    <a:ext uri="{9D8B030D-6E8A-4147-A177-3AD203B41FA5}">
                      <a16:colId xmlns:a16="http://schemas.microsoft.com/office/drawing/2014/main" val="1810327716"/>
                    </a:ext>
                  </a:extLst>
                </a:gridCol>
                <a:gridCol w="977462">
                  <a:extLst>
                    <a:ext uri="{9D8B030D-6E8A-4147-A177-3AD203B41FA5}">
                      <a16:colId xmlns:a16="http://schemas.microsoft.com/office/drawing/2014/main" val="3709501943"/>
                    </a:ext>
                  </a:extLst>
                </a:gridCol>
                <a:gridCol w="945931">
                  <a:extLst>
                    <a:ext uri="{9D8B030D-6E8A-4147-A177-3AD203B41FA5}">
                      <a16:colId xmlns:a16="http://schemas.microsoft.com/office/drawing/2014/main" val="178562865"/>
                    </a:ext>
                  </a:extLst>
                </a:gridCol>
                <a:gridCol w="1692165">
                  <a:extLst>
                    <a:ext uri="{9D8B030D-6E8A-4147-A177-3AD203B41FA5}">
                      <a16:colId xmlns:a16="http://schemas.microsoft.com/office/drawing/2014/main" val="4184282835"/>
                    </a:ext>
                  </a:extLst>
                </a:gridCol>
                <a:gridCol w="1282262">
                  <a:extLst>
                    <a:ext uri="{9D8B030D-6E8A-4147-A177-3AD203B41FA5}">
                      <a16:colId xmlns:a16="http://schemas.microsoft.com/office/drawing/2014/main" val="1286812189"/>
                    </a:ext>
                  </a:extLst>
                </a:gridCol>
                <a:gridCol w="1164371">
                  <a:extLst>
                    <a:ext uri="{9D8B030D-6E8A-4147-A177-3AD203B41FA5}">
                      <a16:colId xmlns:a16="http://schemas.microsoft.com/office/drawing/2014/main" val="2979337145"/>
                    </a:ext>
                  </a:extLst>
                </a:gridCol>
              </a:tblGrid>
              <a:tr h="455180">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S.NO.</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PAPER NAME</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AUTHOR NAME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PUBLISHED YEAR</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ALGORITHM USED</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DATASET</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IDE PLATFORM</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ACCRACY</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extLst>
                  <a:ext uri="{0D108BD9-81ED-4DB2-BD59-A6C34878D82A}">
                    <a16:rowId xmlns:a16="http://schemas.microsoft.com/office/drawing/2014/main" val="355580238"/>
                  </a:ext>
                </a:extLst>
              </a:tr>
              <a:tr h="1326705">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1.</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Semi-Supervised Learning for Automatic Atrial Fibrillation Detection in 24-Hour Holter </a:t>
                      </a:r>
                      <a:r>
                        <a:rPr lang="en-IN" sz="1200" kern="100" dirty="0">
                          <a:effectLst/>
                          <a:latin typeface="Times New Roman" panose="02020603050405020304" pitchFamily="18" charset="0"/>
                          <a:cs typeface="Times New Roman" panose="02020603050405020304" pitchFamily="18" charset="0"/>
                        </a:rPr>
                        <a:t>Monitoring </a:t>
                      </a:r>
                      <a:r>
                        <a:rPr lang="en-IN" sz="1200" u="sng" kern="100" dirty="0">
                          <a:effectLst/>
                          <a:latin typeface="Times New Roman" panose="02020603050405020304" pitchFamily="18" charset="0"/>
                          <a:cs typeface="Times New Roman" panose="02020603050405020304" pitchFamily="18" charset="0"/>
                          <a:hlinkClick r:id="rId2"/>
                        </a:rPr>
                        <a:t>https://ieeexplore.ieee.org/document/9772345</a:t>
                      </a:r>
                      <a:endParaRPr lang="en-IN" sz="1200" kern="100" dirty="0">
                        <a:effectLst/>
                        <a:latin typeface="Times New Roman" panose="02020603050405020304" pitchFamily="18" charset="0"/>
                        <a:cs typeface="Times New Roman" panose="02020603050405020304" pitchFamily="18" charset="0"/>
                      </a:endParaRPr>
                    </a:p>
                  </a:txBody>
                  <a:tcPr marL="17000" marR="17000" marT="0" marB="0" anchor="ctr"/>
                </a:tc>
                <a:tc>
                  <a:txBody>
                    <a:bodyPr/>
                    <a:lstStyle/>
                    <a:p>
                      <a:pPr algn="l">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Peng Zhang , Member, IEEE, </a:t>
                      </a:r>
                      <a:r>
                        <a:rPr lang="en-IN" sz="1200" kern="100" dirty="0" err="1">
                          <a:effectLst/>
                          <a:latin typeface="Times New Roman" panose="02020603050405020304" pitchFamily="18" charset="0"/>
                          <a:cs typeface="Times New Roman" panose="02020603050405020304" pitchFamily="18" charset="0"/>
                        </a:rPr>
                        <a:t>Yuting</a:t>
                      </a:r>
                      <a:r>
                        <a:rPr lang="en-IN" sz="1200" kern="100" dirty="0">
                          <a:effectLst/>
                          <a:latin typeface="Times New Roman" panose="02020603050405020304" pitchFamily="18" charset="0"/>
                          <a:cs typeface="Times New Roman" panose="02020603050405020304" pitchFamily="18" charset="0"/>
                        </a:rPr>
                        <a:t> Chen, Fan Lin , </a:t>
                      </a:r>
                      <a:r>
                        <a:rPr lang="en-IN" sz="1200" kern="100" dirty="0" err="1">
                          <a:effectLst/>
                          <a:latin typeface="Times New Roman" panose="02020603050405020304" pitchFamily="18" charset="0"/>
                          <a:cs typeface="Times New Roman" panose="02020603050405020304" pitchFamily="18" charset="0"/>
                        </a:rPr>
                        <a:t>Sifan</a:t>
                      </a:r>
                      <a:r>
                        <a:rPr lang="en-IN" sz="1200" kern="100" dirty="0">
                          <a:effectLst/>
                          <a:latin typeface="Times New Roman" panose="02020603050405020304" pitchFamily="18" charset="0"/>
                          <a:cs typeface="Times New Roman" panose="02020603050405020304" pitchFamily="18" charset="0"/>
                        </a:rPr>
                        <a:t> Wu, </a:t>
                      </a:r>
                      <a:r>
                        <a:rPr lang="en-IN" sz="1200" kern="100" dirty="0" err="1">
                          <a:effectLst/>
                          <a:latin typeface="Times New Roman" panose="02020603050405020304" pitchFamily="18" charset="0"/>
                          <a:cs typeface="Times New Roman" panose="02020603050405020304" pitchFamily="18" charset="0"/>
                        </a:rPr>
                        <a:t>Xiaoyun</a:t>
                      </a:r>
                      <a:r>
                        <a:rPr lang="en-IN" sz="1200" kern="100" dirty="0">
                          <a:effectLst/>
                          <a:latin typeface="Times New Roman" panose="02020603050405020304" pitchFamily="18" charset="0"/>
                          <a:cs typeface="Times New Roman" panose="02020603050405020304" pitchFamily="18" charset="0"/>
                        </a:rPr>
                        <a:t> Yang , and </a:t>
                      </a:r>
                      <a:r>
                        <a:rPr lang="en-IN" sz="1200" kern="100" dirty="0" err="1">
                          <a:effectLst/>
                          <a:latin typeface="Times New Roman" panose="02020603050405020304" pitchFamily="18" charset="0"/>
                          <a:cs typeface="Times New Roman" panose="02020603050405020304" pitchFamily="18" charset="0"/>
                        </a:rPr>
                        <a:t>Qiang</a:t>
                      </a:r>
                      <a:r>
                        <a:rPr lang="en-IN" sz="1200" kern="100" dirty="0">
                          <a:effectLst/>
                          <a:latin typeface="Times New Roman" panose="02020603050405020304" pitchFamily="18" charset="0"/>
                          <a:cs typeface="Times New Roman" panose="02020603050405020304" pitchFamily="18" charset="0"/>
                        </a:rPr>
                        <a:t> Li</a:t>
                      </a:r>
                    </a:p>
                    <a:p>
                      <a:pPr algn="l">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2022</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CNN, LSTM</a:t>
                      </a:r>
                    </a:p>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IN" sz="1200" kern="100">
                          <a:effectLst/>
                          <a:latin typeface="Times New Roman" panose="02020603050405020304" pitchFamily="18" charset="0"/>
                          <a:cs typeface="Times New Roman" panose="02020603050405020304" pitchFamily="18" charset="0"/>
                        </a:rPr>
                        <a:t>Long term dynamic 12-lead ECG recordings collected from 1000 patients with paroxysmal AF from the Cardiac Function Examination Center</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Python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97.9%</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extLst>
                  <a:ext uri="{0D108BD9-81ED-4DB2-BD59-A6C34878D82A}">
                    <a16:rowId xmlns:a16="http://schemas.microsoft.com/office/drawing/2014/main" val="1642266161"/>
                  </a:ext>
                </a:extLst>
              </a:tr>
              <a:tr h="1396279">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2.</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Novel Density Poincare Plot Based Machine Learning Method to Detect Atrial Fibrillation from </a:t>
                      </a:r>
                      <a:r>
                        <a:rPr lang="en-IN" sz="1200" kern="100" dirty="0">
                          <a:effectLst/>
                          <a:latin typeface="Times New Roman" panose="02020603050405020304" pitchFamily="18" charset="0"/>
                          <a:cs typeface="Times New Roman" panose="02020603050405020304" pitchFamily="18" charset="0"/>
                        </a:rPr>
                        <a:t>Premature Atrial/Ventricular Contractions </a:t>
                      </a:r>
                      <a:r>
                        <a:rPr lang="en-IN" sz="1200" u="sng" kern="100" dirty="0">
                          <a:effectLst/>
                          <a:latin typeface="Times New Roman" panose="02020603050405020304" pitchFamily="18" charset="0"/>
                          <a:cs typeface="Times New Roman" panose="02020603050405020304" pitchFamily="18" charset="0"/>
                          <a:hlinkClick r:id="rId3"/>
                        </a:rPr>
                        <a:t>https://pubmed.ncbi.nlm.nih.gov/32746035/</a:t>
                      </a:r>
                      <a:r>
                        <a:rPr lang="en-IN"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l">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Syed Khairul Bashar, Student Member, IEEE, Dong Han, Student Member, IEEE, </a:t>
                      </a:r>
                      <a:r>
                        <a:rPr lang="en-IN" sz="1200" kern="100" dirty="0" err="1">
                          <a:effectLst/>
                          <a:latin typeface="Times New Roman" panose="02020603050405020304" pitchFamily="18" charset="0"/>
                          <a:cs typeface="Times New Roman" panose="02020603050405020304" pitchFamily="18" charset="0"/>
                        </a:rPr>
                        <a:t>Fearass</a:t>
                      </a:r>
                      <a:r>
                        <a:rPr lang="en-IN" sz="1200" kern="100" dirty="0">
                          <a:effectLst/>
                          <a:latin typeface="Times New Roman" panose="02020603050405020304" pitchFamily="18" charset="0"/>
                          <a:cs typeface="Times New Roman" panose="02020603050405020304" pitchFamily="18" charset="0"/>
                        </a:rPr>
                        <a:t> </a:t>
                      </a:r>
                      <a:r>
                        <a:rPr lang="en-IN" sz="1200" kern="100" dirty="0" err="1">
                          <a:effectLst/>
                          <a:latin typeface="Times New Roman" panose="02020603050405020304" pitchFamily="18" charset="0"/>
                          <a:cs typeface="Times New Roman" panose="02020603050405020304" pitchFamily="18" charset="0"/>
                        </a:rPr>
                        <a:t>Zieneddin</a:t>
                      </a:r>
                      <a:r>
                        <a:rPr lang="en-IN" sz="1200" kern="100" dirty="0">
                          <a:effectLst/>
                          <a:latin typeface="Times New Roman" panose="02020603050405020304" pitchFamily="18" charset="0"/>
                          <a:cs typeface="Times New Roman" panose="02020603050405020304" pitchFamily="18" charset="0"/>
                        </a:rPr>
                        <a:t>, Eric Ding, Timothy P. Fitzgibbons, Allan J. </a:t>
                      </a:r>
                      <a:r>
                        <a:rPr lang="en-IN" sz="1200" kern="100" dirty="0" err="1">
                          <a:effectLst/>
                          <a:latin typeface="Times New Roman" panose="02020603050405020304" pitchFamily="18" charset="0"/>
                          <a:cs typeface="Times New Roman" panose="02020603050405020304" pitchFamily="18" charset="0"/>
                        </a:rPr>
                        <a:t>Walkey</a:t>
                      </a:r>
                      <a:r>
                        <a:rPr lang="en-IN" sz="1200" kern="100" dirty="0">
                          <a:effectLst/>
                          <a:latin typeface="Times New Roman" panose="02020603050405020304" pitchFamily="18" charset="0"/>
                          <a:cs typeface="Times New Roman" panose="02020603050405020304" pitchFamily="18" charset="0"/>
                        </a:rPr>
                        <a:t>, David D. McManus, Bahram </a:t>
                      </a:r>
                      <a:r>
                        <a:rPr lang="en-IN" sz="1200" kern="100" dirty="0" err="1">
                          <a:effectLst/>
                          <a:latin typeface="Times New Roman" panose="02020603050405020304" pitchFamily="18" charset="0"/>
                          <a:cs typeface="Times New Roman" panose="02020603050405020304" pitchFamily="18" charset="0"/>
                        </a:rPr>
                        <a:t>Javidi</a:t>
                      </a:r>
                      <a:r>
                        <a:rPr lang="en-IN" sz="1200" kern="100" dirty="0">
                          <a:effectLst/>
                          <a:latin typeface="Times New Roman" panose="02020603050405020304" pitchFamily="18" charset="0"/>
                          <a:cs typeface="Times New Roman" panose="02020603050405020304" pitchFamily="18" charset="0"/>
                        </a:rPr>
                        <a:t>, Fellow, IEEE and Ki H. Chon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2020</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SVM, RF</a:t>
                      </a:r>
                    </a:p>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MIMIC III Waveform, wearable armband ECG data and the </a:t>
                      </a:r>
                      <a:r>
                        <a:rPr lang="en-IN" sz="1200" kern="100" dirty="0" err="1">
                          <a:effectLst/>
                          <a:latin typeface="Times New Roman" panose="02020603050405020304" pitchFamily="18" charset="0"/>
                          <a:cs typeface="Times New Roman" panose="02020603050405020304" pitchFamily="18" charset="0"/>
                        </a:rPr>
                        <a:t>Physionet</a:t>
                      </a:r>
                      <a:r>
                        <a:rPr lang="en-IN" sz="1200" kern="100" dirty="0">
                          <a:effectLst/>
                          <a:latin typeface="Times New Roman" panose="02020603050405020304" pitchFamily="18" charset="0"/>
                          <a:cs typeface="Times New Roman" panose="02020603050405020304" pitchFamily="18" charset="0"/>
                        </a:rPr>
                        <a:t> AFPDB</a:t>
                      </a:r>
                    </a:p>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Python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91.93%</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extLst>
                  <a:ext uri="{0D108BD9-81ED-4DB2-BD59-A6C34878D82A}">
                    <a16:rowId xmlns:a16="http://schemas.microsoft.com/office/drawing/2014/main" val="2368102903"/>
                  </a:ext>
                </a:extLst>
              </a:tr>
              <a:tr h="1396279">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3.</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l">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Detection of Atrial Fibrillation from Variable-Duration ECG Signal Based on Time-Adaptive Densely Network and Feature Enhancement Strategy </a:t>
                      </a:r>
                      <a:r>
                        <a:rPr lang="en-IN" sz="1200" u="sng" kern="100" dirty="0">
                          <a:effectLst/>
                          <a:latin typeface="Times New Roman" panose="02020603050405020304" pitchFamily="18" charset="0"/>
                          <a:cs typeface="Times New Roman" panose="02020603050405020304" pitchFamily="18" charset="0"/>
                          <a:hlinkClick r:id="rId4"/>
                        </a:rPr>
                        <a:t>https://ieeexplore.ieee.org/document/9946392</a:t>
                      </a:r>
                      <a:endParaRPr lang="en-IN" sz="1200" kern="100" dirty="0">
                        <a:effectLst/>
                        <a:latin typeface="Times New Roman" panose="02020603050405020304" pitchFamily="18" charset="0"/>
                        <a:cs typeface="Times New Roman" panose="02020603050405020304" pitchFamily="18" charset="0"/>
                      </a:endParaRPr>
                    </a:p>
                  </a:txBody>
                  <a:tcPr marL="17000" marR="17000" marT="0" marB="0" anchor="ctr"/>
                </a:tc>
                <a:tc>
                  <a:txBody>
                    <a:bodyPr/>
                    <a:lstStyle/>
                    <a:p>
                      <a:pPr algn="l">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X. Zhang, M. Jiang, K. </a:t>
                      </a:r>
                      <a:r>
                        <a:rPr lang="en-IN" sz="1200" kern="100" dirty="0" err="1">
                          <a:effectLst/>
                          <a:latin typeface="Times New Roman" panose="02020603050405020304" pitchFamily="18" charset="0"/>
                          <a:cs typeface="Times New Roman" panose="02020603050405020304" pitchFamily="18" charset="0"/>
                        </a:rPr>
                        <a:t>Polat</a:t>
                      </a:r>
                      <a:r>
                        <a:rPr lang="en-IN" sz="1200" kern="100" dirty="0">
                          <a:effectLst/>
                          <a:latin typeface="Times New Roman" panose="02020603050405020304" pitchFamily="18" charset="0"/>
                          <a:cs typeface="Times New Roman" panose="02020603050405020304" pitchFamily="18" charset="0"/>
                        </a:rPr>
                        <a:t>, A. </a:t>
                      </a:r>
                      <a:r>
                        <a:rPr lang="en-IN" sz="1200" kern="100" dirty="0" err="1">
                          <a:effectLst/>
                          <a:latin typeface="Times New Roman" panose="02020603050405020304" pitchFamily="18" charset="0"/>
                          <a:cs typeface="Times New Roman" panose="02020603050405020304" pitchFamily="18" charset="0"/>
                        </a:rPr>
                        <a:t>Alhudhaif</a:t>
                      </a:r>
                      <a:r>
                        <a:rPr lang="en-IN" sz="1200" kern="100" dirty="0">
                          <a:effectLst/>
                          <a:latin typeface="Times New Roman" panose="02020603050405020304" pitchFamily="18" charset="0"/>
                          <a:cs typeface="Times New Roman" panose="02020603050405020304" pitchFamily="18" charset="0"/>
                        </a:rPr>
                        <a:t>, J. Hemanth and W. Wu</a:t>
                      </a:r>
                    </a:p>
                    <a:p>
                      <a:pPr algn="l">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2020</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CNN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MIT-BIH Atrial Fibrillation, </a:t>
                      </a:r>
                      <a:r>
                        <a:rPr lang="en-IN" sz="1200" kern="100" dirty="0" err="1">
                          <a:effectLst/>
                          <a:latin typeface="Times New Roman" panose="02020603050405020304" pitchFamily="18" charset="0"/>
                          <a:cs typeface="Times New Roman" panose="02020603050405020304" pitchFamily="18" charset="0"/>
                        </a:rPr>
                        <a:t>Physionet</a:t>
                      </a:r>
                      <a:r>
                        <a:rPr lang="en-IN" sz="1200" kern="100" dirty="0">
                          <a:effectLst/>
                          <a:latin typeface="Times New Roman" panose="02020603050405020304" pitchFamily="18" charset="0"/>
                          <a:cs typeface="Times New Roman" panose="02020603050405020304" pitchFamily="18" charset="0"/>
                        </a:rPr>
                        <a:t> Atrial Fibrillation</a:t>
                      </a:r>
                    </a:p>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Python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87.98%</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extLst>
                  <a:ext uri="{0D108BD9-81ED-4DB2-BD59-A6C34878D82A}">
                    <a16:rowId xmlns:a16="http://schemas.microsoft.com/office/drawing/2014/main" val="1709763501"/>
                  </a:ext>
                </a:extLst>
              </a:tr>
              <a:tr h="1087145">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4.</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DDCNN: A Deep Learning Model for AF Detection From a Single-Lead Short ECG Signal </a:t>
                      </a:r>
                      <a:r>
                        <a:rPr lang="en-IN" sz="1200" u="sng" kern="100" dirty="0">
                          <a:effectLst/>
                          <a:latin typeface="Times New Roman" panose="02020603050405020304" pitchFamily="18" charset="0"/>
                          <a:cs typeface="Times New Roman" panose="02020603050405020304" pitchFamily="18" charset="0"/>
                          <a:hlinkClick r:id="rId5"/>
                        </a:rPr>
                        <a:t>https://ieeexplore.ieee.org/document/9832485</a:t>
                      </a:r>
                      <a:endParaRPr lang="en-IN" sz="1200" kern="100" dirty="0">
                        <a:effectLst/>
                        <a:latin typeface="Times New Roman" panose="02020603050405020304" pitchFamily="18" charset="0"/>
                        <a:cs typeface="Times New Roman" panose="02020603050405020304" pitchFamily="18" charset="0"/>
                      </a:endParaRPr>
                    </a:p>
                  </a:txBody>
                  <a:tcPr marL="17000" marR="17000" marT="0" marB="0" anchor="ctr"/>
                </a:tc>
                <a:tc>
                  <a:txBody>
                    <a:bodyPr/>
                    <a:lstStyle/>
                    <a:p>
                      <a:pPr algn="l">
                        <a:lnSpc>
                          <a:spcPct val="107000"/>
                        </a:lnSpc>
                        <a:spcAft>
                          <a:spcPts val="800"/>
                        </a:spcAft>
                      </a:pPr>
                      <a:r>
                        <a:rPr lang="en-IN" sz="1200" kern="100" dirty="0" err="1">
                          <a:effectLst/>
                          <a:latin typeface="Times New Roman" panose="02020603050405020304" pitchFamily="18" charset="0"/>
                          <a:cs typeface="Times New Roman" panose="02020603050405020304" pitchFamily="18" charset="0"/>
                        </a:rPr>
                        <a:t>Zhaocheng</a:t>
                      </a:r>
                      <a:r>
                        <a:rPr lang="en-IN" sz="1200" kern="100" dirty="0">
                          <a:effectLst/>
                          <a:latin typeface="Times New Roman" panose="02020603050405020304" pitchFamily="18" charset="0"/>
                          <a:cs typeface="Times New Roman" panose="02020603050405020304" pitchFamily="18" charset="0"/>
                        </a:rPr>
                        <a:t> Yu, </a:t>
                      </a:r>
                      <a:r>
                        <a:rPr lang="en-IN" sz="1200" kern="100" dirty="0" err="1">
                          <a:effectLst/>
                          <a:latin typeface="Times New Roman" panose="02020603050405020304" pitchFamily="18" charset="0"/>
                          <a:cs typeface="Times New Roman" panose="02020603050405020304" pitchFamily="18" charset="0"/>
                        </a:rPr>
                        <a:t>Junxin</a:t>
                      </a:r>
                      <a:r>
                        <a:rPr lang="en-IN" sz="1200" kern="100" dirty="0">
                          <a:effectLst/>
                          <a:latin typeface="Times New Roman" panose="02020603050405020304" pitchFamily="18" charset="0"/>
                          <a:cs typeface="Times New Roman" panose="02020603050405020304" pitchFamily="18" charset="0"/>
                        </a:rPr>
                        <a:t> Chen , Senior Member, IEEE, Yu Liu, </a:t>
                      </a:r>
                      <a:r>
                        <a:rPr lang="en-IN" sz="1200" kern="100" dirty="0" err="1">
                          <a:effectLst/>
                          <a:latin typeface="Times New Roman" panose="02020603050405020304" pitchFamily="18" charset="0"/>
                          <a:cs typeface="Times New Roman" panose="02020603050405020304" pitchFamily="18" charset="0"/>
                        </a:rPr>
                        <a:t>Yongyong</a:t>
                      </a:r>
                      <a:r>
                        <a:rPr lang="en-IN" sz="1200" kern="100" dirty="0">
                          <a:effectLst/>
                          <a:latin typeface="Times New Roman" panose="02020603050405020304" pitchFamily="18" charset="0"/>
                          <a:cs typeface="Times New Roman" panose="02020603050405020304" pitchFamily="18" charset="0"/>
                        </a:rPr>
                        <a:t> Chen, </a:t>
                      </a:r>
                      <a:r>
                        <a:rPr lang="en-IN" sz="1200" kern="100" dirty="0" err="1">
                          <a:effectLst/>
                          <a:latin typeface="Times New Roman" panose="02020603050405020304" pitchFamily="18" charset="0"/>
                          <a:cs typeface="Times New Roman" panose="02020603050405020304" pitchFamily="18" charset="0"/>
                        </a:rPr>
                        <a:t>Tingting</a:t>
                      </a:r>
                      <a:r>
                        <a:rPr lang="en-IN" sz="1200" kern="100" dirty="0">
                          <a:effectLst/>
                          <a:latin typeface="Times New Roman" panose="02020603050405020304" pitchFamily="18" charset="0"/>
                          <a:cs typeface="Times New Roman" panose="02020603050405020304" pitchFamily="18" charset="0"/>
                        </a:rPr>
                        <a:t> Wang</a:t>
                      </a:r>
                    </a:p>
                    <a:p>
                      <a:pPr algn="l">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2022</a:t>
                      </a:r>
                      <a:endParaRPr lang="en-IN" sz="1200" kern="10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200" kern="100">
                          <a:effectLst/>
                          <a:latin typeface="Times New Roman" panose="02020603050405020304" pitchFamily="18" charset="0"/>
                          <a:cs typeface="Times New Roman" panose="02020603050405020304" pitchFamily="18" charset="0"/>
                        </a:rPr>
                        <a:t> </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IN" sz="1200" kern="100">
                          <a:effectLst/>
                          <a:latin typeface="Times New Roman" panose="02020603050405020304" pitchFamily="18" charset="0"/>
                          <a:cs typeface="Times New Roman" panose="02020603050405020304" pitchFamily="18" charset="0"/>
                        </a:rPr>
                        <a:t>CNN, LSTM</a:t>
                      </a:r>
                    </a:p>
                    <a:p>
                      <a:pPr algn="ctr">
                        <a:lnSpc>
                          <a:spcPct val="107000"/>
                        </a:lnSpc>
                        <a:spcAft>
                          <a:spcPts val="800"/>
                        </a:spcAft>
                      </a:pPr>
                      <a:r>
                        <a:rPr lang="en-IN" sz="1200" kern="100">
                          <a:effectLst/>
                          <a:latin typeface="Times New Roman" panose="02020603050405020304" pitchFamily="18" charset="0"/>
                          <a:cs typeface="Times New Roman" panose="02020603050405020304" pitchFamily="18" charset="0"/>
                        </a:rPr>
                        <a:t> </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MIT-BIH database from physio net</a:t>
                      </a:r>
                    </a:p>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Python</a:t>
                      </a:r>
                      <a:endParaRPr lang="en-IN" sz="1200" kern="10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93%</a:t>
                      </a:r>
                      <a:endParaRPr lang="en-IN" sz="1200" kern="10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extLst>
                  <a:ext uri="{0D108BD9-81ED-4DB2-BD59-A6C34878D82A}">
                    <a16:rowId xmlns:a16="http://schemas.microsoft.com/office/drawing/2014/main" val="162618949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E</a:t>
            </a:r>
            <a:r>
              <a:rPr lang="en-US" altLang="en-IN" dirty="0">
                <a:latin typeface="Times New Roman" panose="02020603050405020304" charset="0"/>
                <a:cs typeface="Times New Roman" panose="02020603050405020304" charset="0"/>
              </a:rPr>
              <a:t>XISTING METHOD </a:t>
            </a:r>
          </a:p>
        </p:txBody>
      </p:sp>
      <p:sp>
        <p:nvSpPr>
          <p:cNvPr id="3" name="Content Placeholder 2"/>
          <p:cNvSpPr>
            <a:spLocks noGrp="1"/>
          </p:cNvSpPr>
          <p:nvPr>
            <p:ph idx="1"/>
          </p:nvPr>
        </p:nvSpPr>
        <p:spPr/>
        <p:txBody>
          <a:bodyPr>
            <a:normAutofit/>
          </a:bodyPr>
          <a:lstStyle/>
          <a:p>
            <a:pPr algn="just"/>
            <a:r>
              <a:rPr lang="en-IN" dirty="0">
                <a:latin typeface="Times New Roman" panose="02020603050405020304" charset="0"/>
                <a:cs typeface="Times New Roman" panose="02020603050405020304" charset="0"/>
              </a:rPr>
              <a:t>In the Existing Methods to detect Atrial Fibrillation, several Machine Learning methods and Deep Learning Models were proposed.</a:t>
            </a:r>
          </a:p>
          <a:p>
            <a:pPr algn="just"/>
            <a:r>
              <a:rPr lang="en-IN" dirty="0">
                <a:latin typeface="Times New Roman" panose="02020603050405020304" charset="0"/>
                <a:cs typeface="Times New Roman" panose="02020603050405020304" charset="0"/>
              </a:rPr>
              <a:t>Existing methods has algorithms such as Convolutional Neural Networks(CNN) with Long-Short Term Memory (LSTM), CNN, Recurrent Neural Network (RNN), Support Vector Machine (SVM)  and Random Forest (RF).</a:t>
            </a:r>
          </a:p>
          <a:p>
            <a:pPr algn="just"/>
            <a:r>
              <a:rPr lang="en-IN" dirty="0">
                <a:latin typeface="Times New Roman" panose="02020603050405020304" charset="0"/>
                <a:cs typeface="Times New Roman" panose="02020603050405020304" charset="0"/>
              </a:rPr>
              <a:t>Existing CNN architecture with U–Net Model has about                     “4</a:t>
            </a:r>
            <a:r>
              <a:rPr lang="en-US" dirty="0">
                <a:latin typeface="Times New Roman" panose="02020603050405020304" charset="0"/>
                <a:cs typeface="Times New Roman" panose="02020603050405020304" charset="0"/>
              </a:rPr>
              <a:t>1</a:t>
            </a:r>
            <a:r>
              <a:rPr lang="en-IN" dirty="0">
                <a:latin typeface="Times New Roman" panose="02020603050405020304" charset="0"/>
                <a:cs typeface="Times New Roman" panose="02020603050405020304" charset="0"/>
              </a:rPr>
              <a:t> Layers” with an accuracy of 96% and F1 score of 0.95.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P</a:t>
            </a:r>
            <a:r>
              <a:rPr lang="en-US" altLang="en-IN" dirty="0">
                <a:latin typeface="Times New Roman" panose="02020603050405020304" charset="0"/>
                <a:cs typeface="Times New Roman" panose="02020603050405020304" charset="0"/>
              </a:rPr>
              <a:t>ROPOSED METHOD</a:t>
            </a:r>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charset="0"/>
                <a:cs typeface="Times New Roman" panose="02020603050405020304" charset="0"/>
              </a:rPr>
              <a:t>In the method proposed, </a:t>
            </a:r>
          </a:p>
          <a:p>
            <a:pPr lvl="1" algn="just"/>
            <a:r>
              <a:rPr lang="en-IN" dirty="0">
                <a:latin typeface="Times New Roman" panose="02020603050405020304" charset="0"/>
                <a:cs typeface="Times New Roman" panose="02020603050405020304" charset="0"/>
              </a:rPr>
              <a:t>Data set is pre-processed</a:t>
            </a:r>
          </a:p>
          <a:p>
            <a:pPr lvl="1" algn="just"/>
            <a:r>
              <a:rPr lang="en-IN" dirty="0">
                <a:latin typeface="Times New Roman" panose="02020603050405020304" charset="0"/>
                <a:cs typeface="Times New Roman" panose="02020603050405020304" charset="0"/>
              </a:rPr>
              <a:t>ECG Signal Segmentation</a:t>
            </a:r>
          </a:p>
          <a:p>
            <a:pPr lvl="1" algn="just"/>
            <a:r>
              <a:rPr lang="en-IN" dirty="0">
                <a:latin typeface="Times New Roman" panose="02020603050405020304" charset="0"/>
                <a:cs typeface="Times New Roman" panose="02020603050405020304" charset="0"/>
              </a:rPr>
              <a:t>U-Net Model Training</a:t>
            </a:r>
          </a:p>
          <a:p>
            <a:pPr lvl="1" algn="just"/>
            <a:r>
              <a:rPr lang="en-IN" dirty="0">
                <a:latin typeface="Times New Roman" panose="02020603050405020304" charset="0"/>
                <a:cs typeface="Times New Roman" panose="02020603050405020304" charset="0"/>
              </a:rPr>
              <a:t>Testing and Validation</a:t>
            </a:r>
          </a:p>
          <a:p>
            <a:pPr lvl="1" algn="just"/>
            <a:r>
              <a:rPr lang="en-IN" dirty="0">
                <a:latin typeface="Times New Roman" panose="02020603050405020304" charset="0"/>
                <a:cs typeface="Times New Roman" panose="02020603050405020304" charset="0"/>
              </a:rPr>
              <a:t>Decision taken is AF detected or Normal Rhythm</a:t>
            </a:r>
          </a:p>
          <a:p>
            <a:pPr lvl="1" algn="just"/>
            <a:endParaRPr lang="en-IN" dirty="0">
              <a:latin typeface="Times New Roman" panose="02020603050405020304" charset="0"/>
              <a:cs typeface="Times New Roman" panose="02020603050405020304" charset="0"/>
            </a:endParaRPr>
          </a:p>
          <a:p>
            <a:pPr algn="just"/>
            <a:r>
              <a:rPr lang="en-IN" sz="2400" dirty="0">
                <a:latin typeface="Times New Roman" panose="02020603050405020304" charset="0"/>
                <a:cs typeface="Times New Roman" panose="02020603050405020304" charset="0"/>
              </a:rPr>
              <a:t>In the proposed method the layers of the U-Net model is reduced enough yet produce equivalent accuracy and to reduce the  time of processing of large ECG data signal.</a:t>
            </a:r>
          </a:p>
          <a:p>
            <a:pPr lvl="1" algn="just"/>
            <a:endParaRPr lang="en-IN"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latin typeface="Times New Roman" panose="02020603050405020304" charset="0"/>
                <a:cs typeface="Times New Roman" panose="02020603050405020304" charset="0"/>
              </a:rPr>
              <a:t>BLOCK DIAGRAM (Training)</a:t>
            </a:r>
          </a:p>
        </p:txBody>
      </p:sp>
      <p:sp>
        <p:nvSpPr>
          <p:cNvPr id="4" name="TextBox 3"/>
          <p:cNvSpPr txBox="1"/>
          <p:nvPr/>
        </p:nvSpPr>
        <p:spPr>
          <a:xfrm>
            <a:off x="838200" y="1819469"/>
            <a:ext cx="201696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dirty="0">
                <a:effectLst/>
                <a:latin typeface="Times New Roman" panose="02020603050405020304" charset="0"/>
                <a:ea typeface="SimSun" panose="02010600030101010101" pitchFamily="2" charset="-122"/>
              </a:rPr>
              <a:t>Data-Set</a:t>
            </a:r>
          </a:p>
          <a:p>
            <a:pPr algn="ctr"/>
            <a:r>
              <a:rPr lang="en-IN" sz="1800" dirty="0">
                <a:effectLst/>
                <a:latin typeface="Times New Roman" panose="02020603050405020304" charset="0"/>
                <a:ea typeface="SimSun" panose="02010600030101010101" pitchFamily="2" charset="-122"/>
              </a:rPr>
              <a:t>(MIT-BIH Atrial Fibrillation)</a:t>
            </a:r>
          </a:p>
        </p:txBody>
      </p:sp>
      <p:sp>
        <p:nvSpPr>
          <p:cNvPr id="5" name="TextBox 4"/>
          <p:cNvSpPr txBox="1"/>
          <p:nvPr/>
        </p:nvSpPr>
        <p:spPr>
          <a:xfrm>
            <a:off x="8137850" y="4741409"/>
            <a:ext cx="201696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dirty="0">
                <a:effectLst/>
                <a:latin typeface="Times New Roman" panose="02020603050405020304" charset="0"/>
                <a:ea typeface="SimSun" panose="02010600030101010101" pitchFamily="2" charset="-122"/>
              </a:rPr>
              <a:t>Training Model</a:t>
            </a:r>
          </a:p>
          <a:p>
            <a:pPr algn="ctr"/>
            <a:r>
              <a:rPr lang="en-IN" sz="1800" dirty="0">
                <a:effectLst/>
                <a:latin typeface="Times New Roman" panose="02020603050405020304" charset="0"/>
                <a:ea typeface="SimSun" panose="02010600030101010101" pitchFamily="2" charset="-122"/>
              </a:rPr>
              <a:t>(CNN U – Net)</a:t>
            </a:r>
          </a:p>
        </p:txBody>
      </p:sp>
      <p:sp>
        <p:nvSpPr>
          <p:cNvPr id="6" name="TextBox 5"/>
          <p:cNvSpPr txBox="1"/>
          <p:nvPr/>
        </p:nvSpPr>
        <p:spPr>
          <a:xfrm>
            <a:off x="8137850" y="1954426"/>
            <a:ext cx="201696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dirty="0">
                <a:effectLst/>
                <a:latin typeface="Times New Roman" panose="02020603050405020304" charset="0"/>
                <a:ea typeface="SimSun" panose="02010600030101010101" pitchFamily="2" charset="-122"/>
              </a:rPr>
              <a:t>Feature Extraction usi</a:t>
            </a:r>
            <a:r>
              <a:rPr lang="en-IN" dirty="0">
                <a:latin typeface="Times New Roman" panose="02020603050405020304" charset="0"/>
                <a:ea typeface="SimSun" panose="02010600030101010101" pitchFamily="2" charset="-122"/>
              </a:rPr>
              <a:t>ng CNN</a:t>
            </a:r>
            <a:endParaRPr lang="en-IN" sz="1800" dirty="0">
              <a:effectLst/>
              <a:latin typeface="Times New Roman" panose="02020603050405020304" charset="0"/>
              <a:ea typeface="SimSun" panose="02010600030101010101" pitchFamily="2" charset="-122"/>
            </a:endParaRPr>
          </a:p>
        </p:txBody>
      </p:sp>
      <p:sp>
        <p:nvSpPr>
          <p:cNvPr id="8" name="TextBox 7"/>
          <p:cNvSpPr txBox="1"/>
          <p:nvPr/>
        </p:nvSpPr>
        <p:spPr>
          <a:xfrm>
            <a:off x="4072810" y="1815927"/>
            <a:ext cx="229999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dirty="0">
                <a:effectLst/>
                <a:latin typeface="Times New Roman" panose="02020603050405020304" charset="0"/>
                <a:ea typeface="SimSun" panose="02010600030101010101" pitchFamily="2" charset="-122"/>
              </a:rPr>
              <a:t>Pre-processing and Segmentation of Dataset</a:t>
            </a:r>
          </a:p>
        </p:txBody>
      </p:sp>
      <p:sp>
        <p:nvSpPr>
          <p:cNvPr id="9" name="TextBox 8"/>
          <p:cNvSpPr txBox="1"/>
          <p:nvPr/>
        </p:nvSpPr>
        <p:spPr>
          <a:xfrm>
            <a:off x="4130350" y="4879909"/>
            <a:ext cx="218491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dirty="0">
                <a:effectLst/>
                <a:latin typeface="Times New Roman" panose="02020603050405020304" charset="0"/>
                <a:ea typeface="SimSun" panose="02010600030101010101" pitchFamily="2" charset="-122"/>
              </a:rPr>
              <a:t>Testing and Validation</a:t>
            </a:r>
          </a:p>
        </p:txBody>
      </p:sp>
      <p:sp>
        <p:nvSpPr>
          <p:cNvPr id="10" name="TextBox 9"/>
          <p:cNvSpPr txBox="1"/>
          <p:nvPr/>
        </p:nvSpPr>
        <p:spPr>
          <a:xfrm>
            <a:off x="1020924" y="4879908"/>
            <a:ext cx="201696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dirty="0">
                <a:effectLst/>
                <a:latin typeface="Times New Roman" panose="02020603050405020304" charset="0"/>
                <a:ea typeface="SimSun" panose="02010600030101010101" pitchFamily="2" charset="-122"/>
              </a:rPr>
              <a:t>Performance Metrics Calculation</a:t>
            </a:r>
          </a:p>
        </p:txBody>
      </p:sp>
      <p:cxnSp>
        <p:nvCxnSpPr>
          <p:cNvPr id="12" name="Straight Arrow Connector 11"/>
          <p:cNvCxnSpPr>
            <a:stCxn id="4" idx="3"/>
            <a:endCxn id="8" idx="1"/>
          </p:cNvCxnSpPr>
          <p:nvPr/>
        </p:nvCxnSpPr>
        <p:spPr>
          <a:xfrm flipV="1">
            <a:off x="2855167" y="2277592"/>
            <a:ext cx="1217643" cy="3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6" idx="2"/>
            <a:endCxn id="5" idx="0"/>
          </p:cNvCxnSpPr>
          <p:nvPr/>
        </p:nvCxnSpPr>
        <p:spPr>
          <a:xfrm>
            <a:off x="9146334" y="2600757"/>
            <a:ext cx="0" cy="21406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rot="10800000">
            <a:off x="6315269" y="5064575"/>
            <a:ext cx="18225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rot="10800000">
            <a:off x="3037891" y="5203074"/>
            <a:ext cx="109245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8" idx="3"/>
            <a:endCxn id="6" idx="1"/>
          </p:cNvCxnSpPr>
          <p:nvPr/>
        </p:nvCxnSpPr>
        <p:spPr>
          <a:xfrm>
            <a:off x="6372806" y="2277592"/>
            <a:ext cx="17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a:latin typeface="Times New Roman" panose="02020603050405020304" charset="0"/>
                <a:cs typeface="Times New Roman" panose="02020603050405020304" charset="0"/>
              </a:rPr>
              <a:t>BLOCK DIAGRAM (Detection)</a:t>
            </a:r>
          </a:p>
        </p:txBody>
      </p:sp>
      <p:sp>
        <p:nvSpPr>
          <p:cNvPr id="7" name="TextBox 6"/>
          <p:cNvSpPr txBox="1"/>
          <p:nvPr/>
        </p:nvSpPr>
        <p:spPr>
          <a:xfrm>
            <a:off x="838200" y="1819469"/>
            <a:ext cx="201696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dirty="0">
                <a:effectLst/>
                <a:latin typeface="Times New Roman" panose="02020603050405020304" charset="0"/>
                <a:ea typeface="SimSun" panose="02010600030101010101" pitchFamily="2" charset="-122"/>
              </a:rPr>
              <a:t>Data-Set</a:t>
            </a:r>
          </a:p>
          <a:p>
            <a:pPr algn="ctr"/>
            <a:r>
              <a:rPr lang="en-IN" sz="1800" dirty="0">
                <a:effectLst/>
                <a:latin typeface="Times New Roman" panose="02020603050405020304" charset="0"/>
                <a:ea typeface="SimSun" panose="02010600030101010101" pitchFamily="2" charset="-122"/>
              </a:rPr>
              <a:t>(</a:t>
            </a:r>
            <a:r>
              <a:rPr lang="en-IN" dirty="0">
                <a:latin typeface="Times New Roman" panose="02020603050405020304" charset="0"/>
                <a:ea typeface="SimSun" panose="02010600030101010101" pitchFamily="2" charset="-122"/>
              </a:rPr>
              <a:t>Long Term</a:t>
            </a:r>
            <a:r>
              <a:rPr lang="en-IN" sz="1800" dirty="0">
                <a:effectLst/>
                <a:latin typeface="Times New Roman" panose="02020603050405020304" charset="0"/>
                <a:ea typeface="SimSun" panose="02010600030101010101" pitchFamily="2" charset="-122"/>
              </a:rPr>
              <a:t> Atrial Fibrillation)</a:t>
            </a:r>
          </a:p>
        </p:txBody>
      </p:sp>
      <p:sp>
        <p:nvSpPr>
          <p:cNvPr id="8" name="TextBox 7"/>
          <p:cNvSpPr txBox="1"/>
          <p:nvPr/>
        </p:nvSpPr>
        <p:spPr>
          <a:xfrm>
            <a:off x="838199" y="4115202"/>
            <a:ext cx="201696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dirty="0">
                <a:effectLst/>
                <a:latin typeface="Times New Roman" panose="02020603050405020304" charset="0"/>
                <a:ea typeface="SimSun" panose="02010600030101010101" pitchFamily="2" charset="-122"/>
              </a:rPr>
              <a:t>Data-Set</a:t>
            </a:r>
          </a:p>
          <a:p>
            <a:pPr algn="ctr"/>
            <a:r>
              <a:rPr lang="en-IN" sz="1800" dirty="0">
                <a:effectLst/>
                <a:latin typeface="Times New Roman" panose="02020603050405020304" charset="0"/>
                <a:ea typeface="SimSun" panose="02010600030101010101" pitchFamily="2" charset="-122"/>
              </a:rPr>
              <a:t>(Normal Sinus Rhythm)</a:t>
            </a:r>
          </a:p>
        </p:txBody>
      </p:sp>
      <p:sp>
        <p:nvSpPr>
          <p:cNvPr id="9" name="TextBox 8"/>
          <p:cNvSpPr txBox="1"/>
          <p:nvPr/>
        </p:nvSpPr>
        <p:spPr>
          <a:xfrm>
            <a:off x="6878215" y="3105834"/>
            <a:ext cx="201696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dirty="0">
                <a:effectLst/>
                <a:latin typeface="Times New Roman" panose="02020603050405020304" charset="0"/>
                <a:ea typeface="SimSun" panose="02010600030101010101" pitchFamily="2" charset="-122"/>
              </a:rPr>
              <a:t>Trained U-Net Model</a:t>
            </a:r>
          </a:p>
        </p:txBody>
      </p:sp>
      <p:sp>
        <p:nvSpPr>
          <p:cNvPr id="10" name="TextBox 9"/>
          <p:cNvSpPr txBox="1"/>
          <p:nvPr/>
        </p:nvSpPr>
        <p:spPr>
          <a:xfrm>
            <a:off x="3634271" y="2967335"/>
            <a:ext cx="229999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dirty="0">
                <a:effectLst/>
                <a:latin typeface="Times New Roman" panose="02020603050405020304" charset="0"/>
                <a:ea typeface="SimSun" panose="02010600030101010101" pitchFamily="2" charset="-122"/>
              </a:rPr>
              <a:t>Pre-processing and Segmentation of Dataset</a:t>
            </a:r>
          </a:p>
        </p:txBody>
      </p:sp>
      <p:sp>
        <p:nvSpPr>
          <p:cNvPr id="11" name="TextBox 10"/>
          <p:cNvSpPr txBox="1"/>
          <p:nvPr/>
        </p:nvSpPr>
        <p:spPr>
          <a:xfrm>
            <a:off x="9535886" y="2961315"/>
            <a:ext cx="229999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dirty="0">
                <a:latin typeface="Times New Roman" panose="02020603050405020304" charset="0"/>
                <a:ea typeface="SimSun" panose="02010600030101010101" pitchFamily="2" charset="-122"/>
              </a:rPr>
              <a:t>Atrial Fibrillation Detected or Normal Rhythm Detected</a:t>
            </a:r>
            <a:endParaRPr lang="en-IN" sz="1800" dirty="0">
              <a:effectLst/>
              <a:latin typeface="Times New Roman" panose="02020603050405020304" charset="0"/>
              <a:ea typeface="SimSun" panose="02010600030101010101" pitchFamily="2" charset="-122"/>
            </a:endParaRPr>
          </a:p>
        </p:txBody>
      </p:sp>
      <p:cxnSp>
        <p:nvCxnSpPr>
          <p:cNvPr id="12" name="Straight Arrow Connector 11"/>
          <p:cNvCxnSpPr>
            <a:endCxn id="10" idx="1"/>
          </p:cNvCxnSpPr>
          <p:nvPr/>
        </p:nvCxnSpPr>
        <p:spPr>
          <a:xfrm>
            <a:off x="2416628" y="3427229"/>
            <a:ext cx="1217643" cy="1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2416626" y="2755947"/>
            <a:ext cx="2" cy="6748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rot="10800000">
            <a:off x="2416624" y="3443920"/>
            <a:ext cx="2" cy="6748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0" idx="3"/>
            <a:endCxn id="9" idx="1"/>
          </p:cNvCxnSpPr>
          <p:nvPr/>
        </p:nvCxnSpPr>
        <p:spPr>
          <a:xfrm>
            <a:off x="5934267" y="3429000"/>
            <a:ext cx="9439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9" idx="3"/>
            <a:endCxn id="11" idx="1"/>
          </p:cNvCxnSpPr>
          <p:nvPr/>
        </p:nvCxnSpPr>
        <p:spPr>
          <a:xfrm flipV="1">
            <a:off x="8895182" y="3422980"/>
            <a:ext cx="640704" cy="6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2093</Words>
  <Application>Microsoft Office PowerPoint</Application>
  <PresentationFormat>Widescreen</PresentationFormat>
  <Paragraphs>244</Paragraphs>
  <Slides>30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Calibri</vt:lpstr>
      <vt:lpstr>Calibri Light</vt:lpstr>
      <vt:lpstr>Symbol</vt:lpstr>
      <vt:lpstr>Times New Roman</vt:lpstr>
      <vt:lpstr>Office Theme</vt:lpstr>
      <vt:lpstr>1_Office Theme</vt:lpstr>
      <vt:lpstr>Atrial Fibrillation Detection using Machine Learning Domain: Machine Learning</vt:lpstr>
      <vt:lpstr>CONTENTS</vt:lpstr>
      <vt:lpstr>ABSTRACT</vt:lpstr>
      <vt:lpstr>OBJECTIVES</vt:lpstr>
      <vt:lpstr>LITERATURE SURVEY</vt:lpstr>
      <vt:lpstr>EXISTING METHOD </vt:lpstr>
      <vt:lpstr>PROPOSED METHOD</vt:lpstr>
      <vt:lpstr>BLOCK DIAGRAM (Training)</vt:lpstr>
      <vt:lpstr>BLOCK DIAGRAM (Detection)</vt:lpstr>
      <vt:lpstr>DATASET</vt:lpstr>
      <vt:lpstr>DATASET </vt:lpstr>
      <vt:lpstr>METHODOLOGY</vt:lpstr>
      <vt:lpstr>DATA-PREPROCESSING</vt:lpstr>
      <vt:lpstr>FEATURE EXTRACTION</vt:lpstr>
      <vt:lpstr>TRAINING PHASE</vt:lpstr>
      <vt:lpstr>TRAINING PHASE</vt:lpstr>
      <vt:lpstr>TESTING AND VALIDATION</vt:lpstr>
      <vt:lpstr>TESTING AND VALIDATION</vt:lpstr>
      <vt:lpstr>REAL TIME ECG SIGNAL EXTRACTION</vt:lpstr>
      <vt:lpstr>AD8232 Pins </vt:lpstr>
      <vt:lpstr>HARDWARE SET-UP</vt:lpstr>
      <vt:lpstr>REAL – TIME ECG</vt:lpstr>
      <vt:lpstr>OUTPUTS &amp; RESULTS</vt:lpstr>
      <vt:lpstr>OUTPUT</vt:lpstr>
      <vt:lpstr>OUTPUT</vt:lpstr>
      <vt:lpstr>RESULTS</vt:lpstr>
      <vt:lpstr>CONFUSION MATRIX:</vt:lpstr>
      <vt:lpstr>PERFORMANCE METRICS:</vt:lpstr>
      <vt:lpstr>COMPARISION WITH OTHER METHODS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Atrial Fibrillation using Machine Learning Domain: Machine Learning</dc:title>
  <dc:creator>Nivaashini Senthilkumar</dc:creator>
  <cp:lastModifiedBy>NIVAASHINI S</cp:lastModifiedBy>
  <cp:revision>57</cp:revision>
  <dcterms:created xsi:type="dcterms:W3CDTF">2024-03-06T10:16:00Z</dcterms:created>
  <dcterms:modified xsi:type="dcterms:W3CDTF">2024-05-08T14:32:04Z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DBFB7485A549402EA7B38FFEA1A41969_12</vt:lpwstr>
  </property>
  <property fmtid="{D5CDD505-2E9C-101B-9397-08002B2CF9AE}" pid="3" name="KSOProductBuildVer">
    <vt:lpwstr>1033-12.2.0.16731</vt:lpwstr>
  </property>
</Properties>
</file>