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4" r:id="rId24"/>
    <p:sldId id="278" r:id="rId25"/>
    <p:sldId id="279" r:id="rId26"/>
    <p:sldId id="280" r:id="rId27"/>
    <p:sldId id="281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A7B-5439-4368-827D-A9B369C4F514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6C8E6E5-64CC-48EE-AC87-153923C89A8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67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A7B-5439-4368-827D-A9B369C4F514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E6E5-64CC-48EE-AC87-153923C89A84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32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A7B-5439-4368-827D-A9B369C4F514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E6E5-64CC-48EE-AC87-153923C89A8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66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A7B-5439-4368-827D-A9B369C4F514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E6E5-64CC-48EE-AC87-153923C89A84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36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A7B-5439-4368-827D-A9B369C4F514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E6E5-64CC-48EE-AC87-153923C89A8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1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A7B-5439-4368-827D-A9B369C4F514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E6E5-64CC-48EE-AC87-153923C89A84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61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A7B-5439-4368-827D-A9B369C4F514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E6E5-64CC-48EE-AC87-153923C89A84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88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A7B-5439-4368-827D-A9B369C4F514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E6E5-64CC-48EE-AC87-153923C89A84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A7B-5439-4368-827D-A9B369C4F514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E6E5-64CC-48EE-AC87-153923C89A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08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A7B-5439-4368-827D-A9B369C4F514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E6E5-64CC-48EE-AC87-153923C89A8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2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578EA7B-5439-4368-827D-A9B369C4F514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E6E5-64CC-48EE-AC87-153923C89A84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3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8EA7B-5439-4368-827D-A9B369C4F514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6C8E6E5-64CC-48EE-AC87-153923C89A8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24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pt-br/pattern-language-boo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pt-br/gof-boo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15A9C-436F-432D-9FA8-664300B3D4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Padrões de projetos</a:t>
            </a:r>
            <a:br>
              <a:rPr lang="pt-BR" dirty="0"/>
            </a:br>
            <a:r>
              <a:rPr lang="pt-BR" dirty="0"/>
              <a:t>(</a:t>
            </a:r>
            <a:r>
              <a:rPr lang="pt-BR" u="sng" dirty="0"/>
              <a:t>Design </a:t>
            </a:r>
            <a:r>
              <a:rPr lang="pt-BR" u="sng" dirty="0" err="1"/>
              <a:t>Patterns</a:t>
            </a:r>
            <a:r>
              <a:rPr lang="pt-BR" u="sng" dirty="0"/>
              <a:t>)</a:t>
            </a:r>
            <a:br>
              <a:rPr lang="pt-BR" u="sng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14E76C-66BD-4D5C-A409-6AC4F76FB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Professor Nivaldo Batista</a:t>
            </a:r>
          </a:p>
        </p:txBody>
      </p:sp>
    </p:spTree>
    <p:extLst>
      <p:ext uri="{BB962C8B-B14F-4D97-AF65-F5344CB8AC3E}">
        <p14:creationId xmlns:p14="http://schemas.microsoft.com/office/powerpoint/2010/main" val="4054840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91E27-113A-4ACA-8606-246428D7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Classificação dos padrões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B29981-EA16-4009-9DA0-3906C3E2A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Os </a:t>
            </a:r>
            <a:r>
              <a:rPr lang="pt-BR" sz="3600" b="1" dirty="0"/>
              <a:t>padrões comportamentais</a:t>
            </a:r>
            <a:r>
              <a:rPr lang="pt-BR" sz="3600" dirty="0"/>
              <a:t> cuidam da comunicação eficiente e da assinalação de responsabilidades entre objetos.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167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04A41-23CB-422B-8A0C-F2274BC8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Padrões de projeto </a:t>
            </a:r>
            <a:r>
              <a:rPr lang="pt-BR" b="1" dirty="0" err="1"/>
              <a:t>criacionais</a:t>
            </a:r>
            <a:br>
              <a:rPr lang="pt-BR" b="1" dirty="0"/>
            </a:br>
            <a:r>
              <a:rPr lang="pt-BR" sz="1600" dirty="0"/>
              <a:t>Os padrões </a:t>
            </a:r>
            <a:r>
              <a:rPr lang="pt-BR" sz="1600" dirty="0" err="1"/>
              <a:t>criacionais</a:t>
            </a:r>
            <a:r>
              <a:rPr lang="pt-BR" sz="1600" dirty="0"/>
              <a:t> fornecem vários mecanismos de criação de objetos, que aumentam a flexibilidade e reutilização de código já existente.</a:t>
            </a:r>
            <a:br>
              <a:rPr lang="pt-BR" sz="1600" b="1" dirty="0"/>
            </a:br>
            <a:endParaRPr lang="pt-BR" sz="1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4EBFABE-BBED-4EB5-8BCA-973D0A2A7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8" y="2072429"/>
            <a:ext cx="2876550" cy="21717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146C261-D2F2-40EE-B983-C27D2F14E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436" y="2205779"/>
            <a:ext cx="2714625" cy="20383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9A11B06-6ACF-4C8D-8FBC-0049B7DD7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559" y="2181965"/>
            <a:ext cx="2790825" cy="22002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CEA5D11-0F7B-40C4-977B-26DD88028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388" y="4366414"/>
            <a:ext cx="2876550" cy="19621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B4AABDF-C9C2-4133-B56A-EE8F5D260E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1436" y="4366414"/>
            <a:ext cx="28098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18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84A6D-65B5-4493-AA86-1016E8CD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Padrões de projeto estruturais</a:t>
            </a:r>
            <a:br>
              <a:rPr lang="pt-BR" b="1" dirty="0"/>
            </a:br>
            <a:r>
              <a:rPr lang="pt-BR" sz="1600" dirty="0"/>
              <a:t>Os padrões estruturais explicam como montar objetos e classes em estruturas maiores mas ainda mantendo essas estruturas flexíveis e eficientes.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D34DC0-4FD7-4869-8A0F-F012E0A82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94" y="2247900"/>
            <a:ext cx="2933700" cy="16478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959CCF7-7F34-452F-BC52-69A7B51A3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637" y="1939130"/>
            <a:ext cx="2819400" cy="19907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D274D4B-1B98-4275-8719-A4F368E04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25" y="2162175"/>
            <a:ext cx="2943225" cy="17335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F28DC8-2CF7-44EB-B310-7F82EF2FD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37" y="3963986"/>
            <a:ext cx="2924175" cy="20669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4262C7A-FC2C-4ECB-936F-B6D1464A8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0874" y="3963986"/>
            <a:ext cx="2886075" cy="19431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59BAF4-C54C-43E2-89C6-C1AB2803BF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7438" y="3963986"/>
            <a:ext cx="2886075" cy="18478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6FAECFF-FFB8-47AF-9AAD-79C05C81F9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7338" y="3978273"/>
            <a:ext cx="29051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01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AFC52-8A9D-4FF3-A087-8E8BDFB5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Padrões de projeto comportamentais</a:t>
            </a:r>
            <a:br>
              <a:rPr lang="pt-BR" b="1" dirty="0"/>
            </a:br>
            <a:r>
              <a:rPr lang="pt-BR" sz="1600" dirty="0"/>
              <a:t>Padrões comportamentais são voltados aos algoritmos e a designação de responsabilidades entre objetos.</a:t>
            </a:r>
            <a:br>
              <a:rPr lang="pt-BR" sz="1600" dirty="0"/>
            </a:br>
            <a:endParaRPr lang="pt-BR" sz="1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BAED42-8306-46A5-AA21-43C8B0A38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430" y="2452687"/>
            <a:ext cx="2809875" cy="19526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B3EE57C-20A0-4877-AAB8-6010E3DD1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503" y="2166938"/>
            <a:ext cx="2971800" cy="2362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FC6C43-1D9D-4FD4-9F8E-E5B3A7368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2557462"/>
            <a:ext cx="2981325" cy="18478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2093A9A-F120-4561-8673-915CA8450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231" y="4605337"/>
            <a:ext cx="2962275" cy="19240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F2DCE07-072D-4634-926A-D49C48F881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4128" y="4691062"/>
            <a:ext cx="2914650" cy="18383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22D3933-8278-46C5-A93A-1731695B93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400" y="4691062"/>
            <a:ext cx="29241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71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D23DC-B558-4FFE-9761-B644F8EE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Padrões de projeto comportamentais</a:t>
            </a:r>
            <a:br>
              <a:rPr lang="pt-BR" b="1" dirty="0"/>
            </a:br>
            <a:r>
              <a:rPr lang="pt-BR" sz="1600" dirty="0"/>
              <a:t>Padrões comportamentais são voltados aos algoritmos e a designação de responsabilidades entre objetos.</a:t>
            </a:r>
            <a:br>
              <a:rPr lang="pt-BR" sz="1600" dirty="0"/>
            </a:br>
            <a:endParaRPr lang="pt-BR" sz="1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77C354-B87D-4985-83EA-CCD068494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4" y="2185988"/>
            <a:ext cx="2943225" cy="18954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3BC3D38-3F81-40CC-A2A9-7664EF5C7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288" y="2185988"/>
            <a:ext cx="2895600" cy="18954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651E941-5993-4DF5-AE80-75D9F5F11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187" y="2185989"/>
            <a:ext cx="2943225" cy="189547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881529D-1509-4445-966A-E7D60D1CF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464" y="4424706"/>
            <a:ext cx="29432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23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E46C1-8366-4DB3-A6D8-972345FC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</a:t>
            </a:r>
            <a:r>
              <a:rPr lang="pt-BR" dirty="0" err="1"/>
              <a:t>Strategy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CA0F72A-B59A-4CF3-8CBC-E6C4FC765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1" y="1973109"/>
            <a:ext cx="5943600" cy="385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72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C3EEB-DA6C-4F35-8E19-C359EE7C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Strategy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C7B549-A68A-4C22-8EDD-59E866480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/>
              <a:t>O padrão </a:t>
            </a:r>
            <a:r>
              <a:rPr lang="pt-BR" i="1" dirty="0" err="1"/>
              <a:t>Strategy</a:t>
            </a:r>
            <a:r>
              <a:rPr lang="pt-BR" i="1" dirty="0"/>
              <a:t> define uma família de algoritmos , encapsula cada um deles , e torna-os intercambiáveis, permitindo assim que os algoritmos variem independentemente dos clientes que os utilizam“</a:t>
            </a:r>
          </a:p>
          <a:p>
            <a:endParaRPr lang="pt-BR" i="1" dirty="0"/>
          </a:p>
          <a:p>
            <a:r>
              <a:rPr lang="pt-BR" i="1" dirty="0"/>
              <a:t>O padrão </a:t>
            </a:r>
            <a:r>
              <a:rPr lang="pt-BR" i="1" dirty="0" err="1"/>
              <a:t>Strategy</a:t>
            </a:r>
            <a:r>
              <a:rPr lang="pt-BR" i="1" dirty="0"/>
              <a:t> define uma </a:t>
            </a:r>
            <a:r>
              <a:rPr lang="pt-BR" i="1" dirty="0" err="1"/>
              <a:t>familia</a:t>
            </a:r>
            <a:r>
              <a:rPr lang="pt-BR" i="1" dirty="0"/>
              <a:t> de algoritmos intercambiáveis de forma que estes sejam independentes dos clientes que os utilizam. "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8607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14A96-03E0-489B-B4C0-D770F2E7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ADA399-461B-4CAA-993B-1198300C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Objetivo: Encapsular um algoritmo em um objeto e fornecer interfaces genéricas o suficiente para suportar uma variedade de </a:t>
            </a:r>
            <a:r>
              <a:rPr lang="pt-BR" dirty="0" err="1"/>
              <a:t>algorítmos</a:t>
            </a:r>
            <a:r>
              <a:rPr lang="pt-BR" dirty="0"/>
              <a:t> e facilitar a escolha e troca (</a:t>
            </a:r>
            <a:r>
              <a:rPr lang="pt-BR" i="1" dirty="0"/>
              <a:t>intercâmbio</a:t>
            </a:r>
            <a:r>
              <a:rPr lang="pt-BR" dirty="0"/>
              <a:t>) de algoritmos criados com uma mesma função.</a:t>
            </a: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7718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A8F65-FAA5-4339-AA59-4587B8F3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Vejamos alguns cenários onde o padrão pode ser aplicado: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6238C1-6CCA-43CD-AC93-BAC16C9D8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Você tem um método que é aplicado em diferentes situações nas quais é exigido um comportamento específico;</a:t>
            </a:r>
          </a:p>
          <a:p>
            <a:r>
              <a:rPr lang="pt-BR" dirty="0"/>
              <a:t>Você tem uma família de classes de estruturas parecidas mas que diferem no seu comportamento;</a:t>
            </a:r>
          </a:p>
          <a:p>
            <a:r>
              <a:rPr lang="pt-BR" dirty="0"/>
              <a:t>Você tem uma classe que apresenta métodos muito complexos com múltiplos comandos condicionais (</a:t>
            </a:r>
            <a:r>
              <a:rPr lang="pt-BR" dirty="0" err="1"/>
              <a:t>if</a:t>
            </a:r>
            <a:r>
              <a:rPr lang="pt-BR" dirty="0"/>
              <a:t>/</a:t>
            </a:r>
            <a:r>
              <a:rPr lang="pt-BR" dirty="0" err="1"/>
              <a:t>else</a:t>
            </a:r>
            <a:r>
              <a:rPr lang="pt-BR" dirty="0"/>
              <a:t>);</a:t>
            </a:r>
          </a:p>
          <a:p>
            <a:r>
              <a:rPr lang="pt-BR" dirty="0"/>
              <a:t>Você tem um algoritmo complexo que utiliza uma estrutura de dados que não precisa ser conhecida por quem vai utilizar o </a:t>
            </a:r>
            <a:r>
              <a:rPr lang="pt-BR" dirty="0" err="1"/>
              <a:t>algorítmo</a:t>
            </a:r>
            <a:r>
              <a:rPr lang="pt-BR" dirty="0"/>
              <a:t>;</a:t>
            </a:r>
          </a:p>
          <a:p>
            <a:r>
              <a:rPr lang="pt-BR" dirty="0"/>
              <a:t>Você tem operações comuns a uma série de objetos de classes diferentes com pequenas variações de comportamento;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8031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A7C2F2B-DFCE-4E01-9980-2E872BDE6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791" y="142875"/>
            <a:ext cx="9112941" cy="399097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4D49210-5855-4E85-99AA-CA63CECC5D93}"/>
              </a:ext>
            </a:extLst>
          </p:cNvPr>
          <p:cNvSpPr txBox="1"/>
          <p:nvPr/>
        </p:nvSpPr>
        <p:spPr>
          <a:xfrm>
            <a:off x="816767" y="4105273"/>
            <a:ext cx="1018698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Context</a:t>
            </a:r>
            <a:r>
              <a:rPr lang="pt-BR" sz="2400" b="1" dirty="0"/>
              <a:t> </a:t>
            </a:r>
            <a:r>
              <a:rPr lang="pt-BR" sz="3200" dirty="0"/>
              <a:t>- </a:t>
            </a:r>
            <a:r>
              <a:rPr lang="pt-BR" sz="2400" dirty="0"/>
              <a:t>Classe onde os objetos </a:t>
            </a:r>
            <a:r>
              <a:rPr lang="pt-BR" sz="2400" dirty="0" err="1"/>
              <a:t>ConcreteStrategy</a:t>
            </a:r>
            <a:r>
              <a:rPr lang="pt-BR" sz="2400" dirty="0"/>
              <a:t> serão instanciados;</a:t>
            </a:r>
          </a:p>
          <a:p>
            <a:r>
              <a:rPr lang="pt-BR" sz="2400" b="1" dirty="0" err="1"/>
              <a:t>Strategy</a:t>
            </a:r>
            <a:r>
              <a:rPr lang="pt-BR" sz="2400" dirty="0"/>
              <a:t> - Interface comum para todas as classes </a:t>
            </a:r>
            <a:r>
              <a:rPr lang="pt-BR" sz="2400" i="1" dirty="0"/>
              <a:t>(variações concretas) </a:t>
            </a:r>
            <a:r>
              <a:rPr lang="pt-BR" sz="2400" dirty="0"/>
              <a:t>que definem os diversos comportamentos esperados;</a:t>
            </a:r>
          </a:p>
          <a:p>
            <a:r>
              <a:rPr lang="pt-BR" sz="2400" b="1" dirty="0" err="1"/>
              <a:t>ConcreteStrategy</a:t>
            </a:r>
            <a:r>
              <a:rPr lang="pt-BR" sz="2400" dirty="0"/>
              <a:t> - Classes que implementam os algoritmos que devem atender a cada contexto;</a:t>
            </a:r>
          </a:p>
          <a:p>
            <a:endParaRPr lang="pt-BR" dirty="0"/>
          </a:p>
        </p:txBody>
      </p:sp>
      <p:pic>
        <p:nvPicPr>
          <p:cNvPr id="1026" name="Picture 2" descr="Estudo e Aplicação do Padrão de Projeto Strategy">
            <a:extLst>
              <a:ext uri="{FF2B5EF4-FFF2-40B4-BE49-F238E27FC236}">
                <a16:creationId xmlns:a16="http://schemas.microsoft.com/office/drawing/2014/main" id="{4D5D9EEA-EA9B-4B05-8703-0FC5B4447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542209"/>
            <a:ext cx="8933207" cy="356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89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E559F-875D-4C68-BE32-4605C5E1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 de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947D6B-65E9-41AB-AA77-FDE96A21B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Apresentar o padrão de projetos e o que é?</a:t>
            </a:r>
          </a:p>
          <a:p>
            <a:r>
              <a:rPr lang="pt-BR" dirty="0"/>
              <a:t>História.</a:t>
            </a:r>
          </a:p>
          <a:p>
            <a:r>
              <a:rPr lang="pt-BR" dirty="0"/>
              <a:t>Classificações dos padrões</a:t>
            </a:r>
          </a:p>
          <a:p>
            <a:r>
              <a:rPr lang="pt-BR" dirty="0"/>
              <a:t>Catálogo dos padrões.</a:t>
            </a:r>
          </a:p>
          <a:p>
            <a:r>
              <a:rPr lang="pt-BR" dirty="0"/>
              <a:t>Exemplo </a:t>
            </a:r>
            <a:r>
              <a:rPr lang="pt-BR" b="1" dirty="0"/>
              <a:t>Padrões de projeto comportamentais 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Strategy</a:t>
            </a:r>
            <a:r>
              <a:rPr lang="pt-BR" dirty="0"/>
              <a:t> utilizando C#.</a:t>
            </a:r>
          </a:p>
          <a:p>
            <a:r>
              <a:rPr lang="pt-BR" dirty="0"/>
              <a:t>Avaliações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593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E37B1-CD14-47AB-86F9-EA5B0547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 calculadora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BAED3F-EC6E-4EFC-9236-D9B102161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agora aplicar o padrão </a:t>
            </a:r>
            <a:r>
              <a:rPr lang="pt-BR" dirty="0" err="1"/>
              <a:t>Strategy</a:t>
            </a:r>
            <a:r>
              <a:rPr lang="pt-BR" dirty="0"/>
              <a:t> e definir um programa que realize as quatro operações básicas: somar, subtrair, dividir e </a:t>
            </a:r>
            <a:r>
              <a:rPr lang="pt-BR" dirty="0" err="1"/>
              <a:t>multiplar</a:t>
            </a:r>
            <a:r>
              <a:rPr lang="pt-BR" dirty="0"/>
              <a:t>.</a:t>
            </a:r>
          </a:p>
          <a:p>
            <a:r>
              <a:rPr lang="pt-BR" dirty="0"/>
              <a:t>Exemplo em C#</a:t>
            </a:r>
          </a:p>
        </p:txBody>
      </p:sp>
    </p:spTree>
    <p:extLst>
      <p:ext uri="{BB962C8B-B14F-4D97-AF65-F5344CB8AC3E}">
        <p14:creationId xmlns:p14="http://schemas.microsoft.com/office/powerpoint/2010/main" val="2145859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B9351-1852-4707-B9F9-50557C58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o </a:t>
            </a:r>
            <a:r>
              <a:rPr lang="pt-BR" dirty="0" err="1"/>
              <a:t>Context</a:t>
            </a:r>
            <a:r>
              <a:rPr lang="pt-BR" dirty="0"/>
              <a:t> - A classe onde os objetos concretos serão instanciados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27C89-45BB-4BD8-B717-2212B2FF8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Calcular        </a:t>
            </a:r>
          </a:p>
          <a:p>
            <a:pPr marL="0" indent="0">
              <a:buNone/>
            </a:pPr>
            <a:r>
              <a:rPr lang="pt-BR" dirty="0"/>
              <a:t>   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public</a:t>
            </a:r>
            <a:r>
              <a:rPr lang="pt-BR" dirty="0"/>
              <a:t> Calculadora calcular { </a:t>
            </a:r>
            <a:r>
              <a:rPr lang="pt-BR" dirty="0" err="1"/>
              <a:t>get</a:t>
            </a:r>
            <a:r>
              <a:rPr lang="pt-BR" dirty="0"/>
              <a:t>; set; }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CalcularOperacao</a:t>
            </a:r>
            <a:r>
              <a:rPr lang="pt-BR" dirty="0"/>
              <a:t>(</a:t>
            </a:r>
            <a:r>
              <a:rPr lang="pt-BR" dirty="0" err="1"/>
              <a:t>double</a:t>
            </a:r>
            <a:r>
              <a:rPr lang="pt-BR" dirty="0"/>
              <a:t> v1, </a:t>
            </a:r>
            <a:r>
              <a:rPr lang="pt-BR" dirty="0" err="1"/>
              <a:t>double</a:t>
            </a:r>
            <a:r>
              <a:rPr lang="pt-BR" dirty="0"/>
              <a:t> v2)</a:t>
            </a:r>
          </a:p>
          <a:p>
            <a:pPr marL="0" indent="0">
              <a:buNone/>
            </a:pPr>
            <a:r>
              <a:rPr lang="pt-BR" dirty="0"/>
              <a:t>        {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/>
              <a:t>Console.WriteLine</a:t>
            </a:r>
            <a:r>
              <a:rPr lang="pt-BR" dirty="0"/>
              <a:t>(</a:t>
            </a:r>
            <a:r>
              <a:rPr lang="pt-BR" dirty="0" err="1"/>
              <a:t>calcular.Operacao</a:t>
            </a:r>
            <a:r>
              <a:rPr lang="pt-BR" dirty="0"/>
              <a:t>(v1, v2));</a:t>
            </a:r>
          </a:p>
          <a:p>
            <a:pPr marL="0" indent="0">
              <a:buNone/>
            </a:pPr>
            <a:r>
              <a:rPr lang="pt-BR" dirty="0"/>
              <a:t>        }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125211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BDCFD-6F75-48FE-BC8A-2E5AD15C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7313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pt-BR" dirty="0"/>
              <a:t>Definindo a </a:t>
            </a:r>
            <a:r>
              <a:rPr lang="pt-BR" dirty="0" err="1"/>
              <a:t>Strategy</a:t>
            </a:r>
            <a:r>
              <a:rPr lang="pt-BR" dirty="0"/>
              <a:t> - A interface comum para todas as classes que define o comportamento esperado: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8A31E-5824-4BF5-8E2E-D12D0D9E6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abstract </a:t>
            </a:r>
            <a:r>
              <a:rPr lang="pt-BR" dirty="0" err="1"/>
              <a:t>class</a:t>
            </a:r>
            <a:r>
              <a:rPr lang="pt-BR" dirty="0"/>
              <a:t> Calculadora</a:t>
            </a:r>
          </a:p>
          <a:p>
            <a:pPr marL="0" indent="0">
              <a:buNone/>
            </a:pPr>
            <a:r>
              <a:rPr lang="pt-BR" dirty="0"/>
              <a:t>    {</a:t>
            </a:r>
          </a:p>
          <a:p>
            <a:pPr marL="0" indent="0">
              <a:buNone/>
            </a:pPr>
            <a:r>
              <a:rPr lang="fr-FR" dirty="0"/>
              <a:t>        public abstract double Operacao(double n1, double n2);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08010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32906-AB5D-4572-B618-9C22D974D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9019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pt-BR" dirty="0"/>
              <a:t>Definindo a </a:t>
            </a:r>
            <a:r>
              <a:rPr lang="pt-BR" dirty="0" err="1"/>
              <a:t>ConcreteStrategy</a:t>
            </a:r>
            <a:r>
              <a:rPr lang="pt-BR" dirty="0"/>
              <a:t> - As classes que implementam os algoritmos que atendem a cada contexto: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B39DA-F065-4EC2-BF8B-F4322A3BE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0249"/>
            <a:ext cx="10515600" cy="4176713"/>
          </a:xfrm>
        </p:spPr>
        <p:txBody>
          <a:bodyPr/>
          <a:lstStyle/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Somar:Calculadora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override</a:t>
            </a:r>
            <a:r>
              <a:rPr lang="pt-BR" dirty="0"/>
              <a:t> </a:t>
            </a:r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Operacao</a:t>
            </a:r>
            <a:r>
              <a:rPr lang="pt-BR" dirty="0"/>
              <a:t>(</a:t>
            </a:r>
            <a:r>
              <a:rPr lang="pt-BR" dirty="0" err="1"/>
              <a:t>double</a:t>
            </a:r>
            <a:r>
              <a:rPr lang="pt-BR" dirty="0"/>
              <a:t> v1, </a:t>
            </a:r>
            <a:r>
              <a:rPr lang="pt-BR" dirty="0" err="1"/>
              <a:t>double</a:t>
            </a:r>
            <a:r>
              <a:rPr lang="pt-BR" dirty="0"/>
              <a:t> v2)</a:t>
            </a:r>
          </a:p>
          <a:p>
            <a:pPr marL="0" indent="0">
              <a:buNone/>
            </a:pPr>
            <a:r>
              <a:rPr lang="pt-BR" dirty="0"/>
              <a:t>        {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v1 + v2;</a:t>
            </a:r>
          </a:p>
          <a:p>
            <a:pPr marL="0" indent="0">
              <a:buNone/>
            </a:pPr>
            <a:r>
              <a:rPr lang="pt-BR" dirty="0"/>
              <a:t>        }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2231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41C89-338B-4AD0-BF8D-F85097E8C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18742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pt-BR" dirty="0"/>
              <a:t>Definindo a </a:t>
            </a:r>
            <a:r>
              <a:rPr lang="pt-BR" dirty="0" err="1"/>
              <a:t>ConcreteStrategy</a:t>
            </a:r>
            <a:r>
              <a:rPr lang="pt-BR" dirty="0"/>
              <a:t> - As classes que implementam os algoritmos que atendem a cada contexto: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514EEE-11D8-44B8-BDBC-C1D8A223D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7413"/>
            <a:ext cx="10515600" cy="40195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Subtrair:Calculadora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override</a:t>
            </a:r>
            <a:r>
              <a:rPr lang="pt-BR" dirty="0"/>
              <a:t> </a:t>
            </a:r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Operacao</a:t>
            </a:r>
            <a:r>
              <a:rPr lang="pt-BR" dirty="0"/>
              <a:t>(</a:t>
            </a:r>
            <a:r>
              <a:rPr lang="pt-BR" dirty="0" err="1"/>
              <a:t>double</a:t>
            </a:r>
            <a:r>
              <a:rPr lang="pt-BR" dirty="0"/>
              <a:t> v1, </a:t>
            </a:r>
            <a:r>
              <a:rPr lang="pt-BR" dirty="0" err="1"/>
              <a:t>double</a:t>
            </a:r>
            <a:r>
              <a:rPr lang="pt-BR" dirty="0"/>
              <a:t> v2)</a:t>
            </a:r>
          </a:p>
          <a:p>
            <a:pPr marL="0" indent="0">
              <a:buNone/>
            </a:pPr>
            <a:r>
              <a:rPr lang="pt-BR" dirty="0"/>
              <a:t>        {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/>
              <a:t>if</a:t>
            </a:r>
            <a:r>
              <a:rPr lang="pt-BR" dirty="0"/>
              <a:t> (v2 &gt; v1)</a:t>
            </a:r>
          </a:p>
          <a:p>
            <a:pPr marL="0" indent="0">
              <a:buNone/>
            </a:pPr>
            <a:r>
              <a:rPr lang="pt-BR" dirty="0"/>
              <a:t>                </a:t>
            </a:r>
            <a:r>
              <a:rPr lang="pt-BR" dirty="0" err="1"/>
              <a:t>throw</a:t>
            </a:r>
            <a:r>
              <a:rPr lang="pt-BR" dirty="0"/>
              <a:t> new </a:t>
            </a:r>
            <a:r>
              <a:rPr lang="pt-BR" dirty="0" err="1"/>
              <a:t>InvalidOperationException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v1 - v2;</a:t>
            </a:r>
          </a:p>
          <a:p>
            <a:pPr marL="0" indent="0">
              <a:buNone/>
            </a:pPr>
            <a:r>
              <a:rPr lang="pt-BR" dirty="0"/>
              <a:t>        }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79947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E97C6-32D1-41B1-88C2-8A1B32BD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47337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pt-BR" dirty="0"/>
              <a:t>Definindo a </a:t>
            </a:r>
            <a:r>
              <a:rPr lang="pt-BR" dirty="0" err="1"/>
              <a:t>ConcreteStrategy</a:t>
            </a:r>
            <a:r>
              <a:rPr lang="pt-BR" dirty="0"/>
              <a:t> - As classes que implementam os algoritmos que atendem a cada contexto: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D4D2C4-2D1D-4BB3-A8C0-862B21D0F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537"/>
            <a:ext cx="10515600" cy="41624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Dividir:Calculadora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override</a:t>
            </a:r>
            <a:r>
              <a:rPr lang="pt-BR" dirty="0"/>
              <a:t> </a:t>
            </a:r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Operacao</a:t>
            </a:r>
            <a:r>
              <a:rPr lang="pt-BR" dirty="0"/>
              <a:t>(</a:t>
            </a:r>
            <a:r>
              <a:rPr lang="pt-BR" dirty="0" err="1"/>
              <a:t>double</a:t>
            </a:r>
            <a:r>
              <a:rPr lang="pt-BR" dirty="0"/>
              <a:t> v1, </a:t>
            </a:r>
            <a:r>
              <a:rPr lang="pt-BR" dirty="0" err="1"/>
              <a:t>double</a:t>
            </a:r>
            <a:r>
              <a:rPr lang="pt-BR" dirty="0"/>
              <a:t> v2)</a:t>
            </a:r>
          </a:p>
          <a:p>
            <a:pPr marL="0" indent="0">
              <a:buNone/>
            </a:pPr>
            <a:r>
              <a:rPr lang="pt-BR" dirty="0"/>
              <a:t>        {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/>
              <a:t>if</a:t>
            </a:r>
            <a:r>
              <a:rPr lang="pt-BR" dirty="0"/>
              <a:t> (v2 == 0)</a:t>
            </a:r>
          </a:p>
          <a:p>
            <a:pPr marL="0" indent="0">
              <a:buNone/>
            </a:pPr>
            <a:r>
              <a:rPr lang="pt-BR" dirty="0"/>
              <a:t>                </a:t>
            </a:r>
            <a:r>
              <a:rPr lang="pt-BR" dirty="0" err="1"/>
              <a:t>throw</a:t>
            </a:r>
            <a:r>
              <a:rPr lang="pt-BR" dirty="0"/>
              <a:t> new </a:t>
            </a:r>
            <a:r>
              <a:rPr lang="pt-BR" dirty="0" err="1"/>
              <a:t>InvalidOperationException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v1 / v2;</a:t>
            </a:r>
          </a:p>
          <a:p>
            <a:pPr marL="0" indent="0">
              <a:buNone/>
            </a:pPr>
            <a:r>
              <a:rPr lang="pt-BR" dirty="0"/>
              <a:t>        }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06616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54A8B-A5A1-465E-B883-6445274E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47335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pt-BR" dirty="0"/>
              <a:t>Definindo a </a:t>
            </a:r>
            <a:r>
              <a:rPr lang="pt-BR" dirty="0" err="1"/>
              <a:t>ConcreteStrategy</a:t>
            </a:r>
            <a:r>
              <a:rPr lang="pt-BR" dirty="0"/>
              <a:t> - As classes que implementam os algoritmos que atendem a cada contexto: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AE887-D7E5-4D77-B7D8-1D7BFDA3D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537"/>
            <a:ext cx="10515600" cy="4162425"/>
          </a:xfrm>
        </p:spPr>
        <p:txBody>
          <a:bodyPr/>
          <a:lstStyle/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Multiplicar:Calculadora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override</a:t>
            </a:r>
            <a:r>
              <a:rPr lang="pt-BR" dirty="0"/>
              <a:t> </a:t>
            </a:r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Operacao</a:t>
            </a:r>
            <a:r>
              <a:rPr lang="pt-BR" dirty="0"/>
              <a:t>(</a:t>
            </a:r>
            <a:r>
              <a:rPr lang="pt-BR" dirty="0" err="1"/>
              <a:t>double</a:t>
            </a:r>
            <a:r>
              <a:rPr lang="pt-BR" dirty="0"/>
              <a:t> v1, </a:t>
            </a:r>
            <a:r>
              <a:rPr lang="pt-BR" dirty="0" err="1"/>
              <a:t>double</a:t>
            </a:r>
            <a:r>
              <a:rPr lang="pt-BR" dirty="0"/>
              <a:t> v2)</a:t>
            </a:r>
          </a:p>
          <a:p>
            <a:pPr marL="0" indent="0">
              <a:buNone/>
            </a:pPr>
            <a:r>
              <a:rPr lang="pt-BR" dirty="0"/>
              <a:t>        {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v1 * v2;</a:t>
            </a:r>
          </a:p>
          <a:p>
            <a:pPr marL="0" indent="0">
              <a:buNone/>
            </a:pPr>
            <a:r>
              <a:rPr lang="pt-BR" dirty="0"/>
              <a:t>        }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032089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D514E-8D44-4117-9A0A-D938930C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Assim, o padrão </a:t>
            </a:r>
            <a:r>
              <a:rPr lang="pt-BR" dirty="0" err="1"/>
              <a:t>Strategy</a:t>
            </a:r>
            <a:r>
              <a:rPr lang="pt-BR" dirty="0"/>
              <a:t> te conduz a seguinte orientação: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BDDE9-6AA6-4F30-9A17-5832615FE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dirty="0"/>
              <a:t>1 -</a:t>
            </a:r>
            <a:r>
              <a:rPr lang="pt-BR" dirty="0"/>
              <a:t> </a:t>
            </a:r>
            <a:r>
              <a:rPr lang="pt-BR" sz="3200" dirty="0"/>
              <a:t>Programe sempre para </a:t>
            </a:r>
            <a:r>
              <a:rPr lang="pt-BR" sz="3200" u="sng" dirty="0"/>
              <a:t>interfaces</a:t>
            </a:r>
            <a:r>
              <a:rPr lang="pt-BR" sz="3200" dirty="0"/>
              <a:t>;</a:t>
            </a:r>
            <a:br>
              <a:rPr lang="pt-BR" sz="3200" dirty="0"/>
            </a:br>
            <a:r>
              <a:rPr lang="pt-BR" sz="3200" dirty="0"/>
              <a:t>2 - Dê preferência a </a:t>
            </a:r>
            <a:r>
              <a:rPr lang="pt-BR" sz="3200" u="sng" dirty="0"/>
              <a:t>composição</a:t>
            </a:r>
            <a:r>
              <a:rPr lang="pt-BR" sz="3200" dirty="0"/>
              <a:t> ao invés de </a:t>
            </a:r>
            <a:r>
              <a:rPr lang="pt-BR" sz="3200" i="1" dirty="0"/>
              <a:t>herança</a:t>
            </a:r>
            <a:r>
              <a:rPr lang="pt-BR" sz="3200" dirty="0"/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6049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E860E-7970-47EC-BED8-7F273C1F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EB3142-14F1-42BD-ABC2-F597D562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Pesquisas sobre o assunto com exemplos em grupo</a:t>
            </a:r>
          </a:p>
          <a:p>
            <a:pPr>
              <a:lnSpc>
                <a:spcPct val="150000"/>
              </a:lnSpc>
            </a:pPr>
            <a:r>
              <a:rPr lang="pt-BR" dirty="0"/>
              <a:t>Exemplos de padrões nas categorias</a:t>
            </a:r>
          </a:p>
          <a:p>
            <a:pPr>
              <a:lnSpc>
                <a:spcPct val="150000"/>
              </a:lnSpc>
            </a:pPr>
            <a:r>
              <a:rPr lang="pt-BR" dirty="0"/>
              <a:t>Exemplos com UML modelo de classes</a:t>
            </a:r>
          </a:p>
          <a:p>
            <a:pPr>
              <a:lnSpc>
                <a:spcPct val="150000"/>
              </a:lnSpc>
            </a:pPr>
            <a:r>
              <a:rPr lang="pt-BR" dirty="0"/>
              <a:t>Exemplos de aplicações antes e depois da execução dos padrões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93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7B7A7-2BD0-45A5-9126-CA1E7678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um padrão de projeto?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02280-2162-45C8-A18D-530D8A38C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Padrões de projeto</a:t>
            </a:r>
            <a:r>
              <a:rPr lang="pt-BR" dirty="0"/>
              <a:t> são soluções típicas para problemas comuns em projeto de software. Eles são como plantas de obra </a:t>
            </a:r>
            <a:r>
              <a:rPr lang="pt-BR" dirty="0" err="1"/>
              <a:t>pré</a:t>
            </a:r>
            <a:r>
              <a:rPr lang="pt-BR" dirty="0"/>
              <a:t> fabricadas que você pode customizar para resolver um problema de projeto recorrente em seu código.</a:t>
            </a:r>
          </a:p>
          <a:p>
            <a:r>
              <a:rPr lang="pt-BR" dirty="0"/>
              <a:t>Você não pode apenas encontrar um padrão e copiá-lo para dentro do seu programa, como você faz com funções e bibliotecas que encontra por aí. O padrão não é um pedaço de código específico, mas um conceito geral para resolver um problema em particular. Você pode seguir os detalhes do padrão e implementar uma solução que se adeque às realidades do seu próprio programa.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619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4D57D-C163-4343-8985-585F004E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Do que consiste um padrão?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189CFC-7745-406C-9FEA-D1DD08E65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maioria dos padrões são descritos formalmente para que as pessoas possam reproduzi-los em diferentes contextos. Aqui estão algumas seções que são geralmente presentes em uma descrição de um padrão:</a:t>
            </a:r>
          </a:p>
          <a:p>
            <a:r>
              <a:rPr lang="pt-BR" dirty="0"/>
              <a:t>O </a:t>
            </a:r>
            <a:r>
              <a:rPr lang="pt-BR" b="1" dirty="0"/>
              <a:t>Propósito</a:t>
            </a:r>
            <a:r>
              <a:rPr lang="pt-BR" dirty="0"/>
              <a:t> do padrão descreve brevemente o problema e a solução.</a:t>
            </a:r>
          </a:p>
          <a:p>
            <a:r>
              <a:rPr lang="pt-BR" dirty="0"/>
              <a:t>A </a:t>
            </a:r>
            <a:r>
              <a:rPr lang="pt-BR" b="1" dirty="0"/>
              <a:t>Motivação</a:t>
            </a:r>
            <a:r>
              <a:rPr lang="pt-BR" dirty="0"/>
              <a:t> explica a fundo o problema e a solução que o padrão torna possível.</a:t>
            </a:r>
          </a:p>
          <a:p>
            <a:r>
              <a:rPr lang="pt-BR" dirty="0"/>
              <a:t>As </a:t>
            </a:r>
            <a:r>
              <a:rPr lang="pt-BR" b="1" dirty="0"/>
              <a:t>Estruturas</a:t>
            </a:r>
            <a:r>
              <a:rPr lang="pt-BR" dirty="0"/>
              <a:t> de classes mostram cada parte do padrão e como se relacionam.</a:t>
            </a:r>
          </a:p>
          <a:p>
            <a:r>
              <a:rPr lang="pt-BR" b="1" dirty="0"/>
              <a:t>Exemplos de código</a:t>
            </a:r>
            <a:r>
              <a:rPr lang="pt-BR" dirty="0"/>
              <a:t> em uma das linguagens de programação populares tornam mais fácil compreender a ideia por trás do padrão.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198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73AC0-684D-4C95-B89F-E9ACA789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História dos padrões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6B286C-4D21-4C32-A7D1-21357A2E5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conceito de padrões foi primeiramente descrito por Christopher Alexander em </a:t>
            </a:r>
            <a:r>
              <a:rPr 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Uma Linguagem de Padrões</a:t>
            </a:r>
            <a:r>
              <a:rPr lang="pt-BR" dirty="0"/>
              <a:t>. O livro descreve uma “linguagem” para o projeto de um ambiente urbano. </a:t>
            </a:r>
          </a:p>
        </p:txBody>
      </p:sp>
    </p:spTree>
    <p:extLst>
      <p:ext uri="{BB962C8B-B14F-4D97-AF65-F5344CB8AC3E}">
        <p14:creationId xmlns:p14="http://schemas.microsoft.com/office/powerpoint/2010/main" val="15110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0E9B4-341D-451C-AA9E-66002337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História dos padrões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1BE57D-E680-44F7-94BE-C9952FAD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ideia foi seguida por quatro autores: Erich </a:t>
            </a:r>
            <a:r>
              <a:rPr lang="pt-BR" dirty="0" err="1"/>
              <a:t>Gamma</a:t>
            </a:r>
            <a:r>
              <a:rPr lang="pt-BR" dirty="0"/>
              <a:t>, John </a:t>
            </a:r>
            <a:r>
              <a:rPr lang="pt-BR" dirty="0" err="1"/>
              <a:t>Vlissides</a:t>
            </a:r>
            <a:r>
              <a:rPr lang="pt-BR" dirty="0"/>
              <a:t>, Ralph Johnson, e Richard Helm. Em 1994, eles publicaram </a:t>
            </a:r>
            <a:r>
              <a:rPr 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Padrões de Projeto — Soluções Reutilizáveis de Software Orientado a Objetos</a:t>
            </a:r>
            <a:r>
              <a:rPr lang="pt-BR" dirty="0"/>
              <a:t>, no qual eles aplicaram o conceito de padrões de projeto para programação. O livro mostrava 23 padrões que resolviam vários problemas de projeto orientado a objetos e se tornou um best-seller rapidamente.</a:t>
            </a:r>
          </a:p>
        </p:txBody>
      </p:sp>
    </p:spTree>
    <p:extLst>
      <p:ext uri="{BB962C8B-B14F-4D97-AF65-F5344CB8AC3E}">
        <p14:creationId xmlns:p14="http://schemas.microsoft.com/office/powerpoint/2010/main" val="122705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12263-3501-4A59-AD92-72B94F1C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Por que devo aprender padrões?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F50AF2-DA92-462E-A73C-3DE5204D7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Os padrões de projeto são um kit de ferramentas para </a:t>
            </a:r>
            <a:r>
              <a:rPr lang="pt-BR" b="1" dirty="0"/>
              <a:t>soluções tentadas e testadas</a:t>
            </a:r>
            <a:r>
              <a:rPr lang="pt-BR" dirty="0"/>
              <a:t> para problemas comuns em projeto de software. Mesmo que você nunca tenha encontrado esses problemas, saber sobre os padrões é ainda muito útil porque eles ensinam como resolver vários problemas usando princípios de projeto orientado a objetos.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1589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91375-CA4F-484A-8C11-E626DF2B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Classificação dos padrões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418EA9-BD6D-4EA9-869E-90DA7FDDB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Os </a:t>
            </a:r>
            <a:r>
              <a:rPr lang="pt-BR" sz="3600" b="1" dirty="0"/>
              <a:t>padrões </a:t>
            </a:r>
            <a:r>
              <a:rPr lang="pt-BR" sz="3600" b="1" dirty="0" err="1"/>
              <a:t>criacionais</a:t>
            </a:r>
            <a:r>
              <a:rPr lang="pt-BR" sz="3600" dirty="0"/>
              <a:t> fornecem mecanismos de criação de objetos que aumentam a flexibilidade e a reutilização de código.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845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A3618-A15C-41CB-B113-45363D24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Classificação dos padrões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D89F10-A699-4F79-A3EF-43CD8F6CD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Os </a:t>
            </a:r>
            <a:r>
              <a:rPr lang="pt-BR" sz="3600" b="1" dirty="0"/>
              <a:t>padrões estruturais</a:t>
            </a:r>
            <a:r>
              <a:rPr lang="pt-BR" sz="3600" dirty="0"/>
              <a:t> explicam como montar objetos e classes em estruturas maiores, enquanto ainda mantém as estruturas flexíveis e eficientes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869722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235</TotalTime>
  <Words>1228</Words>
  <Application>Microsoft Office PowerPoint</Application>
  <PresentationFormat>Widescreen</PresentationFormat>
  <Paragraphs>114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1" baseType="lpstr">
      <vt:lpstr>Arial</vt:lpstr>
      <vt:lpstr>Gill Sans MT</vt:lpstr>
      <vt:lpstr>Galeria</vt:lpstr>
      <vt:lpstr>Padrões de projetos (Design Patterns) </vt:lpstr>
      <vt:lpstr>Roteiro de aula</vt:lpstr>
      <vt:lpstr>O que é um padrão de projeto? </vt:lpstr>
      <vt:lpstr>Do que consiste um padrão? </vt:lpstr>
      <vt:lpstr>História dos padrões </vt:lpstr>
      <vt:lpstr>História dos padrões</vt:lpstr>
      <vt:lpstr>Por que devo aprender padrões? </vt:lpstr>
      <vt:lpstr>Classificação dos padrões </vt:lpstr>
      <vt:lpstr>Classificação dos padrões</vt:lpstr>
      <vt:lpstr>Classificação dos padrões</vt:lpstr>
      <vt:lpstr>Padrões de projeto criacionais Os padrões criacionais fornecem vários mecanismos de criação de objetos, que aumentam a flexibilidade e reutilização de código já existente. </vt:lpstr>
      <vt:lpstr>Padrões de projeto estruturais Os padrões estruturais explicam como montar objetos e classes em estruturas maiores mas ainda mantendo essas estruturas flexíveis e eficientes.</vt:lpstr>
      <vt:lpstr>Padrões de projeto comportamentais Padrões comportamentais são voltados aos algoritmos e a designação de responsabilidades entre objetos. </vt:lpstr>
      <vt:lpstr>Padrões de projeto comportamentais Padrões comportamentais são voltados aos algoritmos e a designação de responsabilidades entre objetos. </vt:lpstr>
      <vt:lpstr>Exemplo Strategy</vt:lpstr>
      <vt:lpstr>Strategy</vt:lpstr>
      <vt:lpstr>Objetivo</vt:lpstr>
      <vt:lpstr>Vejamos alguns cenários onde o padrão pode ser aplicado:</vt:lpstr>
      <vt:lpstr>Apresentação do PowerPoint</vt:lpstr>
      <vt:lpstr>Programa calculadora simples</vt:lpstr>
      <vt:lpstr>Definindo o Context - A classe onde os objetos concretos serão instanciados</vt:lpstr>
      <vt:lpstr>Definindo a Strategy - A interface comum para todas as classes que define o comportamento esperado:</vt:lpstr>
      <vt:lpstr>Definindo a ConcreteStrategy - As classes que implementam os algoritmos que atendem a cada contexto:</vt:lpstr>
      <vt:lpstr>Definindo a ConcreteStrategy - As classes que implementam os algoritmos que atendem a cada contexto:</vt:lpstr>
      <vt:lpstr>Definindo a ConcreteStrategy - As classes que implementam os algoritmos que atendem a cada contexto:</vt:lpstr>
      <vt:lpstr>Definindo a ConcreteStrategy - As classes que implementam os algoritmos que atendem a cada contexto:</vt:lpstr>
      <vt:lpstr>Assim, o padrão Strategy te conduz a seguinte orientação: </vt:lpstr>
      <vt:lpstr>Avaliações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projetos (Design Patterns)</dc:title>
  <dc:creator>Nivaldo</dc:creator>
  <cp:lastModifiedBy>Nivaldo</cp:lastModifiedBy>
  <cp:revision>15</cp:revision>
  <dcterms:created xsi:type="dcterms:W3CDTF">2022-03-25T08:42:56Z</dcterms:created>
  <dcterms:modified xsi:type="dcterms:W3CDTF">2022-03-25T12:38:18Z</dcterms:modified>
</cp:coreProperties>
</file>