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2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408AFD-3DA2-4FA5-9772-97D96E1DF3BC}">
  <a:tblStyle styleId="{C7408AFD-3DA2-4FA5-9772-97D96E1DF3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90143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cd28649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cd286495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ccea82dc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5ccea82dc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8e3c5251f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8e3c5251f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ccea82dc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ccea82dc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ccea82dc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ccea82dc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ccea82dc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ccea82dc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ccea82dc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ccea82dc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8e3c5251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8e3c5251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c5944c8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c5944c8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c5944c80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c5944c80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ccea82dc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ccea82dc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ccea82dc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ccea82dc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37041" y="1245251"/>
            <a:ext cx="894181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00" dirty="0">
                <a:solidFill>
                  <a:srgbClr val="A5A58C"/>
                </a:solidFill>
                <a:latin typeface="Arial"/>
                <a:cs typeface="Arial"/>
                <a:sym typeface="Arial"/>
              </a:rPr>
              <a:t>Simplified Data Structure </a:t>
            </a:r>
            <a:endParaRPr sz="44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-2669326" y="676139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Presentation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on</a:t>
            </a:r>
            <a:endParaRPr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3996966" y="2258550"/>
            <a:ext cx="7102500" cy="481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B6B6A3"/>
                </a:solidFill>
              </a:rPr>
              <a:t>Project Guide: Prof.Snehal Gavale</a:t>
            </a:r>
            <a:endParaRPr sz="1800" b="1" dirty="0">
              <a:solidFill>
                <a:srgbClr val="B6B6A3"/>
              </a:solidFill>
            </a:endParaRPr>
          </a:p>
          <a:p>
            <a:pPr marL="12700" marR="127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6B6A3"/>
                </a:solidFill>
              </a:rPr>
              <a:t>Group Members-</a:t>
            </a:r>
            <a:endParaRPr b="1" dirty="0">
              <a:solidFill>
                <a:srgbClr val="B6B6A3"/>
              </a:solidFill>
            </a:endParaRPr>
          </a:p>
          <a:p>
            <a:pPr marL="0" marR="1993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6B6A3"/>
                </a:solidFill>
              </a:rPr>
              <a:t>11-Kaushal Choudhari  </a:t>
            </a:r>
            <a:endParaRPr b="1" dirty="0">
              <a:solidFill>
                <a:srgbClr val="B6B6A3"/>
              </a:solidFill>
            </a:endParaRPr>
          </a:p>
          <a:p>
            <a:pPr marL="0" marR="1993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6B6A3"/>
                </a:solidFill>
              </a:rPr>
              <a:t>35-Samartha Mhatre</a:t>
            </a:r>
            <a:endParaRPr b="1" dirty="0">
              <a:solidFill>
                <a:srgbClr val="B6B6A3"/>
              </a:solidFill>
            </a:endParaRPr>
          </a:p>
          <a:p>
            <a:pPr marL="0" marR="749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6B6A3"/>
                </a:solidFill>
              </a:rPr>
              <a:t>38-Pratik Nivalkar</a:t>
            </a:r>
            <a:endParaRPr b="1" dirty="0">
              <a:solidFill>
                <a:srgbClr val="B6B6A3"/>
              </a:solidFill>
            </a:endParaRPr>
          </a:p>
          <a:p>
            <a:pPr marL="0" marR="749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6B6A3"/>
                </a:solidFill>
              </a:rPr>
              <a:t>45-Shrawani Rithe</a:t>
            </a:r>
            <a:endParaRPr b="1" dirty="0">
              <a:solidFill>
                <a:srgbClr val="B6B6A3"/>
              </a:solidFill>
            </a:endParaRPr>
          </a:p>
          <a:p>
            <a:pPr marL="12700" marR="127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b="1" dirty="0">
              <a:solidFill>
                <a:srgbClr val="B6B6A3"/>
              </a:solidFill>
            </a:endParaRPr>
          </a:p>
          <a:p>
            <a:pPr marL="12700" marR="12700" lvl="0" indent="0" algn="l" rtl="0">
              <a:lnSpc>
                <a:spcPct val="340909"/>
              </a:lnSpc>
              <a:spcBef>
                <a:spcPts val="900"/>
              </a:spcBef>
              <a:spcAft>
                <a:spcPts val="0"/>
              </a:spcAft>
              <a:buNone/>
            </a:pPr>
            <a:endParaRPr b="1" dirty="0">
              <a:solidFill>
                <a:srgbClr val="B6B6A3"/>
              </a:solidFill>
            </a:endParaRPr>
          </a:p>
          <a:p>
            <a:pPr marL="12700" marR="12700" lvl="0" indent="0" algn="l" rtl="0">
              <a:lnSpc>
                <a:spcPct val="340909"/>
              </a:lnSpc>
              <a:spcBef>
                <a:spcPts val="900"/>
              </a:spcBef>
              <a:spcAft>
                <a:spcPts val="0"/>
              </a:spcAft>
              <a:buNone/>
            </a:pPr>
            <a:endParaRPr b="1" dirty="0">
              <a:solidFill>
                <a:srgbClr val="B6B6A3"/>
              </a:solidFill>
            </a:endParaRPr>
          </a:p>
          <a:p>
            <a:pPr marL="12700" marR="12700" lvl="0" indent="0" algn="l" rtl="0">
              <a:lnSpc>
                <a:spcPct val="340909"/>
              </a:lnSpc>
              <a:spcBef>
                <a:spcPts val="900"/>
              </a:spcBef>
              <a:spcAft>
                <a:spcPts val="0"/>
              </a:spcAft>
              <a:buNone/>
            </a:pPr>
            <a:endParaRPr b="1" dirty="0">
              <a:solidFill>
                <a:srgbClr val="B6B6A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B6B6A3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420200" y="4430250"/>
            <a:ext cx="474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IN" dirty="0"/>
              <a:t>To integrate Program visualization and algorithm visualization tool together.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Making an Application for our Website 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748768" y="128645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716572" y="1805450"/>
            <a:ext cx="7688700" cy="3404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bg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Thus we have implemented our project “Data Structure Visualizer”.</a:t>
            </a:r>
          </a:p>
          <a:p>
            <a:pPr lvl="0" indent="-317500" algn="just">
              <a:lnSpc>
                <a:spcPct val="150000"/>
              </a:lnSpc>
              <a:spcBef>
                <a:spcPts val="1000"/>
              </a:spcBef>
              <a:buClr>
                <a:schemeClr val="dk2"/>
              </a:buClr>
              <a:buSzPts val="1400"/>
              <a:buFont typeface="Arial"/>
              <a:buChar char="●"/>
            </a:pPr>
            <a:r>
              <a:rPr lang="en-IN" sz="1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 whole project provides a base for students to take their exam using software and allow lecturers to add questions and answers into the system.</a:t>
            </a:r>
            <a:endParaRPr lang="en"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lvl="0" indent="-317500" algn="just">
              <a:lnSpc>
                <a:spcPct val="150000"/>
              </a:lnSpc>
              <a:spcBef>
                <a:spcPts val="1000"/>
              </a:spcBef>
              <a:buClr>
                <a:schemeClr val="dk2"/>
              </a:buClr>
              <a:buSzPts val="1400"/>
              <a:buFont typeface="Arial"/>
              <a:buChar char="●"/>
            </a:pPr>
            <a:r>
              <a:rPr lang="en-IN" sz="1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This Automated system helps students and lecturers to save time and makes the process  faster, with a user-friendly system that has security, integrity and the database is neither inconsistent nor redundant.</a:t>
            </a:r>
            <a:endParaRPr sz="1400" dirty="0">
              <a:solidFill>
                <a:schemeClr val="bg2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 Future, the project can be enhanced by making it more interactive and by adding more features.</a:t>
            </a: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endParaRPr sz="14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2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sz="1400" dirty="0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sz="1400" dirty="0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729450" y="1390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[1] L. </a:t>
            </a:r>
            <a:r>
              <a:rPr lang="en-IN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Itti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C.Koch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and E. </a:t>
            </a:r>
            <a:r>
              <a:rPr lang="en-IN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Niebur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‘A model of saliency-based visual attention for rapid scene analysis,’ IEEE Transactions on Pattern Analysis and Machine Intelligence, Nov. 1998, vol. 20, no. 11, pp. 1254–1259 </a:t>
            </a:r>
          </a:p>
          <a:p>
            <a:pPr marL="0" lv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[2] Morris, John, “Programming Languages and Data Structures”, http://swww.ee.uwa.edu.au/~plsd210/ds/ds_ToC.ht ml </a:t>
            </a:r>
          </a:p>
          <a:p>
            <a:pPr marL="0" lv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IN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Cawsey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Alison, “Data Structures and Algorithms”, http://www.cee.hw.ac.uk/~alison/ds98/ds98.html </a:t>
            </a:r>
          </a:p>
          <a:p>
            <a:pPr marL="0" lv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[4] Owens, Brad “CS300 Data Structures and Algorithms I”, http://www.cs.twsu.edu/~bjowens/cs300/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70600" y="2634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Thankyou</a:t>
            </a:r>
            <a:endParaRPr sz="36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 OF PRESENTATION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27650" y="2019843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>
                <a:solidFill>
                  <a:srgbClr val="002060"/>
                </a:solidFill>
              </a:rPr>
              <a:t>Introduction</a:t>
            </a:r>
            <a:endParaRPr sz="1500" dirty="0">
              <a:solidFill>
                <a:srgbClr val="002060"/>
              </a:solidFill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>
                <a:solidFill>
                  <a:srgbClr val="002060"/>
                </a:solidFill>
              </a:rPr>
              <a:t>Literature survey</a:t>
            </a:r>
            <a:endParaRPr sz="1500" dirty="0">
              <a:solidFill>
                <a:srgbClr val="002060"/>
              </a:solidFill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>
                <a:solidFill>
                  <a:srgbClr val="002060"/>
                </a:solidFill>
              </a:rPr>
              <a:t>Problem Statement</a:t>
            </a:r>
            <a:endParaRPr sz="1500" dirty="0">
              <a:solidFill>
                <a:srgbClr val="002060"/>
              </a:solidFill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>
                <a:solidFill>
                  <a:srgbClr val="002060"/>
                </a:solidFill>
              </a:rPr>
              <a:t>Algorithm</a:t>
            </a: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>
                <a:solidFill>
                  <a:srgbClr val="002060"/>
                </a:solidFill>
              </a:rPr>
              <a:t>Flowchart </a:t>
            </a: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500" dirty="0">
                <a:solidFill>
                  <a:srgbClr val="002060"/>
                </a:solidFill>
              </a:rPr>
              <a:t>Pro’s &amp; Con’s</a:t>
            </a:r>
            <a:endParaRPr sz="1500" dirty="0">
              <a:solidFill>
                <a:srgbClr val="002060"/>
              </a:solidFill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>
                <a:solidFill>
                  <a:srgbClr val="002060"/>
                </a:solidFill>
              </a:rPr>
              <a:t>Result</a:t>
            </a:r>
            <a:endParaRPr sz="1500" dirty="0">
              <a:solidFill>
                <a:srgbClr val="002060"/>
              </a:solidFill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>
                <a:solidFill>
                  <a:srgbClr val="002060"/>
                </a:solidFill>
              </a:rPr>
              <a:t>Future Scope</a:t>
            </a:r>
            <a:endParaRPr sz="1500" dirty="0">
              <a:solidFill>
                <a:srgbClr val="002060"/>
              </a:solidFill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>
                <a:solidFill>
                  <a:srgbClr val="002060"/>
                </a:solidFill>
              </a:rPr>
              <a:t>Conclusion</a:t>
            </a:r>
            <a:endParaRPr sz="1500" dirty="0">
              <a:solidFill>
                <a:srgbClr val="002060"/>
              </a:solidFill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 dirty="0">
                <a:solidFill>
                  <a:srgbClr val="002060"/>
                </a:solidFill>
              </a:rPr>
              <a:t>References</a:t>
            </a:r>
            <a:endParaRPr sz="15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42329" y="1904441"/>
            <a:ext cx="7688700" cy="28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indent="-342900" algn="just"/>
            <a:r>
              <a:rPr lang="en-US" sz="2000" dirty="0">
                <a:solidFill>
                  <a:srgbClr val="002060"/>
                </a:solidFill>
              </a:rPr>
              <a:t>Data Structure Visualizer is an Software that is designed and developed for students and lecturers.</a:t>
            </a:r>
          </a:p>
          <a:p>
            <a:pPr marL="342900" indent="-342900" algn="just"/>
            <a:r>
              <a:rPr lang="en-US" sz="2000" dirty="0">
                <a:solidFill>
                  <a:srgbClr val="002060"/>
                </a:solidFill>
              </a:rPr>
              <a:t> The system helps students to visualize  and practice. </a:t>
            </a:r>
          </a:p>
          <a:p>
            <a:pPr marL="342900" indent="-342900" algn="just"/>
            <a:r>
              <a:rPr lang="en-US" sz="2000" dirty="0">
                <a:solidFill>
                  <a:srgbClr val="002060"/>
                </a:solidFill>
              </a:rPr>
              <a:t>It  also helps  lecturers to upload the competitive programming-based questions and answers in the database and they can see the students who fail or pass in Data Structures. </a:t>
            </a:r>
          </a:p>
          <a:p>
            <a:pPr marL="342900" indent="-342900" algn="just"/>
            <a:r>
              <a:rPr lang="en-US" sz="2000" dirty="0">
                <a:solidFill>
                  <a:srgbClr val="002060"/>
                </a:solidFill>
              </a:rPr>
              <a:t>All the data structures available in one place and the user can learn everything at a single place. </a:t>
            </a:r>
            <a:endParaRPr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902075" y="6162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</a:t>
            </a:r>
            <a:endParaRPr/>
          </a:p>
        </p:txBody>
      </p:sp>
      <p:graphicFrame>
        <p:nvGraphicFramePr>
          <p:cNvPr id="107" name="Google Shape;107;p16"/>
          <p:cNvGraphicFramePr/>
          <p:nvPr>
            <p:extLst>
              <p:ext uri="{D42A27DB-BD31-4B8C-83A1-F6EECF244321}">
                <p14:modId xmlns:p14="http://schemas.microsoft.com/office/powerpoint/2010/main" val="4235246859"/>
              </p:ext>
            </p:extLst>
          </p:nvPr>
        </p:nvGraphicFramePr>
        <p:xfrm>
          <a:off x="902075" y="1471825"/>
          <a:ext cx="7587875" cy="3381255"/>
        </p:xfrm>
        <a:graphic>
          <a:graphicData uri="http://schemas.openxmlformats.org/drawingml/2006/table">
            <a:tbl>
              <a:tblPr>
                <a:noFill/>
                <a:tableStyleId>{C7408AFD-3DA2-4FA5-9772-97D96E1DF3BC}</a:tableStyleId>
              </a:tblPr>
              <a:tblGrid>
                <a:gridCol w="59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        TITLE</a:t>
                      </a:r>
                      <a:endParaRPr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  AUTHOR</a:t>
                      </a:r>
                      <a:endParaRPr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OVERVIEW</a:t>
                      </a:r>
                      <a:endParaRPr b="1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2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Visualizing</a:t>
                      </a:r>
                      <a:r>
                        <a:rPr lang="en-IN" baseline="0" dirty="0"/>
                        <a:t> data Structures in an e-learning System.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Michael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Striiewe</a:t>
                      </a:r>
                      <a:endParaRPr lang="en-IN" baseline="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This paper describes the efficiency of</a:t>
                      </a:r>
                      <a:r>
                        <a:rPr lang="en" sz="1800" baseline="0" dirty="0"/>
                        <a:t> e-learning Platform.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</a:t>
                      </a:r>
                      <a:r>
                        <a:rPr lang="en-IN" baseline="0" dirty="0"/>
                        <a:t> tool for data Structure Visualization and user-defined Algorithm Animation.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Rita t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Lee m Sliver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This paper describes</a:t>
                      </a:r>
                      <a:r>
                        <a:rPr lang="en" sz="1800" baseline="0" dirty="0"/>
                        <a:t> the useful tools for Animation purpose.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buNone/>
            </a:pPr>
            <a:r>
              <a:rPr lang="en-IN" dirty="0">
                <a:solidFill>
                  <a:srgbClr val="002060"/>
                </a:solidFill>
              </a:rPr>
              <a:t>It becomes quite confusing and tedious to visualize things on our own since abstract thinking plays a crucial role in forming its conceptual model in our mind. </a:t>
            </a:r>
          </a:p>
          <a:p>
            <a:pPr marL="0" lvl="0" indent="0" algn="just">
              <a:buNone/>
            </a:pPr>
            <a:r>
              <a:rPr lang="en-IN" dirty="0">
                <a:solidFill>
                  <a:srgbClr val="002060"/>
                </a:solidFill>
              </a:rPr>
              <a:t>Thus, a need for a tool for visualizing the data structure algorithms interactively so that the student can experiment and learn as need arises. </a:t>
            </a:r>
          </a:p>
          <a:p>
            <a:pPr marL="0" lvl="0" indent="0" algn="just">
              <a:buNone/>
            </a:pPr>
            <a:r>
              <a:rPr lang="en-IN" dirty="0">
                <a:solidFill>
                  <a:srgbClr val="002060"/>
                </a:solidFill>
              </a:rPr>
              <a:t>We therefore made Data Structure visualizer to provide command toolbar , input and output panel , error panel , variable content display panel for users understanding and easy implementation of data structure algorithms.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729450" y="1848118"/>
            <a:ext cx="7688700" cy="2491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r>
              <a:rPr lang="en-US" dirty="0"/>
              <a:t>Step 1: Start</a:t>
            </a:r>
            <a:endParaRPr lang="en-IN" dirty="0"/>
          </a:p>
          <a:p>
            <a:pPr marL="146050" indent="0">
              <a:buNone/>
            </a:pPr>
            <a:r>
              <a:rPr lang="en-US" dirty="0"/>
              <a:t>Step 2: Open the website.</a:t>
            </a:r>
            <a:endParaRPr lang="en-IN" dirty="0"/>
          </a:p>
          <a:p>
            <a:pPr marL="146050" indent="0">
              <a:buNone/>
            </a:pPr>
            <a:r>
              <a:rPr lang="en-US" dirty="0"/>
              <a:t>Step 3:  various Data structure algorithm will appear.</a:t>
            </a:r>
            <a:endParaRPr lang="en-IN" dirty="0"/>
          </a:p>
          <a:p>
            <a:pPr marL="146050" indent="0">
              <a:buNone/>
            </a:pPr>
            <a:r>
              <a:rPr lang="en-US" dirty="0"/>
              <a:t>Step 3: Select which data structure topic you want to learn.</a:t>
            </a:r>
            <a:endParaRPr lang="en-IN" dirty="0"/>
          </a:p>
          <a:p>
            <a:pPr marL="146050" indent="0">
              <a:buNone/>
            </a:pPr>
            <a:r>
              <a:rPr lang="en-US" dirty="0"/>
              <a:t>Step 4: selected data structure page will appear in a visualize manner.</a:t>
            </a:r>
            <a:endParaRPr lang="en-IN" dirty="0"/>
          </a:p>
          <a:p>
            <a:pPr marL="146050" indent="0">
              <a:buNone/>
            </a:pPr>
            <a:r>
              <a:rPr lang="en-US" dirty="0"/>
              <a:t>Step 5: Various quiz questions will pop up to test the ability of the user </a:t>
            </a:r>
            <a:endParaRPr lang="en-IN" dirty="0"/>
          </a:p>
          <a:p>
            <a:pPr marL="146050" indent="0">
              <a:buNone/>
            </a:pPr>
            <a:r>
              <a:rPr lang="en-US" dirty="0"/>
              <a:t>Step 6: The user can also practice coding skills with the help of ide complier which is provided on the website.</a:t>
            </a:r>
            <a:endParaRPr lang="en-IN" dirty="0"/>
          </a:p>
          <a:p>
            <a:pPr marL="146050" indent="0">
              <a:buNone/>
            </a:pPr>
            <a:r>
              <a:rPr lang="en-US" dirty="0"/>
              <a:t>Step 7: End</a:t>
            </a:r>
            <a:endParaRPr lang="en-IN" dirty="0"/>
          </a:p>
          <a:p>
            <a:pPr marL="146050" indent="0">
              <a:buNone/>
            </a:pPr>
            <a:endParaRPr lang="en-IN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420700" y="414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FlowChart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63" y="1092459"/>
            <a:ext cx="3549515" cy="37568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749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446115" y="1872179"/>
            <a:ext cx="3798000" cy="2440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Perform activities on Data Structure anytime, anywhere.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of cost.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with entertainment .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and efficient.</a:t>
            </a:r>
            <a:endParaRPr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2060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900200" y="2058251"/>
            <a:ext cx="424380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Requires an internet connection.</a:t>
            </a:r>
            <a:endParaRPr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No live streaming of Lectures.</a:t>
            </a:r>
            <a:endParaRPr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Cannot download content.</a:t>
            </a:r>
            <a:endParaRPr dirty="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124900" y="1371135"/>
            <a:ext cx="4019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Lato"/>
                <a:ea typeface="Lato"/>
                <a:cs typeface="Lato"/>
                <a:sym typeface="Lato"/>
              </a:rPr>
              <a:t>CONS</a:t>
            </a:r>
            <a:endParaRPr sz="22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649450" y="606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" name="image11.jpeg" descr="Graphical user interface, website  Description automatically generated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490" y="1410237"/>
            <a:ext cx="7212169" cy="3464417"/>
          </a:xfrm>
          <a:prstGeom prst="rect">
            <a:avLst/>
          </a:prstGeom>
        </p:spPr>
      </p:pic>
      <p:pic>
        <p:nvPicPr>
          <p:cNvPr id="12" name="image12.jpeg" descr="A picture containing graphical user interface  Description automatically generated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491" y="1410237"/>
            <a:ext cx="7212168" cy="3464417"/>
          </a:xfrm>
          <a:prstGeom prst="rect">
            <a:avLst/>
          </a:prstGeom>
        </p:spPr>
      </p:pic>
      <p:pic>
        <p:nvPicPr>
          <p:cNvPr id="13" name="image13.jpeg" descr="Graphical user interface, website  Description automatically generated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8490" y="1410237"/>
            <a:ext cx="7212169" cy="3227705"/>
          </a:xfrm>
          <a:prstGeom prst="rect">
            <a:avLst/>
          </a:prstGeom>
        </p:spPr>
      </p:pic>
      <p:pic>
        <p:nvPicPr>
          <p:cNvPr id="14" name="image14.jpeg" descr="A screenshot of a computer  Description automatically generated with medium confidence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8491" y="1410237"/>
            <a:ext cx="7212168" cy="3227705"/>
          </a:xfrm>
          <a:prstGeom prst="rect">
            <a:avLst/>
          </a:prstGeom>
        </p:spPr>
      </p:pic>
      <p:pic>
        <p:nvPicPr>
          <p:cNvPr id="15" name="image18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8489" y="1410236"/>
            <a:ext cx="7212169" cy="3227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652</Words>
  <Application>Microsoft Office PowerPoint</Application>
  <PresentationFormat>On-screen Show (16:9)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Raleway</vt:lpstr>
      <vt:lpstr>Lato</vt:lpstr>
      <vt:lpstr>Streamline</vt:lpstr>
      <vt:lpstr>Simplified Data Structure </vt:lpstr>
      <vt:lpstr>OUTLINE OF PRESENTATION</vt:lpstr>
      <vt:lpstr>Introduction</vt:lpstr>
      <vt:lpstr>Literature Review </vt:lpstr>
      <vt:lpstr>Problem statement</vt:lpstr>
      <vt:lpstr>Algorithm</vt:lpstr>
      <vt:lpstr>FlowChart</vt:lpstr>
      <vt:lpstr>PROS </vt:lpstr>
      <vt:lpstr>Results</vt:lpstr>
      <vt:lpstr>Future Scope</vt:lpstr>
      <vt:lpstr>Conclusion</vt:lpstr>
      <vt:lpstr>References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Visualizer</dc:title>
  <dc:creator>Shrawani Rithe</dc:creator>
  <cp:lastModifiedBy>Ved The Gamer</cp:lastModifiedBy>
  <cp:revision>14</cp:revision>
  <dcterms:modified xsi:type="dcterms:W3CDTF">2023-04-28T05:19:37Z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2023-04-28T05:18:01Z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51f0face-b725-46c7-ad0f-dade8b298b15</vt:lpwstr>
  </property>
  <property fmtid="{D5CDD505-2E9C-101B-9397-08002B2CF9AE}" pid="7" name="MSIP_Label_defa4170-0d19-0005-0004-bc88714345d2_ActionId">
    <vt:lpwstr>7cd207d7-a893-47e2-87c1-9757ff78335c</vt:lpwstr>
  </property>
  <property fmtid="{D5CDD505-2E9C-101B-9397-08002B2CF9AE}" pid="8" name="MSIP_Label_defa4170-0d19-0005-0004-bc88714345d2_ContentBits">
    <vt:lpwstr>0</vt:lpwstr>
  </property>
</Properties>
</file>