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B6AF2-B548-F923-7AEA-624D8D9DF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76755B-F7AD-64CE-CBC6-0696B33EB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2271B8-E811-1EB5-5616-9B0F3569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2F4F5-DFAF-3E5D-4B33-0E3660B1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42FF48-9CEF-4AE3-D786-99F3D4E3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38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53887-C6E5-2B41-EC77-936CE0DD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6910C8-0BF4-EB50-657B-F2A3F712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A63B4-BAA4-A98B-8D5B-3E643499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7E6B2-6028-9A06-0EF9-F42A234B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C1406-F37E-7590-5DD0-734FBC9D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3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467146-72CE-AF30-5E60-DF1158190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4F8D06-E4C3-2552-1398-CFFC14B00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64F59-6506-1F46-7A3F-3BF58672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A010C-3E46-2954-D7C6-F86D67E3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C9D4BB-9155-FDE3-2302-23DEE764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1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81EFA-B72B-2EA8-DF43-56714965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F80548-B011-01DF-0216-52FBB9E0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ABFD6-0B98-E724-BA0A-AF979FB8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AC589-932D-6AC8-D62D-876CA838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443D3-DB40-9065-BE67-F57F68FED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28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036BB-35F6-3514-08D0-F836CBAB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119784-4B50-F5D2-CFCC-738414FD2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C6BE04-5CB6-EAAC-DA61-76EA3BA4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5AA26B-2F0F-0DB3-FF0A-DCC035E8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2AC6D-0284-6C65-4786-33561D69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4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934A0-862D-52D4-884C-4ECD6510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B8CF3F-EE8A-0962-7131-9A0039F0B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39D1EB-D02B-0093-0219-223A0362B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4F9E31-CAED-5D0D-1AD5-8E171E7D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BFE35-549C-1BD7-96CC-C704C99D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AF290D-CE3F-C76A-C81D-2A1475A82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93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68F23-2C81-F108-D02B-B8BD76A5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632A5B-4788-3D64-FA29-5CFEB410F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E25681-456E-CB55-B2C4-6F3EC1D61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D52363-8640-440E-E8A6-A921256DA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4C2DE0-AD55-2D96-E4BE-C3A7E708D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DB55A5-27FA-D973-4D94-A296D4F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4CCA26-CDAE-8AE6-41B5-67857753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DBC52A-FA5D-2065-215E-1D411587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07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7824C-9096-ED91-4F06-1593CAF4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1A0432-0903-A641-41F7-BD622D25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BE7EF6-E363-DFAC-FC31-8D3782FC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E822A8-140B-EDC1-7661-0A6CFCB3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86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61E3B5-CCCE-1546-7E68-6DFEC657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239C5B-7B9F-AF43-9BF1-57DD3A39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6CA389-253C-9888-5941-E1E62D34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14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CFF46-150F-D46E-8936-FC2D1EB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5114C-2BEB-B7C8-541E-431E0013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296771-25E9-49F9-8C64-D2DF5C5BA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4B3523-88E7-4C82-B11C-2B25420F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B36A77-39B6-F9ED-AEB7-F9B71D40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2A0CC9-A5EB-4BEF-7A8E-5402E736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32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01A9A-1A43-E83F-2C74-449CA856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1A11D2-5A33-50AF-4AC6-0545AE13B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CE3AC9-E26C-B5E8-FDBC-CC8F3FD41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F65836-DA9D-E177-FE45-D3CCE302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FF0C16-7D08-4605-B664-572B2248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25B4AE-9FFB-AE72-1D76-2AEF57F0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43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599A54-864A-0DFC-BD54-A9B789EA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48AF05-0BB6-D234-C140-AE2BF656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224FBB-13FE-B2B6-1F4D-8C9716E49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ECCD7-3C40-40FE-B3BE-4AE24F2783E5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280D2-4927-477B-639A-CDB17C4D0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8791DA-3F8D-7A93-4CB5-31DA8278A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4A94E-3735-4244-A248-F128DD8365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67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userinyerface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6" Type="http://schemas.openxmlformats.org/officeDocument/2006/relationships/hyperlink" Target="https://userinyerface.com/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userinyerface.com/game.html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userinyerface.com/ga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667A8-7C9D-D991-DEFB-1CFB87848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C2685D6F-A41F-1929-BEC6-164B43C78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8" y="167149"/>
            <a:ext cx="894736" cy="894736"/>
          </a:xfrm>
          <a:prstGeom prst="rect">
            <a:avLst/>
          </a:prstGeom>
        </p:spPr>
      </p:pic>
      <p:pic>
        <p:nvPicPr>
          <p:cNvPr id="5" name="Imagem 4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6520EDF3-C4F3-F266-888D-EC8E32846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54" y="6236571"/>
            <a:ext cx="1435510" cy="461214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BB29929-1658-A1AC-8367-B07E70964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3734"/>
            <a:ext cx="12191999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BLOCO 2 – EXECUÇÃO DE TESTES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A2FF50-356F-3FE6-89B7-442ED6881E2E}"/>
              </a:ext>
            </a:extLst>
          </p:cNvPr>
          <p:cNvSpPr txBox="1"/>
          <p:nvPr/>
        </p:nvSpPr>
        <p:spPr>
          <a:xfrm>
            <a:off x="1071716" y="1650783"/>
            <a:ext cx="5024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	Neste bloco serão realizados testes de usabilidade na plataforma “</a:t>
            </a:r>
            <a:r>
              <a:rPr lang="pt-BR" sz="2000" u="sng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userinyerface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”, com foco em validar suas principais funcionalidades. O objetivo é verificar se os fluxos de navegação estão claros, se os recursos atendem aos requisitos definidos e se a experiência do usuário é consistente e intuitiva.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5C148C-211E-AE73-8E3D-F87AFB7708E1}"/>
              </a:ext>
            </a:extLst>
          </p:cNvPr>
          <p:cNvSpPr txBox="1"/>
          <p:nvPr/>
        </p:nvSpPr>
        <p:spPr>
          <a:xfrm>
            <a:off x="1479755" y="5001859"/>
            <a:ext cx="9414388" cy="70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Descrição:</a:t>
            </a:r>
            <a:r>
              <a:rPr lang="pt-BR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Esta é uma plataforma simples para o cadastro de um usuário: </a:t>
            </a:r>
            <a:r>
              <a:rPr lang="pt-BR" sz="16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https://userinyerface.com/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Objetivo:</a:t>
            </a:r>
            <a:r>
              <a:rPr lang="pt-BR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Avaliar atenção a detalhes e raciocínio crítico.</a:t>
            </a:r>
            <a:endParaRPr lang="pt-BR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A21D67C4-FE54-C525-CBCE-F07A2BED29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975" y="1650783"/>
            <a:ext cx="5220929" cy="24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9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DD4F269A-E52C-1CF8-2356-FFC0DC9CD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8" y="167149"/>
            <a:ext cx="894736" cy="894736"/>
          </a:xfrm>
          <a:prstGeom prst="rect">
            <a:avLst/>
          </a:prstGeom>
        </p:spPr>
      </p:pic>
      <p:pic>
        <p:nvPicPr>
          <p:cNvPr id="5" name="Imagem 4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3A05908E-FF9B-80C3-1CEC-951AF4997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54" y="6236571"/>
            <a:ext cx="1435510" cy="46121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9D6F970-400C-6A5B-AD4F-CAB592D538AB}"/>
              </a:ext>
            </a:extLst>
          </p:cNvPr>
          <p:cNvSpPr txBox="1"/>
          <p:nvPr/>
        </p:nvSpPr>
        <p:spPr>
          <a:xfrm>
            <a:off x="0" y="427638"/>
            <a:ext cx="121920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1 - Análise da </a:t>
            </a:r>
            <a:r>
              <a:rPr lang="pt-BR" sz="1800" b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pt-BR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interface (UI) plataforma “</a:t>
            </a:r>
            <a:r>
              <a:rPr lang="pt-BR" sz="1800" b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r>
              <a:rPr lang="pt-BR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Inyerface</a:t>
            </a:r>
            <a:r>
              <a:rPr lang="pt-BR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pt-B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2C877A4-77CF-DBBB-887A-EBDC5413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4" y="1061885"/>
            <a:ext cx="11002296" cy="51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BCF7-3041-4E58-282D-12451A031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A910B21E-DC95-ACD4-74EF-398938478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8" y="167149"/>
            <a:ext cx="894736" cy="894736"/>
          </a:xfrm>
          <a:prstGeom prst="rect">
            <a:avLst/>
          </a:prstGeom>
        </p:spPr>
      </p:pic>
      <p:pic>
        <p:nvPicPr>
          <p:cNvPr id="5" name="Imagem 4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095AB47E-095A-07B7-7D0A-FCD65E6F2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54" y="6236571"/>
            <a:ext cx="1435510" cy="4612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DF878FD-487D-C707-DB3E-3E45E8347D70}"/>
              </a:ext>
            </a:extLst>
          </p:cNvPr>
          <p:cNvSpPr txBox="1"/>
          <p:nvPr/>
        </p:nvSpPr>
        <p:spPr>
          <a:xfrm>
            <a:off x="0" y="614517"/>
            <a:ext cx="121920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PASSOS PARA REPRODUÇÃO</a:t>
            </a:r>
            <a:endParaRPr lang="pt-B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3B55C5-B3E3-C470-4E6B-441A4E16E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66" y="1392732"/>
            <a:ext cx="507836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Acessar o linke da plataforma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https://userinyerface.com/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40BBDE2-4763-096C-6C52-9B1BA424C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2" y="2778092"/>
            <a:ext cx="273336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2 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Clicar no botão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“NO”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Resultado esperado: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Acessar o formulário de cadastro de um usuário e realize um cadastro.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Resultado obtido: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Nenhuma ação foi executada pelo botão, aparentemente o botão está inoperante para essa ação.</a:t>
            </a: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pic>
        <p:nvPicPr>
          <p:cNvPr id="9" name="2025-10-01 19-27-47">
            <a:hlinkClick r:id="" action="ppaction://media"/>
            <a:extLst>
              <a:ext uri="{FF2B5EF4-FFF2-40B4-BE49-F238E27FC236}">
                <a16:creationId xmlns:a16="http://schemas.microsoft.com/office/drawing/2014/main" id="{2FBD7830-3694-C35F-46D4-2A2D0FF6C0F4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7520" end="2963.6458"/>
                  <p14:fade in="7520"/>
                </p14:media>
              </p:ext>
            </p:extLst>
          </p:nvPr>
        </p:nvPicPr>
        <p:blipFill>
          <a:blip r:embed="rId7"/>
          <a:srcRect t="13190" b="5663"/>
          <a:stretch>
            <a:fillRect/>
          </a:stretch>
        </p:blipFill>
        <p:spPr>
          <a:xfrm>
            <a:off x="3716594" y="1834267"/>
            <a:ext cx="7954841" cy="408475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5D921F0-3825-9490-DEDC-2DDEB6F0A280}"/>
              </a:ext>
            </a:extLst>
          </p:cNvPr>
          <p:cNvSpPr txBox="1"/>
          <p:nvPr/>
        </p:nvSpPr>
        <p:spPr>
          <a:xfrm>
            <a:off x="10560392" y="1460510"/>
            <a:ext cx="1386348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b="1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Vídeo</a:t>
            </a:r>
            <a:endParaRPr lang="pt-B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82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5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13A3-1FCA-815E-CA49-5E5BF7BEB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D988CDCA-C5F2-084E-0E75-E86E7C69A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8" y="167149"/>
            <a:ext cx="894736" cy="894736"/>
          </a:xfrm>
          <a:prstGeom prst="rect">
            <a:avLst/>
          </a:prstGeom>
        </p:spPr>
      </p:pic>
      <p:pic>
        <p:nvPicPr>
          <p:cNvPr id="5" name="Imagem 4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A23F6059-2C94-2A72-D43B-96FC59555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54" y="6236571"/>
            <a:ext cx="1435510" cy="461214"/>
          </a:xfrm>
          <a:prstGeom prst="rect">
            <a:avLst/>
          </a:prstGeom>
        </p:spPr>
      </p:pic>
      <p:pic>
        <p:nvPicPr>
          <p:cNvPr id="4098" name="Imagem 9">
            <a:extLst>
              <a:ext uri="{FF2B5EF4-FFF2-40B4-BE49-F238E27FC236}">
                <a16:creationId xmlns:a16="http://schemas.microsoft.com/office/drawing/2014/main" id="{23ABE500-FE1F-F0F2-D32B-365BD72B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120" y="2544073"/>
            <a:ext cx="1951038" cy="93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Imagem 10" descr="Uma imagem contendo Forma&#10;&#10;O conteúdo gerado por IA pode estar incorreto.">
            <a:extLst>
              <a:ext uri="{FF2B5EF4-FFF2-40B4-BE49-F238E27FC236}">
                <a16:creationId xmlns:a16="http://schemas.microsoft.com/office/drawing/2014/main" id="{5B70CC1D-0CB9-E61D-3EEA-C5F194F9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62" b="24762"/>
          <a:stretch>
            <a:fillRect/>
          </a:stretch>
        </p:blipFill>
        <p:spPr bwMode="auto">
          <a:xfrm>
            <a:off x="4282281" y="5308117"/>
            <a:ext cx="3627438" cy="40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341C23E3-4F63-089E-4278-C289E703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C9AB22-F8CC-EE3D-E120-29A10F02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141" y="4484895"/>
            <a:ext cx="888256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Ao </a:t>
            </a:r>
            <a:r>
              <a:rPr lang="pt-BR" altLang="pt-BR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licar no botão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do campo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Please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HERE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GO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page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Nenhuma a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ão foi executada pelo botão, o campo 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não tem a fun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ão de botão.</a:t>
            </a:r>
            <a:endParaRPr kumimoji="0" lang="pt-BR" altLang="pt-BR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A09E11-A8AA-A836-F787-EA9CCE1C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47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4827DE-46BB-B7CB-663A-E8309B8433B9}"/>
              </a:ext>
            </a:extLst>
          </p:cNvPr>
          <p:cNvSpPr txBox="1"/>
          <p:nvPr/>
        </p:nvSpPr>
        <p:spPr>
          <a:xfrm>
            <a:off x="2494936" y="1690136"/>
            <a:ext cx="68088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Nenhuma ação foi executada pelo botão, aparentemente o botão está inoperante para essa ação.</a:t>
            </a: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B3BC33-DB59-02F6-5E4D-47938616BA80}"/>
              </a:ext>
            </a:extLst>
          </p:cNvPr>
          <p:cNvSpPr txBox="1"/>
          <p:nvPr/>
        </p:nvSpPr>
        <p:spPr>
          <a:xfrm>
            <a:off x="0" y="614517"/>
            <a:ext cx="121920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2 - PASSOS PARA REPRODUÇÃO</a:t>
            </a:r>
            <a:endParaRPr lang="pt-B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3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4971-D992-05F9-4AC0-8984A36EE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9D6DC5D5-BD1C-B611-C554-A5A06CD5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8" y="167149"/>
            <a:ext cx="894736" cy="894736"/>
          </a:xfrm>
          <a:prstGeom prst="rect">
            <a:avLst/>
          </a:prstGeom>
        </p:spPr>
      </p:pic>
      <p:pic>
        <p:nvPicPr>
          <p:cNvPr id="5" name="Imagem 4" descr="Logotipo, nome da empresa&#10;&#10;O conteúdo gerado por IA pode estar incorreto.">
            <a:extLst>
              <a:ext uri="{FF2B5EF4-FFF2-40B4-BE49-F238E27FC236}">
                <a16:creationId xmlns:a16="http://schemas.microsoft.com/office/drawing/2014/main" id="{20252ADB-EC81-DF1E-0E51-E114E55AE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54" y="6236571"/>
            <a:ext cx="1435510" cy="461214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03884B7-1BD5-71AA-5B85-31ED4DE19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666" y="1421616"/>
            <a:ext cx="1068274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Resumo QA (defeitos encontrados)</a:t>
            </a:r>
            <a:r>
              <a:rPr lang="pt-BR" altLang="pt-BR" sz="1600" b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b="1" dirty="0">
              <a:solidFill>
                <a:srgbClr val="000000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E evidente que a plataforma não está executando a função para qual ela foi projetada, temos falha do botão “NO” que deveria redirecionar o usuário para o cadastro, e falha no botão “click” do campo ”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Please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2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HERE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GO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next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page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” que foi constado que não está operando como um botão de direcionamento para próxima página.</a:t>
            </a:r>
          </a:p>
          <a:p>
            <a:pPr marL="0" marR="0" lvl="0" indent="449263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Como QA, eu classifi</a:t>
            </a:r>
            <a:r>
              <a:rPr lang="pt-BR" altLang="pt-BR" sz="1200" b="1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EE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Crítico: 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- Correção do botão “NO”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- Botão “NO” em destaque, contraste fraco.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- Correção de erros ortográficos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      - Correção do botão “Click”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Médio: 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        - Links mal descritos, texto mal hierarquizado.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Baixo: 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- Estética, rodapé pouco visível.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08BA1FA-2265-BD36-6012-C66C93AAF372}"/>
              </a:ext>
            </a:extLst>
          </p:cNvPr>
          <p:cNvCxnSpPr>
            <a:cxnSpLocks/>
          </p:cNvCxnSpPr>
          <p:nvPr/>
        </p:nvCxnSpPr>
        <p:spPr>
          <a:xfrm>
            <a:off x="5225108" y="5887526"/>
            <a:ext cx="211958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05E11D87-C97C-1B10-5471-2BFFFD01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72" y="58944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Nivanderson M. Coutinho</a:t>
            </a:r>
            <a:endParaRPr kumimoji="0" lang="pt-BR" altLang="pt-B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QA /</a:t>
            </a:r>
            <a:r>
              <a:rPr kumimoji="0" lang="pt-BR" altLang="pt-B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BR" altLang="pt-B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Computer </a:t>
            </a:r>
            <a:r>
              <a:rPr kumimoji="0" lang="pt-BR" altLang="pt-B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Engineer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F7FE0E-DA8C-CA03-E450-5E2970ABA397}"/>
              </a:ext>
            </a:extLst>
          </p:cNvPr>
          <p:cNvSpPr txBox="1"/>
          <p:nvPr/>
        </p:nvSpPr>
        <p:spPr>
          <a:xfrm>
            <a:off x="0" y="614517"/>
            <a:ext cx="1219200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– </a:t>
            </a:r>
            <a:r>
              <a:rPr lang="pt-BR" b="1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CONCLUSÃO </a:t>
            </a:r>
            <a:endParaRPr lang="pt-B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49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33</TotalTime>
  <Words>368</Words>
  <Application>Microsoft Office PowerPoint</Application>
  <PresentationFormat>Widescreen</PresentationFormat>
  <Paragraphs>38</Paragraphs>
  <Slides>5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Nivanderson Coutinho</dc:creator>
  <cp:lastModifiedBy>Nivanderson Coutinho</cp:lastModifiedBy>
  <cp:revision>1</cp:revision>
  <dcterms:created xsi:type="dcterms:W3CDTF">2025-10-02T13:02:34Z</dcterms:created>
  <dcterms:modified xsi:type="dcterms:W3CDTF">2025-10-02T13:35:48Z</dcterms:modified>
</cp:coreProperties>
</file>