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69" r:id="rId6"/>
    <p:sldId id="270" r:id="rId7"/>
    <p:sldId id="271" r:id="rId8"/>
    <p:sldId id="272" r:id="rId9"/>
    <p:sldId id="268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Medium" panose="00000600000000000000" pitchFamily="2" charset="0"/>
      <p:regular r:id="rId24"/>
      <p:bold r:id="rId25"/>
      <p:italic r:id="rId26"/>
      <p:boldItalic r:id="rId27"/>
    </p:embeddedFont>
    <p:embeddedFont>
      <p:font typeface="Poppins SemiBold" panose="000007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62" y="3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73092812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73092812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3092812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3092812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73092812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73092812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73092812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73092812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73092812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73092812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73092812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73092812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73092812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73092812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7309281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7309281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730928124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730928124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3092812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73092812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309281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309281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73092812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73092812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309281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309281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85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73092812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73092812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29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309281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309281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58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73092812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73092812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3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73092812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73092812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724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750" y="1303550"/>
            <a:ext cx="6817800" cy="14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800"/>
              <a:buNone/>
              <a:defRPr sz="3800">
                <a:solidFill>
                  <a:srgbClr val="EF9B2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85200" y="2834125"/>
            <a:ext cx="6373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 amt="10000"/>
          </a:blip>
          <a:srcRect l="-27275" t="-17698" r="-20719" b="-18133"/>
          <a:stretch/>
        </p:blipFill>
        <p:spPr>
          <a:xfrm rot="-217794" flipH="1">
            <a:off x="3737765" y="-530720"/>
            <a:ext cx="7756767" cy="69703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2050925" y="3530825"/>
            <a:ext cx="5359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 amt="26000"/>
          </a:blip>
          <a:srcRect l="-32558" t="-24789" r="-15435" b="-11043"/>
          <a:stretch/>
        </p:blipFill>
        <p:spPr>
          <a:xfrm rot="72">
            <a:off x="6184282" y="1462985"/>
            <a:ext cx="4602012" cy="413548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67299"/>
            <a:ext cx="8520600" cy="17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311700" y="2597358"/>
            <a:ext cx="8520600" cy="23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type="blank">
  <p:cSld name="BLANK">
    <p:bg>
      <p:bgPr>
        <a:solidFill>
          <a:srgbClr val="16234A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l="7388" r="19957"/>
          <a:stretch/>
        </p:blipFill>
        <p:spPr>
          <a:xfrm rot="-1559990">
            <a:off x="5719675" y="1962447"/>
            <a:ext cx="4990351" cy="386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4548" y="1513175"/>
            <a:ext cx="1622105" cy="3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/>
        </p:nvSpPr>
        <p:spPr>
          <a:xfrm>
            <a:off x="2807400" y="2064800"/>
            <a:ext cx="35292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EF9B23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4500" b="1">
              <a:solidFill>
                <a:srgbClr val="EF9B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3644550" y="4719050"/>
            <a:ext cx="18549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3576375" y="4467350"/>
            <a:ext cx="18549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 </a:t>
            </a:r>
            <a:r>
              <a:rPr lang="en" sz="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| digitalskola.com</a:t>
            </a:r>
            <a:endParaRPr sz="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6000"/>
          </a:blip>
          <a:srcRect l="-32558" t="-24789" r="-15435" b="-11043"/>
          <a:stretch/>
        </p:blipFill>
        <p:spPr>
          <a:xfrm rot="925097">
            <a:off x="5079872" y="147081"/>
            <a:ext cx="6140062" cy="55176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013725" y="1716525"/>
            <a:ext cx="4806300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6000"/>
          </a:blip>
          <a:srcRect l="-32558" t="-24789" r="-15435" b="-11043"/>
          <a:stretch/>
        </p:blipFill>
        <p:spPr>
          <a:xfrm rot="925097">
            <a:off x="5079872" y="147081"/>
            <a:ext cx="6140062" cy="55176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67954" y="1048915"/>
            <a:ext cx="548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67950" y="2236425"/>
            <a:ext cx="4833600" cy="23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2"/>
          </p:nvPr>
        </p:nvSpPr>
        <p:spPr>
          <a:xfrm>
            <a:off x="867950" y="1539710"/>
            <a:ext cx="4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sz="2200" b="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sz="2200" b="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sz="2200" b="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sz="2200" b="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sz="2200" b="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sz="2200" b="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sz="2200" b="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sz="2200" b="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200"/>
              <a:buFont typeface="Poppins Medium"/>
              <a:buNone/>
              <a:defRPr sz="2200" b="0">
                <a:solidFill>
                  <a:srgbClr val="EF9B2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 amt="26000"/>
          </a:blip>
          <a:srcRect l="-32558" t="-24789" r="-15435" b="-11043"/>
          <a:stretch/>
        </p:blipFill>
        <p:spPr>
          <a:xfrm rot="-10192081">
            <a:off x="6049823" y="-876921"/>
            <a:ext cx="4407179" cy="396041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92700" y="1109340"/>
            <a:ext cx="537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92700" y="1914475"/>
            <a:ext cx="3512400" cy="22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62256" y="1914475"/>
            <a:ext cx="3512400" cy="22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88475" y="1040040"/>
            <a:ext cx="588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3000"/>
              <a:buNone/>
              <a:defRPr sz="3000">
                <a:solidFill>
                  <a:srgbClr val="EF9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2800"/>
              <a:buNone/>
              <a:defRPr>
                <a:solidFill>
                  <a:srgbClr val="EF9B23"/>
                </a:solidFill>
              </a:defRPr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 idx="2"/>
          </p:nvPr>
        </p:nvSpPr>
        <p:spPr>
          <a:xfrm>
            <a:off x="788475" y="1693765"/>
            <a:ext cx="38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902200" y="2347500"/>
            <a:ext cx="3839700" cy="429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0">
                <a:srgbClr val="FFFFFF"/>
              </a:gs>
              <a:gs pos="0">
                <a:srgbClr val="8B91A5"/>
              </a:gs>
              <a:gs pos="100000">
                <a:srgbClr val="16234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902200" y="2930800"/>
            <a:ext cx="3839700" cy="429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0">
                <a:srgbClr val="FFFFFF"/>
              </a:gs>
              <a:gs pos="0">
                <a:srgbClr val="8B91A5"/>
              </a:gs>
              <a:gs pos="100000">
                <a:srgbClr val="16234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902200" y="3514100"/>
            <a:ext cx="3839700" cy="429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0">
                <a:srgbClr val="FFFFFF"/>
              </a:gs>
              <a:gs pos="0">
                <a:srgbClr val="8B91A5"/>
              </a:gs>
              <a:gs pos="100000">
                <a:srgbClr val="16234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 idx="3"/>
          </p:nvPr>
        </p:nvSpPr>
        <p:spPr>
          <a:xfrm>
            <a:off x="1105575" y="2342900"/>
            <a:ext cx="34797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 idx="4"/>
          </p:nvPr>
        </p:nvSpPr>
        <p:spPr>
          <a:xfrm>
            <a:off x="1105575" y="2935300"/>
            <a:ext cx="34797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 idx="5"/>
          </p:nvPr>
        </p:nvSpPr>
        <p:spPr>
          <a:xfrm>
            <a:off x="1105575" y="3514100"/>
            <a:ext cx="34797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4741950" y="-35700"/>
            <a:ext cx="4576200" cy="5179200"/>
          </a:xfrm>
          <a:prstGeom prst="rect">
            <a:avLst/>
          </a:prstGeom>
          <a:solidFill>
            <a:srgbClr val="162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91250" y="1087108"/>
            <a:ext cx="3736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91250" y="2052500"/>
            <a:ext cx="3736500" cy="26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■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 amt="26000"/>
          </a:blip>
          <a:srcRect l="-32558" t="-24789" r="-15435" b="-11043"/>
          <a:stretch/>
        </p:blipFill>
        <p:spPr>
          <a:xfrm rot="925097">
            <a:off x="5079872" y="147081"/>
            <a:ext cx="6140062" cy="55176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5415150" y="1220385"/>
            <a:ext cx="3380400" cy="297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17244B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045125" y="1103925"/>
            <a:ext cx="5051100" cy="16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9B23"/>
              </a:buClr>
              <a:buSzPts val="4000"/>
              <a:buNone/>
              <a:defRPr sz="4000">
                <a:solidFill>
                  <a:srgbClr val="EF9B23"/>
                </a:solidFill>
              </a:defRPr>
            </a:lvl9pPr>
          </a:lstStyle>
          <a:p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3">
            <a:alphaModFix amt="10000"/>
          </a:blip>
          <a:srcRect l="-27275" t="-17698" r="-20719" b="-18133"/>
          <a:stretch/>
        </p:blipFill>
        <p:spPr>
          <a:xfrm rot="-217794" flipH="1">
            <a:off x="3737765" y="-530720"/>
            <a:ext cx="7756767" cy="69703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3" name="Google Shape;63;p8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title" idx="2"/>
          </p:nvPr>
        </p:nvSpPr>
        <p:spPr>
          <a:xfrm>
            <a:off x="1045125" y="2884600"/>
            <a:ext cx="38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 rotWithShape="1">
          <a:blip r:embed="rId2">
            <a:alphaModFix amt="26000"/>
          </a:blip>
          <a:srcRect l="-32558" t="-24789" r="-15435" b="-11043"/>
          <a:stretch/>
        </p:blipFill>
        <p:spPr>
          <a:xfrm rot="925094">
            <a:off x="-1428543" y="1677810"/>
            <a:ext cx="4602011" cy="41354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4572000" y="-30325"/>
            <a:ext cx="4572000" cy="5210100"/>
          </a:xfrm>
          <a:prstGeom prst="rect">
            <a:avLst/>
          </a:prstGeom>
          <a:solidFill>
            <a:srgbClr val="EF9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64775" y="1617750"/>
            <a:ext cx="374580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564775" y="2894451"/>
            <a:ext cx="37458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 amt="26000"/>
          </a:blip>
          <a:srcRect l="-32558" t="-24789" r="-15435" b="-11043"/>
          <a:stretch/>
        </p:blipFill>
        <p:spPr>
          <a:xfrm rot="925094">
            <a:off x="-1428543" y="1677810"/>
            <a:ext cx="4602011" cy="413548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5246700" y="3943550"/>
            <a:ext cx="3622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975775" y="831750"/>
            <a:ext cx="7562700" cy="2936400"/>
          </a:xfrm>
          <a:prstGeom prst="roundRect">
            <a:avLst>
              <a:gd name="adj" fmla="val 487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sz="2800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sz="2800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sz="2800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sz="2800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sz="2800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sz="2800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sz="2800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sz="2800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2800"/>
              <a:buFont typeface="Poppins"/>
              <a:buNone/>
              <a:defRPr sz="2800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800"/>
              <a:buFont typeface="Poppins Medium"/>
              <a:buChar char="●"/>
              <a:defRPr sz="1800"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○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■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●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○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■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●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○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400"/>
              <a:buFont typeface="Poppins Medium"/>
              <a:buChar char="■"/>
              <a:defRPr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1155750" y="1303550"/>
            <a:ext cx="6817800" cy="14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 PROCESSING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485200" y="2834125"/>
            <a:ext cx="6373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ENGINEERING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2"/>
          </p:nvPr>
        </p:nvSpPr>
        <p:spPr>
          <a:xfrm>
            <a:off x="2050925" y="3530825"/>
            <a:ext cx="5359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67954" y="1048915"/>
            <a:ext cx="548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867950" y="2236425"/>
            <a:ext cx="4833600" cy="23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867950" y="1539710"/>
            <a:ext cx="4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91250" y="1087108"/>
            <a:ext cx="3736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91250" y="2052500"/>
            <a:ext cx="3736500" cy="26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20"/>
          <p:cNvSpPr>
            <a:spLocks noGrp="1"/>
          </p:cNvSpPr>
          <p:nvPr>
            <p:ph type="pic" idx="2"/>
          </p:nvPr>
        </p:nvSpPr>
        <p:spPr>
          <a:xfrm>
            <a:off x="5415150" y="1220385"/>
            <a:ext cx="3380400" cy="2973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045125" y="1103925"/>
            <a:ext cx="5051100" cy="16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 idx="2"/>
          </p:nvPr>
        </p:nvSpPr>
        <p:spPr>
          <a:xfrm>
            <a:off x="1045125" y="2884600"/>
            <a:ext cx="38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564775" y="1617750"/>
            <a:ext cx="374580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564775" y="2894451"/>
            <a:ext cx="37458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5246700" y="3943550"/>
            <a:ext cx="3622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>
            <a:spLocks noGrp="1"/>
          </p:cNvSpPr>
          <p:nvPr>
            <p:ph type="pic" idx="2"/>
          </p:nvPr>
        </p:nvSpPr>
        <p:spPr>
          <a:xfrm>
            <a:off x="975775" y="831750"/>
            <a:ext cx="7562700" cy="29364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767299"/>
            <a:ext cx="8520600" cy="17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11700" y="2597358"/>
            <a:ext cx="8520600" cy="23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2656379" y="2417843"/>
            <a:ext cx="158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000"/>
              <a:buFont typeface="Poppins SemiBold"/>
              <a:buNone/>
            </a:pPr>
            <a:r>
              <a:rPr lang="en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70%</a:t>
            </a:r>
            <a:endParaRPr b="1" i="0" u="none" strike="noStrike" cap="none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875" y="776550"/>
            <a:ext cx="3129625" cy="35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75" y="3297050"/>
            <a:ext cx="1064675" cy="10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358775" y="1019549"/>
            <a:ext cx="64221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600"/>
              <a:buFont typeface="Poppins"/>
              <a:buNone/>
            </a:pPr>
            <a:r>
              <a:rPr lang="en" sz="2600" b="1">
                <a:solidFill>
                  <a:srgbClr val="EF9B23"/>
                </a:solidFill>
                <a:latin typeface="Poppins"/>
                <a:ea typeface="Poppins"/>
                <a:cs typeface="Poppins"/>
                <a:sym typeface="Poppins"/>
              </a:rPr>
              <a:t>Graphic Illustration</a:t>
            </a:r>
            <a:endParaRPr sz="2600" b="1" i="0" u="none" strike="noStrike" cap="none">
              <a:solidFill>
                <a:srgbClr val="EF9B2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>
            <a:off x="3193125" y="2571750"/>
            <a:ext cx="1448100" cy="0"/>
          </a:xfrm>
          <a:prstGeom prst="straightConnector1">
            <a:avLst/>
          </a:prstGeom>
          <a:noFill/>
          <a:ln w="19050" cap="flat" cmpd="sng">
            <a:solidFill>
              <a:srgbClr val="17244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5"/>
          <p:cNvCxnSpPr/>
          <p:nvPr/>
        </p:nvCxnSpPr>
        <p:spPr>
          <a:xfrm rot="10800000">
            <a:off x="6738012" y="1341750"/>
            <a:ext cx="833400" cy="0"/>
          </a:xfrm>
          <a:prstGeom prst="straightConnector1">
            <a:avLst/>
          </a:prstGeom>
          <a:noFill/>
          <a:ln w="19050" cap="flat" cmpd="sng">
            <a:solidFill>
              <a:srgbClr val="17244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5"/>
          <p:cNvSpPr txBox="1"/>
          <p:nvPr/>
        </p:nvSpPr>
        <p:spPr>
          <a:xfrm>
            <a:off x="7723016" y="1187843"/>
            <a:ext cx="158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000"/>
              <a:buFont typeface="Poppins SemiBold"/>
              <a:buNone/>
            </a:pPr>
            <a:r>
              <a:rPr lang="en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90%</a:t>
            </a:r>
            <a:endParaRPr b="1" i="0" u="none" strike="noStrike" cap="none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2" name="Google Shape;182;p25"/>
          <p:cNvCxnSpPr/>
          <p:nvPr/>
        </p:nvCxnSpPr>
        <p:spPr>
          <a:xfrm rot="10800000">
            <a:off x="7571500" y="2777625"/>
            <a:ext cx="528000" cy="0"/>
          </a:xfrm>
          <a:prstGeom prst="straightConnector1">
            <a:avLst/>
          </a:prstGeom>
          <a:noFill/>
          <a:ln w="19050" cap="flat" cmpd="sng">
            <a:solidFill>
              <a:srgbClr val="17244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25"/>
          <p:cNvSpPr txBox="1"/>
          <p:nvPr/>
        </p:nvSpPr>
        <p:spPr>
          <a:xfrm>
            <a:off x="8179879" y="2627243"/>
            <a:ext cx="158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000"/>
              <a:buFont typeface="Poppins SemiBold"/>
              <a:buNone/>
            </a:pPr>
            <a:r>
              <a:rPr lang="en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40%</a:t>
            </a:r>
            <a:endParaRPr b="1" i="0" u="none" strike="noStrike" cap="none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2861504" y="3931643"/>
            <a:ext cx="158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000"/>
              <a:buFont typeface="Poppins SemiBold"/>
              <a:buNone/>
            </a:pPr>
            <a:r>
              <a:rPr lang="en" b="1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60%</a:t>
            </a:r>
            <a:endParaRPr b="1" i="0" u="none" strike="noStrike" cap="none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5" name="Google Shape;185;p25"/>
          <p:cNvCxnSpPr/>
          <p:nvPr/>
        </p:nvCxnSpPr>
        <p:spPr>
          <a:xfrm>
            <a:off x="3467653" y="4085550"/>
            <a:ext cx="1448100" cy="0"/>
          </a:xfrm>
          <a:prstGeom prst="straightConnector1">
            <a:avLst/>
          </a:prstGeom>
          <a:noFill/>
          <a:ln w="19050" cap="flat" cmpd="sng">
            <a:solidFill>
              <a:srgbClr val="17244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25"/>
          <p:cNvSpPr txBox="1"/>
          <p:nvPr/>
        </p:nvSpPr>
        <p:spPr>
          <a:xfrm>
            <a:off x="2656379" y="2650343"/>
            <a:ext cx="1580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000"/>
              <a:buFont typeface="Poppins SemiBold"/>
              <a:buNone/>
            </a:pPr>
            <a:r>
              <a:rPr lang="en" sz="1100"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Lorem Ipsum</a:t>
            </a:r>
            <a:endParaRPr sz="1100" i="0" u="none" strike="noStrike" cap="none">
              <a:solidFill>
                <a:srgbClr val="17244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944854" y="4197468"/>
            <a:ext cx="1580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000"/>
              <a:buFont typeface="Poppins SemiBold"/>
              <a:buNone/>
            </a:pPr>
            <a:r>
              <a:rPr lang="en" sz="1100"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Lorem Ipsum</a:t>
            </a:r>
            <a:endParaRPr sz="1100" i="0" u="none" strike="noStrike" cap="none">
              <a:solidFill>
                <a:srgbClr val="17244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7768591" y="1461618"/>
            <a:ext cx="1580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000"/>
              <a:buFont typeface="Poppins SemiBold"/>
              <a:buNone/>
            </a:pPr>
            <a:r>
              <a:rPr lang="en" sz="1100"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Lorem Ipsum</a:t>
            </a:r>
            <a:endParaRPr sz="1100" i="0" u="none" strike="noStrike" cap="none">
              <a:solidFill>
                <a:srgbClr val="17244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8261191" y="2911943"/>
            <a:ext cx="1580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000"/>
              <a:buFont typeface="Poppins SemiBold"/>
              <a:buNone/>
            </a:pPr>
            <a:r>
              <a:rPr lang="en" sz="1100"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Lorem</a:t>
            </a:r>
            <a:endParaRPr sz="1100">
              <a:solidFill>
                <a:srgbClr val="17244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3000"/>
              <a:buFont typeface="Poppins SemiBold"/>
              <a:buNone/>
            </a:pPr>
            <a:r>
              <a:rPr lang="en" sz="1100">
                <a:solidFill>
                  <a:srgbClr val="17244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Ipsum</a:t>
            </a:r>
            <a:endParaRPr sz="1100" i="0" u="none" strike="noStrike" cap="none">
              <a:solidFill>
                <a:srgbClr val="17244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05975" y="1654760"/>
            <a:ext cx="3258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9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Donec </a:t>
            </a:r>
            <a:r>
              <a:rPr lang="en" sz="900" b="1" i="0" u="none" strike="noStrike" cap="none">
                <a:solidFill>
                  <a:srgbClr val="17244B"/>
                </a:solidFill>
                <a:highlight>
                  <a:srgbClr val="EF9B23"/>
                </a:highlight>
                <a:latin typeface="Poppins"/>
                <a:ea typeface="Poppins"/>
                <a:cs typeface="Poppins"/>
                <a:sym typeface="Poppins"/>
              </a:rPr>
              <a:t>lacinia pulvinar</a:t>
            </a:r>
            <a:r>
              <a:rPr lang="en" sz="9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900" b="0" i="0" u="none" strike="noStrike" cap="none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2877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#BertalentaDigital</a:t>
            </a:r>
            <a:endParaRPr sz="700">
              <a:solidFill>
                <a:srgbClr val="17244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7146900" y="4811200"/>
            <a:ext cx="1722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775" y="382600"/>
            <a:ext cx="307973" cy="25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7340825" y="203075"/>
            <a:ext cx="18549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© Copyright by Digital Skola 2024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981225" y="1611650"/>
            <a:ext cx="2210700" cy="3740400"/>
          </a:xfrm>
          <a:prstGeom prst="roundRect">
            <a:avLst>
              <a:gd name="adj" fmla="val 7996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1278725" y="1799600"/>
            <a:ext cx="1663200" cy="17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Donec lacinia pulvinar augue, sit amet tincidunt nisi auctor sed. Nunc vehicula nisi et nibh pellentesque finibus. sit amet tincidunt nisi </a:t>
            </a:r>
            <a:endParaRPr sz="1000" b="0" i="0" u="none" strike="noStrike" cap="none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3563981" y="1611650"/>
            <a:ext cx="2210700" cy="3740400"/>
          </a:xfrm>
          <a:prstGeom prst="roundRect">
            <a:avLst>
              <a:gd name="adj" fmla="val 7996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3861482" y="1799600"/>
            <a:ext cx="1663200" cy="17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Donec lacinia pulvinar augue, sit amet tincidunt nisi auctor sed. Nunc vehicula nisi et nibh pellentesque finibus. sit amet tincidunt nisi </a:t>
            </a:r>
            <a:endParaRPr sz="1000" b="0" i="0" u="none" strike="noStrike" cap="none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142525" y="1611650"/>
            <a:ext cx="2210700" cy="3740400"/>
          </a:xfrm>
          <a:prstGeom prst="roundRect">
            <a:avLst>
              <a:gd name="adj" fmla="val 7996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6440026" y="1799600"/>
            <a:ext cx="1663200" cy="17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Donec lacinia pulvinar augue, sit amet tincidunt nisi auctor sed. Nunc vehicula nisi et nibh pellentesque finibus. sit amet tincidunt nisi </a:t>
            </a:r>
            <a:endParaRPr sz="1000" b="0" i="0" u="none" strike="noStrike" cap="none">
              <a:solidFill>
                <a:srgbClr val="1724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327152" y="1141473"/>
            <a:ext cx="17268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9B2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Insert Title Here</a:t>
            </a:r>
            <a:endParaRPr sz="1500">
              <a:solidFill>
                <a:srgbClr val="EF9B2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833710" y="1141473"/>
            <a:ext cx="17268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9B2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Insert Title Here</a:t>
            </a:r>
            <a:endParaRPr sz="1500">
              <a:solidFill>
                <a:srgbClr val="EF9B2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6412255" y="1141473"/>
            <a:ext cx="17268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9B2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Insert Title Here</a:t>
            </a:r>
            <a:endParaRPr sz="1500">
              <a:solidFill>
                <a:srgbClr val="EF9B23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8475" y="1040040"/>
            <a:ext cx="588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Pembahasan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2"/>
          </p:nvPr>
        </p:nvSpPr>
        <p:spPr>
          <a:xfrm>
            <a:off x="788475" y="1693765"/>
            <a:ext cx="38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Stream Processing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3"/>
          </p:nvPr>
        </p:nvSpPr>
        <p:spPr>
          <a:xfrm>
            <a:off x="1105575" y="2342900"/>
            <a:ext cx="34797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Overview Project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4"/>
          </p:nvPr>
        </p:nvSpPr>
        <p:spPr>
          <a:xfrm>
            <a:off x="1105575" y="2935300"/>
            <a:ext cx="34797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Tools Project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5"/>
          </p:nvPr>
        </p:nvSpPr>
        <p:spPr>
          <a:xfrm>
            <a:off x="1105575" y="3514100"/>
            <a:ext cx="34797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Hands On Technical Project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013725" y="1716525"/>
            <a:ext cx="4806300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Project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692700" y="1109340"/>
            <a:ext cx="537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Alur Project</a:t>
            </a:r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750675" y="4164033"/>
            <a:ext cx="3821326" cy="671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/>
              <a:t>Proses yang </a:t>
            </a:r>
            <a:r>
              <a:rPr lang="en-US" sz="900" dirty="0" err="1"/>
              <a:t>terjadi</a:t>
            </a:r>
            <a:r>
              <a:rPr lang="en-US" sz="900" dirty="0"/>
              <a:t> </a:t>
            </a:r>
            <a:r>
              <a:rPr lang="en-US" sz="900" dirty="0" err="1"/>
              <a:t>didalam</a:t>
            </a:r>
            <a:r>
              <a:rPr lang="en-US" sz="900" dirty="0"/>
              <a:t> Machine Learning </a:t>
            </a:r>
            <a:r>
              <a:rPr lang="en-US" sz="900" dirty="0" err="1"/>
              <a:t>merupakan</a:t>
            </a:r>
            <a:r>
              <a:rPr lang="en-US" sz="900" dirty="0"/>
              <a:t> Proses Alur Data </a:t>
            </a:r>
            <a:r>
              <a:rPr lang="en-US" sz="900" dirty="0" err="1"/>
              <a:t>didalam</a:t>
            </a:r>
            <a:r>
              <a:rPr lang="en-US" sz="900" dirty="0"/>
              <a:t> </a:t>
            </a:r>
            <a:r>
              <a:rPr lang="en-US" sz="900" dirty="0" err="1"/>
              <a:t>Menerapankan</a:t>
            </a:r>
            <a:r>
              <a:rPr lang="en-US" sz="900" dirty="0"/>
              <a:t> </a:t>
            </a:r>
            <a:r>
              <a:rPr lang="en-US" sz="900" dirty="0" err="1"/>
              <a:t>Teknologi</a:t>
            </a:r>
            <a:r>
              <a:rPr lang="en-US" sz="900" dirty="0"/>
              <a:t> Machine Learning.</a:t>
            </a:r>
            <a:endParaRPr sz="900" dirty="0"/>
          </a:p>
        </p:txBody>
      </p:sp>
      <p:pic>
        <p:nvPicPr>
          <p:cNvPr id="1026" name="Picture 2" descr="Image result for Kafka Logo No Background">
            <a:extLst>
              <a:ext uri="{FF2B5EF4-FFF2-40B4-BE49-F238E27FC236}">
                <a16:creationId xmlns:a16="http://schemas.microsoft.com/office/drawing/2014/main" id="{BF9102DD-192C-EB77-4859-7C2B51855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00" y="1931946"/>
            <a:ext cx="812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related image detail. Machine Learn Icon Technology Icon Stock Vector (Royalty Free ...">
            <a:extLst>
              <a:ext uri="{FF2B5EF4-FFF2-40B4-BE49-F238E27FC236}">
                <a16:creationId xmlns:a16="http://schemas.microsoft.com/office/drawing/2014/main" id="{0E697CDB-68F9-1613-8BC7-A811745AE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0" t="12793" r="9000" b="21787"/>
          <a:stretch/>
        </p:blipFill>
        <p:spPr bwMode="auto">
          <a:xfrm>
            <a:off x="5125913" y="3078781"/>
            <a:ext cx="10781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Data Studio Icon">
            <a:extLst>
              <a:ext uri="{FF2B5EF4-FFF2-40B4-BE49-F238E27FC236}">
                <a16:creationId xmlns:a16="http://schemas.microsoft.com/office/drawing/2014/main" id="{8A6CD7D1-BA5D-2161-B4FB-FB670FCC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39" y="1796855"/>
            <a:ext cx="118793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logo postgresql">
            <a:extLst>
              <a:ext uri="{FF2B5EF4-FFF2-40B4-BE49-F238E27FC236}">
                <a16:creationId xmlns:a16="http://schemas.microsoft.com/office/drawing/2014/main" id="{455AB7F7-6651-D562-7A1E-72629BF01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5942" r="9306" b="2937"/>
          <a:stretch/>
        </p:blipFill>
        <p:spPr bwMode="auto">
          <a:xfrm>
            <a:off x="2375624" y="3078781"/>
            <a:ext cx="94990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MongoDB Database Logo">
            <a:extLst>
              <a:ext uri="{FF2B5EF4-FFF2-40B4-BE49-F238E27FC236}">
                <a16:creationId xmlns:a16="http://schemas.microsoft.com/office/drawing/2014/main" id="{ECCA7A16-1C60-30AA-529A-2BD792F54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3" t="22786" r="21674" b="22612"/>
          <a:stretch/>
        </p:blipFill>
        <p:spPr bwMode="auto">
          <a:xfrm>
            <a:off x="3325530" y="1931946"/>
            <a:ext cx="92563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lack Background Web Logo">
            <a:extLst>
              <a:ext uri="{FF2B5EF4-FFF2-40B4-BE49-F238E27FC236}">
                <a16:creationId xmlns:a16="http://schemas.microsoft.com/office/drawing/2014/main" id="{7DFE9FB0-459A-C054-7ADE-9BECED4A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23" y="307878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See related image detail. black and white clipart icons 10 free Cliparts | Download images on ...">
            <a:extLst>
              <a:ext uri="{FF2B5EF4-FFF2-40B4-BE49-F238E27FC236}">
                <a16:creationId xmlns:a16="http://schemas.microsoft.com/office/drawing/2014/main" id="{32712F32-0CDC-F9AD-FCF5-2D09750D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75" y="1931946"/>
            <a:ext cx="99409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Logo dan Simbol Google Spreadsheet PNG transparan - StickPNG">
            <a:extLst>
              <a:ext uri="{FF2B5EF4-FFF2-40B4-BE49-F238E27FC236}">
                <a16:creationId xmlns:a16="http://schemas.microsoft.com/office/drawing/2014/main" id="{66E3157C-9B68-AA73-4A21-CFAA5BF5A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t="10699" r="11679" b="9317"/>
          <a:stretch/>
        </p:blipFill>
        <p:spPr bwMode="auto">
          <a:xfrm>
            <a:off x="7319373" y="3078781"/>
            <a:ext cx="9599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E893C8-0457-1B81-A316-B0A65B0D5E2C}"/>
              </a:ext>
            </a:extLst>
          </p:cNvPr>
          <p:cNvCxnSpPr>
            <a:endCxn id="1048" idx="1"/>
          </p:cNvCxnSpPr>
          <p:nvPr/>
        </p:nvCxnSpPr>
        <p:spPr>
          <a:xfrm>
            <a:off x="1744771" y="2389146"/>
            <a:ext cx="158075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D6216D-0035-ED81-B416-F98BFE0C8738}"/>
              </a:ext>
            </a:extLst>
          </p:cNvPr>
          <p:cNvCxnSpPr>
            <a:stCxn id="1048" idx="3"/>
            <a:endCxn id="1026" idx="1"/>
          </p:cNvCxnSpPr>
          <p:nvPr/>
        </p:nvCxnSpPr>
        <p:spPr>
          <a:xfrm>
            <a:off x="4251164" y="2389146"/>
            <a:ext cx="100743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C497EB-9963-E229-C03E-F2ADE8FFEB2E}"/>
              </a:ext>
            </a:extLst>
          </p:cNvPr>
          <p:cNvCxnSpPr>
            <a:stCxn id="1054" idx="3"/>
            <a:endCxn id="1046" idx="1"/>
          </p:cNvCxnSpPr>
          <p:nvPr/>
        </p:nvCxnSpPr>
        <p:spPr>
          <a:xfrm>
            <a:off x="1704923" y="3535981"/>
            <a:ext cx="670701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3C6853-81F8-BD69-C636-D36E8AE34AC0}"/>
              </a:ext>
            </a:extLst>
          </p:cNvPr>
          <p:cNvCxnSpPr>
            <a:stCxn id="1030" idx="1"/>
            <a:endCxn id="1046" idx="3"/>
          </p:cNvCxnSpPr>
          <p:nvPr/>
        </p:nvCxnSpPr>
        <p:spPr>
          <a:xfrm flipH="1">
            <a:off x="3325530" y="3535981"/>
            <a:ext cx="180038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D7A0A6-ED8E-D415-C31B-B6D784EF0D9B}"/>
              </a:ext>
            </a:extLst>
          </p:cNvPr>
          <p:cNvCxnSpPr>
            <a:stCxn id="1030" idx="0"/>
            <a:endCxn id="1026" idx="2"/>
          </p:cNvCxnSpPr>
          <p:nvPr/>
        </p:nvCxnSpPr>
        <p:spPr>
          <a:xfrm flipV="1">
            <a:off x="5665000" y="2846346"/>
            <a:ext cx="0" cy="23243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2DEF30-1604-2568-8507-03FA8B235F37}"/>
              </a:ext>
            </a:extLst>
          </p:cNvPr>
          <p:cNvCxnSpPr>
            <a:stCxn id="1030" idx="3"/>
            <a:endCxn id="1058" idx="1"/>
          </p:cNvCxnSpPr>
          <p:nvPr/>
        </p:nvCxnSpPr>
        <p:spPr>
          <a:xfrm>
            <a:off x="6204087" y="3535981"/>
            <a:ext cx="111528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CAA84C0-9B2A-CD18-0E5C-C1AA6EBD271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33361" y="2150287"/>
            <a:ext cx="630255" cy="355077"/>
          </a:xfrm>
        </p:spPr>
        <p:txBody>
          <a:bodyPr>
            <a:normAutofit fontScale="77500" lnSpcReduction="20000"/>
          </a:bodyPr>
          <a:lstStyle/>
          <a:p>
            <a:pPr marL="152400" indent="0">
              <a:buNone/>
            </a:pPr>
            <a:r>
              <a:rPr lang="en-US" dirty="0"/>
              <a:t>Save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48C5F3A7-CFB1-E341-20D2-692A227C8C78}"/>
              </a:ext>
            </a:extLst>
          </p:cNvPr>
          <p:cNvSpPr txBox="1">
            <a:spLocks/>
          </p:cNvSpPr>
          <p:nvPr/>
        </p:nvSpPr>
        <p:spPr>
          <a:xfrm>
            <a:off x="1659732" y="3292195"/>
            <a:ext cx="630255" cy="3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Poppins"/>
              <a:buNone/>
            </a:pPr>
            <a:r>
              <a:rPr lang="en-US"/>
              <a:t>Save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4D043650-81D0-BE19-72CB-43BFEA02E310}"/>
              </a:ext>
            </a:extLst>
          </p:cNvPr>
          <p:cNvSpPr txBox="1">
            <a:spLocks/>
          </p:cNvSpPr>
          <p:nvPr/>
        </p:nvSpPr>
        <p:spPr>
          <a:xfrm>
            <a:off x="3860879" y="3288603"/>
            <a:ext cx="630255" cy="3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Poppins"/>
              <a:buNone/>
            </a:pPr>
            <a:r>
              <a:rPr lang="en-US" sz="900" dirty="0"/>
              <a:t>Get</a:t>
            </a:r>
            <a:endParaRPr lang="en-US" sz="1100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EA31F0B-87A0-8812-B024-9B18A1D31CA3}"/>
              </a:ext>
            </a:extLst>
          </p:cNvPr>
          <p:cNvSpPr txBox="1">
            <a:spLocks/>
          </p:cNvSpPr>
          <p:nvPr/>
        </p:nvSpPr>
        <p:spPr>
          <a:xfrm>
            <a:off x="4415950" y="2132552"/>
            <a:ext cx="630255" cy="3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Poppins"/>
              <a:buNone/>
            </a:pPr>
            <a:r>
              <a:rPr lang="en-US" sz="900" dirty="0"/>
              <a:t>Post</a:t>
            </a:r>
            <a:endParaRPr lang="en-US" sz="1100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459D545-C561-F0E4-BC0D-A114CDACE39B}"/>
              </a:ext>
            </a:extLst>
          </p:cNvPr>
          <p:cNvSpPr txBox="1">
            <a:spLocks/>
          </p:cNvSpPr>
          <p:nvPr/>
        </p:nvSpPr>
        <p:spPr>
          <a:xfrm>
            <a:off x="6369266" y="3285145"/>
            <a:ext cx="630255" cy="3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Poppins"/>
              <a:buNone/>
            </a:pPr>
            <a:r>
              <a:rPr lang="en-US" sz="900" dirty="0"/>
              <a:t>Save</a:t>
            </a:r>
            <a:endParaRPr lang="en-US" sz="1100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C49687CC-753A-7E6D-7E16-91B7E91BD43A}"/>
              </a:ext>
            </a:extLst>
          </p:cNvPr>
          <p:cNvSpPr txBox="1">
            <a:spLocks/>
          </p:cNvSpPr>
          <p:nvPr/>
        </p:nvSpPr>
        <p:spPr>
          <a:xfrm>
            <a:off x="7627382" y="2533716"/>
            <a:ext cx="630255" cy="3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Poppins"/>
              <a:buNone/>
            </a:pPr>
            <a:r>
              <a:rPr lang="en-US" sz="900" dirty="0"/>
              <a:t>Load</a:t>
            </a:r>
            <a:endParaRPr lang="en-US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AE641-E13E-F499-8EF4-C134F658E766}"/>
              </a:ext>
            </a:extLst>
          </p:cNvPr>
          <p:cNvCxnSpPr>
            <a:cxnSpLocks/>
          </p:cNvCxnSpPr>
          <p:nvPr/>
        </p:nvCxnSpPr>
        <p:spPr>
          <a:xfrm>
            <a:off x="7799356" y="2505364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7F771E09-D9D1-18B3-3472-C8F2AFEBF309}"/>
              </a:ext>
            </a:extLst>
          </p:cNvPr>
          <p:cNvSpPr txBox="1">
            <a:spLocks/>
          </p:cNvSpPr>
          <p:nvPr/>
        </p:nvSpPr>
        <p:spPr>
          <a:xfrm>
            <a:off x="5492018" y="2845396"/>
            <a:ext cx="630255" cy="3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44B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rgbClr val="17244B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Poppins"/>
              <a:buNone/>
            </a:pPr>
            <a:r>
              <a:rPr lang="en-US" sz="900" dirty="0"/>
              <a:t>Get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013725" y="1716525"/>
            <a:ext cx="4806300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47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692700" y="1109340"/>
            <a:ext cx="537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Tools</a:t>
            </a: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AD790E-6C4A-93A5-B198-DE5A0ABA2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05001"/>
              </p:ext>
            </p:extLst>
          </p:nvPr>
        </p:nvGraphicFramePr>
        <p:xfrm>
          <a:off x="784797" y="1682040"/>
          <a:ext cx="72277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089">
                  <a:extLst>
                    <a:ext uri="{9D8B030D-6E8A-4147-A177-3AD203B41FA5}">
                      <a16:colId xmlns:a16="http://schemas.microsoft.com/office/drawing/2014/main" val="1449198600"/>
                    </a:ext>
                  </a:extLst>
                </a:gridCol>
                <a:gridCol w="2933974">
                  <a:extLst>
                    <a:ext uri="{9D8B030D-6E8A-4147-A177-3AD203B41FA5}">
                      <a16:colId xmlns:a16="http://schemas.microsoft.com/office/drawing/2014/main" val="1727695861"/>
                    </a:ext>
                  </a:extLst>
                </a:gridCol>
                <a:gridCol w="2361653">
                  <a:extLst>
                    <a:ext uri="{9D8B030D-6E8A-4147-A177-3AD203B41FA5}">
                      <a16:colId xmlns:a16="http://schemas.microsoft.com/office/drawing/2014/main" val="1261449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Fungsi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Lokasi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err="1"/>
                        <a:t>Monggo</a:t>
                      </a:r>
                      <a:r>
                        <a:rPr lang="en-US" sz="1050" dirty="0"/>
                        <a:t>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Media </a:t>
                      </a:r>
                      <a:r>
                        <a:rPr lang="en-US" sz="1050" dirty="0" err="1"/>
                        <a:t>Penyimpanan</a:t>
                      </a:r>
                      <a:r>
                        <a:rPr lang="en-US" sz="1050" dirty="0"/>
                        <a:t> Data </a:t>
                      </a:r>
                      <a:r>
                        <a:rPr lang="en-US" sz="1050" dirty="0" err="1"/>
                        <a:t>Unstructure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Virtual Machine /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Media </a:t>
                      </a:r>
                      <a:r>
                        <a:rPr lang="en-US" sz="1050" dirty="0" err="1"/>
                        <a:t>Penyimpanan</a:t>
                      </a:r>
                      <a:r>
                        <a:rPr lang="en-US" sz="1050" dirty="0"/>
                        <a:t>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Virtual Machine /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7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Apache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Media </a:t>
                      </a:r>
                      <a:r>
                        <a:rPr lang="en-US" sz="1050" dirty="0" err="1"/>
                        <a:t>Penyimpanan</a:t>
                      </a:r>
                      <a:r>
                        <a:rPr lang="en-US" sz="1050" dirty="0"/>
                        <a:t> Data </a:t>
                      </a:r>
                      <a:r>
                        <a:rPr lang="en-US" sz="1050" dirty="0" err="1"/>
                        <a:t>Terdistribusi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Virtual Machine /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Google </a:t>
                      </a:r>
                      <a:r>
                        <a:rPr lang="en-US" sz="1050" dirty="0" err="1"/>
                        <a:t>Colab</a:t>
                      </a:r>
                      <a:r>
                        <a:rPr lang="en-US" sz="1050" dirty="0"/>
                        <a:t> / </a:t>
                      </a:r>
                      <a:r>
                        <a:rPr lang="en-US" sz="1050" dirty="0" err="1"/>
                        <a:t>Jupyter</a:t>
                      </a:r>
                      <a:r>
                        <a:rPr lang="en-US" sz="1050" dirty="0"/>
                        <a:t>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Media Code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Online /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1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Google 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Media </a:t>
                      </a:r>
                      <a:r>
                        <a:rPr lang="en-US" sz="1050" dirty="0" err="1"/>
                        <a:t>Penyimpanan</a:t>
                      </a:r>
                      <a:r>
                        <a:rPr lang="en-US" sz="1050" dirty="0"/>
                        <a:t> &amp; </a:t>
                      </a:r>
                      <a:r>
                        <a:rPr lang="en-US" sz="1050" dirty="0" err="1"/>
                        <a:t>Pengelolahan</a:t>
                      </a:r>
                      <a:r>
                        <a:rPr lang="en-US" sz="1050" dirty="0"/>
                        <a:t>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Google Data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Media </a:t>
                      </a:r>
                      <a:r>
                        <a:rPr lang="en-US" sz="1050" dirty="0" err="1"/>
                        <a:t>Membuat</a:t>
                      </a:r>
                      <a:r>
                        <a:rPr lang="en-US" sz="1050" dirty="0"/>
                        <a:t>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2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013725" y="1716525"/>
            <a:ext cx="4806300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Hands On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5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686121" y="701478"/>
            <a:ext cx="537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Hands On</a:t>
            </a: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AD790E-6C4A-93A5-B198-DE5A0ABA2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90510"/>
              </p:ext>
            </p:extLst>
          </p:nvPr>
        </p:nvGraphicFramePr>
        <p:xfrm>
          <a:off x="784796" y="1274178"/>
          <a:ext cx="8194745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439">
                  <a:extLst>
                    <a:ext uri="{9D8B030D-6E8A-4147-A177-3AD203B41FA5}">
                      <a16:colId xmlns:a16="http://schemas.microsoft.com/office/drawing/2014/main" val="1449198600"/>
                    </a:ext>
                  </a:extLst>
                </a:gridCol>
                <a:gridCol w="4212948">
                  <a:extLst>
                    <a:ext uri="{9D8B030D-6E8A-4147-A177-3AD203B41FA5}">
                      <a16:colId xmlns:a16="http://schemas.microsoft.com/office/drawing/2014/main" val="1727695861"/>
                    </a:ext>
                  </a:extLst>
                </a:gridCol>
                <a:gridCol w="2756358">
                  <a:extLst>
                    <a:ext uri="{9D8B030D-6E8A-4147-A177-3AD203B41FA5}">
                      <a16:colId xmlns:a16="http://schemas.microsoft.com/office/drawing/2014/main" val="196179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Informasi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Penjelasan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Lokasi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4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step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Mewakili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unit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waktu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di mana 1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langkah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(step)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dengan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 jam.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j-lt"/>
                        </a:rPr>
                        <a:t>New (Producer Kafka)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Jenis transaksi online.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j-lt"/>
                        </a:rPr>
                        <a:t>New (Producer Kafka)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76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Jumlah uang yang terlibat dalam transaksi.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j-lt"/>
                        </a:rPr>
                        <a:t>New (Producer Kafka)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nameOrig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Nama pelanggan yang memulai transaksi.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j-lt"/>
                        </a:rPr>
                        <a:t>New (Producer Kafka) &amp; Old (Database)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oldbalanceOrg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Saldo pelanggan sebelum transaksi.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j-lt"/>
                        </a:rPr>
                        <a:t>New (Producer Kafka) &amp; Old (Database)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0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newbalanceOrig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Saldo pelanggan setelah transaksi.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j-lt"/>
                        </a:rPr>
                        <a:t>New (Producer Kafka)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21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nameDest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Penerima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transaksi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j-lt"/>
                        </a:rPr>
                        <a:t>New (Producer Kafka) &amp; Old (Database)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6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oldbalanceDest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Saldo awal penerima sebelum transaksi.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j-lt"/>
                        </a:rPr>
                        <a:t>New (Producer Kafka) &amp; Old (Database)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77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newbalanceDest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Saldo baru penerima setelah transaksi.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j-lt"/>
                        </a:rPr>
                        <a:t>New (Producer Kafka)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3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isFraud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Menunjukkan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apakah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transaksi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tersebut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merupakan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penipuan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atau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tidak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1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0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429</Words>
  <Application>Microsoft Office PowerPoint</Application>
  <PresentationFormat>On-screen Show (16:9)</PresentationFormat>
  <Paragraphs>94</Paragraphs>
  <Slides>17</Slides>
  <Notes>17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Poppins</vt:lpstr>
      <vt:lpstr>Poppins SemiBold</vt:lpstr>
      <vt:lpstr>Poppins Medium</vt:lpstr>
      <vt:lpstr>Arial</vt:lpstr>
      <vt:lpstr>Simple Light</vt:lpstr>
      <vt:lpstr>STREAM PROCESSING</vt:lpstr>
      <vt:lpstr>Pembahasan</vt:lpstr>
      <vt:lpstr>Overview Project</vt:lpstr>
      <vt:lpstr>Diagram Alur Project</vt:lpstr>
      <vt:lpstr>Tools Project</vt:lpstr>
      <vt:lpstr>Table Tools</vt:lpstr>
      <vt:lpstr>Hands On Project</vt:lpstr>
      <vt:lpstr>Data Hands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PROCESSING</dc:title>
  <dc:creator>RAHMAT HIDAYAT</dc:creator>
  <cp:lastModifiedBy>RAHMAT HIDAYAT</cp:lastModifiedBy>
  <cp:revision>38</cp:revision>
  <dcterms:modified xsi:type="dcterms:W3CDTF">2024-07-07T03:47:45Z</dcterms:modified>
</cp:coreProperties>
</file>