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4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488FA3-BC53-4663-953F-910CA8DBB16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7113CE-D788-437A-AB5A-A36E01897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0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			</a:t>
            </a:r>
            <a:br>
              <a:rPr lang="en-US" dirty="0" smtClean="0"/>
            </a:br>
            <a:r>
              <a:rPr lang="en-US" dirty="0" smtClean="0"/>
              <a:t>      				 		Nivas Chandran Thankam</a:t>
            </a:r>
          </a:p>
        </p:txBody>
      </p:sp>
    </p:spTree>
    <p:extLst>
      <p:ext uri="{BB962C8B-B14F-4D97-AF65-F5344CB8AC3E}">
        <p14:creationId xmlns:p14="http://schemas.microsoft.com/office/powerpoint/2010/main" val="154368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Postprocessors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BeanPostProcessor</a:t>
            </a:r>
            <a:r>
              <a:rPr lang="en-US" dirty="0" smtClean="0"/>
              <a:t> interface helps us to implement custom logic before and after the Bean is initialized.</a:t>
            </a:r>
          </a:p>
          <a:p>
            <a:r>
              <a:rPr lang="en-US" dirty="0" smtClean="0"/>
              <a:t>Multiple post processors can be plugged in.</a:t>
            </a:r>
          </a:p>
          <a:p>
            <a:r>
              <a:rPr lang="en-US" dirty="0" smtClean="0"/>
              <a:t>Can be implemented by overriding following two methods – </a:t>
            </a:r>
          </a:p>
          <a:p>
            <a:pPr lvl="1"/>
            <a:r>
              <a:rPr lang="en-US" dirty="0" err="1" smtClean="0"/>
              <a:t>postProcessBeforeInitialization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postProcessAfterInitialization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4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Dependency Injection or Wiring helps the classes to group together.</a:t>
            </a:r>
          </a:p>
          <a:p>
            <a:r>
              <a:rPr lang="en-US" dirty="0" smtClean="0"/>
              <a:t>In real time, we will have a class associated with another class (HAS-A) relationship.</a:t>
            </a:r>
          </a:p>
          <a:p>
            <a:r>
              <a:rPr lang="en-US" dirty="0" smtClean="0"/>
              <a:t>In the below example, we configure in such a way that, the object of the Address is created, while creating the object of Employee. ‘ref’ attribute is used for wiring between classes.  Example -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class Employee {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private Address </a:t>
            </a:r>
            <a:r>
              <a:rPr lang="en-US" dirty="0" err="1" smtClean="0"/>
              <a:t>addr</a:t>
            </a:r>
            <a:r>
              <a:rPr lang="en-US" dirty="0" smtClean="0"/>
              <a:t>;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//Getters and setters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b="1" dirty="0" smtClean="0"/>
              <a:t>Configured as –</a:t>
            </a:r>
          </a:p>
          <a:p>
            <a:pPr marL="914400" lvl="2" indent="0">
              <a:buNone/>
            </a:pPr>
            <a:endParaRPr lang="en-US" b="1" dirty="0" smtClean="0"/>
          </a:p>
          <a:p>
            <a:pPr marL="914400" lvl="2" indent="0">
              <a:buNone/>
            </a:pPr>
            <a:r>
              <a:rPr lang="en-US" dirty="0" smtClean="0"/>
              <a:t>&lt;bean id=“</a:t>
            </a:r>
            <a:r>
              <a:rPr lang="en-US" dirty="0" err="1" smtClean="0"/>
              <a:t>employeeBean</a:t>
            </a:r>
            <a:r>
              <a:rPr lang="en-US" dirty="0" smtClean="0"/>
              <a:t>" class="</a:t>
            </a:r>
            <a:r>
              <a:rPr lang="en-US" dirty="0" err="1" smtClean="0"/>
              <a:t>com.bean.Employee</a:t>
            </a:r>
            <a:r>
              <a:rPr lang="en-US" dirty="0" smtClean="0"/>
              <a:t>"&gt;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&lt;property name=“</a:t>
            </a:r>
            <a:r>
              <a:rPr lang="en-US" dirty="0" err="1" smtClean="0"/>
              <a:t>addr</a:t>
            </a:r>
            <a:r>
              <a:rPr lang="en-US" dirty="0" smtClean="0"/>
              <a:t>" </a:t>
            </a:r>
            <a:r>
              <a:rPr lang="en-US" b="1" dirty="0" smtClean="0">
                <a:solidFill>
                  <a:schemeClr val="accent5"/>
                </a:solidFill>
              </a:rPr>
              <a:t>ref</a:t>
            </a:r>
            <a:r>
              <a:rPr lang="en-US" dirty="0" smtClean="0"/>
              <a:t>=“</a:t>
            </a:r>
            <a:r>
              <a:rPr lang="en-US" dirty="0" err="1" smtClean="0"/>
              <a:t>addressBean</a:t>
            </a:r>
            <a:r>
              <a:rPr lang="en-US" dirty="0" smtClean="0"/>
              <a:t>"/&gt;</a:t>
            </a:r>
          </a:p>
          <a:p>
            <a:pPr marL="914400" lvl="2" indent="0">
              <a:buNone/>
            </a:pPr>
            <a:r>
              <a:rPr lang="en-US" dirty="0" smtClean="0"/>
              <a:t> &lt;/bean&gt; </a:t>
            </a:r>
          </a:p>
          <a:p>
            <a:pPr marL="914400" lvl="2" indent="0">
              <a:buNone/>
            </a:pPr>
            <a:r>
              <a:rPr lang="en-US" dirty="0" smtClean="0"/>
              <a:t>&lt;bean id=“</a:t>
            </a:r>
            <a:r>
              <a:rPr lang="en-US" dirty="0" err="1" smtClean="0"/>
              <a:t>addressBean</a:t>
            </a:r>
            <a:r>
              <a:rPr lang="en-US" dirty="0" smtClean="0"/>
              <a:t>" class="</a:t>
            </a:r>
            <a:r>
              <a:rPr lang="en-US" dirty="0" err="1" smtClean="0"/>
              <a:t>com.bean.Address</a:t>
            </a:r>
            <a:r>
              <a:rPr lang="en-US" dirty="0" smtClean="0"/>
              <a:t>"&gt; </a:t>
            </a:r>
          </a:p>
          <a:p>
            <a:pPr marL="914400" lvl="2" indent="0">
              <a:buNone/>
            </a:pPr>
            <a:r>
              <a:rPr lang="en-US" dirty="0" smtClean="0"/>
              <a:t>&lt;/bean&gt;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20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provides support to inject the Collection through following tags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&lt;list&gt; - Helps to inject a List</a:t>
            </a:r>
          </a:p>
          <a:p>
            <a:pPr lvl="1"/>
            <a:r>
              <a:rPr lang="en-US" dirty="0" smtClean="0"/>
              <a:t>&lt;set&gt; - Helps to inject a Set</a:t>
            </a:r>
          </a:p>
          <a:p>
            <a:pPr lvl="1"/>
            <a:r>
              <a:rPr lang="en-US" dirty="0" smtClean="0"/>
              <a:t>&lt;map&gt; - Helps to inject 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Java Platform, initially written by Rob Johnson.</a:t>
            </a:r>
          </a:p>
          <a:p>
            <a:r>
              <a:rPr lang="en-US" dirty="0" smtClean="0"/>
              <a:t>First released under Apache 2.0. License in June 2003.</a:t>
            </a:r>
          </a:p>
          <a:p>
            <a:r>
              <a:rPr lang="en-US" dirty="0" smtClean="0"/>
              <a:t>Lightweight framework, which can be used in developing and deploying Java applications with limited memory/CPU usage.</a:t>
            </a:r>
          </a:p>
          <a:p>
            <a:r>
              <a:rPr lang="en-US" dirty="0" smtClean="0"/>
              <a:t>Supports Dependency Injection feature.</a:t>
            </a:r>
          </a:p>
          <a:p>
            <a:r>
              <a:rPr lang="en-US" dirty="0" smtClean="0"/>
              <a:t>Provides a well-designed Web MVC framework.</a:t>
            </a:r>
          </a:p>
          <a:p>
            <a:r>
              <a:rPr lang="en-US" dirty="0" smtClean="0"/>
              <a:t>Easy to do Unit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Modular and it gives us the flexibility to pick and use the modules that are applicable to us.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91" y="2497665"/>
            <a:ext cx="3885714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8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creates the objects, wires them together, configures them, and manages their complete lifecycle till destruction.</a:t>
            </a:r>
          </a:p>
          <a:p>
            <a:r>
              <a:rPr lang="en-US" dirty="0" smtClean="0"/>
              <a:t>The container gets the instructions on what object to instantiate, configure, and assemble by reading the metadata configuration provided.</a:t>
            </a:r>
          </a:p>
          <a:p>
            <a:r>
              <a:rPr lang="en-US" dirty="0" smtClean="0"/>
              <a:t>The metadata configuration can be represented by XML or by Annotation.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9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provides two types of containers, through which we can configure the beans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: This is the simplest container, that provides the basic support of DI. </a:t>
            </a:r>
          </a:p>
          <a:p>
            <a:pPr lvl="1"/>
            <a:r>
              <a:rPr lang="en-US" dirty="0" err="1" smtClean="0"/>
              <a:t>ApplicationContext</a:t>
            </a:r>
            <a:r>
              <a:rPr lang="en-US" dirty="0" smtClean="0"/>
              <a:t>: It includes all functionalities of the </a:t>
            </a:r>
            <a:r>
              <a:rPr lang="en-US" dirty="0" err="1" smtClean="0"/>
              <a:t>BeanFactory</a:t>
            </a:r>
            <a:r>
              <a:rPr lang="en-US" dirty="0" smtClean="0"/>
              <a:t> Container.  It </a:t>
            </a:r>
            <a:r>
              <a:rPr lang="en-US" dirty="0" err="1" smtClean="0"/>
              <a:t>addes</a:t>
            </a:r>
            <a:r>
              <a:rPr lang="en-US" dirty="0" smtClean="0"/>
              <a:t> more enterprise-specific functionalities such as ability to resolve textual messages from a properties file.</a:t>
            </a:r>
          </a:p>
          <a:p>
            <a:r>
              <a:rPr lang="en-US" dirty="0" smtClean="0"/>
              <a:t>Application Context is preferred over </a:t>
            </a:r>
            <a:r>
              <a:rPr lang="en-US" dirty="0" err="1" smtClean="0"/>
              <a:t>BeanFactory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BeanFactory</a:t>
            </a:r>
            <a:r>
              <a:rPr lang="en-US" dirty="0" smtClean="0"/>
              <a:t> can be used for light weight Mobile applications or applet based applications.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851"/>
            <a:ext cx="10515600" cy="1325563"/>
          </a:xfrm>
        </p:spPr>
        <p:txBody>
          <a:bodyPr/>
          <a:lstStyle/>
          <a:p>
            <a:r>
              <a:rPr lang="en-US" dirty="0" smtClean="0"/>
              <a:t>Bean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200" dirty="0" smtClean="0"/>
              <a:t>&lt;beans </a:t>
            </a:r>
            <a:r>
              <a:rPr lang="en-US" sz="2200" dirty="0" err="1" smtClean="0"/>
              <a:t>xmlns</a:t>
            </a:r>
            <a:r>
              <a:rPr lang="en-US" sz="2200" dirty="0" smtClean="0"/>
              <a:t>="http://www.springframework.org/schema/beans" </a:t>
            </a:r>
            <a:r>
              <a:rPr lang="en-US" sz="2200" dirty="0" err="1" smtClean="0"/>
              <a:t>xmlns:xsi</a:t>
            </a:r>
            <a:r>
              <a:rPr lang="en-US" sz="2200" dirty="0" smtClean="0"/>
              <a:t>="http://www.w3.org/2001/XMLSchema-instance" </a:t>
            </a:r>
            <a:r>
              <a:rPr lang="en-US" sz="2200" dirty="0" err="1" smtClean="0"/>
              <a:t>xsi:schemaLocation</a:t>
            </a:r>
            <a:r>
              <a:rPr lang="en-US" sz="2200" dirty="0" smtClean="0"/>
              <a:t>="http://www.springframework.org/schema/beans http://www.springframework.org/schema/beans/spring-beans-3.0.xsd"&gt;	</a:t>
            </a:r>
          </a:p>
          <a:p>
            <a:pPr marL="914400" lvl="2" indent="0">
              <a:buNone/>
            </a:pPr>
            <a:r>
              <a:rPr lang="en-US" sz="2200" dirty="0" smtClean="0"/>
              <a:t>&lt;bean id="..." class="..."&gt; </a:t>
            </a:r>
          </a:p>
          <a:p>
            <a:pPr marL="914400" lvl="2" indent="0">
              <a:buNone/>
            </a:pPr>
            <a:r>
              <a:rPr lang="en-US" sz="2200" dirty="0" smtClean="0"/>
              <a:t>&lt;/bean&gt;</a:t>
            </a:r>
          </a:p>
          <a:p>
            <a:pPr marL="914400" lvl="2" indent="0">
              <a:buNone/>
            </a:pPr>
            <a:r>
              <a:rPr lang="en-US" sz="2200" dirty="0" smtClean="0"/>
              <a:t>&lt;bean id="..." class="..."&gt; </a:t>
            </a:r>
          </a:p>
          <a:p>
            <a:pPr marL="914400" lvl="2" indent="0">
              <a:buNone/>
            </a:pPr>
            <a:r>
              <a:rPr lang="en-US" sz="2200" dirty="0" smtClean="0"/>
              <a:t>&lt;/bean&gt;</a:t>
            </a:r>
          </a:p>
          <a:p>
            <a:pPr marL="457200" lvl="1" indent="0">
              <a:buNone/>
            </a:pPr>
            <a:r>
              <a:rPr lang="en-US" sz="2200" dirty="0" smtClean="0"/>
              <a:t> &lt;beans&gt;</a:t>
            </a:r>
            <a:endParaRPr lang="en-US" sz="2200" dirty="0"/>
          </a:p>
          <a:p>
            <a:r>
              <a:rPr lang="en-US" dirty="0" smtClean="0"/>
              <a:t>Here &lt;bean&gt; tag indicates the bean, </a:t>
            </a:r>
          </a:p>
          <a:p>
            <a:r>
              <a:rPr lang="en-US" dirty="0" smtClean="0"/>
              <a:t>id attribute indicates the unique id of the bean object</a:t>
            </a:r>
          </a:p>
          <a:p>
            <a:r>
              <a:rPr lang="en-US" dirty="0" smtClean="0"/>
              <a:t>Class attribute indicates the fully qualified Class Name.</a:t>
            </a:r>
          </a:p>
          <a:p>
            <a:r>
              <a:rPr lang="en-US" dirty="0" smtClean="0"/>
              <a:t>‘n’ number of beans can be enclosed within &lt;beans&gt;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following ways, we shall injection a bean </a:t>
            </a:r>
          </a:p>
          <a:p>
            <a:pPr lvl="1"/>
            <a:r>
              <a:rPr lang="en-US" dirty="0" smtClean="0"/>
              <a:t>Setter injection: Injection the values of the properties through the setter methods.</a:t>
            </a:r>
          </a:p>
          <a:p>
            <a:pPr marL="914400" lvl="2" indent="0">
              <a:buNone/>
            </a:pPr>
            <a:r>
              <a:rPr lang="en-US" dirty="0" smtClean="0"/>
              <a:t>&lt;bean id=“</a:t>
            </a:r>
            <a:r>
              <a:rPr lang="en-US" dirty="0" err="1" smtClean="0"/>
              <a:t>personObj</a:t>
            </a:r>
            <a:r>
              <a:rPr lang="en-US" dirty="0" smtClean="0"/>
              <a:t>" class="</a:t>
            </a:r>
            <a:r>
              <a:rPr lang="en-US" dirty="0" err="1" smtClean="0"/>
              <a:t>com.example.Person</a:t>
            </a:r>
            <a:r>
              <a:rPr lang="en-US" dirty="0" smtClean="0"/>
              <a:t>"&gt;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&lt;property name="name" value=“Ramesh"/&gt; </a:t>
            </a:r>
          </a:p>
          <a:p>
            <a:pPr marL="914400" lvl="2" indent="0">
              <a:buNone/>
            </a:pPr>
            <a:r>
              <a:rPr lang="en-US" dirty="0" smtClean="0"/>
              <a:t>	&lt;property name=“age" value=“28"/&gt; </a:t>
            </a:r>
          </a:p>
          <a:p>
            <a:pPr marL="914400" lvl="2" indent="0">
              <a:buNone/>
            </a:pPr>
            <a:r>
              <a:rPr lang="en-US" dirty="0" smtClean="0"/>
              <a:t>&lt;/bean&gt;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Construction injection: Injection through the Constructor.</a:t>
            </a:r>
          </a:p>
          <a:p>
            <a:pPr marL="914400" lvl="2" indent="0">
              <a:buNone/>
            </a:pPr>
            <a:r>
              <a:rPr lang="en-US" dirty="0" smtClean="0"/>
              <a:t>&lt;bean id=“</a:t>
            </a:r>
            <a:r>
              <a:rPr lang="en-US" dirty="0" err="1" smtClean="0"/>
              <a:t>personObj</a:t>
            </a:r>
            <a:r>
              <a:rPr lang="en-US" dirty="0" smtClean="0"/>
              <a:t>" class="</a:t>
            </a:r>
            <a:r>
              <a:rPr lang="en-US" dirty="0" err="1" smtClean="0"/>
              <a:t>examples.Person</a:t>
            </a:r>
            <a:r>
              <a:rPr lang="en-US" dirty="0" smtClean="0"/>
              <a:t>"&gt;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&lt;constructor-</a:t>
            </a:r>
            <a:r>
              <a:rPr lang="en-US" dirty="0" err="1" smtClean="0"/>
              <a:t>arg</a:t>
            </a:r>
            <a:r>
              <a:rPr lang="en-US" dirty="0" smtClean="0"/>
              <a:t> index="0" value=“Ramesh"/&gt;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&lt;constructor-</a:t>
            </a:r>
            <a:r>
              <a:rPr lang="en-US" dirty="0" err="1" smtClean="0"/>
              <a:t>arg</a:t>
            </a:r>
            <a:r>
              <a:rPr lang="en-US" dirty="0" smtClean="0"/>
              <a:t> index="1" value=“28"/&gt;</a:t>
            </a:r>
          </a:p>
          <a:p>
            <a:pPr marL="914400" lvl="2" indent="0">
              <a:buNone/>
            </a:pPr>
            <a:r>
              <a:rPr lang="en-US" dirty="0" smtClean="0"/>
              <a:t>&lt;/bean&gt; </a:t>
            </a:r>
          </a:p>
          <a:p>
            <a:r>
              <a:rPr lang="en-US" dirty="0" smtClean="0"/>
              <a:t>Any one of these two ways can be picked based on the need.</a:t>
            </a:r>
          </a:p>
          <a:p>
            <a:r>
              <a:rPr lang="en-US" dirty="0" smtClean="0"/>
              <a:t>Construction injection is suitable only if all the parameters in the constructor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80730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supports following scopes –</a:t>
            </a:r>
          </a:p>
          <a:p>
            <a:pPr lvl="1"/>
            <a:r>
              <a:rPr lang="en-US" dirty="0" smtClean="0"/>
              <a:t>Commonly used scopes -</a:t>
            </a:r>
          </a:p>
          <a:p>
            <a:pPr lvl="2"/>
            <a:r>
              <a:rPr lang="en-US" dirty="0" smtClean="0"/>
              <a:t>Singleton – Default Scope.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rototype</a:t>
            </a:r>
          </a:p>
          <a:p>
            <a:pPr lvl="1"/>
            <a:r>
              <a:rPr lang="en-US" dirty="0" smtClean="0"/>
              <a:t>Used in Web Applications -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equest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ession</a:t>
            </a:r>
          </a:p>
          <a:p>
            <a:pPr lvl="2"/>
            <a:r>
              <a:rPr lang="en-US" dirty="0" smtClean="0"/>
              <a:t>global-session</a:t>
            </a:r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 smtClean="0"/>
              <a:t>&lt;bean id="..." class="..." scope="singleton"&gt; ….&lt;/bean&gt;</a:t>
            </a:r>
          </a:p>
        </p:txBody>
      </p:sp>
    </p:spTree>
    <p:extLst>
      <p:ext uri="{BB962C8B-B14F-4D97-AF65-F5344CB8AC3E}">
        <p14:creationId xmlns:p14="http://schemas.microsoft.com/office/powerpoint/2010/main" val="47571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two life cycles of a bean –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Destruction</a:t>
            </a:r>
          </a:p>
          <a:p>
            <a:r>
              <a:rPr lang="en-US" dirty="0" smtClean="0"/>
              <a:t>Flexibility to define the </a:t>
            </a:r>
            <a:r>
              <a:rPr lang="en-US" dirty="0" err="1" smtClean="0"/>
              <a:t>init</a:t>
            </a:r>
            <a:r>
              <a:rPr lang="en-US" dirty="0" smtClean="0"/>
              <a:t>() and destroy() method using the </a:t>
            </a:r>
            <a:r>
              <a:rPr lang="en-US" dirty="0" err="1" smtClean="0"/>
              <a:t>init</a:t>
            </a:r>
            <a:r>
              <a:rPr lang="en-US" dirty="0" smtClean="0"/>
              <a:t>-method and destroy-method attribute.</a:t>
            </a:r>
          </a:p>
          <a:p>
            <a:pPr marL="0" indent="0">
              <a:buNone/>
            </a:pPr>
            <a:r>
              <a:rPr lang="en-US" dirty="0" smtClean="0"/>
              <a:t>Ex: &lt;bean id="</a:t>
            </a:r>
            <a:r>
              <a:rPr lang="en-US" dirty="0" err="1" smtClean="0"/>
              <a:t>exampleBean</a:t>
            </a:r>
            <a:r>
              <a:rPr lang="en-US" dirty="0" smtClean="0"/>
              <a:t>" class="</a:t>
            </a:r>
            <a:r>
              <a:rPr lang="en-US" dirty="0" err="1" smtClean="0"/>
              <a:t>examples.ExampleBean</a:t>
            </a:r>
            <a:r>
              <a:rPr lang="en-US" dirty="0" smtClean="0"/>
              <a:t>" </a:t>
            </a:r>
            <a:r>
              <a:rPr lang="en-US" dirty="0" err="1" smtClean="0"/>
              <a:t>init</a:t>
            </a:r>
            <a:r>
              <a:rPr lang="en-US" dirty="0" smtClean="0"/>
              <a:t>-method="</a:t>
            </a:r>
            <a:r>
              <a:rPr lang="en-US" dirty="0" err="1" smtClean="0"/>
              <a:t>init</a:t>
            </a:r>
            <a:r>
              <a:rPr lang="en-US" dirty="0" smtClean="0"/>
              <a:t>“ destroy-method="destroy"/&gt;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4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533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Spring Core</vt:lpstr>
      <vt:lpstr>Overview of Spring</vt:lpstr>
      <vt:lpstr>Modules</vt:lpstr>
      <vt:lpstr>IoC Container </vt:lpstr>
      <vt:lpstr>IoC Container – Contd.</vt:lpstr>
      <vt:lpstr>Bean Definition</vt:lpstr>
      <vt:lpstr>Bean Injection</vt:lpstr>
      <vt:lpstr>Bean Scopes</vt:lpstr>
      <vt:lpstr>Bean Life Cycle</vt:lpstr>
      <vt:lpstr>Bean Postprocessors</vt:lpstr>
      <vt:lpstr>Dependency Injection</vt:lpstr>
      <vt:lpstr>Injecting Collections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Nivas Chandran Thankam</dc:creator>
  <cp:lastModifiedBy>Nivas Chandran Thankam</cp:lastModifiedBy>
  <cp:revision>56</cp:revision>
  <dcterms:created xsi:type="dcterms:W3CDTF">2017-01-21T14:26:53Z</dcterms:created>
  <dcterms:modified xsi:type="dcterms:W3CDTF">2017-01-21T17:09:24Z</dcterms:modified>
</cp:coreProperties>
</file>