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Open Sans Extra Bold" panose="020B0604020202020204" charset="0"/>
      <p:regular r:id="rId12"/>
    </p:embeddedFont>
    <p:embeddedFont>
      <p:font typeface="TT Chocolates" panose="020B0604020202020204" charset="0"/>
      <p:regular r:id="rId13"/>
    </p:embeddedFont>
    <p:embeddedFont>
      <p:font typeface="TT Chocolates Bold" panose="020B0604020202020204" charset="0"/>
      <p:regular r:id="rId14"/>
    </p:embeddedFont>
    <p:embeddedFont>
      <p:font typeface="TT Chocolates Bold Italics" panose="020B0604020202020204" charset="0"/>
      <p:regular r:id="rId15"/>
    </p:embeddedFont>
    <p:embeddedFont>
      <p:font typeface="TT Chocolates Italic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sv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rot="-4953212">
            <a:off x="-7139780" y="-1069906"/>
            <a:ext cx="11459279" cy="1145927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00569E"/>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333078" y="4345270"/>
            <a:ext cx="12831673" cy="2201614"/>
            <a:chOff x="0" y="0"/>
            <a:chExt cx="3212705" cy="551225"/>
          </a:xfrm>
        </p:grpSpPr>
        <p:sp>
          <p:nvSpPr>
            <p:cNvPr id="6" name="Freeform 6"/>
            <p:cNvSpPr/>
            <p:nvPr/>
          </p:nvSpPr>
          <p:spPr>
            <a:xfrm>
              <a:off x="0" y="0"/>
              <a:ext cx="3212704" cy="551225"/>
            </a:xfrm>
            <a:custGeom>
              <a:avLst/>
              <a:gdLst/>
              <a:ahLst/>
              <a:cxnLst/>
              <a:rect l="l" t="t" r="r" b="b"/>
              <a:pathLst>
                <a:path w="3212704" h="551225">
                  <a:moveTo>
                    <a:pt x="0" y="0"/>
                  </a:moveTo>
                  <a:lnTo>
                    <a:pt x="3212704" y="0"/>
                  </a:lnTo>
                  <a:lnTo>
                    <a:pt x="3212704" y="551225"/>
                  </a:lnTo>
                  <a:lnTo>
                    <a:pt x="0" y="551225"/>
                  </a:lnTo>
                  <a:close/>
                </a:path>
              </a:pathLst>
            </a:custGeom>
            <a:solidFill>
              <a:srgbClr val="FFFEFE"/>
            </a:solidFill>
          </p:spPr>
        </p:sp>
        <p:sp>
          <p:nvSpPr>
            <p:cNvPr id="7" name="TextBox 7"/>
            <p:cNvSpPr txBox="1"/>
            <p:nvPr/>
          </p:nvSpPr>
          <p:spPr>
            <a:xfrm>
              <a:off x="0" y="-28575"/>
              <a:ext cx="3212705" cy="579800"/>
            </a:xfrm>
            <a:prstGeom prst="rect">
              <a:avLst/>
            </a:prstGeom>
          </p:spPr>
          <p:txBody>
            <a:bodyPr lIns="50800" tIns="50800" rIns="50800" bIns="50800" rtlCol="0" anchor="ctr"/>
            <a:lstStyle/>
            <a:p>
              <a:pPr algn="ctr">
                <a:lnSpc>
                  <a:spcPts val="2380"/>
                </a:lnSpc>
              </a:pPr>
              <a:endParaRPr/>
            </a:p>
          </p:txBody>
        </p:sp>
      </p:grpSp>
      <p:sp>
        <p:nvSpPr>
          <p:cNvPr id="8" name="Freeform 8"/>
          <p:cNvSpPr/>
          <p:nvPr/>
        </p:nvSpPr>
        <p:spPr>
          <a:xfrm>
            <a:off x="8324405" y="0"/>
            <a:ext cx="2849017" cy="2849017"/>
          </a:xfrm>
          <a:custGeom>
            <a:avLst/>
            <a:gdLst/>
            <a:ahLst/>
            <a:cxnLst/>
            <a:rect l="l" t="t" r="r" b="b"/>
            <a:pathLst>
              <a:path w="2849017" h="2849017">
                <a:moveTo>
                  <a:pt x="0" y="0"/>
                </a:moveTo>
                <a:lnTo>
                  <a:pt x="2849018" y="0"/>
                </a:lnTo>
                <a:lnTo>
                  <a:pt x="2849018" y="2849017"/>
                </a:lnTo>
                <a:lnTo>
                  <a:pt x="0" y="2849017"/>
                </a:lnTo>
                <a:lnTo>
                  <a:pt x="0" y="0"/>
                </a:lnTo>
                <a:close/>
              </a:path>
            </a:pathLst>
          </a:custGeom>
          <a:blipFill>
            <a:blip r:embed="rId2"/>
            <a:stretch>
              <a:fillRect/>
            </a:stretch>
          </a:blipFill>
        </p:spPr>
      </p:sp>
      <p:sp>
        <p:nvSpPr>
          <p:cNvPr id="9" name="TextBox 9"/>
          <p:cNvSpPr txBox="1"/>
          <p:nvPr/>
        </p:nvSpPr>
        <p:spPr>
          <a:xfrm>
            <a:off x="4067439" y="5570354"/>
            <a:ext cx="12217629" cy="799254"/>
          </a:xfrm>
          <a:prstGeom prst="rect">
            <a:avLst/>
          </a:prstGeom>
        </p:spPr>
        <p:txBody>
          <a:bodyPr lIns="0" tIns="0" rIns="0" bIns="0" rtlCol="0" anchor="t">
            <a:spAutoFit/>
          </a:bodyPr>
          <a:lstStyle/>
          <a:p>
            <a:pPr algn="ctr">
              <a:lnSpc>
                <a:spcPts val="6482"/>
              </a:lnSpc>
              <a:spcBef>
                <a:spcPct val="0"/>
              </a:spcBef>
            </a:pPr>
            <a:r>
              <a:rPr lang="en-US" sz="4630" spc="259">
                <a:solidFill>
                  <a:srgbClr val="A336EF"/>
                </a:solidFill>
                <a:latin typeface="TT Chocolates Italics"/>
                <a:ea typeface="TT Chocolates Italics"/>
                <a:cs typeface="TT Chocolates Italics"/>
                <a:sym typeface="TT Chocolates Italics"/>
              </a:rPr>
              <a:t>Maximizing Customer Value</a:t>
            </a:r>
          </a:p>
        </p:txBody>
      </p:sp>
      <p:sp>
        <p:nvSpPr>
          <p:cNvPr id="10" name="TextBox 10"/>
          <p:cNvSpPr txBox="1"/>
          <p:nvPr/>
        </p:nvSpPr>
        <p:spPr>
          <a:xfrm>
            <a:off x="3333078" y="4762600"/>
            <a:ext cx="13686352" cy="903005"/>
          </a:xfrm>
          <a:prstGeom prst="rect">
            <a:avLst/>
          </a:prstGeom>
        </p:spPr>
        <p:txBody>
          <a:bodyPr lIns="0" tIns="0" rIns="0" bIns="0" rtlCol="0" anchor="t">
            <a:spAutoFit/>
          </a:bodyPr>
          <a:lstStyle/>
          <a:p>
            <a:pPr algn="ctr">
              <a:lnSpc>
                <a:spcPts val="7363"/>
              </a:lnSpc>
              <a:spcBef>
                <a:spcPct val="0"/>
              </a:spcBef>
            </a:pPr>
            <a:r>
              <a:rPr lang="en-US" sz="5259" spc="736">
                <a:solidFill>
                  <a:srgbClr val="000000"/>
                </a:solidFill>
                <a:latin typeface="TT Chocolates Bold"/>
                <a:ea typeface="TT Chocolates Bold"/>
                <a:cs typeface="TT Chocolates Bold"/>
                <a:sym typeface="TT Chocolates Bold"/>
              </a:rPr>
              <a:t>UDEMY PRODUCT TEARDOWN</a:t>
            </a:r>
          </a:p>
        </p:txBody>
      </p:sp>
      <p:sp>
        <p:nvSpPr>
          <p:cNvPr id="11" name="TextBox 11"/>
          <p:cNvSpPr txBox="1"/>
          <p:nvPr/>
        </p:nvSpPr>
        <p:spPr>
          <a:xfrm>
            <a:off x="15532992" y="401447"/>
            <a:ext cx="2548482" cy="279400"/>
          </a:xfrm>
          <a:prstGeom prst="rect">
            <a:avLst/>
          </a:prstGeom>
        </p:spPr>
        <p:txBody>
          <a:bodyPr lIns="0" tIns="0" rIns="0" bIns="0" rtlCol="0" anchor="t">
            <a:spAutoFit/>
          </a:bodyPr>
          <a:lstStyle/>
          <a:p>
            <a:pPr algn="ctr">
              <a:lnSpc>
                <a:spcPts val="2000"/>
              </a:lnSpc>
            </a:pPr>
            <a:r>
              <a:rPr lang="en-US" sz="2000" spc="574">
                <a:solidFill>
                  <a:srgbClr val="000000"/>
                </a:solidFill>
                <a:latin typeface="TT Chocolates Bold"/>
                <a:ea typeface="TT Chocolates Bold"/>
                <a:cs typeface="TT Chocolates Bold"/>
                <a:sym typeface="TT Chocolates Bold"/>
              </a:rPr>
              <a:t>JULY 2024</a:t>
            </a:r>
          </a:p>
        </p:txBody>
      </p:sp>
      <p:sp>
        <p:nvSpPr>
          <p:cNvPr id="12" name="TextBox 12"/>
          <p:cNvSpPr txBox="1"/>
          <p:nvPr/>
        </p:nvSpPr>
        <p:spPr>
          <a:xfrm>
            <a:off x="10802778" y="7975635"/>
            <a:ext cx="8721649" cy="2012953"/>
          </a:xfrm>
          <a:prstGeom prst="rect">
            <a:avLst/>
          </a:prstGeom>
        </p:spPr>
        <p:txBody>
          <a:bodyPr lIns="0" tIns="0" rIns="0" bIns="0" rtlCol="0" anchor="t">
            <a:spAutoFit/>
          </a:bodyPr>
          <a:lstStyle/>
          <a:p>
            <a:pPr algn="l">
              <a:lnSpc>
                <a:spcPts val="4024"/>
              </a:lnSpc>
            </a:pPr>
            <a:r>
              <a:rPr lang="en-US" sz="2874">
                <a:solidFill>
                  <a:srgbClr val="000000"/>
                </a:solidFill>
                <a:latin typeface="TT Chocolates Bold"/>
                <a:ea typeface="TT Chocolates Bold"/>
                <a:cs typeface="TT Chocolates Bold"/>
                <a:sym typeface="TT Chocolates Bold"/>
              </a:rPr>
              <a:t>By:</a:t>
            </a:r>
          </a:p>
          <a:p>
            <a:pPr algn="l">
              <a:lnSpc>
                <a:spcPts val="4024"/>
              </a:lnSpc>
            </a:pPr>
            <a:r>
              <a:rPr lang="en-US" sz="2874">
                <a:solidFill>
                  <a:srgbClr val="000000"/>
                </a:solidFill>
                <a:latin typeface="TT Chocolates"/>
                <a:ea typeface="TT Chocolates"/>
                <a:cs typeface="TT Chocolates"/>
                <a:sym typeface="TT Chocolates"/>
              </a:rPr>
              <a:t>Nithesh Krishna V K (DM251054)</a:t>
            </a:r>
          </a:p>
          <a:p>
            <a:pPr algn="l">
              <a:lnSpc>
                <a:spcPts val="4024"/>
              </a:lnSpc>
            </a:pPr>
            <a:r>
              <a:rPr lang="en-US" sz="2874">
                <a:solidFill>
                  <a:srgbClr val="000000"/>
                </a:solidFill>
                <a:latin typeface="TT Chocolates"/>
                <a:ea typeface="TT Chocolates"/>
                <a:cs typeface="TT Chocolates"/>
                <a:sym typeface="TT Chocolates"/>
              </a:rPr>
              <a:t>Nivashini E (DM251055)</a:t>
            </a:r>
          </a:p>
          <a:p>
            <a:pPr algn="l">
              <a:lnSpc>
                <a:spcPts val="4024"/>
              </a:lnSpc>
              <a:spcBef>
                <a:spcPct val="0"/>
              </a:spcBef>
            </a:pPr>
            <a:r>
              <a:rPr lang="en-US" sz="2874">
                <a:solidFill>
                  <a:srgbClr val="000000"/>
                </a:solidFill>
                <a:latin typeface="TT Chocolates"/>
                <a:ea typeface="TT Chocolates"/>
                <a:cs typeface="TT Chocolates"/>
                <a:sym typeface="TT Chocolates"/>
              </a:rPr>
              <a:t>Great Lakes Institute of Management Chennai</a:t>
            </a:r>
          </a:p>
        </p:txBody>
      </p:sp>
      <p:grpSp>
        <p:nvGrpSpPr>
          <p:cNvPr id="13" name="Group 13"/>
          <p:cNvGrpSpPr/>
          <p:nvPr/>
        </p:nvGrpSpPr>
        <p:grpSpPr>
          <a:xfrm>
            <a:off x="17259300" y="2113778"/>
            <a:ext cx="6059445" cy="6059445"/>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569E"/>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rot="499577">
            <a:off x="16457322" y="3209089"/>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3">
              <a:alphaModFix amt="53000"/>
              <a:extLst>
                <a:ext uri="{96DAC541-7B7A-43D3-8B79-37D633B846F1}">
                  <asvg:svgBlip xmlns:asvg="http://schemas.microsoft.com/office/drawing/2016/SVG/main" r:embed="rId4"/>
                </a:ext>
              </a:extLst>
            </a:blip>
            <a:stretch>
              <a:fillRect r="-204881"/>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569E"/>
        </a:solidFill>
        <a:effectLst/>
      </p:bgPr>
    </p:bg>
    <p:spTree>
      <p:nvGrpSpPr>
        <p:cNvPr id="1" name=""/>
        <p:cNvGrpSpPr/>
        <p:nvPr/>
      </p:nvGrpSpPr>
      <p:grpSpPr>
        <a:xfrm>
          <a:off x="0" y="0"/>
          <a:ext cx="0" cy="0"/>
          <a:chOff x="0" y="0"/>
          <a:chExt cx="0" cy="0"/>
        </a:xfrm>
      </p:grpSpPr>
      <p:sp>
        <p:nvSpPr>
          <p:cNvPr id="2" name="TextBox 2"/>
          <p:cNvSpPr txBox="1"/>
          <p:nvPr/>
        </p:nvSpPr>
        <p:spPr>
          <a:xfrm>
            <a:off x="7460193" y="446149"/>
            <a:ext cx="3663524" cy="778996"/>
          </a:xfrm>
          <a:prstGeom prst="rect">
            <a:avLst/>
          </a:prstGeom>
        </p:spPr>
        <p:txBody>
          <a:bodyPr wrap="square" lIns="0" tIns="0" rIns="0" bIns="0" rtlCol="0" anchor="t">
            <a:spAutoFit/>
          </a:bodyPr>
          <a:lstStyle/>
          <a:p>
            <a:pPr algn="ctr">
              <a:lnSpc>
                <a:spcPts val="6299"/>
              </a:lnSpc>
            </a:pPr>
            <a:r>
              <a:rPr lang="en-US" sz="4499" dirty="0">
                <a:solidFill>
                  <a:srgbClr val="FFFFFF"/>
                </a:solidFill>
                <a:latin typeface="TT Chocolates Bold"/>
                <a:ea typeface="TT Chocolates Bold"/>
                <a:cs typeface="TT Chocolates Bold"/>
                <a:sym typeface="TT Chocolates Bold"/>
              </a:rPr>
              <a:t>KEY METRICS</a:t>
            </a:r>
          </a:p>
        </p:txBody>
      </p:sp>
      <p:sp>
        <p:nvSpPr>
          <p:cNvPr id="3" name="TextBox 3"/>
          <p:cNvSpPr txBox="1"/>
          <p:nvPr/>
        </p:nvSpPr>
        <p:spPr>
          <a:xfrm>
            <a:off x="1043742" y="3663742"/>
            <a:ext cx="7207145" cy="4601003"/>
          </a:xfrm>
          <a:prstGeom prst="rect">
            <a:avLst/>
          </a:prstGeom>
        </p:spPr>
        <p:txBody>
          <a:bodyPr lIns="0" tIns="0" rIns="0" bIns="0" rtlCol="0" anchor="t">
            <a:spAutoFit/>
          </a:bodyPr>
          <a:lstStyle/>
          <a:p>
            <a:pPr marL="563096" lvl="1" indent="-281548" algn="l">
              <a:lnSpc>
                <a:spcPts val="3651"/>
              </a:lnSpc>
              <a:buFont typeface="Arial"/>
              <a:buChar char="•"/>
            </a:pPr>
            <a:r>
              <a:rPr lang="en-US" sz="2608">
                <a:solidFill>
                  <a:srgbClr val="FFFFFF"/>
                </a:solidFill>
                <a:latin typeface="TT Chocolates"/>
                <a:ea typeface="TT Chocolates"/>
                <a:cs typeface="TT Chocolates"/>
                <a:sym typeface="TT Chocolates"/>
              </a:rPr>
              <a:t>Number of users who access mentorship services through Udemy.</a:t>
            </a:r>
          </a:p>
          <a:p>
            <a:pPr algn="l">
              <a:lnSpc>
                <a:spcPts val="3651"/>
              </a:lnSpc>
            </a:pPr>
            <a:endParaRPr lang="en-US" sz="2608">
              <a:solidFill>
                <a:srgbClr val="FFFFFF"/>
              </a:solidFill>
              <a:latin typeface="TT Chocolates"/>
              <a:ea typeface="TT Chocolates"/>
              <a:cs typeface="TT Chocolates"/>
              <a:sym typeface="TT Chocolates"/>
            </a:endParaRPr>
          </a:p>
          <a:p>
            <a:pPr marL="582930" lvl="1" indent="-291465" algn="l">
              <a:lnSpc>
                <a:spcPts val="3779"/>
              </a:lnSpc>
              <a:buFont typeface="Arial"/>
              <a:buChar char="•"/>
            </a:pPr>
            <a:r>
              <a:rPr lang="en-US" sz="2700">
                <a:solidFill>
                  <a:srgbClr val="FFFFFF"/>
                </a:solidFill>
                <a:latin typeface="TT Chocolates"/>
                <a:ea typeface="TT Chocolates"/>
                <a:cs typeface="TT Chocolates"/>
                <a:sym typeface="TT Chocolates"/>
              </a:rPr>
              <a:t>Number of mentorship sessions booked.</a:t>
            </a:r>
          </a:p>
          <a:p>
            <a:pPr algn="l">
              <a:lnSpc>
                <a:spcPts val="3779"/>
              </a:lnSpc>
            </a:pPr>
            <a:endParaRPr lang="en-US" sz="2700">
              <a:solidFill>
                <a:srgbClr val="FFFFFF"/>
              </a:solidFill>
              <a:latin typeface="TT Chocolates"/>
              <a:ea typeface="TT Chocolates"/>
              <a:cs typeface="TT Chocolates"/>
              <a:sym typeface="TT Chocolates"/>
            </a:endParaRPr>
          </a:p>
          <a:p>
            <a:pPr marL="563096" lvl="1" indent="-281548" algn="l">
              <a:lnSpc>
                <a:spcPts val="3651"/>
              </a:lnSpc>
              <a:buFont typeface="Arial"/>
              <a:buChar char="•"/>
            </a:pPr>
            <a:r>
              <a:rPr lang="en-US" sz="2608">
                <a:solidFill>
                  <a:srgbClr val="FFFFFF"/>
                </a:solidFill>
                <a:latin typeface="TT Chocolates"/>
                <a:ea typeface="TT Chocolates"/>
                <a:cs typeface="TT Chocolates"/>
                <a:sym typeface="TT Chocolates"/>
              </a:rPr>
              <a:t>User satisfaction with the quality and relevance of quizzes and projects.</a:t>
            </a:r>
          </a:p>
          <a:p>
            <a:pPr algn="l">
              <a:lnSpc>
                <a:spcPts val="3651"/>
              </a:lnSpc>
            </a:pPr>
            <a:endParaRPr lang="en-US" sz="2608">
              <a:solidFill>
                <a:srgbClr val="FFFFFF"/>
              </a:solidFill>
              <a:latin typeface="TT Chocolates"/>
              <a:ea typeface="TT Chocolates"/>
              <a:cs typeface="TT Chocolates"/>
              <a:sym typeface="TT Chocolates"/>
            </a:endParaRPr>
          </a:p>
          <a:p>
            <a:pPr algn="l">
              <a:lnSpc>
                <a:spcPts val="3651"/>
              </a:lnSpc>
            </a:pPr>
            <a:endParaRPr lang="en-US" sz="2608">
              <a:solidFill>
                <a:srgbClr val="FFFFFF"/>
              </a:solidFill>
              <a:latin typeface="TT Chocolates"/>
              <a:ea typeface="TT Chocolates"/>
              <a:cs typeface="TT Chocolates"/>
              <a:sym typeface="TT Chocolates"/>
            </a:endParaRPr>
          </a:p>
          <a:p>
            <a:pPr algn="l">
              <a:lnSpc>
                <a:spcPts val="3651"/>
              </a:lnSpc>
            </a:pPr>
            <a:endParaRPr lang="en-US" sz="2608">
              <a:solidFill>
                <a:srgbClr val="FFFFFF"/>
              </a:solidFill>
              <a:latin typeface="TT Chocolates"/>
              <a:ea typeface="TT Chocolates"/>
              <a:cs typeface="TT Chocolates"/>
              <a:sym typeface="TT Chocolates"/>
            </a:endParaRPr>
          </a:p>
        </p:txBody>
      </p:sp>
      <p:sp>
        <p:nvSpPr>
          <p:cNvPr id="4" name="AutoShape 4"/>
          <p:cNvSpPr/>
          <p:nvPr/>
        </p:nvSpPr>
        <p:spPr>
          <a:xfrm flipV="1">
            <a:off x="9146237" y="1935029"/>
            <a:ext cx="4762" cy="6650191"/>
          </a:xfrm>
          <a:prstGeom prst="line">
            <a:avLst/>
          </a:prstGeom>
          <a:ln w="19050" cap="flat">
            <a:solidFill>
              <a:srgbClr val="FFFFFF"/>
            </a:solidFill>
            <a:prstDash val="sysDot"/>
            <a:headEnd type="none" w="sm" len="sm"/>
            <a:tailEnd type="none" w="sm" len="sm"/>
          </a:ln>
        </p:spPr>
      </p:sp>
      <p:sp>
        <p:nvSpPr>
          <p:cNvPr id="5" name="TextBox 5"/>
          <p:cNvSpPr txBox="1"/>
          <p:nvPr/>
        </p:nvSpPr>
        <p:spPr>
          <a:xfrm>
            <a:off x="10052155" y="3673267"/>
            <a:ext cx="7207145" cy="6170295"/>
          </a:xfrm>
          <a:prstGeom prst="rect">
            <a:avLst/>
          </a:prstGeom>
        </p:spPr>
        <p:txBody>
          <a:bodyPr lIns="0" tIns="0" rIns="0" bIns="0" rtlCol="0" anchor="t">
            <a:spAutoFit/>
          </a:bodyPr>
          <a:lstStyle/>
          <a:p>
            <a:pPr marL="582930" lvl="1" indent="-291465" algn="l">
              <a:lnSpc>
                <a:spcPts val="3779"/>
              </a:lnSpc>
              <a:buFont typeface="Arial"/>
              <a:buChar char="•"/>
            </a:pPr>
            <a:r>
              <a:rPr lang="en-US" sz="2700">
                <a:solidFill>
                  <a:srgbClr val="FFFFFF"/>
                </a:solidFill>
                <a:latin typeface="TT Chocolates"/>
                <a:ea typeface="TT Chocolates"/>
                <a:cs typeface="TT Chocolates"/>
                <a:sym typeface="TT Chocolates"/>
              </a:rPr>
              <a:t>Increase in knowledge retention as measured by post-mentorship assessments.</a:t>
            </a:r>
          </a:p>
          <a:p>
            <a:pPr algn="l">
              <a:lnSpc>
                <a:spcPts val="3779"/>
              </a:lnSpc>
            </a:pPr>
            <a:endParaRPr lang="en-US" sz="2700">
              <a:solidFill>
                <a:srgbClr val="FFFFFF"/>
              </a:solidFill>
              <a:latin typeface="TT Chocolates"/>
              <a:ea typeface="TT Chocolates"/>
              <a:cs typeface="TT Chocolates"/>
              <a:sym typeface="TT Chocolates"/>
            </a:endParaRPr>
          </a:p>
          <a:p>
            <a:pPr marL="582930" lvl="1" indent="-291465" algn="l">
              <a:lnSpc>
                <a:spcPts val="3779"/>
              </a:lnSpc>
              <a:buFont typeface="Arial"/>
              <a:buChar char="•"/>
            </a:pPr>
            <a:r>
              <a:rPr lang="en-US" sz="2700">
                <a:solidFill>
                  <a:srgbClr val="FFFFFF"/>
                </a:solidFill>
                <a:latin typeface="TT Chocolates"/>
                <a:ea typeface="TT Chocolates"/>
                <a:cs typeface="TT Chocolates"/>
                <a:sym typeface="TT Chocolates"/>
              </a:rPr>
              <a:t>Improvement in job search outcomes (e.g., interview conversions, job offers) for career transition support participants.</a:t>
            </a:r>
          </a:p>
          <a:p>
            <a:pPr algn="l">
              <a:lnSpc>
                <a:spcPts val="3779"/>
              </a:lnSpc>
            </a:pPr>
            <a:endParaRPr lang="en-US" sz="2700">
              <a:solidFill>
                <a:srgbClr val="FFFFFF"/>
              </a:solidFill>
              <a:latin typeface="TT Chocolates"/>
              <a:ea typeface="TT Chocolates"/>
              <a:cs typeface="TT Chocolates"/>
              <a:sym typeface="TT Chocolates"/>
            </a:endParaRPr>
          </a:p>
          <a:p>
            <a:pPr marL="582930" lvl="1" indent="-291465" algn="l">
              <a:lnSpc>
                <a:spcPts val="3779"/>
              </a:lnSpc>
              <a:buFont typeface="Arial"/>
              <a:buChar char="•"/>
            </a:pPr>
            <a:r>
              <a:rPr lang="en-US" sz="2700">
                <a:solidFill>
                  <a:srgbClr val="FFFFFF"/>
                </a:solidFill>
                <a:latin typeface="TT Chocolates"/>
                <a:ea typeface="TT Chocolates"/>
                <a:cs typeface="TT Chocolates"/>
                <a:sym typeface="TT Chocolates"/>
              </a:rPr>
              <a:t>Increase in learner confidence in applying course knowledge to real-world scenarios.</a:t>
            </a:r>
          </a:p>
          <a:p>
            <a:pPr algn="l">
              <a:lnSpc>
                <a:spcPts val="3779"/>
              </a:lnSpc>
            </a:pPr>
            <a:endParaRPr lang="en-US" sz="2700">
              <a:solidFill>
                <a:srgbClr val="FFFFFF"/>
              </a:solidFill>
              <a:latin typeface="TT Chocolates"/>
              <a:ea typeface="TT Chocolates"/>
              <a:cs typeface="TT Chocolates"/>
              <a:sym typeface="TT Chocolates"/>
            </a:endParaRPr>
          </a:p>
          <a:p>
            <a:pPr algn="l">
              <a:lnSpc>
                <a:spcPts val="3779"/>
              </a:lnSpc>
            </a:pPr>
            <a:endParaRPr lang="en-US" sz="2700">
              <a:solidFill>
                <a:srgbClr val="FFFFFF"/>
              </a:solidFill>
              <a:latin typeface="TT Chocolates"/>
              <a:ea typeface="TT Chocolates"/>
              <a:cs typeface="TT Chocolates"/>
              <a:sym typeface="TT Chocolates"/>
            </a:endParaRPr>
          </a:p>
          <a:p>
            <a:pPr algn="l">
              <a:lnSpc>
                <a:spcPts val="3779"/>
              </a:lnSpc>
            </a:pPr>
            <a:endParaRPr lang="en-US" sz="2700">
              <a:solidFill>
                <a:srgbClr val="FFFFFF"/>
              </a:solidFill>
              <a:latin typeface="TT Chocolates"/>
              <a:ea typeface="TT Chocolates"/>
              <a:cs typeface="TT Chocolates"/>
              <a:sym typeface="TT Chocolates"/>
            </a:endParaRPr>
          </a:p>
          <a:p>
            <a:pPr algn="l">
              <a:lnSpc>
                <a:spcPts val="3779"/>
              </a:lnSpc>
            </a:pPr>
            <a:endParaRPr lang="en-US" sz="2700">
              <a:solidFill>
                <a:srgbClr val="FFFFFF"/>
              </a:solidFill>
              <a:latin typeface="TT Chocolates"/>
              <a:ea typeface="TT Chocolates"/>
              <a:cs typeface="TT Chocolates"/>
              <a:sym typeface="TT Chocolates"/>
            </a:endParaRPr>
          </a:p>
        </p:txBody>
      </p:sp>
      <p:grpSp>
        <p:nvGrpSpPr>
          <p:cNvPr id="6" name="Group 6"/>
          <p:cNvGrpSpPr/>
          <p:nvPr/>
        </p:nvGrpSpPr>
        <p:grpSpPr>
          <a:xfrm>
            <a:off x="2123372" y="2360655"/>
            <a:ext cx="5047885" cy="851266"/>
            <a:chOff x="0" y="0"/>
            <a:chExt cx="1329484" cy="224202"/>
          </a:xfrm>
        </p:grpSpPr>
        <p:sp>
          <p:nvSpPr>
            <p:cNvPr id="7" name="Freeform 7"/>
            <p:cNvSpPr/>
            <p:nvPr/>
          </p:nvSpPr>
          <p:spPr>
            <a:xfrm>
              <a:off x="0" y="0"/>
              <a:ext cx="1329484" cy="224202"/>
            </a:xfrm>
            <a:custGeom>
              <a:avLst/>
              <a:gdLst/>
              <a:ahLst/>
              <a:cxnLst/>
              <a:rect l="l" t="t" r="r" b="b"/>
              <a:pathLst>
                <a:path w="1329484" h="224202">
                  <a:moveTo>
                    <a:pt x="0" y="0"/>
                  </a:moveTo>
                  <a:lnTo>
                    <a:pt x="1329484" y="0"/>
                  </a:lnTo>
                  <a:lnTo>
                    <a:pt x="1329484" y="224202"/>
                  </a:lnTo>
                  <a:lnTo>
                    <a:pt x="0" y="224202"/>
                  </a:lnTo>
                  <a:close/>
                </a:path>
              </a:pathLst>
            </a:custGeom>
            <a:solidFill>
              <a:srgbClr val="000000">
                <a:alpha val="0"/>
              </a:srgbClr>
            </a:solidFill>
            <a:ln w="38100" cap="sq">
              <a:solidFill>
                <a:srgbClr val="FFFFFF"/>
              </a:solidFill>
              <a:prstDash val="sysDot"/>
              <a:miter/>
            </a:ln>
          </p:spPr>
        </p:sp>
        <p:sp>
          <p:nvSpPr>
            <p:cNvPr id="8" name="TextBox 8"/>
            <p:cNvSpPr txBox="1"/>
            <p:nvPr/>
          </p:nvSpPr>
          <p:spPr>
            <a:xfrm>
              <a:off x="0" y="19050"/>
              <a:ext cx="1329484" cy="205152"/>
            </a:xfrm>
            <a:prstGeom prst="rect">
              <a:avLst/>
            </a:prstGeom>
          </p:spPr>
          <p:txBody>
            <a:bodyPr lIns="50800" tIns="50800" rIns="50800" bIns="50800" rtlCol="0" anchor="ctr"/>
            <a:lstStyle/>
            <a:p>
              <a:pPr marL="0" lvl="0" indent="0" algn="ctr">
                <a:lnSpc>
                  <a:spcPts val="3900"/>
                </a:lnSpc>
                <a:spcBef>
                  <a:spcPct val="0"/>
                </a:spcBef>
              </a:pPr>
              <a:r>
                <a:rPr lang="en-US" sz="3546" spc="-35">
                  <a:solidFill>
                    <a:srgbClr val="FFFFFF"/>
                  </a:solidFill>
                  <a:latin typeface="TT Chocolates Bold"/>
                  <a:ea typeface="TT Chocolates Bold"/>
                  <a:cs typeface="TT Chocolates Bold"/>
                  <a:sym typeface="TT Chocolates Bold"/>
                </a:rPr>
                <a:t>L1 </a:t>
              </a:r>
              <a:r>
                <a:rPr lang="en-US" sz="3546" u="none" strike="noStrike" spc="-35">
                  <a:solidFill>
                    <a:srgbClr val="FFFFFF"/>
                  </a:solidFill>
                  <a:latin typeface="TT Chocolates Bold"/>
                  <a:ea typeface="TT Chocolates Bold"/>
                  <a:cs typeface="TT Chocolates Bold"/>
                  <a:sym typeface="TT Chocolates Bold"/>
                </a:rPr>
                <a:t>METRICS</a:t>
              </a:r>
            </a:p>
          </p:txBody>
        </p:sp>
      </p:grpSp>
      <p:grpSp>
        <p:nvGrpSpPr>
          <p:cNvPr id="9" name="Group 9"/>
          <p:cNvGrpSpPr/>
          <p:nvPr/>
        </p:nvGrpSpPr>
        <p:grpSpPr>
          <a:xfrm>
            <a:off x="11128480" y="2360655"/>
            <a:ext cx="5047885" cy="851266"/>
            <a:chOff x="0" y="0"/>
            <a:chExt cx="1329484" cy="224202"/>
          </a:xfrm>
        </p:grpSpPr>
        <p:sp>
          <p:nvSpPr>
            <p:cNvPr id="10" name="Freeform 10"/>
            <p:cNvSpPr/>
            <p:nvPr/>
          </p:nvSpPr>
          <p:spPr>
            <a:xfrm>
              <a:off x="0" y="0"/>
              <a:ext cx="1329484" cy="224202"/>
            </a:xfrm>
            <a:custGeom>
              <a:avLst/>
              <a:gdLst/>
              <a:ahLst/>
              <a:cxnLst/>
              <a:rect l="l" t="t" r="r" b="b"/>
              <a:pathLst>
                <a:path w="1329484" h="224202">
                  <a:moveTo>
                    <a:pt x="0" y="0"/>
                  </a:moveTo>
                  <a:lnTo>
                    <a:pt x="1329484" y="0"/>
                  </a:lnTo>
                  <a:lnTo>
                    <a:pt x="1329484" y="224202"/>
                  </a:lnTo>
                  <a:lnTo>
                    <a:pt x="0" y="224202"/>
                  </a:lnTo>
                  <a:close/>
                </a:path>
              </a:pathLst>
            </a:custGeom>
            <a:solidFill>
              <a:srgbClr val="000000">
                <a:alpha val="0"/>
              </a:srgbClr>
            </a:solidFill>
            <a:ln w="38100" cap="sq">
              <a:solidFill>
                <a:srgbClr val="FFFFFF"/>
              </a:solidFill>
              <a:prstDash val="sysDot"/>
              <a:miter/>
            </a:ln>
          </p:spPr>
        </p:sp>
        <p:sp>
          <p:nvSpPr>
            <p:cNvPr id="11" name="TextBox 11"/>
            <p:cNvSpPr txBox="1"/>
            <p:nvPr/>
          </p:nvSpPr>
          <p:spPr>
            <a:xfrm>
              <a:off x="0" y="19050"/>
              <a:ext cx="1329484" cy="205152"/>
            </a:xfrm>
            <a:prstGeom prst="rect">
              <a:avLst/>
            </a:prstGeom>
          </p:spPr>
          <p:txBody>
            <a:bodyPr lIns="50800" tIns="50800" rIns="50800" bIns="50800" rtlCol="0" anchor="ctr"/>
            <a:lstStyle/>
            <a:p>
              <a:pPr marL="0" lvl="0" indent="0" algn="ctr">
                <a:lnSpc>
                  <a:spcPts val="3900"/>
                </a:lnSpc>
                <a:spcBef>
                  <a:spcPct val="0"/>
                </a:spcBef>
              </a:pPr>
              <a:r>
                <a:rPr lang="en-US" sz="3546" spc="-35">
                  <a:solidFill>
                    <a:srgbClr val="FFFFFF"/>
                  </a:solidFill>
                  <a:latin typeface="TT Chocolates Bold"/>
                  <a:ea typeface="TT Chocolates Bold"/>
                  <a:cs typeface="TT Chocolates Bold"/>
                  <a:sym typeface="TT Chocolates Bold"/>
                </a:rPr>
                <a:t>L2 </a:t>
              </a:r>
              <a:r>
                <a:rPr lang="en-US" sz="3546" u="none" strike="noStrike" spc="-35">
                  <a:solidFill>
                    <a:srgbClr val="FFFFFF"/>
                  </a:solidFill>
                  <a:latin typeface="TT Chocolates Bold"/>
                  <a:ea typeface="TT Chocolates Bold"/>
                  <a:cs typeface="TT Chocolates Bold"/>
                  <a:sym typeface="TT Chocolates Bold"/>
                </a:rPr>
                <a:t>METRICS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67717" y="-64396"/>
            <a:ext cx="18632670" cy="1028700"/>
            <a:chOff x="0" y="0"/>
            <a:chExt cx="4907370" cy="270933"/>
          </a:xfrm>
        </p:grpSpPr>
        <p:sp>
          <p:nvSpPr>
            <p:cNvPr id="3" name="Freeform 3"/>
            <p:cNvSpPr/>
            <p:nvPr/>
          </p:nvSpPr>
          <p:spPr>
            <a:xfrm>
              <a:off x="0" y="0"/>
              <a:ext cx="4907370" cy="270933"/>
            </a:xfrm>
            <a:custGeom>
              <a:avLst/>
              <a:gdLst/>
              <a:ahLst/>
              <a:cxnLst/>
              <a:rect l="l" t="t" r="r" b="b"/>
              <a:pathLst>
                <a:path w="4907370" h="270933">
                  <a:moveTo>
                    <a:pt x="0" y="0"/>
                  </a:moveTo>
                  <a:lnTo>
                    <a:pt x="4907370" y="0"/>
                  </a:lnTo>
                  <a:lnTo>
                    <a:pt x="4907370" y="270933"/>
                  </a:lnTo>
                  <a:lnTo>
                    <a:pt x="0" y="270933"/>
                  </a:lnTo>
                  <a:close/>
                </a:path>
              </a:pathLst>
            </a:custGeom>
            <a:solidFill>
              <a:srgbClr val="00569E"/>
            </a:solidFill>
            <a:ln cap="sq">
              <a:noFill/>
              <a:prstDash val="solid"/>
              <a:miter/>
            </a:ln>
          </p:spPr>
        </p:sp>
        <p:sp>
          <p:nvSpPr>
            <p:cNvPr id="4" name="TextBox 4"/>
            <p:cNvSpPr txBox="1"/>
            <p:nvPr/>
          </p:nvSpPr>
          <p:spPr>
            <a:xfrm>
              <a:off x="0" y="-38100"/>
              <a:ext cx="4907370" cy="30903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348852" y="4114520"/>
            <a:ext cx="4299441" cy="4907075"/>
            <a:chOff x="0" y="0"/>
            <a:chExt cx="1851431" cy="2113092"/>
          </a:xfrm>
        </p:grpSpPr>
        <p:sp>
          <p:nvSpPr>
            <p:cNvPr id="6" name="Freeform 6"/>
            <p:cNvSpPr/>
            <p:nvPr/>
          </p:nvSpPr>
          <p:spPr>
            <a:xfrm>
              <a:off x="0" y="0"/>
              <a:ext cx="1851431" cy="2113092"/>
            </a:xfrm>
            <a:custGeom>
              <a:avLst/>
              <a:gdLst/>
              <a:ahLst/>
              <a:cxnLst/>
              <a:rect l="l" t="t" r="r" b="b"/>
              <a:pathLst>
                <a:path w="1851431" h="2113092">
                  <a:moveTo>
                    <a:pt x="0" y="0"/>
                  </a:moveTo>
                  <a:lnTo>
                    <a:pt x="1851431" y="0"/>
                  </a:lnTo>
                  <a:lnTo>
                    <a:pt x="1851431" y="2113092"/>
                  </a:lnTo>
                  <a:lnTo>
                    <a:pt x="0" y="2113092"/>
                  </a:lnTo>
                  <a:close/>
                </a:path>
              </a:pathLst>
            </a:custGeom>
            <a:solidFill>
              <a:srgbClr val="145DA0">
                <a:alpha val="95686"/>
              </a:srgbClr>
            </a:solidFill>
            <a:ln cap="sq">
              <a:noFill/>
              <a:prstDash val="solid"/>
              <a:miter/>
            </a:ln>
          </p:spPr>
        </p:sp>
        <p:sp>
          <p:nvSpPr>
            <p:cNvPr id="7" name="TextBox 7"/>
            <p:cNvSpPr txBox="1"/>
            <p:nvPr/>
          </p:nvSpPr>
          <p:spPr>
            <a:xfrm>
              <a:off x="0" y="-28575"/>
              <a:ext cx="1851431" cy="2141667"/>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8" name="Group 8"/>
          <p:cNvGrpSpPr/>
          <p:nvPr/>
        </p:nvGrpSpPr>
        <p:grpSpPr>
          <a:xfrm>
            <a:off x="1163660" y="5261721"/>
            <a:ext cx="749416" cy="714287"/>
            <a:chOff x="0" y="0"/>
            <a:chExt cx="812800" cy="774700"/>
          </a:xfrm>
        </p:grpSpPr>
        <p:sp>
          <p:nvSpPr>
            <p:cNvPr id="9" name="Freeform 9"/>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000000"/>
            </a:solidFill>
            <a:ln cap="sq">
              <a:noFill/>
              <a:prstDash val="solid"/>
              <a:miter/>
            </a:ln>
          </p:spPr>
        </p:sp>
        <p:sp>
          <p:nvSpPr>
            <p:cNvPr id="10" name="TextBox 10"/>
            <p:cNvSpPr txBox="1"/>
            <p:nvPr/>
          </p:nvSpPr>
          <p:spPr>
            <a:xfrm>
              <a:off x="228600" y="247650"/>
              <a:ext cx="355600" cy="361950"/>
            </a:xfrm>
            <a:prstGeom prst="rect">
              <a:avLst/>
            </a:prstGeom>
          </p:spPr>
          <p:txBody>
            <a:bodyPr lIns="50800" tIns="50800" rIns="50800" bIns="50800" rtlCol="0" anchor="ctr"/>
            <a:lstStyle/>
            <a:p>
              <a:pPr algn="ctr">
                <a:lnSpc>
                  <a:spcPts val="2730"/>
                </a:lnSpc>
              </a:pPr>
              <a:endParaRPr/>
            </a:p>
          </p:txBody>
        </p:sp>
      </p:grpSp>
      <p:sp>
        <p:nvSpPr>
          <p:cNvPr id="11" name="Freeform 11"/>
          <p:cNvSpPr/>
          <p:nvPr/>
        </p:nvSpPr>
        <p:spPr>
          <a:xfrm>
            <a:off x="3179559" y="5283100"/>
            <a:ext cx="548053" cy="714287"/>
          </a:xfrm>
          <a:custGeom>
            <a:avLst/>
            <a:gdLst/>
            <a:ahLst/>
            <a:cxnLst/>
            <a:rect l="l" t="t" r="r" b="b"/>
            <a:pathLst>
              <a:path w="548053" h="714287">
                <a:moveTo>
                  <a:pt x="0" y="0"/>
                </a:moveTo>
                <a:lnTo>
                  <a:pt x="548053" y="0"/>
                </a:lnTo>
                <a:lnTo>
                  <a:pt x="548053" y="714287"/>
                </a:lnTo>
                <a:lnTo>
                  <a:pt x="0" y="71428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2" name="Freeform 12"/>
          <p:cNvSpPr/>
          <p:nvPr/>
        </p:nvSpPr>
        <p:spPr>
          <a:xfrm>
            <a:off x="1227710" y="7209510"/>
            <a:ext cx="621314" cy="713409"/>
          </a:xfrm>
          <a:custGeom>
            <a:avLst/>
            <a:gdLst/>
            <a:ahLst/>
            <a:cxnLst/>
            <a:rect l="l" t="t" r="r" b="b"/>
            <a:pathLst>
              <a:path w="621314" h="713409">
                <a:moveTo>
                  <a:pt x="0" y="0"/>
                </a:moveTo>
                <a:lnTo>
                  <a:pt x="621315" y="0"/>
                </a:lnTo>
                <a:lnTo>
                  <a:pt x="621315" y="713409"/>
                </a:lnTo>
                <a:lnTo>
                  <a:pt x="0" y="71340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3" name="Freeform 13"/>
          <p:cNvSpPr/>
          <p:nvPr/>
        </p:nvSpPr>
        <p:spPr>
          <a:xfrm>
            <a:off x="3090326" y="7153725"/>
            <a:ext cx="816215" cy="783566"/>
          </a:xfrm>
          <a:custGeom>
            <a:avLst/>
            <a:gdLst/>
            <a:ahLst/>
            <a:cxnLst/>
            <a:rect l="l" t="t" r="r" b="b"/>
            <a:pathLst>
              <a:path w="816215" h="783566">
                <a:moveTo>
                  <a:pt x="0" y="0"/>
                </a:moveTo>
                <a:lnTo>
                  <a:pt x="816215" y="0"/>
                </a:lnTo>
                <a:lnTo>
                  <a:pt x="816215" y="783567"/>
                </a:lnTo>
                <a:lnTo>
                  <a:pt x="0" y="7835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AutoShape 14"/>
          <p:cNvSpPr/>
          <p:nvPr/>
        </p:nvSpPr>
        <p:spPr>
          <a:xfrm flipH="1">
            <a:off x="11116199" y="4576595"/>
            <a:ext cx="19829" cy="3477060"/>
          </a:xfrm>
          <a:prstGeom prst="line">
            <a:avLst/>
          </a:prstGeom>
          <a:ln w="28575" cap="flat">
            <a:solidFill>
              <a:srgbClr val="145DA0"/>
            </a:solidFill>
            <a:prstDash val="solid"/>
            <a:headEnd type="none" w="sm" len="sm"/>
            <a:tailEnd type="none" w="sm" len="sm"/>
          </a:ln>
        </p:spPr>
      </p:sp>
      <p:sp>
        <p:nvSpPr>
          <p:cNvPr id="15" name="AutoShape 15"/>
          <p:cNvSpPr/>
          <p:nvPr/>
        </p:nvSpPr>
        <p:spPr>
          <a:xfrm flipH="1">
            <a:off x="14589058" y="4598216"/>
            <a:ext cx="27199" cy="3455438"/>
          </a:xfrm>
          <a:prstGeom prst="line">
            <a:avLst/>
          </a:prstGeom>
          <a:ln w="28575" cap="flat">
            <a:solidFill>
              <a:srgbClr val="145DA0"/>
            </a:solidFill>
            <a:prstDash val="solid"/>
            <a:headEnd type="none" w="sm" len="sm"/>
            <a:tailEnd type="none" w="sm" len="sm"/>
          </a:ln>
        </p:spPr>
      </p:sp>
      <p:grpSp>
        <p:nvGrpSpPr>
          <p:cNvPr id="16" name="Group 16"/>
          <p:cNvGrpSpPr/>
          <p:nvPr/>
        </p:nvGrpSpPr>
        <p:grpSpPr>
          <a:xfrm>
            <a:off x="-11264" y="764109"/>
            <a:ext cx="18476217" cy="2712236"/>
            <a:chOff x="0" y="0"/>
            <a:chExt cx="4866164" cy="714334"/>
          </a:xfrm>
        </p:grpSpPr>
        <p:sp>
          <p:nvSpPr>
            <p:cNvPr id="17" name="Freeform 17"/>
            <p:cNvSpPr/>
            <p:nvPr/>
          </p:nvSpPr>
          <p:spPr>
            <a:xfrm>
              <a:off x="0" y="0"/>
              <a:ext cx="4866164" cy="714334"/>
            </a:xfrm>
            <a:custGeom>
              <a:avLst/>
              <a:gdLst/>
              <a:ahLst/>
              <a:cxnLst/>
              <a:rect l="l" t="t" r="r" b="b"/>
              <a:pathLst>
                <a:path w="4866164" h="714334">
                  <a:moveTo>
                    <a:pt x="0" y="0"/>
                  </a:moveTo>
                  <a:lnTo>
                    <a:pt x="4866164" y="0"/>
                  </a:lnTo>
                  <a:lnTo>
                    <a:pt x="4866164" y="714334"/>
                  </a:lnTo>
                  <a:lnTo>
                    <a:pt x="0" y="714334"/>
                  </a:lnTo>
                  <a:close/>
                </a:path>
              </a:pathLst>
            </a:custGeom>
            <a:solidFill>
              <a:srgbClr val="00569E"/>
            </a:solidFill>
            <a:ln cap="sq">
              <a:noFill/>
              <a:prstDash val="solid"/>
              <a:miter/>
            </a:ln>
          </p:spPr>
        </p:sp>
        <p:sp>
          <p:nvSpPr>
            <p:cNvPr id="18" name="TextBox 18"/>
            <p:cNvSpPr txBox="1"/>
            <p:nvPr/>
          </p:nvSpPr>
          <p:spPr>
            <a:xfrm>
              <a:off x="0" y="-38100"/>
              <a:ext cx="4866164" cy="752434"/>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9" name="Freeform 19"/>
          <p:cNvSpPr/>
          <p:nvPr/>
        </p:nvSpPr>
        <p:spPr>
          <a:xfrm>
            <a:off x="3348087" y="1232727"/>
            <a:ext cx="11002347" cy="1774999"/>
          </a:xfrm>
          <a:custGeom>
            <a:avLst/>
            <a:gdLst/>
            <a:ahLst/>
            <a:cxnLst/>
            <a:rect l="l" t="t" r="r" b="b"/>
            <a:pathLst>
              <a:path w="11002347" h="1774999">
                <a:moveTo>
                  <a:pt x="0" y="0"/>
                </a:moveTo>
                <a:lnTo>
                  <a:pt x="11002346" y="0"/>
                </a:lnTo>
                <a:lnTo>
                  <a:pt x="11002346" y="1775000"/>
                </a:lnTo>
                <a:lnTo>
                  <a:pt x="0" y="1775000"/>
                </a:lnTo>
                <a:lnTo>
                  <a:pt x="0" y="0"/>
                </a:lnTo>
                <a:close/>
              </a:path>
            </a:pathLst>
          </a:custGeom>
          <a:blipFill>
            <a:blip r:embed="rId8"/>
            <a:stretch>
              <a:fillRect t="-44158" b="-53475"/>
            </a:stretch>
          </a:blipFill>
        </p:spPr>
      </p:sp>
      <p:sp>
        <p:nvSpPr>
          <p:cNvPr id="20" name="AutoShape 20"/>
          <p:cNvSpPr/>
          <p:nvPr/>
        </p:nvSpPr>
        <p:spPr>
          <a:xfrm flipH="1">
            <a:off x="7904951" y="4529620"/>
            <a:ext cx="19829" cy="3477060"/>
          </a:xfrm>
          <a:prstGeom prst="line">
            <a:avLst/>
          </a:prstGeom>
          <a:ln w="28575" cap="flat">
            <a:solidFill>
              <a:srgbClr val="145DA0"/>
            </a:solidFill>
            <a:prstDash val="solid"/>
            <a:headEnd type="none" w="sm" len="sm"/>
            <a:tailEnd type="none" w="sm" len="sm"/>
          </a:ln>
        </p:spPr>
      </p:sp>
      <p:sp>
        <p:nvSpPr>
          <p:cNvPr id="21" name="Freeform 21"/>
          <p:cNvSpPr/>
          <p:nvPr/>
        </p:nvSpPr>
        <p:spPr>
          <a:xfrm>
            <a:off x="12299279" y="4467225"/>
            <a:ext cx="947658" cy="947658"/>
          </a:xfrm>
          <a:custGeom>
            <a:avLst/>
            <a:gdLst/>
            <a:ahLst/>
            <a:cxnLst/>
            <a:rect l="l" t="t" r="r" b="b"/>
            <a:pathLst>
              <a:path w="947658" h="947658">
                <a:moveTo>
                  <a:pt x="0" y="0"/>
                </a:moveTo>
                <a:lnTo>
                  <a:pt x="947658" y="0"/>
                </a:lnTo>
                <a:lnTo>
                  <a:pt x="947658" y="947658"/>
                </a:lnTo>
                <a:lnTo>
                  <a:pt x="0" y="94765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2" name="Freeform 22"/>
          <p:cNvSpPr/>
          <p:nvPr/>
        </p:nvSpPr>
        <p:spPr>
          <a:xfrm>
            <a:off x="15884630" y="4529620"/>
            <a:ext cx="915405" cy="788913"/>
          </a:xfrm>
          <a:custGeom>
            <a:avLst/>
            <a:gdLst/>
            <a:ahLst/>
            <a:cxnLst/>
            <a:rect l="l" t="t" r="r" b="b"/>
            <a:pathLst>
              <a:path w="915405" h="788913">
                <a:moveTo>
                  <a:pt x="0" y="0"/>
                </a:moveTo>
                <a:lnTo>
                  <a:pt x="915405" y="0"/>
                </a:lnTo>
                <a:lnTo>
                  <a:pt x="915405" y="788913"/>
                </a:lnTo>
                <a:lnTo>
                  <a:pt x="0" y="78891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3" name="Freeform 23"/>
          <p:cNvSpPr/>
          <p:nvPr/>
        </p:nvSpPr>
        <p:spPr>
          <a:xfrm>
            <a:off x="6098162" y="4467225"/>
            <a:ext cx="451810" cy="1026841"/>
          </a:xfrm>
          <a:custGeom>
            <a:avLst/>
            <a:gdLst/>
            <a:ahLst/>
            <a:cxnLst/>
            <a:rect l="l" t="t" r="r" b="b"/>
            <a:pathLst>
              <a:path w="451810" h="1026841">
                <a:moveTo>
                  <a:pt x="0" y="0"/>
                </a:moveTo>
                <a:lnTo>
                  <a:pt x="451810" y="0"/>
                </a:lnTo>
                <a:lnTo>
                  <a:pt x="451810" y="1026841"/>
                </a:lnTo>
                <a:lnTo>
                  <a:pt x="0" y="102684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4" name="Freeform 24"/>
          <p:cNvSpPr/>
          <p:nvPr/>
        </p:nvSpPr>
        <p:spPr>
          <a:xfrm>
            <a:off x="9226845" y="4619382"/>
            <a:ext cx="832664" cy="663718"/>
          </a:xfrm>
          <a:custGeom>
            <a:avLst/>
            <a:gdLst/>
            <a:ahLst/>
            <a:cxnLst/>
            <a:rect l="l" t="t" r="r" b="b"/>
            <a:pathLst>
              <a:path w="832664" h="663718">
                <a:moveTo>
                  <a:pt x="0" y="0"/>
                </a:moveTo>
                <a:lnTo>
                  <a:pt x="832664" y="0"/>
                </a:lnTo>
                <a:lnTo>
                  <a:pt x="832664" y="663718"/>
                </a:lnTo>
                <a:lnTo>
                  <a:pt x="0" y="663718"/>
                </a:lnTo>
                <a:lnTo>
                  <a:pt x="0" y="0"/>
                </a:lnTo>
                <a:close/>
              </a:path>
            </a:pathLst>
          </a:custGeom>
          <a:blipFill>
            <a:blip r:embed="rId15"/>
            <a:stretch>
              <a:fillRect/>
            </a:stretch>
          </a:blipFill>
        </p:spPr>
      </p:sp>
      <p:sp>
        <p:nvSpPr>
          <p:cNvPr id="25" name="TextBox 25"/>
          <p:cNvSpPr txBox="1"/>
          <p:nvPr/>
        </p:nvSpPr>
        <p:spPr>
          <a:xfrm>
            <a:off x="5797346" y="269296"/>
            <a:ext cx="1879490" cy="323215"/>
          </a:xfrm>
          <a:prstGeom prst="rect">
            <a:avLst/>
          </a:prstGeom>
        </p:spPr>
        <p:txBody>
          <a:bodyPr lIns="0" tIns="0" rIns="0" bIns="0" rtlCol="0" anchor="t">
            <a:spAutoFit/>
          </a:bodyPr>
          <a:lstStyle/>
          <a:p>
            <a:pPr algn="ctr">
              <a:lnSpc>
                <a:spcPts val="2660"/>
              </a:lnSpc>
            </a:pPr>
            <a:r>
              <a:rPr lang="en-US" sz="1900" u="sng">
                <a:solidFill>
                  <a:srgbClr val="FFFFFF"/>
                </a:solidFill>
                <a:latin typeface="TT Chocolates Bold Italics"/>
                <a:ea typeface="TT Chocolates Bold Italics"/>
                <a:cs typeface="TT Chocolates Bold Italics"/>
                <a:sym typeface="TT Chocolates Bold Italics"/>
              </a:rPr>
              <a:t>KEY STATISTICS</a:t>
            </a:r>
          </a:p>
        </p:txBody>
      </p:sp>
      <p:sp>
        <p:nvSpPr>
          <p:cNvPr id="26" name="TextBox 26"/>
          <p:cNvSpPr txBox="1"/>
          <p:nvPr/>
        </p:nvSpPr>
        <p:spPr>
          <a:xfrm>
            <a:off x="11108238" y="269296"/>
            <a:ext cx="2389923"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TARGET CUSTOMERS</a:t>
            </a:r>
          </a:p>
        </p:txBody>
      </p:sp>
      <p:sp>
        <p:nvSpPr>
          <p:cNvPr id="27" name="TextBox 27"/>
          <p:cNvSpPr txBox="1"/>
          <p:nvPr/>
        </p:nvSpPr>
        <p:spPr>
          <a:xfrm>
            <a:off x="13688661" y="269296"/>
            <a:ext cx="1854628"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USER PERSONA</a:t>
            </a:r>
          </a:p>
        </p:txBody>
      </p:sp>
      <p:sp>
        <p:nvSpPr>
          <p:cNvPr id="28" name="TextBox 28"/>
          <p:cNvSpPr txBox="1"/>
          <p:nvPr/>
        </p:nvSpPr>
        <p:spPr>
          <a:xfrm>
            <a:off x="15604844" y="269296"/>
            <a:ext cx="2683156"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RECOMMENDATIONS</a:t>
            </a:r>
          </a:p>
        </p:txBody>
      </p:sp>
      <p:sp>
        <p:nvSpPr>
          <p:cNvPr id="29" name="TextBox 29"/>
          <p:cNvSpPr txBox="1"/>
          <p:nvPr/>
        </p:nvSpPr>
        <p:spPr>
          <a:xfrm>
            <a:off x="7850452" y="269296"/>
            <a:ext cx="3067286"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WHAT WORKS FOR UDEMY</a:t>
            </a:r>
          </a:p>
        </p:txBody>
      </p:sp>
      <p:sp>
        <p:nvSpPr>
          <p:cNvPr id="30" name="TextBox 30"/>
          <p:cNvSpPr txBox="1"/>
          <p:nvPr/>
        </p:nvSpPr>
        <p:spPr>
          <a:xfrm>
            <a:off x="1001133" y="4321851"/>
            <a:ext cx="3267991" cy="606496"/>
          </a:xfrm>
          <a:prstGeom prst="rect">
            <a:avLst/>
          </a:prstGeom>
        </p:spPr>
        <p:txBody>
          <a:bodyPr lIns="0" tIns="0" rIns="0" bIns="0" rtlCol="0" anchor="t">
            <a:spAutoFit/>
          </a:bodyPr>
          <a:lstStyle/>
          <a:p>
            <a:pPr marL="0" lvl="0" indent="0" algn="l">
              <a:lnSpc>
                <a:spcPts val="4960"/>
              </a:lnSpc>
              <a:spcBef>
                <a:spcPct val="0"/>
              </a:spcBef>
            </a:pPr>
            <a:r>
              <a:rPr lang="en-US" sz="3543">
                <a:solidFill>
                  <a:srgbClr val="FDFDFD"/>
                </a:solidFill>
                <a:latin typeface="Open Sans Extra Bold"/>
                <a:ea typeface="Open Sans Extra Bold"/>
                <a:cs typeface="Open Sans Extra Bold"/>
                <a:sym typeface="Open Sans Extra Bold"/>
              </a:rPr>
              <a:t>Key </a:t>
            </a:r>
            <a:r>
              <a:rPr lang="en-US" sz="3543" u="none" strike="noStrike">
                <a:solidFill>
                  <a:srgbClr val="FDFDFD"/>
                </a:solidFill>
                <a:latin typeface="Open Sans Extra Bold"/>
                <a:ea typeface="Open Sans Extra Bold"/>
                <a:cs typeface="Open Sans Extra Bold"/>
                <a:sym typeface="Open Sans Extra Bold"/>
              </a:rPr>
              <a:t>Statistics</a:t>
            </a:r>
          </a:p>
        </p:txBody>
      </p:sp>
      <p:sp>
        <p:nvSpPr>
          <p:cNvPr id="31" name="TextBox 31"/>
          <p:cNvSpPr txBox="1"/>
          <p:nvPr/>
        </p:nvSpPr>
        <p:spPr>
          <a:xfrm>
            <a:off x="505536" y="6133455"/>
            <a:ext cx="2222208" cy="789201"/>
          </a:xfrm>
          <a:prstGeom prst="rect">
            <a:avLst/>
          </a:prstGeom>
        </p:spPr>
        <p:txBody>
          <a:bodyPr lIns="0" tIns="0" rIns="0" bIns="0" rtlCol="0" anchor="t">
            <a:spAutoFit/>
          </a:bodyPr>
          <a:lstStyle/>
          <a:p>
            <a:pPr algn="ctr">
              <a:lnSpc>
                <a:spcPts val="2136"/>
              </a:lnSpc>
            </a:pPr>
            <a:r>
              <a:rPr lang="en-US" sz="1525" spc="-45">
                <a:solidFill>
                  <a:srgbClr val="FDFDFD"/>
                </a:solidFill>
                <a:latin typeface="Open Sans Extra Bold"/>
                <a:ea typeface="Open Sans Extra Bold"/>
                <a:cs typeface="Open Sans Extra Bold"/>
                <a:sym typeface="Open Sans Extra Bold"/>
              </a:rPr>
              <a:t>4.3 STARS</a:t>
            </a:r>
          </a:p>
          <a:p>
            <a:pPr algn="ctr">
              <a:lnSpc>
                <a:spcPts val="2136"/>
              </a:lnSpc>
            </a:pPr>
            <a:r>
              <a:rPr lang="en-US" sz="1525" spc="-45">
                <a:solidFill>
                  <a:srgbClr val="FDFDFD"/>
                </a:solidFill>
                <a:latin typeface="Open Sans Extra Bold"/>
                <a:ea typeface="Open Sans Extra Bold"/>
                <a:cs typeface="Open Sans Extra Bold"/>
                <a:sym typeface="Open Sans Extra Bold"/>
              </a:rPr>
              <a:t>423K Reviews</a:t>
            </a:r>
          </a:p>
          <a:p>
            <a:pPr marL="0" lvl="0" indent="0" algn="ctr">
              <a:lnSpc>
                <a:spcPts val="2136"/>
              </a:lnSpc>
              <a:spcBef>
                <a:spcPct val="0"/>
              </a:spcBef>
            </a:pPr>
            <a:endParaRPr lang="en-US" sz="1525" spc="-45">
              <a:solidFill>
                <a:srgbClr val="FDFDFD"/>
              </a:solidFill>
              <a:latin typeface="Open Sans Extra Bold"/>
              <a:ea typeface="Open Sans Extra Bold"/>
              <a:cs typeface="Open Sans Extra Bold"/>
              <a:sym typeface="Open Sans Extra Bold"/>
            </a:endParaRPr>
          </a:p>
        </p:txBody>
      </p:sp>
      <p:sp>
        <p:nvSpPr>
          <p:cNvPr id="32" name="TextBox 32"/>
          <p:cNvSpPr txBox="1"/>
          <p:nvPr/>
        </p:nvSpPr>
        <p:spPr>
          <a:xfrm>
            <a:off x="2727744" y="6159169"/>
            <a:ext cx="1541380" cy="789201"/>
          </a:xfrm>
          <a:prstGeom prst="rect">
            <a:avLst/>
          </a:prstGeom>
        </p:spPr>
        <p:txBody>
          <a:bodyPr lIns="0" tIns="0" rIns="0" bIns="0" rtlCol="0" anchor="t">
            <a:spAutoFit/>
          </a:bodyPr>
          <a:lstStyle/>
          <a:p>
            <a:pPr algn="ctr">
              <a:lnSpc>
                <a:spcPts val="2136"/>
              </a:lnSpc>
            </a:pPr>
            <a:r>
              <a:rPr lang="en-US" sz="1525" spc="-45">
                <a:solidFill>
                  <a:srgbClr val="FDFDFD"/>
                </a:solidFill>
                <a:latin typeface="Open Sans Extra Bold"/>
                <a:ea typeface="Open Sans Extra Bold"/>
                <a:cs typeface="Open Sans Extra Bold"/>
                <a:sym typeface="Open Sans Extra Bold"/>
              </a:rPr>
              <a:t>1,50,000</a:t>
            </a:r>
          </a:p>
          <a:p>
            <a:pPr algn="ctr">
              <a:lnSpc>
                <a:spcPts val="2136"/>
              </a:lnSpc>
            </a:pPr>
            <a:r>
              <a:rPr lang="en-US" sz="1525" spc="-45">
                <a:solidFill>
                  <a:srgbClr val="FDFDFD"/>
                </a:solidFill>
                <a:latin typeface="Open Sans Extra Bold"/>
                <a:ea typeface="Open Sans Extra Bold"/>
                <a:cs typeface="Open Sans Extra Bold"/>
                <a:sym typeface="Open Sans Extra Bold"/>
              </a:rPr>
              <a:t>Courses</a:t>
            </a:r>
          </a:p>
          <a:p>
            <a:pPr marL="0" lvl="0" indent="0" algn="ctr">
              <a:lnSpc>
                <a:spcPts val="2136"/>
              </a:lnSpc>
              <a:spcBef>
                <a:spcPct val="0"/>
              </a:spcBef>
            </a:pPr>
            <a:endParaRPr lang="en-US" sz="1525" spc="-45">
              <a:solidFill>
                <a:srgbClr val="FDFDFD"/>
              </a:solidFill>
              <a:latin typeface="Open Sans Extra Bold"/>
              <a:ea typeface="Open Sans Extra Bold"/>
              <a:cs typeface="Open Sans Extra Bold"/>
              <a:sym typeface="Open Sans Extra Bold"/>
            </a:endParaRPr>
          </a:p>
        </p:txBody>
      </p:sp>
      <p:sp>
        <p:nvSpPr>
          <p:cNvPr id="33" name="TextBox 33"/>
          <p:cNvSpPr txBox="1"/>
          <p:nvPr/>
        </p:nvSpPr>
        <p:spPr>
          <a:xfrm>
            <a:off x="838863" y="8185029"/>
            <a:ext cx="1541380" cy="789201"/>
          </a:xfrm>
          <a:prstGeom prst="rect">
            <a:avLst/>
          </a:prstGeom>
        </p:spPr>
        <p:txBody>
          <a:bodyPr lIns="0" tIns="0" rIns="0" bIns="0" rtlCol="0" anchor="t">
            <a:spAutoFit/>
          </a:bodyPr>
          <a:lstStyle/>
          <a:p>
            <a:pPr algn="ctr">
              <a:lnSpc>
                <a:spcPts val="2136"/>
              </a:lnSpc>
            </a:pPr>
            <a:r>
              <a:rPr lang="en-US" sz="1525">
                <a:solidFill>
                  <a:srgbClr val="FDFDFD"/>
                </a:solidFill>
                <a:latin typeface="Open Sans Extra Bold"/>
                <a:ea typeface="Open Sans Extra Bold"/>
                <a:cs typeface="Open Sans Extra Bold"/>
                <a:sym typeface="Open Sans Extra Bold"/>
              </a:rPr>
              <a:t>10M+ Downloads</a:t>
            </a:r>
          </a:p>
          <a:p>
            <a:pPr marL="0" lvl="0" indent="0" algn="ctr">
              <a:lnSpc>
                <a:spcPts val="2136"/>
              </a:lnSpc>
              <a:spcBef>
                <a:spcPct val="0"/>
              </a:spcBef>
            </a:pPr>
            <a:endParaRPr lang="en-US" sz="1525">
              <a:solidFill>
                <a:srgbClr val="FDFDFD"/>
              </a:solidFill>
              <a:latin typeface="Open Sans Extra Bold"/>
              <a:ea typeface="Open Sans Extra Bold"/>
              <a:cs typeface="Open Sans Extra Bold"/>
              <a:sym typeface="Open Sans Extra Bold"/>
            </a:endParaRPr>
          </a:p>
        </p:txBody>
      </p:sp>
      <p:sp>
        <p:nvSpPr>
          <p:cNvPr id="34" name="TextBox 34"/>
          <p:cNvSpPr txBox="1"/>
          <p:nvPr/>
        </p:nvSpPr>
        <p:spPr>
          <a:xfrm>
            <a:off x="2816976" y="8232394"/>
            <a:ext cx="1541380" cy="789201"/>
          </a:xfrm>
          <a:prstGeom prst="rect">
            <a:avLst/>
          </a:prstGeom>
        </p:spPr>
        <p:txBody>
          <a:bodyPr lIns="0" tIns="0" rIns="0" bIns="0" rtlCol="0" anchor="t">
            <a:spAutoFit/>
          </a:bodyPr>
          <a:lstStyle/>
          <a:p>
            <a:pPr algn="ctr">
              <a:lnSpc>
                <a:spcPts val="2136"/>
              </a:lnSpc>
            </a:pPr>
            <a:r>
              <a:rPr lang="en-US" sz="1525">
                <a:solidFill>
                  <a:srgbClr val="FDFDFD"/>
                </a:solidFill>
                <a:latin typeface="Open Sans Extra Bold"/>
                <a:ea typeface="Open Sans Extra Bold"/>
                <a:cs typeface="Open Sans Extra Bold"/>
                <a:sym typeface="Open Sans Extra Bold"/>
              </a:rPr>
              <a:t>4000+ Instructors</a:t>
            </a:r>
          </a:p>
          <a:p>
            <a:pPr marL="0" lvl="0" indent="0" algn="ctr">
              <a:lnSpc>
                <a:spcPts val="2136"/>
              </a:lnSpc>
              <a:spcBef>
                <a:spcPct val="0"/>
              </a:spcBef>
            </a:pPr>
            <a:endParaRPr lang="en-US" sz="1525">
              <a:solidFill>
                <a:srgbClr val="FDFDFD"/>
              </a:solidFill>
              <a:latin typeface="Open Sans Extra Bold"/>
              <a:ea typeface="Open Sans Extra Bold"/>
              <a:cs typeface="Open Sans Extra Bold"/>
              <a:sym typeface="Open Sans Extra Bold"/>
            </a:endParaRPr>
          </a:p>
        </p:txBody>
      </p:sp>
      <p:sp>
        <p:nvSpPr>
          <p:cNvPr id="35" name="TextBox 35"/>
          <p:cNvSpPr txBox="1"/>
          <p:nvPr/>
        </p:nvSpPr>
        <p:spPr>
          <a:xfrm>
            <a:off x="5010243" y="6892647"/>
            <a:ext cx="2627649" cy="1148887"/>
          </a:xfrm>
          <a:prstGeom prst="rect">
            <a:avLst/>
          </a:prstGeom>
        </p:spPr>
        <p:txBody>
          <a:bodyPr lIns="0" tIns="0" rIns="0" bIns="0" rtlCol="0" anchor="t">
            <a:spAutoFit/>
          </a:bodyPr>
          <a:lstStyle/>
          <a:p>
            <a:pPr algn="ctr">
              <a:lnSpc>
                <a:spcPts val="2300"/>
              </a:lnSpc>
            </a:pPr>
            <a:r>
              <a:rPr lang="en-US" sz="1643" spc="-32">
                <a:solidFill>
                  <a:srgbClr val="145DA0"/>
                </a:solidFill>
                <a:latin typeface="TT Chocolates"/>
                <a:ea typeface="TT Chocolates"/>
                <a:cs typeface="TT Chocolates"/>
                <a:sym typeface="TT Chocolates"/>
              </a:rPr>
              <a:t>99.9 Mn</a:t>
            </a:r>
          </a:p>
          <a:p>
            <a:pPr algn="ctr">
              <a:lnSpc>
                <a:spcPts val="2300"/>
              </a:lnSpc>
            </a:pPr>
            <a:r>
              <a:rPr lang="en-US" sz="1643" spc="-32">
                <a:solidFill>
                  <a:srgbClr val="145DA0"/>
                </a:solidFill>
                <a:latin typeface="TT Chocolates Bold"/>
                <a:ea typeface="TT Chocolates Bold"/>
                <a:cs typeface="TT Chocolates Bold"/>
                <a:sym typeface="TT Chocolates Bold"/>
              </a:rPr>
              <a:t>Sum of all visits on desktop and mobile from the last month</a:t>
            </a:r>
          </a:p>
        </p:txBody>
      </p:sp>
      <p:sp>
        <p:nvSpPr>
          <p:cNvPr id="36" name="TextBox 36"/>
          <p:cNvSpPr txBox="1"/>
          <p:nvPr/>
        </p:nvSpPr>
        <p:spPr>
          <a:xfrm>
            <a:off x="5296460" y="5685327"/>
            <a:ext cx="2055214" cy="356421"/>
          </a:xfrm>
          <a:prstGeom prst="rect">
            <a:avLst/>
          </a:prstGeom>
        </p:spPr>
        <p:txBody>
          <a:bodyPr lIns="0" tIns="0" rIns="0" bIns="0" rtlCol="0" anchor="t">
            <a:spAutoFit/>
          </a:bodyPr>
          <a:lstStyle/>
          <a:p>
            <a:pPr algn="ctr">
              <a:lnSpc>
                <a:spcPts val="2929"/>
              </a:lnSpc>
              <a:spcBef>
                <a:spcPct val="0"/>
              </a:spcBef>
            </a:pPr>
            <a:r>
              <a:rPr lang="en-US" sz="2092">
                <a:solidFill>
                  <a:srgbClr val="145DA0"/>
                </a:solidFill>
                <a:latin typeface="Open Sans Extra Bold"/>
                <a:ea typeface="Open Sans Extra Bold"/>
                <a:cs typeface="Open Sans Extra Bold"/>
                <a:sym typeface="Open Sans Extra Bold"/>
              </a:rPr>
              <a:t>No Of Visits</a:t>
            </a:r>
          </a:p>
        </p:txBody>
      </p:sp>
      <p:sp>
        <p:nvSpPr>
          <p:cNvPr id="37" name="TextBox 37"/>
          <p:cNvSpPr txBox="1"/>
          <p:nvPr/>
        </p:nvSpPr>
        <p:spPr>
          <a:xfrm>
            <a:off x="8206665" y="6677836"/>
            <a:ext cx="2627649" cy="1434637"/>
          </a:xfrm>
          <a:prstGeom prst="rect">
            <a:avLst/>
          </a:prstGeom>
        </p:spPr>
        <p:txBody>
          <a:bodyPr lIns="0" tIns="0" rIns="0" bIns="0" rtlCol="0" anchor="t">
            <a:spAutoFit/>
          </a:bodyPr>
          <a:lstStyle/>
          <a:p>
            <a:pPr algn="ctr">
              <a:lnSpc>
                <a:spcPts val="2300"/>
              </a:lnSpc>
            </a:pPr>
            <a:r>
              <a:rPr lang="en-US" sz="1643" spc="-32">
                <a:solidFill>
                  <a:srgbClr val="145DA0"/>
                </a:solidFill>
                <a:latin typeface="TT Chocolates"/>
                <a:ea typeface="TT Chocolates"/>
                <a:cs typeface="TT Chocolates"/>
                <a:sym typeface="TT Chocolates"/>
              </a:rPr>
              <a:t>37.14%</a:t>
            </a:r>
          </a:p>
          <a:p>
            <a:pPr algn="ctr">
              <a:lnSpc>
                <a:spcPts val="2300"/>
              </a:lnSpc>
            </a:pPr>
            <a:r>
              <a:rPr lang="en-US" sz="1643" spc="-32">
                <a:solidFill>
                  <a:srgbClr val="145DA0"/>
                </a:solidFill>
                <a:latin typeface="TT Chocolates Bold"/>
                <a:ea typeface="TT Chocolates Bold"/>
                <a:cs typeface="TT Chocolates Bold"/>
                <a:sym typeface="TT Chocolates Bold"/>
              </a:rPr>
              <a:t>Average percentage of visitors who view only one page before leaving the website</a:t>
            </a:r>
          </a:p>
        </p:txBody>
      </p:sp>
      <p:sp>
        <p:nvSpPr>
          <p:cNvPr id="38" name="TextBox 38"/>
          <p:cNvSpPr txBox="1"/>
          <p:nvPr/>
        </p:nvSpPr>
        <p:spPr>
          <a:xfrm>
            <a:off x="8604817" y="5685327"/>
            <a:ext cx="1911554" cy="356421"/>
          </a:xfrm>
          <a:prstGeom prst="rect">
            <a:avLst/>
          </a:prstGeom>
        </p:spPr>
        <p:txBody>
          <a:bodyPr lIns="0" tIns="0" rIns="0" bIns="0" rtlCol="0" anchor="t">
            <a:spAutoFit/>
          </a:bodyPr>
          <a:lstStyle/>
          <a:p>
            <a:pPr algn="ctr">
              <a:lnSpc>
                <a:spcPts val="2929"/>
              </a:lnSpc>
              <a:spcBef>
                <a:spcPct val="0"/>
              </a:spcBef>
            </a:pPr>
            <a:r>
              <a:rPr lang="en-US" sz="2092">
                <a:solidFill>
                  <a:srgbClr val="145DA0"/>
                </a:solidFill>
                <a:latin typeface="Open Sans Extra Bold"/>
                <a:ea typeface="Open Sans Extra Bold"/>
                <a:cs typeface="Open Sans Extra Bold"/>
                <a:sym typeface="Open Sans Extra Bold"/>
              </a:rPr>
              <a:t>Bounce Rate</a:t>
            </a:r>
          </a:p>
        </p:txBody>
      </p:sp>
      <p:sp>
        <p:nvSpPr>
          <p:cNvPr id="39" name="TextBox 39"/>
          <p:cNvSpPr txBox="1"/>
          <p:nvPr/>
        </p:nvSpPr>
        <p:spPr>
          <a:xfrm>
            <a:off x="11461346" y="6392086"/>
            <a:ext cx="2627649" cy="1434637"/>
          </a:xfrm>
          <a:prstGeom prst="rect">
            <a:avLst/>
          </a:prstGeom>
        </p:spPr>
        <p:txBody>
          <a:bodyPr lIns="0" tIns="0" rIns="0" bIns="0" rtlCol="0" anchor="t">
            <a:spAutoFit/>
          </a:bodyPr>
          <a:lstStyle/>
          <a:p>
            <a:pPr algn="ctr">
              <a:lnSpc>
                <a:spcPts val="2300"/>
              </a:lnSpc>
            </a:pPr>
            <a:r>
              <a:rPr lang="en-US" sz="1643" spc="-32">
                <a:solidFill>
                  <a:srgbClr val="145DA0"/>
                </a:solidFill>
                <a:latin typeface="TT Chocolates"/>
                <a:ea typeface="TT Chocolates"/>
                <a:cs typeface="TT Chocolates"/>
                <a:sym typeface="TT Chocolates"/>
              </a:rPr>
              <a:t>9th</a:t>
            </a:r>
          </a:p>
          <a:p>
            <a:pPr algn="ctr">
              <a:lnSpc>
                <a:spcPts val="2300"/>
              </a:lnSpc>
            </a:pPr>
            <a:r>
              <a:rPr lang="en-US" sz="1643" spc="-32">
                <a:solidFill>
                  <a:srgbClr val="145DA0"/>
                </a:solidFill>
                <a:latin typeface="TT Chocolates Bold"/>
                <a:ea typeface="TT Chocolates Bold"/>
                <a:cs typeface="TT Chocolates Bold"/>
                <a:sym typeface="TT Chocolates Bold"/>
              </a:rPr>
              <a:t>Traffic rank of the site compared to all other sites in its main category in the top country - Education category</a:t>
            </a:r>
          </a:p>
        </p:txBody>
      </p:sp>
      <p:sp>
        <p:nvSpPr>
          <p:cNvPr id="40" name="TextBox 40"/>
          <p:cNvSpPr txBox="1"/>
          <p:nvPr/>
        </p:nvSpPr>
        <p:spPr>
          <a:xfrm>
            <a:off x="11411864" y="5664638"/>
            <a:ext cx="2901358" cy="356421"/>
          </a:xfrm>
          <a:prstGeom prst="rect">
            <a:avLst/>
          </a:prstGeom>
        </p:spPr>
        <p:txBody>
          <a:bodyPr lIns="0" tIns="0" rIns="0" bIns="0" rtlCol="0" anchor="t">
            <a:spAutoFit/>
          </a:bodyPr>
          <a:lstStyle/>
          <a:p>
            <a:pPr algn="ctr">
              <a:lnSpc>
                <a:spcPts val="2929"/>
              </a:lnSpc>
              <a:spcBef>
                <a:spcPct val="0"/>
              </a:spcBef>
            </a:pPr>
            <a:r>
              <a:rPr lang="en-US" sz="2092">
                <a:solidFill>
                  <a:srgbClr val="145DA0"/>
                </a:solidFill>
                <a:latin typeface="Open Sans Extra Bold"/>
                <a:ea typeface="Open Sans Extra Bold"/>
                <a:cs typeface="Open Sans Extra Bold"/>
                <a:sym typeface="Open Sans Extra Bold"/>
              </a:rPr>
              <a:t>Category Rank</a:t>
            </a:r>
          </a:p>
        </p:txBody>
      </p:sp>
      <p:sp>
        <p:nvSpPr>
          <p:cNvPr id="41" name="TextBox 41"/>
          <p:cNvSpPr txBox="1"/>
          <p:nvPr/>
        </p:nvSpPr>
        <p:spPr>
          <a:xfrm>
            <a:off x="15128190" y="6904768"/>
            <a:ext cx="2627649" cy="1148887"/>
          </a:xfrm>
          <a:prstGeom prst="rect">
            <a:avLst/>
          </a:prstGeom>
        </p:spPr>
        <p:txBody>
          <a:bodyPr lIns="0" tIns="0" rIns="0" bIns="0" rtlCol="0" anchor="t">
            <a:spAutoFit/>
          </a:bodyPr>
          <a:lstStyle/>
          <a:p>
            <a:pPr algn="ctr">
              <a:lnSpc>
                <a:spcPts val="2300"/>
              </a:lnSpc>
            </a:pPr>
            <a:r>
              <a:rPr lang="en-US" sz="1643" spc="-32">
                <a:solidFill>
                  <a:srgbClr val="145DA0"/>
                </a:solidFill>
                <a:latin typeface="TT Chocolates"/>
                <a:ea typeface="TT Chocolates"/>
                <a:cs typeface="TT Chocolates"/>
                <a:sym typeface="TT Chocolates"/>
              </a:rPr>
              <a:t>74.6%</a:t>
            </a:r>
          </a:p>
          <a:p>
            <a:pPr algn="ctr">
              <a:lnSpc>
                <a:spcPts val="2300"/>
              </a:lnSpc>
            </a:pPr>
            <a:r>
              <a:rPr lang="en-US" sz="1643" spc="-32">
                <a:solidFill>
                  <a:srgbClr val="145DA0"/>
                </a:solidFill>
                <a:latin typeface="TT Chocolates Bold"/>
                <a:ea typeface="TT Chocolates Bold"/>
                <a:cs typeface="TT Chocolates Bold"/>
                <a:sym typeface="TT Chocolates Bold"/>
              </a:rPr>
              <a:t>Contribution by Tech &amp; Business courses</a:t>
            </a:r>
          </a:p>
          <a:p>
            <a:pPr algn="ctr">
              <a:lnSpc>
                <a:spcPts val="2300"/>
              </a:lnSpc>
            </a:pPr>
            <a:endParaRPr lang="en-US" sz="1643" spc="-32">
              <a:solidFill>
                <a:srgbClr val="145DA0"/>
              </a:solidFill>
              <a:latin typeface="TT Chocolates Bold"/>
              <a:ea typeface="TT Chocolates Bold"/>
              <a:cs typeface="TT Chocolates Bold"/>
              <a:sym typeface="TT Chocolates Bold"/>
            </a:endParaRPr>
          </a:p>
        </p:txBody>
      </p:sp>
      <p:sp>
        <p:nvSpPr>
          <p:cNvPr id="42" name="TextBox 42"/>
          <p:cNvSpPr txBox="1"/>
          <p:nvPr/>
        </p:nvSpPr>
        <p:spPr>
          <a:xfrm>
            <a:off x="15128190" y="5685327"/>
            <a:ext cx="2820195" cy="356421"/>
          </a:xfrm>
          <a:prstGeom prst="rect">
            <a:avLst/>
          </a:prstGeom>
        </p:spPr>
        <p:txBody>
          <a:bodyPr lIns="0" tIns="0" rIns="0" bIns="0" rtlCol="0" anchor="t">
            <a:spAutoFit/>
          </a:bodyPr>
          <a:lstStyle/>
          <a:p>
            <a:pPr algn="ctr">
              <a:lnSpc>
                <a:spcPts val="2929"/>
              </a:lnSpc>
              <a:spcBef>
                <a:spcPct val="0"/>
              </a:spcBef>
            </a:pPr>
            <a:r>
              <a:rPr lang="en-US" sz="2092">
                <a:solidFill>
                  <a:srgbClr val="145DA0"/>
                </a:solidFill>
                <a:latin typeface="Open Sans Extra Bold"/>
                <a:ea typeface="Open Sans Extra Bold"/>
                <a:cs typeface="Open Sans Extra Bold"/>
                <a:sym typeface="Open Sans Extra Bold"/>
              </a:rPr>
              <a:t>Udemy enrollments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67717" y="-64396"/>
            <a:ext cx="18632670" cy="1028700"/>
            <a:chOff x="0" y="0"/>
            <a:chExt cx="4907370" cy="270933"/>
          </a:xfrm>
        </p:grpSpPr>
        <p:sp>
          <p:nvSpPr>
            <p:cNvPr id="3" name="Freeform 3"/>
            <p:cNvSpPr/>
            <p:nvPr/>
          </p:nvSpPr>
          <p:spPr>
            <a:xfrm>
              <a:off x="0" y="0"/>
              <a:ext cx="4907370" cy="270933"/>
            </a:xfrm>
            <a:custGeom>
              <a:avLst/>
              <a:gdLst/>
              <a:ahLst/>
              <a:cxnLst/>
              <a:rect l="l" t="t" r="r" b="b"/>
              <a:pathLst>
                <a:path w="4907370" h="270933">
                  <a:moveTo>
                    <a:pt x="0" y="0"/>
                  </a:moveTo>
                  <a:lnTo>
                    <a:pt x="4907370" y="0"/>
                  </a:lnTo>
                  <a:lnTo>
                    <a:pt x="4907370" y="270933"/>
                  </a:lnTo>
                  <a:lnTo>
                    <a:pt x="0" y="270933"/>
                  </a:lnTo>
                  <a:close/>
                </a:path>
              </a:pathLst>
            </a:custGeom>
            <a:solidFill>
              <a:srgbClr val="00569E"/>
            </a:solidFill>
            <a:ln cap="sq">
              <a:noFill/>
              <a:prstDash val="solid"/>
              <a:miter/>
            </a:ln>
          </p:spPr>
        </p:sp>
        <p:sp>
          <p:nvSpPr>
            <p:cNvPr id="4" name="TextBox 4"/>
            <p:cNvSpPr txBox="1"/>
            <p:nvPr/>
          </p:nvSpPr>
          <p:spPr>
            <a:xfrm>
              <a:off x="0" y="-38100"/>
              <a:ext cx="4907370" cy="30903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5797346" y="269296"/>
            <a:ext cx="1879490"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KEY STATISTICS</a:t>
            </a:r>
          </a:p>
        </p:txBody>
      </p:sp>
      <p:sp>
        <p:nvSpPr>
          <p:cNvPr id="6" name="TextBox 6"/>
          <p:cNvSpPr txBox="1"/>
          <p:nvPr/>
        </p:nvSpPr>
        <p:spPr>
          <a:xfrm>
            <a:off x="11108238" y="269296"/>
            <a:ext cx="2389923"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TARGET CUSTOMERS</a:t>
            </a:r>
          </a:p>
        </p:txBody>
      </p:sp>
      <p:sp>
        <p:nvSpPr>
          <p:cNvPr id="7" name="TextBox 7"/>
          <p:cNvSpPr txBox="1"/>
          <p:nvPr/>
        </p:nvSpPr>
        <p:spPr>
          <a:xfrm>
            <a:off x="13688661" y="269296"/>
            <a:ext cx="1854628"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USER PERSONA</a:t>
            </a:r>
          </a:p>
        </p:txBody>
      </p:sp>
      <p:sp>
        <p:nvSpPr>
          <p:cNvPr id="8" name="TextBox 8"/>
          <p:cNvSpPr txBox="1"/>
          <p:nvPr/>
        </p:nvSpPr>
        <p:spPr>
          <a:xfrm>
            <a:off x="15604844" y="269296"/>
            <a:ext cx="2683156"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RECOMMENDATIONS</a:t>
            </a:r>
          </a:p>
        </p:txBody>
      </p:sp>
      <p:sp>
        <p:nvSpPr>
          <p:cNvPr id="9" name="TextBox 9"/>
          <p:cNvSpPr txBox="1"/>
          <p:nvPr/>
        </p:nvSpPr>
        <p:spPr>
          <a:xfrm>
            <a:off x="7850452" y="269296"/>
            <a:ext cx="3067286" cy="323215"/>
          </a:xfrm>
          <a:prstGeom prst="rect">
            <a:avLst/>
          </a:prstGeom>
        </p:spPr>
        <p:txBody>
          <a:bodyPr lIns="0" tIns="0" rIns="0" bIns="0" rtlCol="0" anchor="t">
            <a:spAutoFit/>
          </a:bodyPr>
          <a:lstStyle/>
          <a:p>
            <a:pPr algn="ctr">
              <a:lnSpc>
                <a:spcPts val="2660"/>
              </a:lnSpc>
            </a:pPr>
            <a:r>
              <a:rPr lang="en-US" sz="1900" u="sng">
                <a:solidFill>
                  <a:srgbClr val="FFFFFF"/>
                </a:solidFill>
                <a:latin typeface="TT Chocolates Bold Italics"/>
                <a:ea typeface="TT Chocolates Bold Italics"/>
                <a:cs typeface="TT Chocolates Bold Italics"/>
                <a:sym typeface="TT Chocolates Bold Italics"/>
              </a:rPr>
              <a:t>WHAT WORKS FOR UDEMY</a:t>
            </a:r>
          </a:p>
        </p:txBody>
      </p:sp>
      <p:grpSp>
        <p:nvGrpSpPr>
          <p:cNvPr id="10" name="Group 10"/>
          <p:cNvGrpSpPr/>
          <p:nvPr/>
        </p:nvGrpSpPr>
        <p:grpSpPr>
          <a:xfrm>
            <a:off x="560919" y="2329432"/>
            <a:ext cx="17175398" cy="6127155"/>
            <a:chOff x="0" y="0"/>
            <a:chExt cx="4291666" cy="1531010"/>
          </a:xfrm>
        </p:grpSpPr>
        <p:sp>
          <p:nvSpPr>
            <p:cNvPr id="11" name="Freeform 11"/>
            <p:cNvSpPr/>
            <p:nvPr/>
          </p:nvSpPr>
          <p:spPr>
            <a:xfrm>
              <a:off x="0" y="0"/>
              <a:ext cx="4291666" cy="1531010"/>
            </a:xfrm>
            <a:custGeom>
              <a:avLst/>
              <a:gdLst/>
              <a:ahLst/>
              <a:cxnLst/>
              <a:rect l="l" t="t" r="r" b="b"/>
              <a:pathLst>
                <a:path w="4291666" h="1531010">
                  <a:moveTo>
                    <a:pt x="6311" y="0"/>
                  </a:moveTo>
                  <a:lnTo>
                    <a:pt x="4285355" y="0"/>
                  </a:lnTo>
                  <a:cubicBezTo>
                    <a:pt x="4287029" y="0"/>
                    <a:pt x="4288634" y="665"/>
                    <a:pt x="4289818" y="1848"/>
                  </a:cubicBezTo>
                  <a:cubicBezTo>
                    <a:pt x="4291001" y="3032"/>
                    <a:pt x="4291666" y="4637"/>
                    <a:pt x="4291666" y="6311"/>
                  </a:cubicBezTo>
                  <a:lnTo>
                    <a:pt x="4291666" y="1524699"/>
                  </a:lnTo>
                  <a:cubicBezTo>
                    <a:pt x="4291666" y="1526373"/>
                    <a:pt x="4291001" y="1527978"/>
                    <a:pt x="4289818" y="1529161"/>
                  </a:cubicBezTo>
                  <a:cubicBezTo>
                    <a:pt x="4288634" y="1530345"/>
                    <a:pt x="4287029" y="1531010"/>
                    <a:pt x="4285355" y="1531010"/>
                  </a:cubicBezTo>
                  <a:lnTo>
                    <a:pt x="6311" y="1531010"/>
                  </a:lnTo>
                  <a:cubicBezTo>
                    <a:pt x="2825" y="1531010"/>
                    <a:pt x="0" y="1528184"/>
                    <a:pt x="0" y="1524699"/>
                  </a:cubicBezTo>
                  <a:lnTo>
                    <a:pt x="0" y="6311"/>
                  </a:lnTo>
                  <a:cubicBezTo>
                    <a:pt x="0" y="4637"/>
                    <a:pt x="665" y="3032"/>
                    <a:pt x="1848" y="1848"/>
                  </a:cubicBezTo>
                  <a:cubicBezTo>
                    <a:pt x="3032" y="665"/>
                    <a:pt x="4637" y="0"/>
                    <a:pt x="6311" y="0"/>
                  </a:cubicBezTo>
                  <a:close/>
                </a:path>
              </a:pathLst>
            </a:custGeom>
            <a:solidFill>
              <a:srgbClr val="BFE4FF"/>
            </a:solidFill>
            <a:ln w="9525" cap="sq">
              <a:solidFill>
                <a:srgbClr val="000000"/>
              </a:solidFill>
              <a:prstDash val="solid"/>
              <a:miter/>
            </a:ln>
          </p:spPr>
        </p:sp>
        <p:sp>
          <p:nvSpPr>
            <p:cNvPr id="12" name="TextBox 12"/>
            <p:cNvSpPr txBox="1"/>
            <p:nvPr/>
          </p:nvSpPr>
          <p:spPr>
            <a:xfrm>
              <a:off x="0" y="-38100"/>
              <a:ext cx="4291666" cy="156911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870370" y="2097852"/>
            <a:ext cx="3152701" cy="762508"/>
            <a:chOff x="0" y="0"/>
            <a:chExt cx="1093308" cy="264426"/>
          </a:xfrm>
        </p:grpSpPr>
        <p:sp>
          <p:nvSpPr>
            <p:cNvPr id="14" name="Freeform 14"/>
            <p:cNvSpPr/>
            <p:nvPr/>
          </p:nvSpPr>
          <p:spPr>
            <a:xfrm>
              <a:off x="0" y="0"/>
              <a:ext cx="1093308" cy="264426"/>
            </a:xfrm>
            <a:custGeom>
              <a:avLst/>
              <a:gdLst/>
              <a:ahLst/>
              <a:cxnLst/>
              <a:rect l="l" t="t" r="r" b="b"/>
              <a:pathLst>
                <a:path w="1093308" h="264426">
                  <a:moveTo>
                    <a:pt x="112960" y="0"/>
                  </a:moveTo>
                  <a:lnTo>
                    <a:pt x="980349" y="0"/>
                  </a:lnTo>
                  <a:cubicBezTo>
                    <a:pt x="1042735" y="0"/>
                    <a:pt x="1093308" y="50574"/>
                    <a:pt x="1093308" y="112960"/>
                  </a:cubicBezTo>
                  <a:lnTo>
                    <a:pt x="1093308" y="151466"/>
                  </a:lnTo>
                  <a:cubicBezTo>
                    <a:pt x="1093308" y="181425"/>
                    <a:pt x="1081407" y="210157"/>
                    <a:pt x="1060223" y="231341"/>
                  </a:cubicBezTo>
                  <a:cubicBezTo>
                    <a:pt x="1039039" y="252525"/>
                    <a:pt x="1010307" y="264426"/>
                    <a:pt x="980349" y="264426"/>
                  </a:cubicBezTo>
                  <a:lnTo>
                    <a:pt x="112960" y="264426"/>
                  </a:lnTo>
                  <a:cubicBezTo>
                    <a:pt x="50574" y="264426"/>
                    <a:pt x="0" y="213852"/>
                    <a:pt x="0" y="151466"/>
                  </a:cubicBezTo>
                  <a:lnTo>
                    <a:pt x="0" y="112960"/>
                  </a:lnTo>
                  <a:cubicBezTo>
                    <a:pt x="0" y="50574"/>
                    <a:pt x="50574" y="0"/>
                    <a:pt x="112960" y="0"/>
                  </a:cubicBezTo>
                  <a:close/>
                </a:path>
              </a:pathLst>
            </a:custGeom>
            <a:gradFill rotWithShape="1">
              <a:gsLst>
                <a:gs pos="0">
                  <a:srgbClr val="00569E">
                    <a:alpha val="100000"/>
                  </a:srgbClr>
                </a:gs>
                <a:gs pos="100000">
                  <a:srgbClr val="014074">
                    <a:alpha val="100000"/>
                  </a:srgbClr>
                </a:gs>
              </a:gsLst>
              <a:path path="circle">
                <a:fillToRect r="100000" b="100000"/>
              </a:path>
              <a:tileRect l="-100000" t="-100000"/>
            </a:gradFill>
            <a:ln w="9525" cap="rnd">
              <a:solidFill>
                <a:srgbClr val="000000"/>
              </a:solidFill>
              <a:prstDash val="solid"/>
              <a:round/>
            </a:ln>
          </p:spPr>
        </p:sp>
        <p:sp>
          <p:nvSpPr>
            <p:cNvPr id="15" name="TextBox 15"/>
            <p:cNvSpPr txBox="1"/>
            <p:nvPr/>
          </p:nvSpPr>
          <p:spPr>
            <a:xfrm>
              <a:off x="0" y="-57150"/>
              <a:ext cx="1093308" cy="321576"/>
            </a:xfrm>
            <a:prstGeom prst="rect">
              <a:avLst/>
            </a:prstGeom>
          </p:spPr>
          <p:txBody>
            <a:bodyPr lIns="0" tIns="0" rIns="0" bIns="0" rtlCol="0" anchor="ctr"/>
            <a:lstStyle/>
            <a:p>
              <a:pPr marL="0" lvl="0" indent="0" algn="ctr">
                <a:lnSpc>
                  <a:spcPts val="2800"/>
                </a:lnSpc>
                <a:spcBef>
                  <a:spcPct val="0"/>
                </a:spcBef>
              </a:pPr>
              <a:r>
                <a:rPr lang="en-US" sz="2000">
                  <a:solidFill>
                    <a:srgbClr val="FFFFFF"/>
                  </a:solidFill>
                  <a:latin typeface="TT Chocolates Bold"/>
                  <a:ea typeface="TT Chocolates Bold"/>
                  <a:cs typeface="TT Chocolates Bold"/>
                  <a:sym typeface="TT Chocolates Bold"/>
                </a:rPr>
                <a:t>Video Length &amp; Engagement</a:t>
              </a:r>
            </a:p>
          </p:txBody>
        </p:sp>
      </p:grpSp>
      <p:grpSp>
        <p:nvGrpSpPr>
          <p:cNvPr id="16" name="Group 16"/>
          <p:cNvGrpSpPr/>
          <p:nvPr/>
        </p:nvGrpSpPr>
        <p:grpSpPr>
          <a:xfrm>
            <a:off x="5291477" y="2097852"/>
            <a:ext cx="2921961" cy="722596"/>
            <a:chOff x="0" y="0"/>
            <a:chExt cx="1013291" cy="250585"/>
          </a:xfrm>
        </p:grpSpPr>
        <p:sp>
          <p:nvSpPr>
            <p:cNvPr id="17" name="Freeform 17"/>
            <p:cNvSpPr/>
            <p:nvPr/>
          </p:nvSpPr>
          <p:spPr>
            <a:xfrm>
              <a:off x="0" y="0"/>
              <a:ext cx="1013291" cy="250585"/>
            </a:xfrm>
            <a:custGeom>
              <a:avLst/>
              <a:gdLst/>
              <a:ahLst/>
              <a:cxnLst/>
              <a:rect l="l" t="t" r="r" b="b"/>
              <a:pathLst>
                <a:path w="1013291" h="250585">
                  <a:moveTo>
                    <a:pt x="121880" y="0"/>
                  </a:moveTo>
                  <a:lnTo>
                    <a:pt x="891411" y="0"/>
                  </a:lnTo>
                  <a:cubicBezTo>
                    <a:pt x="923736" y="0"/>
                    <a:pt x="954736" y="12841"/>
                    <a:pt x="977593" y="35698"/>
                  </a:cubicBezTo>
                  <a:cubicBezTo>
                    <a:pt x="1000450" y="58555"/>
                    <a:pt x="1013291" y="89555"/>
                    <a:pt x="1013291" y="121880"/>
                  </a:cubicBezTo>
                  <a:lnTo>
                    <a:pt x="1013291" y="128705"/>
                  </a:lnTo>
                  <a:cubicBezTo>
                    <a:pt x="1013291" y="161030"/>
                    <a:pt x="1000450" y="192031"/>
                    <a:pt x="977593" y="214888"/>
                  </a:cubicBezTo>
                  <a:cubicBezTo>
                    <a:pt x="954736" y="237744"/>
                    <a:pt x="923736" y="250585"/>
                    <a:pt x="891411" y="250585"/>
                  </a:cubicBezTo>
                  <a:lnTo>
                    <a:pt x="121880" y="250585"/>
                  </a:lnTo>
                  <a:cubicBezTo>
                    <a:pt x="89555" y="250585"/>
                    <a:pt x="58555" y="237744"/>
                    <a:pt x="35698" y="214888"/>
                  </a:cubicBezTo>
                  <a:cubicBezTo>
                    <a:pt x="12841" y="192031"/>
                    <a:pt x="0" y="161030"/>
                    <a:pt x="0" y="128705"/>
                  </a:cubicBezTo>
                  <a:lnTo>
                    <a:pt x="0" y="121880"/>
                  </a:lnTo>
                  <a:cubicBezTo>
                    <a:pt x="0" y="89555"/>
                    <a:pt x="12841" y="58555"/>
                    <a:pt x="35698" y="35698"/>
                  </a:cubicBezTo>
                  <a:cubicBezTo>
                    <a:pt x="58555" y="12841"/>
                    <a:pt x="89555" y="0"/>
                    <a:pt x="121880" y="0"/>
                  </a:cubicBezTo>
                  <a:close/>
                </a:path>
              </a:pathLst>
            </a:custGeom>
            <a:gradFill rotWithShape="1">
              <a:gsLst>
                <a:gs pos="0">
                  <a:srgbClr val="00569E">
                    <a:alpha val="100000"/>
                  </a:srgbClr>
                </a:gs>
                <a:gs pos="100000">
                  <a:srgbClr val="014074">
                    <a:alpha val="100000"/>
                  </a:srgbClr>
                </a:gs>
              </a:gsLst>
              <a:path path="circle">
                <a:fillToRect r="100000" b="100000"/>
              </a:path>
              <a:tileRect l="-100000" t="-100000"/>
            </a:gradFill>
            <a:ln w="9525" cap="rnd">
              <a:solidFill>
                <a:srgbClr val="000000"/>
              </a:solidFill>
              <a:prstDash val="solid"/>
              <a:round/>
            </a:ln>
          </p:spPr>
        </p:sp>
        <p:sp>
          <p:nvSpPr>
            <p:cNvPr id="18" name="TextBox 18"/>
            <p:cNvSpPr txBox="1"/>
            <p:nvPr/>
          </p:nvSpPr>
          <p:spPr>
            <a:xfrm>
              <a:off x="0" y="-57150"/>
              <a:ext cx="1013291" cy="307735"/>
            </a:xfrm>
            <a:prstGeom prst="rect">
              <a:avLst/>
            </a:prstGeom>
          </p:spPr>
          <p:txBody>
            <a:bodyPr lIns="0" tIns="0" rIns="0" bIns="0" rtlCol="0" anchor="ctr"/>
            <a:lstStyle/>
            <a:p>
              <a:pPr marL="0" lvl="0" indent="0" algn="ctr">
                <a:lnSpc>
                  <a:spcPts val="2800"/>
                </a:lnSpc>
                <a:spcBef>
                  <a:spcPct val="0"/>
                </a:spcBef>
              </a:pPr>
              <a:r>
                <a:rPr lang="en-US" sz="2000">
                  <a:solidFill>
                    <a:srgbClr val="FFFFFF"/>
                  </a:solidFill>
                  <a:latin typeface="TT Chocolates Bold"/>
                  <a:ea typeface="TT Chocolates Bold"/>
                  <a:cs typeface="TT Chocolates Bold"/>
                  <a:sym typeface="TT Chocolates Bold"/>
                </a:rPr>
                <a:t>Course Structure</a:t>
              </a:r>
            </a:p>
          </p:txBody>
        </p:sp>
      </p:grpSp>
      <p:grpSp>
        <p:nvGrpSpPr>
          <p:cNvPr id="19" name="Group 19"/>
          <p:cNvGrpSpPr/>
          <p:nvPr/>
        </p:nvGrpSpPr>
        <p:grpSpPr>
          <a:xfrm>
            <a:off x="10028604" y="2097852"/>
            <a:ext cx="2814439" cy="722596"/>
            <a:chOff x="0" y="0"/>
            <a:chExt cx="976004" cy="250585"/>
          </a:xfrm>
        </p:grpSpPr>
        <p:sp>
          <p:nvSpPr>
            <p:cNvPr id="20" name="Freeform 20"/>
            <p:cNvSpPr/>
            <p:nvPr/>
          </p:nvSpPr>
          <p:spPr>
            <a:xfrm>
              <a:off x="0" y="0"/>
              <a:ext cx="976004" cy="250585"/>
            </a:xfrm>
            <a:custGeom>
              <a:avLst/>
              <a:gdLst/>
              <a:ahLst/>
              <a:cxnLst/>
              <a:rect l="l" t="t" r="r" b="b"/>
              <a:pathLst>
                <a:path w="976004" h="250585">
                  <a:moveTo>
                    <a:pt x="125293" y="0"/>
                  </a:moveTo>
                  <a:lnTo>
                    <a:pt x="850712" y="0"/>
                  </a:lnTo>
                  <a:cubicBezTo>
                    <a:pt x="883941" y="0"/>
                    <a:pt x="915810" y="13200"/>
                    <a:pt x="939307" y="36697"/>
                  </a:cubicBezTo>
                  <a:cubicBezTo>
                    <a:pt x="962804" y="60194"/>
                    <a:pt x="976004" y="92063"/>
                    <a:pt x="976004" y="125293"/>
                  </a:cubicBezTo>
                  <a:lnTo>
                    <a:pt x="976004" y="125293"/>
                  </a:lnTo>
                  <a:cubicBezTo>
                    <a:pt x="976004" y="158522"/>
                    <a:pt x="962804" y="190391"/>
                    <a:pt x="939307" y="213888"/>
                  </a:cubicBezTo>
                  <a:cubicBezTo>
                    <a:pt x="915810" y="237385"/>
                    <a:pt x="883941" y="250585"/>
                    <a:pt x="850712" y="250585"/>
                  </a:cubicBezTo>
                  <a:lnTo>
                    <a:pt x="125293" y="250585"/>
                  </a:lnTo>
                  <a:cubicBezTo>
                    <a:pt x="92063" y="250585"/>
                    <a:pt x="60194" y="237385"/>
                    <a:pt x="36697" y="213888"/>
                  </a:cubicBezTo>
                  <a:cubicBezTo>
                    <a:pt x="13200" y="190391"/>
                    <a:pt x="0" y="158522"/>
                    <a:pt x="0" y="125293"/>
                  </a:cubicBezTo>
                  <a:lnTo>
                    <a:pt x="0" y="125293"/>
                  </a:lnTo>
                  <a:cubicBezTo>
                    <a:pt x="0" y="92063"/>
                    <a:pt x="13200" y="60194"/>
                    <a:pt x="36697" y="36697"/>
                  </a:cubicBezTo>
                  <a:cubicBezTo>
                    <a:pt x="60194" y="13200"/>
                    <a:pt x="92063" y="0"/>
                    <a:pt x="125293" y="0"/>
                  </a:cubicBezTo>
                  <a:close/>
                </a:path>
              </a:pathLst>
            </a:custGeom>
            <a:gradFill rotWithShape="1">
              <a:gsLst>
                <a:gs pos="0">
                  <a:srgbClr val="00569E">
                    <a:alpha val="100000"/>
                  </a:srgbClr>
                </a:gs>
                <a:gs pos="100000">
                  <a:srgbClr val="014074">
                    <a:alpha val="100000"/>
                  </a:srgbClr>
                </a:gs>
              </a:gsLst>
              <a:path path="circle">
                <a:fillToRect r="100000" b="100000"/>
              </a:path>
              <a:tileRect l="-100000" t="-100000"/>
            </a:gradFill>
            <a:ln w="9525" cap="rnd">
              <a:solidFill>
                <a:srgbClr val="000000"/>
              </a:solidFill>
              <a:prstDash val="solid"/>
              <a:round/>
            </a:ln>
          </p:spPr>
        </p:sp>
        <p:sp>
          <p:nvSpPr>
            <p:cNvPr id="21" name="TextBox 21"/>
            <p:cNvSpPr txBox="1"/>
            <p:nvPr/>
          </p:nvSpPr>
          <p:spPr>
            <a:xfrm>
              <a:off x="0" y="-57150"/>
              <a:ext cx="976004" cy="307735"/>
            </a:xfrm>
            <a:prstGeom prst="rect">
              <a:avLst/>
            </a:prstGeom>
          </p:spPr>
          <p:txBody>
            <a:bodyPr lIns="0" tIns="0" rIns="0" bIns="0" rtlCol="0" anchor="ctr"/>
            <a:lstStyle/>
            <a:p>
              <a:pPr marL="0" lvl="0" indent="0" algn="ctr">
                <a:lnSpc>
                  <a:spcPts val="2800"/>
                </a:lnSpc>
                <a:spcBef>
                  <a:spcPct val="0"/>
                </a:spcBef>
              </a:pPr>
              <a:r>
                <a:rPr lang="en-US" sz="2000">
                  <a:solidFill>
                    <a:srgbClr val="FFFFFF"/>
                  </a:solidFill>
                  <a:latin typeface="TT Chocolates Bold"/>
                  <a:ea typeface="TT Chocolates Bold"/>
                  <a:cs typeface="TT Chocolates Bold"/>
                  <a:sym typeface="TT Chocolates Bold"/>
                </a:rPr>
                <a:t>Affordability</a:t>
              </a:r>
            </a:p>
          </p:txBody>
        </p:sp>
      </p:grpSp>
      <p:sp>
        <p:nvSpPr>
          <p:cNvPr id="22" name="TextBox 22"/>
          <p:cNvSpPr txBox="1"/>
          <p:nvPr/>
        </p:nvSpPr>
        <p:spPr>
          <a:xfrm>
            <a:off x="1044066" y="3154833"/>
            <a:ext cx="2805309" cy="5052533"/>
          </a:xfrm>
          <a:prstGeom prst="rect">
            <a:avLst/>
          </a:prstGeom>
        </p:spPr>
        <p:txBody>
          <a:bodyPr lIns="0" tIns="0" rIns="0" bIns="0" rtlCol="0" anchor="t">
            <a:spAutoFit/>
          </a:bodyPr>
          <a:lstStyle/>
          <a:p>
            <a:pPr marL="446144" lvl="1" indent="-223072" algn="l">
              <a:lnSpc>
                <a:spcPts val="2893"/>
              </a:lnSpc>
              <a:buFont typeface="Arial"/>
              <a:buChar char="•"/>
            </a:pPr>
            <a:r>
              <a:rPr lang="en-US" sz="2066" spc="-41">
                <a:solidFill>
                  <a:srgbClr val="000000"/>
                </a:solidFill>
                <a:latin typeface="TT Chocolates"/>
                <a:ea typeface="TT Chocolates"/>
                <a:cs typeface="TT Chocolates"/>
                <a:sym typeface="TT Chocolates"/>
              </a:rPr>
              <a:t>The courses feature videos that are brief and to the point, which helps maintain the viewer’s attention and makes the content easier to digest.</a:t>
            </a:r>
          </a:p>
          <a:p>
            <a:pPr algn="l">
              <a:lnSpc>
                <a:spcPts val="2893"/>
              </a:lnSpc>
            </a:pPr>
            <a:endParaRPr lang="en-US" sz="2066" spc="-41">
              <a:solidFill>
                <a:srgbClr val="000000"/>
              </a:solidFill>
              <a:latin typeface="TT Chocolates"/>
              <a:ea typeface="TT Chocolates"/>
              <a:cs typeface="TT Chocolates"/>
              <a:sym typeface="TT Chocolates"/>
            </a:endParaRPr>
          </a:p>
          <a:p>
            <a:pPr marL="446144" lvl="1" indent="-223072" algn="l">
              <a:lnSpc>
                <a:spcPts val="2893"/>
              </a:lnSpc>
              <a:buFont typeface="Arial"/>
              <a:buChar char="•"/>
            </a:pPr>
            <a:r>
              <a:rPr lang="en-US" sz="2066" spc="-41">
                <a:solidFill>
                  <a:srgbClr val="000000"/>
                </a:solidFill>
                <a:latin typeface="TT Chocolates"/>
                <a:ea typeface="TT Chocolates"/>
                <a:cs typeface="TT Chocolates"/>
                <a:sym typeface="TT Chocolates"/>
              </a:rPr>
              <a:t>There are YouTube videos which go for hours and make the users lose their attention.</a:t>
            </a:r>
          </a:p>
        </p:txBody>
      </p:sp>
      <p:sp>
        <p:nvSpPr>
          <p:cNvPr id="23" name="TextBox 23"/>
          <p:cNvSpPr txBox="1"/>
          <p:nvPr/>
        </p:nvSpPr>
        <p:spPr>
          <a:xfrm>
            <a:off x="4408516" y="3154833"/>
            <a:ext cx="4755469" cy="4329012"/>
          </a:xfrm>
          <a:prstGeom prst="rect">
            <a:avLst/>
          </a:prstGeom>
        </p:spPr>
        <p:txBody>
          <a:bodyPr lIns="0" tIns="0" rIns="0" bIns="0" rtlCol="0" anchor="t">
            <a:spAutoFit/>
          </a:bodyPr>
          <a:lstStyle/>
          <a:p>
            <a:pPr marL="446144" lvl="1" indent="-223072" algn="l">
              <a:lnSpc>
                <a:spcPts val="2893"/>
              </a:lnSpc>
              <a:buFont typeface="Arial"/>
              <a:buChar char="•"/>
            </a:pPr>
            <a:r>
              <a:rPr lang="en-US" sz="2066" spc="-41">
                <a:solidFill>
                  <a:srgbClr val="000000"/>
                </a:solidFill>
                <a:latin typeface="TT Chocolates"/>
                <a:ea typeface="TT Chocolates"/>
                <a:cs typeface="TT Chocolates"/>
                <a:sym typeface="TT Chocolates"/>
              </a:rPr>
              <a:t>The courses are structured entirely around video content, with no integration of text or assignments. </a:t>
            </a:r>
          </a:p>
          <a:p>
            <a:pPr algn="l">
              <a:lnSpc>
                <a:spcPts val="2893"/>
              </a:lnSpc>
            </a:pPr>
            <a:endParaRPr lang="en-US" sz="2066" spc="-41">
              <a:solidFill>
                <a:srgbClr val="000000"/>
              </a:solidFill>
              <a:latin typeface="TT Chocolates"/>
              <a:ea typeface="TT Chocolates"/>
              <a:cs typeface="TT Chocolates"/>
              <a:sym typeface="TT Chocolates"/>
            </a:endParaRPr>
          </a:p>
          <a:p>
            <a:pPr marL="446144" lvl="1" indent="-223072" algn="l">
              <a:lnSpc>
                <a:spcPts val="2893"/>
              </a:lnSpc>
              <a:buFont typeface="Arial"/>
              <a:buChar char="•"/>
            </a:pPr>
            <a:r>
              <a:rPr lang="en-US" sz="2066" spc="-41">
                <a:solidFill>
                  <a:srgbClr val="000000"/>
                </a:solidFill>
                <a:latin typeface="TT Chocolates"/>
                <a:ea typeface="TT Chocolates"/>
                <a:cs typeface="TT Chocolates"/>
                <a:sym typeface="TT Chocolates"/>
              </a:rPr>
              <a:t>This format can be highly engaging for visual learners who prefer watching and listening to reading.</a:t>
            </a:r>
          </a:p>
          <a:p>
            <a:pPr algn="l">
              <a:lnSpc>
                <a:spcPts val="2893"/>
              </a:lnSpc>
            </a:pPr>
            <a:endParaRPr lang="en-US" sz="2066" spc="-41">
              <a:solidFill>
                <a:srgbClr val="000000"/>
              </a:solidFill>
              <a:latin typeface="TT Chocolates"/>
              <a:ea typeface="TT Chocolates"/>
              <a:cs typeface="TT Chocolates"/>
              <a:sym typeface="TT Chocolates"/>
            </a:endParaRPr>
          </a:p>
          <a:p>
            <a:pPr marL="446144" lvl="1" indent="-223072" algn="l">
              <a:lnSpc>
                <a:spcPts val="2893"/>
              </a:lnSpc>
              <a:buFont typeface="Arial"/>
              <a:buChar char="•"/>
            </a:pPr>
            <a:r>
              <a:rPr lang="en-US" sz="2066" spc="-41">
                <a:solidFill>
                  <a:srgbClr val="000000"/>
                </a:solidFill>
                <a:latin typeface="TT Chocolates"/>
                <a:ea typeface="TT Chocolates"/>
                <a:cs typeface="TT Chocolates"/>
                <a:sym typeface="TT Chocolates"/>
              </a:rPr>
              <a:t>For some learners, the lack of variety can be monotonous and may hinder the retention of information.</a:t>
            </a:r>
          </a:p>
          <a:p>
            <a:pPr marL="0" lvl="0" indent="0" algn="l">
              <a:lnSpc>
                <a:spcPts val="2893"/>
              </a:lnSpc>
              <a:spcBef>
                <a:spcPct val="0"/>
              </a:spcBef>
            </a:pPr>
            <a:endParaRPr lang="en-US" sz="2066" spc="-41">
              <a:solidFill>
                <a:srgbClr val="000000"/>
              </a:solidFill>
              <a:latin typeface="TT Chocolates"/>
              <a:ea typeface="TT Chocolates"/>
              <a:cs typeface="TT Chocolates"/>
              <a:sym typeface="TT Chocolates"/>
            </a:endParaRPr>
          </a:p>
        </p:txBody>
      </p:sp>
      <p:sp>
        <p:nvSpPr>
          <p:cNvPr id="24" name="TextBox 24"/>
          <p:cNvSpPr txBox="1"/>
          <p:nvPr/>
        </p:nvSpPr>
        <p:spPr>
          <a:xfrm>
            <a:off x="10181600" y="3154833"/>
            <a:ext cx="2805309" cy="3966765"/>
          </a:xfrm>
          <a:prstGeom prst="rect">
            <a:avLst/>
          </a:prstGeom>
        </p:spPr>
        <p:txBody>
          <a:bodyPr lIns="0" tIns="0" rIns="0" bIns="0" rtlCol="0" anchor="t">
            <a:spAutoFit/>
          </a:bodyPr>
          <a:lstStyle/>
          <a:p>
            <a:pPr marL="446142" lvl="1" indent="-223071" algn="l">
              <a:lnSpc>
                <a:spcPts val="2893"/>
              </a:lnSpc>
              <a:buFont typeface="Arial"/>
              <a:buChar char="•"/>
            </a:pPr>
            <a:r>
              <a:rPr lang="en-US" sz="2066" spc="-41">
                <a:solidFill>
                  <a:srgbClr val="000000"/>
                </a:solidFill>
                <a:latin typeface="TT Chocolates"/>
                <a:ea typeface="TT Chocolates"/>
                <a:cs typeface="TT Chocolates"/>
                <a:sym typeface="TT Chocolates"/>
              </a:rPr>
              <a:t>Udemy courses are generally priced lower than those on many other learning platforms, making them more accessible to a wider audience.</a:t>
            </a:r>
          </a:p>
          <a:p>
            <a:pPr algn="l">
              <a:lnSpc>
                <a:spcPts val="2893"/>
              </a:lnSpc>
            </a:pPr>
            <a:endParaRPr lang="en-US" sz="2066" spc="-41">
              <a:solidFill>
                <a:srgbClr val="000000"/>
              </a:solidFill>
              <a:latin typeface="TT Chocolates"/>
              <a:ea typeface="TT Chocolates"/>
              <a:cs typeface="TT Chocolates"/>
              <a:sym typeface="TT Chocolates"/>
            </a:endParaRPr>
          </a:p>
          <a:p>
            <a:pPr marL="446142" lvl="1" indent="-223071" algn="l">
              <a:lnSpc>
                <a:spcPts val="2893"/>
              </a:lnSpc>
              <a:buFont typeface="Arial"/>
              <a:buChar char="•"/>
            </a:pPr>
            <a:r>
              <a:rPr lang="en-US" sz="2066" spc="-41">
                <a:solidFill>
                  <a:srgbClr val="000000"/>
                </a:solidFill>
                <a:latin typeface="TT Chocolates"/>
                <a:ea typeface="TT Chocolates"/>
                <a:cs typeface="TT Chocolates"/>
                <a:sym typeface="TT Chocolates"/>
              </a:rPr>
              <a:t>Most of the courses cost between  400₹ to 600₹.</a:t>
            </a:r>
          </a:p>
        </p:txBody>
      </p:sp>
      <p:grpSp>
        <p:nvGrpSpPr>
          <p:cNvPr id="25" name="Group 25"/>
          <p:cNvGrpSpPr/>
          <p:nvPr/>
        </p:nvGrpSpPr>
        <p:grpSpPr>
          <a:xfrm>
            <a:off x="14082127" y="2097852"/>
            <a:ext cx="2814439" cy="722596"/>
            <a:chOff x="0" y="0"/>
            <a:chExt cx="976004" cy="250585"/>
          </a:xfrm>
        </p:grpSpPr>
        <p:sp>
          <p:nvSpPr>
            <p:cNvPr id="26" name="Freeform 26"/>
            <p:cNvSpPr/>
            <p:nvPr/>
          </p:nvSpPr>
          <p:spPr>
            <a:xfrm>
              <a:off x="0" y="0"/>
              <a:ext cx="976004" cy="250585"/>
            </a:xfrm>
            <a:custGeom>
              <a:avLst/>
              <a:gdLst/>
              <a:ahLst/>
              <a:cxnLst/>
              <a:rect l="l" t="t" r="r" b="b"/>
              <a:pathLst>
                <a:path w="976004" h="250585">
                  <a:moveTo>
                    <a:pt x="125293" y="0"/>
                  </a:moveTo>
                  <a:lnTo>
                    <a:pt x="850712" y="0"/>
                  </a:lnTo>
                  <a:cubicBezTo>
                    <a:pt x="883941" y="0"/>
                    <a:pt x="915810" y="13200"/>
                    <a:pt x="939307" y="36697"/>
                  </a:cubicBezTo>
                  <a:cubicBezTo>
                    <a:pt x="962804" y="60194"/>
                    <a:pt x="976004" y="92063"/>
                    <a:pt x="976004" y="125293"/>
                  </a:cubicBezTo>
                  <a:lnTo>
                    <a:pt x="976004" y="125293"/>
                  </a:lnTo>
                  <a:cubicBezTo>
                    <a:pt x="976004" y="158522"/>
                    <a:pt x="962804" y="190391"/>
                    <a:pt x="939307" y="213888"/>
                  </a:cubicBezTo>
                  <a:cubicBezTo>
                    <a:pt x="915810" y="237385"/>
                    <a:pt x="883941" y="250585"/>
                    <a:pt x="850712" y="250585"/>
                  </a:cubicBezTo>
                  <a:lnTo>
                    <a:pt x="125293" y="250585"/>
                  </a:lnTo>
                  <a:cubicBezTo>
                    <a:pt x="92063" y="250585"/>
                    <a:pt x="60194" y="237385"/>
                    <a:pt x="36697" y="213888"/>
                  </a:cubicBezTo>
                  <a:cubicBezTo>
                    <a:pt x="13200" y="190391"/>
                    <a:pt x="0" y="158522"/>
                    <a:pt x="0" y="125293"/>
                  </a:cubicBezTo>
                  <a:lnTo>
                    <a:pt x="0" y="125293"/>
                  </a:lnTo>
                  <a:cubicBezTo>
                    <a:pt x="0" y="92063"/>
                    <a:pt x="13200" y="60194"/>
                    <a:pt x="36697" y="36697"/>
                  </a:cubicBezTo>
                  <a:cubicBezTo>
                    <a:pt x="60194" y="13200"/>
                    <a:pt x="92063" y="0"/>
                    <a:pt x="125293" y="0"/>
                  </a:cubicBezTo>
                  <a:close/>
                </a:path>
              </a:pathLst>
            </a:custGeom>
            <a:gradFill rotWithShape="1">
              <a:gsLst>
                <a:gs pos="0">
                  <a:srgbClr val="00569E">
                    <a:alpha val="100000"/>
                  </a:srgbClr>
                </a:gs>
                <a:gs pos="100000">
                  <a:srgbClr val="014074">
                    <a:alpha val="100000"/>
                  </a:srgbClr>
                </a:gs>
              </a:gsLst>
              <a:path path="circle">
                <a:fillToRect r="100000" b="100000"/>
              </a:path>
              <a:tileRect l="-100000" t="-100000"/>
            </a:gradFill>
            <a:ln w="9525" cap="rnd">
              <a:solidFill>
                <a:srgbClr val="000000"/>
              </a:solidFill>
              <a:prstDash val="solid"/>
              <a:round/>
            </a:ln>
          </p:spPr>
        </p:sp>
        <p:sp>
          <p:nvSpPr>
            <p:cNvPr id="27" name="TextBox 27"/>
            <p:cNvSpPr txBox="1"/>
            <p:nvPr/>
          </p:nvSpPr>
          <p:spPr>
            <a:xfrm>
              <a:off x="0" y="-57150"/>
              <a:ext cx="976004" cy="307735"/>
            </a:xfrm>
            <a:prstGeom prst="rect">
              <a:avLst/>
            </a:prstGeom>
          </p:spPr>
          <p:txBody>
            <a:bodyPr lIns="0" tIns="0" rIns="0" bIns="0" rtlCol="0" anchor="ctr"/>
            <a:lstStyle/>
            <a:p>
              <a:pPr marL="0" lvl="0" indent="0" algn="ctr">
                <a:lnSpc>
                  <a:spcPts val="2800"/>
                </a:lnSpc>
                <a:spcBef>
                  <a:spcPct val="0"/>
                </a:spcBef>
              </a:pPr>
              <a:r>
                <a:rPr lang="en-US" sz="2000">
                  <a:solidFill>
                    <a:srgbClr val="FFFFFF"/>
                  </a:solidFill>
                  <a:latin typeface="TT Chocolates Bold"/>
                  <a:ea typeface="TT Chocolates Bold"/>
                  <a:cs typeface="TT Chocolates Bold"/>
                  <a:sym typeface="TT Chocolates Bold"/>
                </a:rPr>
                <a:t>Self paced learning</a:t>
              </a:r>
            </a:p>
          </p:txBody>
        </p:sp>
      </p:grpSp>
      <p:sp>
        <p:nvSpPr>
          <p:cNvPr id="28" name="TextBox 28"/>
          <p:cNvSpPr txBox="1"/>
          <p:nvPr/>
        </p:nvSpPr>
        <p:spPr>
          <a:xfrm>
            <a:off x="13704027" y="3154833"/>
            <a:ext cx="3570639" cy="4690962"/>
          </a:xfrm>
          <a:prstGeom prst="rect">
            <a:avLst/>
          </a:prstGeom>
        </p:spPr>
        <p:txBody>
          <a:bodyPr lIns="0" tIns="0" rIns="0" bIns="0" rtlCol="0" anchor="t">
            <a:spAutoFit/>
          </a:bodyPr>
          <a:lstStyle/>
          <a:p>
            <a:pPr marL="446144" lvl="1" indent="-223072" algn="l">
              <a:lnSpc>
                <a:spcPts val="2893"/>
              </a:lnSpc>
              <a:buFont typeface="Arial"/>
              <a:buChar char="•"/>
            </a:pPr>
            <a:r>
              <a:rPr lang="en-US" sz="2066" spc="-41">
                <a:solidFill>
                  <a:srgbClr val="000000"/>
                </a:solidFill>
                <a:latin typeface="TT Chocolates"/>
                <a:ea typeface="TT Chocolates"/>
                <a:cs typeface="TT Chocolates"/>
                <a:sym typeface="TT Chocolates"/>
              </a:rPr>
              <a:t>Udemy offers self-paced learning without deadlines, allowing users to study at their own pace and convenience. </a:t>
            </a:r>
          </a:p>
          <a:p>
            <a:pPr algn="l">
              <a:lnSpc>
                <a:spcPts val="2893"/>
              </a:lnSpc>
            </a:pPr>
            <a:endParaRPr lang="en-US" sz="2066" spc="-41">
              <a:solidFill>
                <a:srgbClr val="000000"/>
              </a:solidFill>
              <a:latin typeface="TT Chocolates"/>
              <a:ea typeface="TT Chocolates"/>
              <a:cs typeface="TT Chocolates"/>
              <a:sym typeface="TT Chocolates"/>
            </a:endParaRPr>
          </a:p>
          <a:p>
            <a:pPr marL="446144" lvl="1" indent="-223072" algn="l">
              <a:lnSpc>
                <a:spcPts val="2893"/>
              </a:lnSpc>
              <a:buFont typeface="Arial"/>
              <a:buChar char="•"/>
            </a:pPr>
            <a:r>
              <a:rPr lang="en-US" sz="2066" spc="-41">
                <a:solidFill>
                  <a:srgbClr val="000000"/>
                </a:solidFill>
                <a:latin typeface="TT Chocolates"/>
                <a:ea typeface="TT Chocolates"/>
                <a:cs typeface="TT Chocolates"/>
                <a:sym typeface="TT Chocolates"/>
              </a:rPr>
              <a:t>This flexibility accommodates diverse schedules and learning styles, enabling learners to engage deeply with course material without the pressure of fixed timelines.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67717" y="-64396"/>
            <a:ext cx="18632670" cy="1028700"/>
            <a:chOff x="0" y="0"/>
            <a:chExt cx="4907370" cy="270933"/>
          </a:xfrm>
        </p:grpSpPr>
        <p:sp>
          <p:nvSpPr>
            <p:cNvPr id="3" name="Freeform 3"/>
            <p:cNvSpPr/>
            <p:nvPr/>
          </p:nvSpPr>
          <p:spPr>
            <a:xfrm>
              <a:off x="0" y="0"/>
              <a:ext cx="4907370" cy="270933"/>
            </a:xfrm>
            <a:custGeom>
              <a:avLst/>
              <a:gdLst/>
              <a:ahLst/>
              <a:cxnLst/>
              <a:rect l="l" t="t" r="r" b="b"/>
              <a:pathLst>
                <a:path w="4907370" h="270933">
                  <a:moveTo>
                    <a:pt x="0" y="0"/>
                  </a:moveTo>
                  <a:lnTo>
                    <a:pt x="4907370" y="0"/>
                  </a:lnTo>
                  <a:lnTo>
                    <a:pt x="4907370" y="270933"/>
                  </a:lnTo>
                  <a:lnTo>
                    <a:pt x="0" y="270933"/>
                  </a:lnTo>
                  <a:close/>
                </a:path>
              </a:pathLst>
            </a:custGeom>
            <a:solidFill>
              <a:srgbClr val="00569E"/>
            </a:solidFill>
            <a:ln cap="sq">
              <a:noFill/>
              <a:prstDash val="solid"/>
              <a:miter/>
            </a:ln>
          </p:spPr>
        </p:sp>
        <p:sp>
          <p:nvSpPr>
            <p:cNvPr id="4" name="TextBox 4"/>
            <p:cNvSpPr txBox="1"/>
            <p:nvPr/>
          </p:nvSpPr>
          <p:spPr>
            <a:xfrm>
              <a:off x="0" y="-38100"/>
              <a:ext cx="4907370" cy="30903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5797346" y="269296"/>
            <a:ext cx="1879490"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KEY STATISTICS</a:t>
            </a:r>
          </a:p>
        </p:txBody>
      </p:sp>
      <p:sp>
        <p:nvSpPr>
          <p:cNvPr id="6" name="TextBox 6"/>
          <p:cNvSpPr txBox="1"/>
          <p:nvPr/>
        </p:nvSpPr>
        <p:spPr>
          <a:xfrm>
            <a:off x="11108238" y="269296"/>
            <a:ext cx="2389923" cy="323215"/>
          </a:xfrm>
          <a:prstGeom prst="rect">
            <a:avLst/>
          </a:prstGeom>
        </p:spPr>
        <p:txBody>
          <a:bodyPr lIns="0" tIns="0" rIns="0" bIns="0" rtlCol="0" anchor="t">
            <a:spAutoFit/>
          </a:bodyPr>
          <a:lstStyle/>
          <a:p>
            <a:pPr algn="ctr">
              <a:lnSpc>
                <a:spcPts val="2660"/>
              </a:lnSpc>
            </a:pPr>
            <a:r>
              <a:rPr lang="en-US" sz="1900" u="sng">
                <a:solidFill>
                  <a:srgbClr val="FFFFFF"/>
                </a:solidFill>
                <a:latin typeface="TT Chocolates Bold Italics"/>
                <a:ea typeface="TT Chocolates Bold Italics"/>
                <a:cs typeface="TT Chocolates Bold Italics"/>
                <a:sym typeface="TT Chocolates Bold Italics"/>
              </a:rPr>
              <a:t>TARGET CUSTOMERS</a:t>
            </a:r>
          </a:p>
        </p:txBody>
      </p:sp>
      <p:sp>
        <p:nvSpPr>
          <p:cNvPr id="7" name="TextBox 7"/>
          <p:cNvSpPr txBox="1"/>
          <p:nvPr/>
        </p:nvSpPr>
        <p:spPr>
          <a:xfrm>
            <a:off x="13688661" y="269296"/>
            <a:ext cx="1854628"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USER PERSONA</a:t>
            </a:r>
          </a:p>
        </p:txBody>
      </p:sp>
      <p:sp>
        <p:nvSpPr>
          <p:cNvPr id="8" name="TextBox 8"/>
          <p:cNvSpPr txBox="1"/>
          <p:nvPr/>
        </p:nvSpPr>
        <p:spPr>
          <a:xfrm>
            <a:off x="15604844" y="269296"/>
            <a:ext cx="2683156"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RECOMMENDATIONS</a:t>
            </a:r>
          </a:p>
        </p:txBody>
      </p:sp>
      <p:sp>
        <p:nvSpPr>
          <p:cNvPr id="9" name="TextBox 9"/>
          <p:cNvSpPr txBox="1"/>
          <p:nvPr/>
        </p:nvSpPr>
        <p:spPr>
          <a:xfrm>
            <a:off x="7850452" y="269296"/>
            <a:ext cx="3067286"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WHAT WORKS FOR UDEMY</a:t>
            </a:r>
          </a:p>
        </p:txBody>
      </p:sp>
      <p:graphicFrame>
        <p:nvGraphicFramePr>
          <p:cNvPr id="10" name="Table 10"/>
          <p:cNvGraphicFramePr>
            <a:graphicFrameLocks noGrp="1"/>
          </p:cNvGraphicFramePr>
          <p:nvPr/>
        </p:nvGraphicFramePr>
        <p:xfrm>
          <a:off x="2301997" y="1256920"/>
          <a:ext cx="15463674" cy="8594461"/>
        </p:xfrm>
        <a:graphic>
          <a:graphicData uri="http://schemas.openxmlformats.org/drawingml/2006/table">
            <a:tbl>
              <a:tblPr/>
              <a:tblGrid>
                <a:gridCol w="2688553">
                  <a:extLst>
                    <a:ext uri="{9D8B030D-6E8A-4147-A177-3AD203B41FA5}">
                      <a16:colId xmlns:a16="http://schemas.microsoft.com/office/drawing/2014/main" val="20000"/>
                    </a:ext>
                  </a:extLst>
                </a:gridCol>
                <a:gridCol w="1469478">
                  <a:extLst>
                    <a:ext uri="{9D8B030D-6E8A-4147-A177-3AD203B41FA5}">
                      <a16:colId xmlns:a16="http://schemas.microsoft.com/office/drawing/2014/main" val="20001"/>
                    </a:ext>
                  </a:extLst>
                </a:gridCol>
                <a:gridCol w="3635612">
                  <a:extLst>
                    <a:ext uri="{9D8B030D-6E8A-4147-A177-3AD203B41FA5}">
                      <a16:colId xmlns:a16="http://schemas.microsoft.com/office/drawing/2014/main" val="20002"/>
                    </a:ext>
                  </a:extLst>
                </a:gridCol>
                <a:gridCol w="3959988">
                  <a:extLst>
                    <a:ext uri="{9D8B030D-6E8A-4147-A177-3AD203B41FA5}">
                      <a16:colId xmlns:a16="http://schemas.microsoft.com/office/drawing/2014/main" val="20003"/>
                    </a:ext>
                  </a:extLst>
                </a:gridCol>
                <a:gridCol w="3710043">
                  <a:extLst>
                    <a:ext uri="{9D8B030D-6E8A-4147-A177-3AD203B41FA5}">
                      <a16:colId xmlns:a16="http://schemas.microsoft.com/office/drawing/2014/main" val="20004"/>
                    </a:ext>
                  </a:extLst>
                </a:gridCol>
              </a:tblGrid>
              <a:tr h="762845">
                <a:tc>
                  <a:txBody>
                    <a:bodyPr/>
                    <a:lstStyle/>
                    <a:p>
                      <a:pPr algn="ctr">
                        <a:lnSpc>
                          <a:spcPts val="2659"/>
                        </a:lnSpc>
                        <a:defRPr/>
                      </a:pPr>
                      <a:r>
                        <a:rPr lang="en-US" sz="1899">
                          <a:solidFill>
                            <a:srgbClr val="000000"/>
                          </a:solidFill>
                          <a:latin typeface="TT Chocolates Bold"/>
                          <a:ea typeface="TT Chocolates Bold"/>
                          <a:cs typeface="TT Chocolates Bold"/>
                          <a:sym typeface="TT Chocolates Bold"/>
                        </a:rPr>
                        <a:t>TARGET CUSTOMER</a:t>
                      </a:r>
                      <a:endParaRPr lang="en-US" sz="1100"/>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dash"/>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dash"/>
                      <a:round/>
                      <a:headEnd type="none" w="med" len="med"/>
                      <a:tailEnd type="none" w="med" len="med"/>
                    </a:lnB>
                    <a:solidFill>
                      <a:srgbClr val="BFE4FF"/>
                    </a:solidFill>
                  </a:tcPr>
                </a:tc>
                <a:tc>
                  <a:txBody>
                    <a:bodyPr/>
                    <a:lstStyle/>
                    <a:p>
                      <a:pPr algn="ctr">
                        <a:lnSpc>
                          <a:spcPts val="2659"/>
                        </a:lnSpc>
                        <a:defRPr/>
                      </a:pPr>
                      <a:r>
                        <a:rPr lang="en-US" sz="1899">
                          <a:solidFill>
                            <a:srgbClr val="000000"/>
                          </a:solidFill>
                          <a:latin typeface="TT Chocolates Bold"/>
                          <a:ea typeface="TT Chocolates Bold"/>
                          <a:cs typeface="TT Chocolates Bold"/>
                          <a:sym typeface="TT Chocolates Bold"/>
                        </a:rPr>
                        <a:t>AGE</a:t>
                      </a:r>
                      <a:endParaRPr lang="en-US" sz="1100"/>
                    </a:p>
                  </a:txBody>
                  <a:tcPr marL="190500" marR="190500" marT="190500" marB="190500" anchor="ctr">
                    <a:lnL w="9525" cap="flat" cmpd="sng" algn="ctr">
                      <a:solidFill>
                        <a:srgbClr val="000000"/>
                      </a:solidFill>
                      <a:prstDash val="dash"/>
                      <a:round/>
                      <a:headEnd type="none" w="med" len="med"/>
                      <a:tailEnd type="none" w="med" len="med"/>
                    </a:lnL>
                    <a:lnR w="9525" cap="flat" cmpd="sng" algn="ctr">
                      <a:solidFill>
                        <a:srgbClr val="000000"/>
                      </a:solidFill>
                      <a:prstDash val="dash"/>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dash"/>
                      <a:round/>
                      <a:headEnd type="none" w="med" len="med"/>
                      <a:tailEnd type="none" w="med" len="med"/>
                    </a:lnB>
                    <a:solidFill>
                      <a:srgbClr val="BFE4FF"/>
                    </a:solidFill>
                  </a:tcPr>
                </a:tc>
                <a:tc>
                  <a:txBody>
                    <a:bodyPr/>
                    <a:lstStyle/>
                    <a:p>
                      <a:pPr algn="ctr">
                        <a:lnSpc>
                          <a:spcPts val="2659"/>
                        </a:lnSpc>
                        <a:defRPr/>
                      </a:pPr>
                      <a:r>
                        <a:rPr lang="en-US" sz="1899">
                          <a:solidFill>
                            <a:srgbClr val="000000"/>
                          </a:solidFill>
                          <a:latin typeface="TT Chocolates Bold"/>
                          <a:ea typeface="TT Chocolates Bold"/>
                          <a:cs typeface="TT Chocolates Bold"/>
                          <a:sym typeface="TT Chocolates Bold"/>
                        </a:rPr>
                        <a:t>CHARACTERISTICS</a:t>
                      </a:r>
                      <a:endParaRPr lang="en-US" sz="1100"/>
                    </a:p>
                  </a:txBody>
                  <a:tcPr marL="190500" marR="190500" marT="190500" marB="190500" anchor="ctr">
                    <a:lnL w="9525" cap="flat" cmpd="sng" algn="ctr">
                      <a:solidFill>
                        <a:srgbClr val="000000"/>
                      </a:solidFill>
                      <a:prstDash val="dash"/>
                      <a:round/>
                      <a:headEnd type="none" w="med" len="med"/>
                      <a:tailEnd type="none" w="med" len="med"/>
                    </a:lnL>
                    <a:lnR w="9525" cap="flat" cmpd="sng" algn="ctr">
                      <a:solidFill>
                        <a:srgbClr val="000000"/>
                      </a:solidFill>
                      <a:prstDash val="dash"/>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dash"/>
                      <a:round/>
                      <a:headEnd type="none" w="med" len="med"/>
                      <a:tailEnd type="none" w="med" len="med"/>
                    </a:lnB>
                    <a:solidFill>
                      <a:srgbClr val="BFE4FF"/>
                    </a:solidFill>
                  </a:tcPr>
                </a:tc>
                <a:tc>
                  <a:txBody>
                    <a:bodyPr/>
                    <a:lstStyle/>
                    <a:p>
                      <a:pPr algn="ctr">
                        <a:lnSpc>
                          <a:spcPts val="2659"/>
                        </a:lnSpc>
                        <a:defRPr/>
                      </a:pPr>
                      <a:r>
                        <a:rPr lang="en-US" sz="1899">
                          <a:solidFill>
                            <a:srgbClr val="000000"/>
                          </a:solidFill>
                          <a:latin typeface="TT Chocolates Bold"/>
                          <a:ea typeface="TT Chocolates Bold"/>
                          <a:cs typeface="TT Chocolates Bold"/>
                          <a:sym typeface="TT Chocolates Bold"/>
                        </a:rPr>
                        <a:t>NEEDS</a:t>
                      </a:r>
                      <a:endParaRPr lang="en-US" sz="1100"/>
                    </a:p>
                  </a:txBody>
                  <a:tcPr marL="190500" marR="190500" marT="190500" marB="190500" anchor="ctr">
                    <a:lnL w="9525" cap="flat" cmpd="sng" algn="ctr">
                      <a:solidFill>
                        <a:srgbClr val="000000"/>
                      </a:solidFill>
                      <a:prstDash val="dash"/>
                      <a:round/>
                      <a:headEnd type="none" w="med" len="med"/>
                      <a:tailEnd type="none" w="med" len="med"/>
                    </a:lnL>
                    <a:lnR w="9525" cap="flat" cmpd="sng" algn="ctr">
                      <a:solidFill>
                        <a:srgbClr val="000000"/>
                      </a:solidFill>
                      <a:prstDash val="dash"/>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dash"/>
                      <a:round/>
                      <a:headEnd type="none" w="med" len="med"/>
                      <a:tailEnd type="none" w="med" len="med"/>
                    </a:lnB>
                    <a:solidFill>
                      <a:srgbClr val="BFE4FF"/>
                    </a:solidFill>
                  </a:tcPr>
                </a:tc>
                <a:tc>
                  <a:txBody>
                    <a:bodyPr/>
                    <a:lstStyle/>
                    <a:p>
                      <a:pPr algn="ctr">
                        <a:lnSpc>
                          <a:spcPts val="2659"/>
                        </a:lnSpc>
                        <a:defRPr/>
                      </a:pPr>
                      <a:r>
                        <a:rPr lang="en-US" sz="1899">
                          <a:solidFill>
                            <a:srgbClr val="000000"/>
                          </a:solidFill>
                          <a:latin typeface="TT Chocolates Bold"/>
                          <a:ea typeface="TT Chocolates Bold"/>
                          <a:cs typeface="TT Chocolates Bold"/>
                          <a:sym typeface="TT Chocolates Bold"/>
                        </a:rPr>
                        <a:t>GOALS</a:t>
                      </a:r>
                      <a:endParaRPr lang="en-US" sz="1100"/>
                    </a:p>
                  </a:txBody>
                  <a:tcPr marL="190500" marR="190500" marT="190500" marB="190500" anchor="ctr">
                    <a:lnL w="9525" cap="flat" cmpd="sng" algn="ctr">
                      <a:solidFill>
                        <a:srgbClr val="000000"/>
                      </a:solidFill>
                      <a:prstDash val="dash"/>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dash"/>
                      <a:round/>
                      <a:headEnd type="none" w="med" len="med"/>
                      <a:tailEnd type="none" w="med" len="med"/>
                    </a:lnB>
                    <a:solidFill>
                      <a:srgbClr val="BFE4FF"/>
                    </a:solidFill>
                  </a:tcPr>
                </a:tc>
                <a:extLst>
                  <a:ext uri="{0D108BD9-81ED-4DB2-BD59-A6C34878D82A}">
                    <a16:rowId xmlns:a16="http://schemas.microsoft.com/office/drawing/2014/main" val="10000"/>
                  </a:ext>
                </a:extLst>
              </a:tr>
              <a:tr h="1764080">
                <a:tc>
                  <a:txBody>
                    <a:bodyPr/>
                    <a:lstStyle/>
                    <a:p>
                      <a:pPr algn="ctr">
                        <a:lnSpc>
                          <a:spcPts val="2659"/>
                        </a:lnSpc>
                        <a:defRPr/>
                      </a:pPr>
                      <a:r>
                        <a:rPr lang="en-US" sz="1899">
                          <a:solidFill>
                            <a:srgbClr val="000000"/>
                          </a:solidFill>
                          <a:latin typeface="TT Chocolates Bold"/>
                          <a:ea typeface="TT Chocolates Bold"/>
                          <a:cs typeface="TT Chocolates Bold"/>
                          <a:sym typeface="TT Chocolates Bold"/>
                        </a:rPr>
                        <a:t>COLLEGE STUDENTS</a:t>
                      </a:r>
                      <a:endParaRPr lang="en-US" sz="1100"/>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dash"/>
                      <a:round/>
                      <a:headEnd type="none" w="med" len="med"/>
                      <a:tailEnd type="none" w="med" len="med"/>
                    </a:lnR>
                    <a:lnT w="9525" cap="flat" cmpd="sng" algn="ctr">
                      <a:solidFill>
                        <a:srgbClr val="000000"/>
                      </a:solidFill>
                      <a:prstDash val="dash"/>
                      <a:round/>
                      <a:headEnd type="none" w="med" len="med"/>
                      <a:tailEnd type="none" w="med" len="med"/>
                    </a:lnT>
                    <a:lnB w="9525" cap="flat" cmpd="sng" algn="ctr">
                      <a:solidFill>
                        <a:srgbClr val="000000"/>
                      </a:solidFill>
                      <a:prstDash val="dash"/>
                      <a:round/>
                      <a:headEnd type="none" w="med" len="med"/>
                      <a:tailEnd type="none" w="med" len="med"/>
                    </a:lnB>
                  </a:tcPr>
                </a:tc>
                <a:tc>
                  <a:txBody>
                    <a:bodyPr/>
                    <a:lstStyle/>
                    <a:p>
                      <a:pPr algn="ctr">
                        <a:lnSpc>
                          <a:spcPts val="2659"/>
                        </a:lnSpc>
                        <a:defRPr/>
                      </a:pPr>
                      <a:r>
                        <a:rPr lang="en-US" sz="1899">
                          <a:solidFill>
                            <a:srgbClr val="000000"/>
                          </a:solidFill>
                          <a:latin typeface="TT Chocolates"/>
                          <a:ea typeface="TT Chocolates"/>
                          <a:cs typeface="TT Chocolates"/>
                          <a:sym typeface="TT Chocolates"/>
                        </a:rPr>
                        <a:t>18-24</a:t>
                      </a:r>
                      <a:endParaRPr lang="en-US" sz="1100"/>
                    </a:p>
                  </a:txBody>
                  <a:tcPr marL="190500" marR="190500" marT="190500" marB="190500" anchor="ctr">
                    <a:lnL w="9525" cap="flat" cmpd="sng" algn="ctr">
                      <a:solidFill>
                        <a:srgbClr val="000000"/>
                      </a:solidFill>
                      <a:prstDash val="dash"/>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dash"/>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TT Chocolates"/>
                          <a:ea typeface="TT Chocolates"/>
                          <a:cs typeface="TT Chocolates"/>
                          <a:sym typeface="TT Chocolates"/>
                        </a:rPr>
                        <a:t>Undergraduate/Graduate</a:t>
                      </a:r>
                      <a:endParaRPr lang="en-US" sz="1100"/>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Motivated to enhance knowledge and skills</a:t>
                      </a:r>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dash"/>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TT Chocolates"/>
                          <a:ea typeface="TT Chocolates"/>
                          <a:cs typeface="TT Chocolates"/>
                          <a:sym typeface="TT Chocolates"/>
                        </a:rPr>
                        <a:t>Affordable courses</a:t>
                      </a:r>
                      <a:endParaRPr lang="en-US" sz="1100"/>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flexible schedules</a:t>
                      </a:r>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certification</a:t>
                      </a:r>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dash"/>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TT Chocolates"/>
                          <a:ea typeface="TT Chocolates"/>
                          <a:cs typeface="TT Chocolates"/>
                          <a:sym typeface="TT Chocolates"/>
                        </a:rPr>
                        <a:t>Improve grades</a:t>
                      </a:r>
                      <a:endParaRPr lang="en-US" sz="1100"/>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prepare for careers</a:t>
                      </a:r>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gain internships or part-time jobs</a:t>
                      </a:r>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dash"/>
                      <a:round/>
                      <a:headEnd type="none" w="med" len="med"/>
                      <a:tailEnd type="none" w="med" len="med"/>
                    </a:lnT>
                    <a:lnB w="9525"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1"/>
                  </a:ext>
                </a:extLst>
              </a:tr>
              <a:tr h="1871886">
                <a:tc>
                  <a:txBody>
                    <a:bodyPr/>
                    <a:lstStyle/>
                    <a:p>
                      <a:pPr algn="ctr">
                        <a:lnSpc>
                          <a:spcPts val="2659"/>
                        </a:lnSpc>
                        <a:defRPr/>
                      </a:pPr>
                      <a:r>
                        <a:rPr lang="en-US" sz="1899">
                          <a:solidFill>
                            <a:srgbClr val="000000"/>
                          </a:solidFill>
                          <a:latin typeface="TT Chocolates Bold"/>
                          <a:ea typeface="TT Chocolates Bold"/>
                          <a:cs typeface="TT Chocolates Bold"/>
                          <a:sym typeface="TT Chocolates Bold"/>
                        </a:rPr>
                        <a:t> PROFESSIONAL</a:t>
                      </a:r>
                      <a:endParaRPr lang="en-US" sz="1100"/>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dash"/>
                      <a:round/>
                      <a:headEnd type="none" w="med" len="med"/>
                      <a:tailEnd type="none" w="med" len="med"/>
                    </a:lnR>
                    <a:lnT w="9525" cap="flat" cmpd="sng" algn="ctr">
                      <a:solidFill>
                        <a:srgbClr val="000000"/>
                      </a:solidFill>
                      <a:prstDash val="dash"/>
                      <a:round/>
                      <a:headEnd type="none" w="med" len="med"/>
                      <a:tailEnd type="none" w="med" len="med"/>
                    </a:lnT>
                    <a:lnB w="9525" cap="flat" cmpd="sng" algn="ctr">
                      <a:solidFill>
                        <a:srgbClr val="000000"/>
                      </a:solidFill>
                      <a:prstDash val="dash"/>
                      <a:round/>
                      <a:headEnd type="none" w="med" len="med"/>
                      <a:tailEnd type="none" w="med" len="med"/>
                    </a:lnB>
                  </a:tcPr>
                </a:tc>
                <a:tc>
                  <a:txBody>
                    <a:bodyPr/>
                    <a:lstStyle/>
                    <a:p>
                      <a:pPr algn="ctr">
                        <a:lnSpc>
                          <a:spcPts val="2659"/>
                        </a:lnSpc>
                        <a:defRPr/>
                      </a:pPr>
                      <a:r>
                        <a:rPr lang="en-US" sz="1899">
                          <a:solidFill>
                            <a:srgbClr val="000000"/>
                          </a:solidFill>
                          <a:latin typeface="TT Chocolates"/>
                          <a:ea typeface="TT Chocolates"/>
                          <a:cs typeface="TT Chocolates"/>
                          <a:sym typeface="TT Chocolates"/>
                        </a:rPr>
                        <a:t>25-40</a:t>
                      </a:r>
                      <a:endParaRPr lang="en-US" sz="1100"/>
                    </a:p>
                    <a:p>
                      <a:pPr algn="ctr">
                        <a:lnSpc>
                          <a:spcPts val="2659"/>
                        </a:lnSpc>
                      </a:pPr>
                      <a:endParaRPr lang="en-US" sz="1100"/>
                    </a:p>
                  </a:txBody>
                  <a:tcPr marL="190500" marR="190500" marT="190500" marB="190500" anchor="ctr">
                    <a:lnL w="9525" cap="flat" cmpd="sng" algn="ctr">
                      <a:solidFill>
                        <a:srgbClr val="000000"/>
                      </a:solidFill>
                      <a:prstDash val="dash"/>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TT Chocolates"/>
                          <a:ea typeface="TT Chocolates"/>
                          <a:cs typeface="TT Chocolates"/>
                          <a:sym typeface="TT Chocolates"/>
                        </a:rPr>
                        <a:t>White Collared Jobs</a:t>
                      </a:r>
                      <a:endParaRPr lang="en-US" sz="1100"/>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Motivated to keep up with trends</a:t>
                      </a:r>
                    </a:p>
                    <a:p>
                      <a:pPr algn="l">
                        <a:lnSpc>
                          <a:spcPts val="2659"/>
                        </a:lnSpc>
                      </a:pPr>
                      <a:endParaRPr lang="en-US" sz="1899">
                        <a:solidFill>
                          <a:srgbClr val="000000"/>
                        </a:solidFill>
                        <a:latin typeface="TT Chocolates"/>
                        <a:ea typeface="TT Chocolates"/>
                        <a:cs typeface="TT Chocolates"/>
                        <a:sym typeface="TT Chocolates"/>
                      </a:endParaRPr>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TT Chocolates"/>
                          <a:ea typeface="TT Chocolates"/>
                          <a:cs typeface="TT Chocolates"/>
                          <a:sym typeface="TT Chocolates"/>
                        </a:rPr>
                        <a:t>Advanced courses</a:t>
                      </a:r>
                      <a:endParaRPr lang="en-US" sz="1100"/>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industry-recognized certifications</a:t>
                      </a:r>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continuing education credits</a:t>
                      </a:r>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TT Chocolates"/>
                          <a:ea typeface="TT Chocolates"/>
                          <a:cs typeface="TT Chocolates"/>
                          <a:sym typeface="TT Chocolates"/>
                        </a:rPr>
                        <a:t>Stay competitive</a:t>
                      </a:r>
                      <a:endParaRPr lang="en-US" sz="1100"/>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earn promotions/salary increases</a:t>
                      </a:r>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transition to new roles</a:t>
                      </a:r>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dash"/>
                      <a:round/>
                      <a:headEnd type="none" w="med" len="med"/>
                      <a:tailEnd type="none" w="med" len="med"/>
                    </a:lnT>
                    <a:lnB w="9525"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2"/>
                  </a:ext>
                </a:extLst>
              </a:tr>
              <a:tr h="2430146">
                <a:tc>
                  <a:txBody>
                    <a:bodyPr/>
                    <a:lstStyle/>
                    <a:p>
                      <a:pPr algn="ctr">
                        <a:lnSpc>
                          <a:spcPts val="2659"/>
                        </a:lnSpc>
                        <a:defRPr/>
                      </a:pPr>
                      <a:r>
                        <a:rPr lang="en-US" sz="1899">
                          <a:solidFill>
                            <a:srgbClr val="000000"/>
                          </a:solidFill>
                          <a:latin typeface="TT Chocolates Bold"/>
                          <a:ea typeface="TT Chocolates Bold"/>
                          <a:cs typeface="TT Chocolates Bold"/>
                          <a:sym typeface="TT Chocolates Bold"/>
                        </a:rPr>
                        <a:t>RETURN TO WORK INDIVIDUALS</a:t>
                      </a:r>
                      <a:endParaRPr lang="en-US" sz="1100"/>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dash"/>
                      <a:round/>
                      <a:headEnd type="none" w="med" len="med"/>
                      <a:tailEnd type="none" w="med" len="med"/>
                    </a:lnR>
                    <a:lnT w="9525" cap="flat" cmpd="sng" algn="ctr">
                      <a:solidFill>
                        <a:srgbClr val="000000"/>
                      </a:solidFill>
                      <a:prstDash val="dash"/>
                      <a:round/>
                      <a:headEnd type="none" w="med" len="med"/>
                      <a:tailEnd type="none" w="med" len="med"/>
                    </a:lnT>
                    <a:lnB w="9525" cap="flat" cmpd="sng" algn="ctr">
                      <a:solidFill>
                        <a:srgbClr val="000000"/>
                      </a:solidFill>
                      <a:prstDash val="dash"/>
                      <a:round/>
                      <a:headEnd type="none" w="med" len="med"/>
                      <a:tailEnd type="none" w="med" len="med"/>
                    </a:lnB>
                  </a:tcPr>
                </a:tc>
                <a:tc>
                  <a:txBody>
                    <a:bodyPr/>
                    <a:lstStyle/>
                    <a:p>
                      <a:pPr algn="ctr">
                        <a:lnSpc>
                          <a:spcPts val="2659"/>
                        </a:lnSpc>
                        <a:defRPr/>
                      </a:pPr>
                      <a:r>
                        <a:rPr lang="en-US" sz="1899">
                          <a:solidFill>
                            <a:srgbClr val="000000"/>
                          </a:solidFill>
                          <a:latin typeface="TT Chocolates"/>
                          <a:ea typeface="TT Chocolates"/>
                          <a:cs typeface="TT Chocolates"/>
                          <a:sym typeface="TT Chocolates"/>
                        </a:rPr>
                        <a:t>30-40</a:t>
                      </a:r>
                      <a:endParaRPr lang="en-US" sz="1100"/>
                    </a:p>
                    <a:p>
                      <a:pPr algn="ctr">
                        <a:lnSpc>
                          <a:spcPts val="2659"/>
                        </a:lnSpc>
                      </a:pPr>
                      <a:endParaRPr lang="en-US" sz="1100"/>
                    </a:p>
                  </a:txBody>
                  <a:tcPr marL="190500" marR="190500" marT="190500" marB="190500" anchor="ctr">
                    <a:lnL w="9525" cap="flat" cmpd="sng" algn="ctr">
                      <a:solidFill>
                        <a:srgbClr val="000000"/>
                      </a:solidFill>
                      <a:prstDash val="dash"/>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TT Chocolates"/>
                          <a:ea typeface="TT Chocolates"/>
                          <a:cs typeface="TT Chocolates"/>
                          <a:sym typeface="TT Chocolates"/>
                        </a:rPr>
                        <a:t>Various backgrounds</a:t>
                      </a:r>
                      <a:endParaRPr lang="en-US" sz="1100"/>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Motivated to update skills and re-enter workforce</a:t>
                      </a:r>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TT Chocolates"/>
                          <a:ea typeface="TT Chocolates"/>
                          <a:cs typeface="TT Chocolates"/>
                          <a:sym typeface="TT Chocolates"/>
                        </a:rPr>
                        <a:t>Comprehensive courses</a:t>
                      </a:r>
                      <a:endParaRPr lang="en-US" sz="1100"/>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flexible learning</a:t>
                      </a:r>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networking opportunities</a:t>
                      </a:r>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TT Chocolates"/>
                          <a:ea typeface="TT Chocolates"/>
                          <a:cs typeface="TT Chocolates"/>
                          <a:sym typeface="TT Chocolates"/>
                        </a:rPr>
                        <a:t>Successfully return to work</a:t>
                      </a:r>
                      <a:endParaRPr lang="en-US" sz="1100"/>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gain new qualifications/skills</a:t>
                      </a:r>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rebuild professional network</a:t>
                      </a:r>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dash"/>
                      <a:round/>
                      <a:headEnd type="none" w="med" len="med"/>
                      <a:tailEnd type="none" w="med" len="med"/>
                    </a:lnT>
                    <a:lnB w="9525"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3"/>
                  </a:ext>
                </a:extLst>
              </a:tr>
              <a:tr h="1765504">
                <a:tc>
                  <a:txBody>
                    <a:bodyPr/>
                    <a:lstStyle/>
                    <a:p>
                      <a:pPr algn="ctr">
                        <a:lnSpc>
                          <a:spcPts val="2659"/>
                        </a:lnSpc>
                        <a:defRPr/>
                      </a:pPr>
                      <a:r>
                        <a:rPr lang="en-US" sz="1899">
                          <a:solidFill>
                            <a:srgbClr val="000000"/>
                          </a:solidFill>
                          <a:latin typeface="TT Chocolates Bold"/>
                          <a:ea typeface="TT Chocolates Bold"/>
                          <a:cs typeface="TT Chocolates Bold"/>
                          <a:sym typeface="TT Chocolates Bold"/>
                        </a:rPr>
                        <a:t>COURSE INSTRUCTORS</a:t>
                      </a:r>
                      <a:endParaRPr lang="en-US" sz="1100"/>
                    </a:p>
                  </a:txBody>
                  <a:tcPr marL="190500" marR="190500" marT="190500" marB="190500" anchor="ctr">
                    <a:lnL w="9525" cap="flat" cmpd="sng" algn="ctr">
                      <a:solidFill>
                        <a:srgbClr val="000000"/>
                      </a:solidFill>
                      <a:prstDash val="solid"/>
                      <a:round/>
                      <a:headEnd type="none" w="med" len="med"/>
                      <a:tailEnd type="none" w="med" len="med"/>
                    </a:lnL>
                    <a:lnR w="9525" cap="flat" cmpd="sng" algn="ctr">
                      <a:solidFill>
                        <a:srgbClr val="000000"/>
                      </a:solidFill>
                      <a:prstDash val="dash"/>
                      <a:round/>
                      <a:headEnd type="none" w="med" len="med"/>
                      <a:tailEnd type="none" w="med" len="med"/>
                    </a:lnR>
                    <a:lnT w="9525" cap="flat" cmpd="sng" algn="ctr">
                      <a:solidFill>
                        <a:srgbClr val="000000"/>
                      </a:solidFill>
                      <a:prstDash val="dash"/>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TT Chocolates"/>
                          <a:ea typeface="TT Chocolates"/>
                          <a:cs typeface="TT Chocolates"/>
                          <a:sym typeface="TT Chocolates"/>
                        </a:rPr>
                        <a:t>30-60</a:t>
                      </a:r>
                      <a:endParaRPr lang="en-US" sz="1100"/>
                    </a:p>
                  </a:txBody>
                  <a:tcPr marL="190500" marR="190500" marT="190500" marB="190500" anchor="ctr">
                    <a:lnL w="9525" cap="flat" cmpd="sng" algn="ctr">
                      <a:solidFill>
                        <a:srgbClr val="000000"/>
                      </a:solidFill>
                      <a:prstDash val="dash"/>
                      <a:round/>
                      <a:headEnd type="none" w="med" len="med"/>
                      <a:tailEnd type="none" w="med" len="med"/>
                    </a:lnL>
                    <a:lnR w="9525" cap="flat" cmpd="sng" algn="ctr">
                      <a:solidFill>
                        <a:srgbClr val="000000"/>
                      </a:solidFill>
                      <a:prstDash val="dash"/>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TT Chocolates"/>
                          <a:ea typeface="TT Chocolates"/>
                          <a:cs typeface="TT Chocolates"/>
                          <a:sym typeface="TT Chocolates"/>
                        </a:rPr>
                        <a:t>Subject matter experts/educators</a:t>
                      </a:r>
                      <a:endParaRPr lang="en-US" sz="1100"/>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Motivated to share knowledge and earn</a:t>
                      </a:r>
                    </a:p>
                  </a:txBody>
                  <a:tcPr marL="190500" marR="190500" marT="190500" marB="190500" anchor="ctr">
                    <a:lnL w="9525" cap="flat" cmpd="sng" algn="ctr">
                      <a:solidFill>
                        <a:srgbClr val="000000"/>
                      </a:solidFill>
                      <a:prstDash val="dash"/>
                      <a:round/>
                      <a:headEnd type="none" w="med" len="med"/>
                      <a:tailEnd type="none" w="med" len="med"/>
                    </a:lnL>
                    <a:lnR w="9525" cap="flat" cmpd="sng" algn="ctr">
                      <a:solidFill>
                        <a:srgbClr val="000000"/>
                      </a:solidFill>
                      <a:prstDash val="dash"/>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TT Chocolates"/>
                          <a:ea typeface="TT Chocolates"/>
                          <a:cs typeface="TT Chocolates"/>
                          <a:sym typeface="TT Chocolates"/>
                        </a:rPr>
                        <a:t>Platform reach</a:t>
                      </a:r>
                      <a:endParaRPr lang="en-US" sz="1100"/>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course creation tools</a:t>
                      </a:r>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analytics</a:t>
                      </a:r>
                    </a:p>
                  </a:txBody>
                  <a:tcPr marL="190500" marR="190500" marT="190500" marB="190500" anchor="ctr">
                    <a:lnL w="9525" cap="flat" cmpd="sng" algn="ctr">
                      <a:solidFill>
                        <a:srgbClr val="000000"/>
                      </a:solidFill>
                      <a:prstDash val="dash"/>
                      <a:round/>
                      <a:headEnd type="none" w="med" len="med"/>
                      <a:tailEnd type="none" w="med" len="med"/>
                    </a:lnL>
                    <a:lnR w="9525" cap="flat" cmpd="sng" algn="ctr">
                      <a:solidFill>
                        <a:srgbClr val="000000"/>
                      </a:solidFill>
                      <a:prstDash val="dash"/>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TT Chocolates"/>
                          <a:ea typeface="TT Chocolates"/>
                          <a:cs typeface="TT Chocolates"/>
                          <a:sym typeface="TT Chocolates"/>
                        </a:rPr>
                        <a:t>Create quality courses</a:t>
                      </a:r>
                      <a:endParaRPr lang="en-US" sz="1100"/>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grow student following</a:t>
                      </a:r>
                    </a:p>
                    <a:p>
                      <a:pPr marL="410209" lvl="1" indent="-205105" algn="l">
                        <a:lnSpc>
                          <a:spcPts val="2659"/>
                        </a:lnSpc>
                        <a:buFont typeface="Arial"/>
                        <a:buChar char="•"/>
                      </a:pPr>
                      <a:r>
                        <a:rPr lang="en-US" sz="1899">
                          <a:solidFill>
                            <a:srgbClr val="000000"/>
                          </a:solidFill>
                          <a:latin typeface="TT Chocolates"/>
                          <a:ea typeface="TT Chocolates"/>
                          <a:cs typeface="TT Chocolates"/>
                          <a:sym typeface="TT Chocolates"/>
                        </a:rPr>
                        <a:t>earn revenue</a:t>
                      </a:r>
                    </a:p>
                  </a:txBody>
                  <a:tcPr marL="190500" marR="190500" marT="190500" marB="190500" anchor="ctr">
                    <a:lnL w="9525" cap="flat" cmpd="sng" algn="ctr">
                      <a:solidFill>
                        <a:srgbClr val="000000"/>
                      </a:solidFill>
                      <a:prstDash val="dash"/>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dash"/>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 name="Freeform 11"/>
          <p:cNvSpPr/>
          <p:nvPr/>
        </p:nvSpPr>
        <p:spPr>
          <a:xfrm>
            <a:off x="830731" y="2179284"/>
            <a:ext cx="1195566" cy="1195566"/>
          </a:xfrm>
          <a:custGeom>
            <a:avLst/>
            <a:gdLst/>
            <a:ahLst/>
            <a:cxnLst/>
            <a:rect l="l" t="t" r="r" b="b"/>
            <a:pathLst>
              <a:path w="1195566" h="1195566">
                <a:moveTo>
                  <a:pt x="0" y="0"/>
                </a:moveTo>
                <a:lnTo>
                  <a:pt x="1195565" y="0"/>
                </a:lnTo>
                <a:lnTo>
                  <a:pt x="1195565" y="1195566"/>
                </a:lnTo>
                <a:lnTo>
                  <a:pt x="0" y="1195566"/>
                </a:lnTo>
                <a:lnTo>
                  <a:pt x="0" y="0"/>
                </a:lnTo>
                <a:close/>
              </a:path>
            </a:pathLst>
          </a:custGeom>
          <a:blipFill>
            <a:blip r:embed="rId2"/>
            <a:stretch>
              <a:fillRect/>
            </a:stretch>
          </a:blipFill>
        </p:spPr>
      </p:sp>
      <p:sp>
        <p:nvSpPr>
          <p:cNvPr id="12" name="Freeform 12"/>
          <p:cNvSpPr/>
          <p:nvPr/>
        </p:nvSpPr>
        <p:spPr>
          <a:xfrm>
            <a:off x="899850" y="4044619"/>
            <a:ext cx="1183468" cy="1142110"/>
          </a:xfrm>
          <a:custGeom>
            <a:avLst/>
            <a:gdLst/>
            <a:ahLst/>
            <a:cxnLst/>
            <a:rect l="l" t="t" r="r" b="b"/>
            <a:pathLst>
              <a:path w="1183468" h="1142110">
                <a:moveTo>
                  <a:pt x="0" y="0"/>
                </a:moveTo>
                <a:lnTo>
                  <a:pt x="1183467" y="0"/>
                </a:lnTo>
                <a:lnTo>
                  <a:pt x="1183467" y="1142110"/>
                </a:lnTo>
                <a:lnTo>
                  <a:pt x="0" y="11421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1031843" y="5853479"/>
            <a:ext cx="484939" cy="1709722"/>
          </a:xfrm>
          <a:custGeom>
            <a:avLst/>
            <a:gdLst/>
            <a:ahLst/>
            <a:cxnLst/>
            <a:rect l="l" t="t" r="r" b="b"/>
            <a:pathLst>
              <a:path w="484939" h="1709722">
                <a:moveTo>
                  <a:pt x="0" y="0"/>
                </a:moveTo>
                <a:lnTo>
                  <a:pt x="484939" y="0"/>
                </a:lnTo>
                <a:lnTo>
                  <a:pt x="484939" y="1709722"/>
                </a:lnTo>
                <a:lnTo>
                  <a:pt x="0" y="17097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522328" y="8232969"/>
            <a:ext cx="1503968" cy="1334430"/>
          </a:xfrm>
          <a:custGeom>
            <a:avLst/>
            <a:gdLst/>
            <a:ahLst/>
            <a:cxnLst/>
            <a:rect l="l" t="t" r="r" b="b"/>
            <a:pathLst>
              <a:path w="1503968" h="1334430">
                <a:moveTo>
                  <a:pt x="0" y="0"/>
                </a:moveTo>
                <a:lnTo>
                  <a:pt x="1503968" y="0"/>
                </a:lnTo>
                <a:lnTo>
                  <a:pt x="1503968" y="1334431"/>
                </a:lnTo>
                <a:lnTo>
                  <a:pt x="0" y="13344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569E"/>
        </a:solidFill>
        <a:effectLst/>
      </p:bgPr>
    </p:bg>
    <p:spTree>
      <p:nvGrpSpPr>
        <p:cNvPr id="1" name=""/>
        <p:cNvGrpSpPr/>
        <p:nvPr/>
      </p:nvGrpSpPr>
      <p:grpSpPr>
        <a:xfrm>
          <a:off x="0" y="0"/>
          <a:ext cx="0" cy="0"/>
          <a:chOff x="0" y="0"/>
          <a:chExt cx="0" cy="0"/>
        </a:xfrm>
      </p:grpSpPr>
      <p:grpSp>
        <p:nvGrpSpPr>
          <p:cNvPr id="2" name="Group 2"/>
          <p:cNvGrpSpPr/>
          <p:nvPr/>
        </p:nvGrpSpPr>
        <p:grpSpPr>
          <a:xfrm>
            <a:off x="-167717" y="-64396"/>
            <a:ext cx="18632670" cy="1028700"/>
            <a:chOff x="0" y="0"/>
            <a:chExt cx="4907370" cy="270933"/>
          </a:xfrm>
        </p:grpSpPr>
        <p:sp>
          <p:nvSpPr>
            <p:cNvPr id="3" name="Freeform 3"/>
            <p:cNvSpPr/>
            <p:nvPr/>
          </p:nvSpPr>
          <p:spPr>
            <a:xfrm>
              <a:off x="0" y="0"/>
              <a:ext cx="4907370" cy="270933"/>
            </a:xfrm>
            <a:custGeom>
              <a:avLst/>
              <a:gdLst/>
              <a:ahLst/>
              <a:cxnLst/>
              <a:rect l="l" t="t" r="r" b="b"/>
              <a:pathLst>
                <a:path w="4907370" h="270933">
                  <a:moveTo>
                    <a:pt x="0" y="0"/>
                  </a:moveTo>
                  <a:lnTo>
                    <a:pt x="4907370" y="0"/>
                  </a:lnTo>
                  <a:lnTo>
                    <a:pt x="4907370" y="270933"/>
                  </a:lnTo>
                  <a:lnTo>
                    <a:pt x="0" y="270933"/>
                  </a:lnTo>
                  <a:close/>
                </a:path>
              </a:pathLst>
            </a:custGeom>
            <a:solidFill>
              <a:srgbClr val="00569E"/>
            </a:solidFill>
            <a:ln cap="sq">
              <a:noFill/>
              <a:prstDash val="solid"/>
              <a:miter/>
            </a:ln>
          </p:spPr>
        </p:sp>
        <p:sp>
          <p:nvSpPr>
            <p:cNvPr id="4" name="TextBox 4"/>
            <p:cNvSpPr txBox="1"/>
            <p:nvPr/>
          </p:nvSpPr>
          <p:spPr>
            <a:xfrm>
              <a:off x="0" y="-38100"/>
              <a:ext cx="4907370" cy="30903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5797346" y="269296"/>
            <a:ext cx="1879490"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KEY STATISTICS</a:t>
            </a:r>
          </a:p>
        </p:txBody>
      </p:sp>
      <p:sp>
        <p:nvSpPr>
          <p:cNvPr id="6" name="TextBox 6"/>
          <p:cNvSpPr txBox="1"/>
          <p:nvPr/>
        </p:nvSpPr>
        <p:spPr>
          <a:xfrm>
            <a:off x="11108238" y="269296"/>
            <a:ext cx="2389923"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TARGET CUSTOMERS</a:t>
            </a:r>
          </a:p>
        </p:txBody>
      </p:sp>
      <p:sp>
        <p:nvSpPr>
          <p:cNvPr id="7" name="TextBox 7"/>
          <p:cNvSpPr txBox="1"/>
          <p:nvPr/>
        </p:nvSpPr>
        <p:spPr>
          <a:xfrm>
            <a:off x="13688661" y="269296"/>
            <a:ext cx="1854628" cy="323215"/>
          </a:xfrm>
          <a:prstGeom prst="rect">
            <a:avLst/>
          </a:prstGeom>
        </p:spPr>
        <p:txBody>
          <a:bodyPr lIns="0" tIns="0" rIns="0" bIns="0" rtlCol="0" anchor="t">
            <a:spAutoFit/>
          </a:bodyPr>
          <a:lstStyle/>
          <a:p>
            <a:pPr algn="ctr">
              <a:lnSpc>
                <a:spcPts val="2660"/>
              </a:lnSpc>
            </a:pPr>
            <a:r>
              <a:rPr lang="en-US" sz="1900" u="sng">
                <a:solidFill>
                  <a:srgbClr val="FFFFFF"/>
                </a:solidFill>
                <a:latin typeface="TT Chocolates Bold Italics"/>
                <a:ea typeface="TT Chocolates Bold Italics"/>
                <a:cs typeface="TT Chocolates Bold Italics"/>
                <a:sym typeface="TT Chocolates Bold Italics"/>
              </a:rPr>
              <a:t>USER PERSONA</a:t>
            </a:r>
          </a:p>
        </p:txBody>
      </p:sp>
      <p:sp>
        <p:nvSpPr>
          <p:cNvPr id="8" name="TextBox 8"/>
          <p:cNvSpPr txBox="1"/>
          <p:nvPr/>
        </p:nvSpPr>
        <p:spPr>
          <a:xfrm>
            <a:off x="15604844" y="269296"/>
            <a:ext cx="2683156"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RECOMMENDATIONS</a:t>
            </a:r>
          </a:p>
        </p:txBody>
      </p:sp>
      <p:sp>
        <p:nvSpPr>
          <p:cNvPr id="9" name="TextBox 9"/>
          <p:cNvSpPr txBox="1"/>
          <p:nvPr/>
        </p:nvSpPr>
        <p:spPr>
          <a:xfrm>
            <a:off x="7850452" y="269296"/>
            <a:ext cx="3067286"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WHAT WORKS FOR UDEMY</a:t>
            </a:r>
          </a:p>
        </p:txBody>
      </p:sp>
      <p:sp>
        <p:nvSpPr>
          <p:cNvPr id="10" name="AutoShape 10"/>
          <p:cNvSpPr/>
          <p:nvPr/>
        </p:nvSpPr>
        <p:spPr>
          <a:xfrm>
            <a:off x="748208" y="7206217"/>
            <a:ext cx="4115246" cy="2567798"/>
          </a:xfrm>
          <a:prstGeom prst="rect">
            <a:avLst/>
          </a:prstGeom>
          <a:solidFill>
            <a:srgbClr val="FFFFFF"/>
          </a:solidFill>
        </p:spPr>
      </p:sp>
      <p:sp>
        <p:nvSpPr>
          <p:cNvPr id="11" name="Freeform 11"/>
          <p:cNvSpPr/>
          <p:nvPr/>
        </p:nvSpPr>
        <p:spPr>
          <a:xfrm>
            <a:off x="748208" y="1190751"/>
            <a:ext cx="4115246" cy="5784075"/>
          </a:xfrm>
          <a:custGeom>
            <a:avLst/>
            <a:gdLst/>
            <a:ahLst/>
            <a:cxnLst/>
            <a:rect l="l" t="t" r="r" b="b"/>
            <a:pathLst>
              <a:path w="4115246" h="5784075">
                <a:moveTo>
                  <a:pt x="0" y="0"/>
                </a:moveTo>
                <a:lnTo>
                  <a:pt x="4115246" y="0"/>
                </a:lnTo>
                <a:lnTo>
                  <a:pt x="4115246" y="5784075"/>
                </a:lnTo>
                <a:lnTo>
                  <a:pt x="0" y="5784075"/>
                </a:lnTo>
                <a:lnTo>
                  <a:pt x="0" y="0"/>
                </a:lnTo>
                <a:close/>
              </a:path>
            </a:pathLst>
          </a:custGeom>
          <a:blipFill>
            <a:blip r:embed="rId2"/>
            <a:stretch>
              <a:fillRect l="-5646" t="-6373" b="-6373"/>
            </a:stretch>
          </a:blipFill>
        </p:spPr>
      </p:sp>
      <p:sp>
        <p:nvSpPr>
          <p:cNvPr id="12" name="AutoShape 12"/>
          <p:cNvSpPr/>
          <p:nvPr/>
        </p:nvSpPr>
        <p:spPr>
          <a:xfrm>
            <a:off x="5163877" y="1190751"/>
            <a:ext cx="12095423" cy="2033055"/>
          </a:xfrm>
          <a:prstGeom prst="rect">
            <a:avLst/>
          </a:prstGeom>
          <a:solidFill>
            <a:srgbClr val="FFFFFF"/>
          </a:solidFill>
        </p:spPr>
      </p:sp>
      <p:sp>
        <p:nvSpPr>
          <p:cNvPr id="13" name="AutoShape 13"/>
          <p:cNvSpPr/>
          <p:nvPr/>
        </p:nvSpPr>
        <p:spPr>
          <a:xfrm>
            <a:off x="5163877" y="5527539"/>
            <a:ext cx="12095423" cy="2285799"/>
          </a:xfrm>
          <a:prstGeom prst="rect">
            <a:avLst/>
          </a:prstGeom>
          <a:solidFill>
            <a:srgbClr val="FFFFFF"/>
          </a:solidFill>
        </p:spPr>
      </p:sp>
      <p:sp>
        <p:nvSpPr>
          <p:cNvPr id="14" name="AutoShape 14"/>
          <p:cNvSpPr/>
          <p:nvPr/>
        </p:nvSpPr>
        <p:spPr>
          <a:xfrm>
            <a:off x="5163877" y="3351119"/>
            <a:ext cx="12095423" cy="1999409"/>
          </a:xfrm>
          <a:prstGeom prst="rect">
            <a:avLst/>
          </a:prstGeom>
          <a:solidFill>
            <a:srgbClr val="FFFFFF"/>
          </a:solidFill>
        </p:spPr>
      </p:sp>
      <p:sp>
        <p:nvSpPr>
          <p:cNvPr id="15" name="TextBox 15"/>
          <p:cNvSpPr txBox="1"/>
          <p:nvPr/>
        </p:nvSpPr>
        <p:spPr>
          <a:xfrm>
            <a:off x="901001" y="7425912"/>
            <a:ext cx="3809659" cy="2207148"/>
          </a:xfrm>
          <a:prstGeom prst="rect">
            <a:avLst/>
          </a:prstGeom>
        </p:spPr>
        <p:txBody>
          <a:bodyPr lIns="0" tIns="0" rIns="0" bIns="0" rtlCol="0" anchor="t">
            <a:spAutoFit/>
          </a:bodyPr>
          <a:lstStyle/>
          <a:p>
            <a:pPr marL="0" lvl="0" indent="0" algn="l">
              <a:lnSpc>
                <a:spcPts val="2246"/>
              </a:lnSpc>
              <a:spcBef>
                <a:spcPct val="0"/>
              </a:spcBef>
            </a:pPr>
            <a:r>
              <a:rPr lang="en-US" sz="1604" spc="8">
                <a:solidFill>
                  <a:srgbClr val="000000"/>
                </a:solidFill>
                <a:latin typeface="TT Chocolates Italics"/>
                <a:ea typeface="TT Chocolates Italics"/>
                <a:cs typeface="TT Chocolates Italics"/>
                <a:sym typeface="TT Chocolates Italics"/>
              </a:rPr>
              <a:t>Elisa, an experienced marketing professional, took a career break due to serious health issues. Without experience in digital marketing and brand management, she spent the last few years away from work. Now, Priya is eager to re-enter the job market and continue her professional journey.</a:t>
            </a:r>
          </a:p>
        </p:txBody>
      </p:sp>
      <p:sp>
        <p:nvSpPr>
          <p:cNvPr id="16" name="TextBox 16"/>
          <p:cNvSpPr txBox="1"/>
          <p:nvPr/>
        </p:nvSpPr>
        <p:spPr>
          <a:xfrm>
            <a:off x="5531081" y="1381779"/>
            <a:ext cx="5011643" cy="352425"/>
          </a:xfrm>
          <a:prstGeom prst="rect">
            <a:avLst/>
          </a:prstGeom>
        </p:spPr>
        <p:txBody>
          <a:bodyPr lIns="0" tIns="0" rIns="0" bIns="0" rtlCol="0" anchor="t">
            <a:spAutoFit/>
          </a:bodyPr>
          <a:lstStyle/>
          <a:p>
            <a:pPr marL="0" lvl="0" indent="0" algn="l">
              <a:lnSpc>
                <a:spcPts val="2774"/>
              </a:lnSpc>
              <a:spcBef>
                <a:spcPct val="0"/>
              </a:spcBef>
            </a:pPr>
            <a:r>
              <a:rPr lang="en-US" sz="2312" spc="69">
                <a:solidFill>
                  <a:srgbClr val="000000"/>
                </a:solidFill>
                <a:latin typeface="TT Chocolates Bold"/>
                <a:ea typeface="TT Chocolates Bold"/>
                <a:cs typeface="TT Chocolates Bold"/>
                <a:sym typeface="TT Chocolates Bold"/>
              </a:rPr>
              <a:t>Goals</a:t>
            </a:r>
          </a:p>
        </p:txBody>
      </p:sp>
      <p:sp>
        <p:nvSpPr>
          <p:cNvPr id="17" name="TextBox 17"/>
          <p:cNvSpPr txBox="1"/>
          <p:nvPr/>
        </p:nvSpPr>
        <p:spPr>
          <a:xfrm>
            <a:off x="5513382" y="1858029"/>
            <a:ext cx="11452933" cy="1369265"/>
          </a:xfrm>
          <a:prstGeom prst="rect">
            <a:avLst/>
          </a:prstGeom>
        </p:spPr>
        <p:txBody>
          <a:bodyPr lIns="0" tIns="0" rIns="0" bIns="0" rtlCol="0" anchor="t">
            <a:spAutoFit/>
          </a:bodyPr>
          <a:lstStyle/>
          <a:p>
            <a:pPr marL="422817" lvl="1" indent="-211408" algn="l">
              <a:lnSpc>
                <a:spcPts val="2741"/>
              </a:lnSpc>
              <a:spcBef>
                <a:spcPct val="0"/>
              </a:spcBef>
              <a:buFont typeface="Arial"/>
              <a:buChar char="•"/>
            </a:pPr>
            <a:r>
              <a:rPr lang="en-US" sz="1958">
                <a:solidFill>
                  <a:srgbClr val="000000"/>
                </a:solidFill>
                <a:latin typeface="TT Chocolates"/>
                <a:ea typeface="TT Chocolates"/>
                <a:cs typeface="TT Chocolates"/>
                <a:sym typeface="TT Chocolates"/>
              </a:rPr>
              <a:t>Suc</a:t>
            </a:r>
            <a:r>
              <a:rPr lang="en-US" sz="1958" u="none">
                <a:solidFill>
                  <a:srgbClr val="000000"/>
                </a:solidFill>
                <a:latin typeface="TT Chocolates"/>
                <a:ea typeface="TT Chocolates"/>
                <a:cs typeface="TT Chocolates"/>
                <a:sym typeface="TT Chocolates"/>
              </a:rPr>
              <a:t>cessfully </a:t>
            </a:r>
            <a:r>
              <a:rPr lang="en-US" sz="1958" u="none">
                <a:solidFill>
                  <a:srgbClr val="000000"/>
                </a:solidFill>
                <a:latin typeface="TT Chocolates Bold"/>
                <a:ea typeface="TT Chocolates Bold"/>
                <a:cs typeface="TT Chocolates Bold"/>
                <a:sym typeface="TT Chocolates Bold"/>
              </a:rPr>
              <a:t>transition back into the workforce </a:t>
            </a:r>
            <a:r>
              <a:rPr lang="en-US" sz="1958" u="none">
                <a:solidFill>
                  <a:srgbClr val="000000"/>
                </a:solidFill>
                <a:latin typeface="TT Chocolates"/>
                <a:ea typeface="TT Chocolates"/>
                <a:cs typeface="TT Chocolates"/>
                <a:sym typeface="TT Chocolates"/>
              </a:rPr>
              <a:t>after her break.</a:t>
            </a:r>
          </a:p>
          <a:p>
            <a:pPr marL="422817" lvl="1" indent="-211408" algn="l">
              <a:lnSpc>
                <a:spcPts val="2741"/>
              </a:lnSpc>
              <a:spcBef>
                <a:spcPct val="0"/>
              </a:spcBef>
              <a:buFont typeface="Arial"/>
              <a:buChar char="•"/>
            </a:pPr>
            <a:r>
              <a:rPr lang="en-US" sz="1958" u="none">
                <a:solidFill>
                  <a:srgbClr val="000000"/>
                </a:solidFill>
                <a:latin typeface="TT Chocolates"/>
                <a:ea typeface="TT Chocolates"/>
                <a:cs typeface="TT Chocolates"/>
                <a:sym typeface="TT Chocolates"/>
              </a:rPr>
              <a:t>Update and </a:t>
            </a:r>
            <a:r>
              <a:rPr lang="en-US" sz="1958" u="none">
                <a:solidFill>
                  <a:srgbClr val="000000"/>
                </a:solidFill>
                <a:latin typeface="TT Chocolates Bold"/>
                <a:ea typeface="TT Chocolates Bold"/>
                <a:cs typeface="TT Chocolates Bold"/>
                <a:sym typeface="TT Chocolates Bold"/>
              </a:rPr>
              <a:t>enhance her marketing skills</a:t>
            </a:r>
            <a:r>
              <a:rPr lang="en-US" sz="1958" u="none">
                <a:solidFill>
                  <a:srgbClr val="000000"/>
                </a:solidFill>
                <a:latin typeface="TT Chocolates"/>
                <a:ea typeface="TT Chocolates"/>
                <a:cs typeface="TT Chocolates"/>
                <a:sym typeface="TT Chocolates"/>
              </a:rPr>
              <a:t> to stay current with industry trends.</a:t>
            </a:r>
          </a:p>
          <a:p>
            <a:pPr marL="422817" lvl="1" indent="-211408" algn="l">
              <a:lnSpc>
                <a:spcPts val="2741"/>
              </a:lnSpc>
              <a:spcBef>
                <a:spcPct val="0"/>
              </a:spcBef>
              <a:buFont typeface="Arial"/>
              <a:buChar char="•"/>
            </a:pPr>
            <a:r>
              <a:rPr lang="en-US" sz="1958" u="none">
                <a:solidFill>
                  <a:srgbClr val="000000"/>
                </a:solidFill>
                <a:latin typeface="TT Chocolates Bold"/>
                <a:ea typeface="TT Chocolates Bold"/>
                <a:cs typeface="TT Chocolates Bold"/>
                <a:sym typeface="TT Chocolates Bold"/>
              </a:rPr>
              <a:t>Regain her career momentum</a:t>
            </a:r>
            <a:r>
              <a:rPr lang="en-US" sz="1958" u="none">
                <a:solidFill>
                  <a:srgbClr val="000000"/>
                </a:solidFill>
                <a:latin typeface="TT Chocolates"/>
                <a:ea typeface="TT Chocolates"/>
                <a:cs typeface="TT Chocolates"/>
                <a:sym typeface="TT Chocolates"/>
              </a:rPr>
              <a:t> and work towards long-term career goals.</a:t>
            </a:r>
          </a:p>
          <a:p>
            <a:pPr marL="0" lvl="0" indent="0" algn="l">
              <a:lnSpc>
                <a:spcPts val="2741"/>
              </a:lnSpc>
              <a:spcBef>
                <a:spcPct val="0"/>
              </a:spcBef>
            </a:pPr>
            <a:endParaRPr lang="en-US" sz="1958" u="none">
              <a:solidFill>
                <a:srgbClr val="000000"/>
              </a:solidFill>
              <a:latin typeface="TT Chocolates"/>
              <a:ea typeface="TT Chocolates"/>
              <a:cs typeface="TT Chocolates"/>
              <a:sym typeface="TT Chocolates"/>
            </a:endParaRPr>
          </a:p>
        </p:txBody>
      </p:sp>
      <p:sp>
        <p:nvSpPr>
          <p:cNvPr id="18" name="TextBox 18"/>
          <p:cNvSpPr txBox="1"/>
          <p:nvPr/>
        </p:nvSpPr>
        <p:spPr>
          <a:xfrm>
            <a:off x="5531081" y="4035163"/>
            <a:ext cx="11580246" cy="1369265"/>
          </a:xfrm>
          <a:prstGeom prst="rect">
            <a:avLst/>
          </a:prstGeom>
        </p:spPr>
        <p:txBody>
          <a:bodyPr lIns="0" tIns="0" rIns="0" bIns="0" rtlCol="0" anchor="t">
            <a:spAutoFit/>
          </a:bodyPr>
          <a:lstStyle/>
          <a:p>
            <a:pPr marL="422819" lvl="1" indent="-211409" algn="l">
              <a:lnSpc>
                <a:spcPts val="2741"/>
              </a:lnSpc>
              <a:buFont typeface="Arial"/>
              <a:buChar char="•"/>
            </a:pPr>
            <a:r>
              <a:rPr lang="en-US" sz="1958">
                <a:solidFill>
                  <a:srgbClr val="000000"/>
                </a:solidFill>
                <a:latin typeface="TT Chocolates Bold"/>
                <a:ea typeface="TT Chocolates Bold"/>
                <a:cs typeface="TT Chocolates Bold"/>
                <a:sym typeface="TT Chocolates Bold"/>
              </a:rPr>
              <a:t>Catching up with new marketing tools</a:t>
            </a:r>
            <a:r>
              <a:rPr lang="en-US" sz="1958">
                <a:solidFill>
                  <a:srgbClr val="000000"/>
                </a:solidFill>
                <a:latin typeface="TT Chocolates"/>
                <a:ea typeface="TT Chocolates"/>
                <a:cs typeface="TT Chocolates"/>
                <a:sym typeface="TT Chocolates"/>
              </a:rPr>
              <a:t>, technologies, and strategies that have emerged during her break.</a:t>
            </a:r>
          </a:p>
          <a:p>
            <a:pPr marL="422819" lvl="1" indent="-211409" algn="l">
              <a:lnSpc>
                <a:spcPts val="2741"/>
              </a:lnSpc>
              <a:buFont typeface="Arial"/>
              <a:buChar char="•"/>
            </a:pPr>
            <a:r>
              <a:rPr lang="en-US" sz="1958">
                <a:solidFill>
                  <a:srgbClr val="000000"/>
                </a:solidFill>
                <a:latin typeface="TT Chocolates"/>
                <a:ea typeface="TT Chocolates"/>
                <a:cs typeface="TT Chocolates"/>
                <a:sym typeface="TT Chocolates"/>
              </a:rPr>
              <a:t>Overcoming any loss of confidence due to time away from the workforce.</a:t>
            </a:r>
          </a:p>
          <a:p>
            <a:pPr marL="422819" lvl="1" indent="-211409" algn="l">
              <a:lnSpc>
                <a:spcPts val="2741"/>
              </a:lnSpc>
              <a:buFont typeface="Arial"/>
              <a:buChar char="•"/>
            </a:pPr>
            <a:r>
              <a:rPr lang="en-US" sz="1958">
                <a:solidFill>
                  <a:srgbClr val="000000"/>
                </a:solidFill>
                <a:latin typeface="TT Chocolates"/>
                <a:ea typeface="TT Chocolates"/>
                <a:cs typeface="TT Chocolates"/>
                <a:sym typeface="TT Chocolates"/>
              </a:rPr>
              <a:t>Navigating potential biases and challenges of </a:t>
            </a:r>
            <a:r>
              <a:rPr lang="en-US" sz="1958">
                <a:solidFill>
                  <a:srgbClr val="000000"/>
                </a:solidFill>
                <a:latin typeface="TT Chocolates Bold"/>
                <a:ea typeface="TT Chocolates Bold"/>
                <a:cs typeface="TT Chocolates Bold"/>
                <a:sym typeface="TT Chocolates Bold"/>
              </a:rPr>
              <a:t>re-entering the job market </a:t>
            </a:r>
            <a:r>
              <a:rPr lang="en-US" sz="1958">
                <a:solidFill>
                  <a:srgbClr val="000000"/>
                </a:solidFill>
                <a:latin typeface="TT Chocolates"/>
                <a:ea typeface="TT Chocolates"/>
                <a:cs typeface="TT Chocolates"/>
                <a:sym typeface="TT Chocolates"/>
              </a:rPr>
              <a:t>after a hiatus.</a:t>
            </a:r>
          </a:p>
          <a:p>
            <a:pPr marL="0" lvl="0" indent="0" algn="l">
              <a:lnSpc>
                <a:spcPts val="2741"/>
              </a:lnSpc>
              <a:spcBef>
                <a:spcPct val="0"/>
              </a:spcBef>
            </a:pPr>
            <a:endParaRPr lang="en-US" sz="1958">
              <a:solidFill>
                <a:srgbClr val="000000"/>
              </a:solidFill>
              <a:latin typeface="TT Chocolates"/>
              <a:ea typeface="TT Chocolates"/>
              <a:cs typeface="TT Chocolates"/>
              <a:sym typeface="TT Chocolates"/>
            </a:endParaRPr>
          </a:p>
        </p:txBody>
      </p:sp>
      <p:sp>
        <p:nvSpPr>
          <p:cNvPr id="19" name="TextBox 19"/>
          <p:cNvSpPr txBox="1"/>
          <p:nvPr/>
        </p:nvSpPr>
        <p:spPr>
          <a:xfrm>
            <a:off x="5513382" y="3560751"/>
            <a:ext cx="11580246" cy="352425"/>
          </a:xfrm>
          <a:prstGeom prst="rect">
            <a:avLst/>
          </a:prstGeom>
        </p:spPr>
        <p:txBody>
          <a:bodyPr lIns="0" tIns="0" rIns="0" bIns="0" rtlCol="0" anchor="t">
            <a:spAutoFit/>
          </a:bodyPr>
          <a:lstStyle/>
          <a:p>
            <a:pPr marL="0" lvl="0" indent="0" algn="l">
              <a:lnSpc>
                <a:spcPts val="2774"/>
              </a:lnSpc>
              <a:spcBef>
                <a:spcPct val="0"/>
              </a:spcBef>
            </a:pPr>
            <a:r>
              <a:rPr lang="en-US" sz="2312" spc="69">
                <a:solidFill>
                  <a:srgbClr val="000000"/>
                </a:solidFill>
                <a:latin typeface="TT Chocolates Bold"/>
                <a:ea typeface="TT Chocolates Bold"/>
                <a:cs typeface="TT Chocolates Bold"/>
                <a:sym typeface="TT Chocolates Bold"/>
              </a:rPr>
              <a:t>Challenges</a:t>
            </a:r>
          </a:p>
        </p:txBody>
      </p:sp>
      <p:grpSp>
        <p:nvGrpSpPr>
          <p:cNvPr id="20" name="Group 20"/>
          <p:cNvGrpSpPr/>
          <p:nvPr/>
        </p:nvGrpSpPr>
        <p:grpSpPr>
          <a:xfrm>
            <a:off x="5531081" y="5833054"/>
            <a:ext cx="11452933" cy="2036906"/>
            <a:chOff x="0" y="0"/>
            <a:chExt cx="15270577" cy="2715875"/>
          </a:xfrm>
        </p:grpSpPr>
        <p:sp>
          <p:nvSpPr>
            <p:cNvPr id="21" name="TextBox 21"/>
            <p:cNvSpPr txBox="1"/>
            <p:nvPr/>
          </p:nvSpPr>
          <p:spPr>
            <a:xfrm>
              <a:off x="0" y="572728"/>
              <a:ext cx="15270577" cy="2143146"/>
            </a:xfrm>
            <a:prstGeom prst="rect">
              <a:avLst/>
            </a:prstGeom>
          </p:spPr>
          <p:txBody>
            <a:bodyPr lIns="0" tIns="0" rIns="0" bIns="0" rtlCol="0" anchor="t">
              <a:spAutoFit/>
            </a:bodyPr>
            <a:lstStyle/>
            <a:p>
              <a:pPr marL="401226" lvl="1" indent="-200613" algn="l">
                <a:lnSpc>
                  <a:spcPts val="2601"/>
                </a:lnSpc>
                <a:buFont typeface="Arial"/>
                <a:buChar char="•"/>
              </a:pPr>
              <a:r>
                <a:rPr lang="en-US" sz="1858">
                  <a:solidFill>
                    <a:srgbClr val="000000"/>
                  </a:solidFill>
                  <a:latin typeface="TT Chocolates"/>
                  <a:ea typeface="TT Chocolates"/>
                  <a:cs typeface="TT Chocolates"/>
                  <a:sym typeface="TT Chocolates"/>
                </a:rPr>
                <a:t>Desire to </a:t>
              </a:r>
              <a:r>
                <a:rPr lang="en-US" sz="1858">
                  <a:solidFill>
                    <a:srgbClr val="000000"/>
                  </a:solidFill>
                  <a:latin typeface="TT Chocolates Bold"/>
                  <a:ea typeface="TT Chocolates Bold"/>
                  <a:cs typeface="TT Chocolates Bold"/>
                  <a:sym typeface="TT Chocolates Bold"/>
                </a:rPr>
                <a:t>achieve personal and professional growth </a:t>
              </a:r>
              <a:r>
                <a:rPr lang="en-US" sz="1858">
                  <a:solidFill>
                    <a:srgbClr val="000000"/>
                  </a:solidFill>
                  <a:latin typeface="TT Chocolates"/>
                  <a:ea typeface="TT Chocolates"/>
                  <a:cs typeface="TT Chocolates"/>
                  <a:sym typeface="TT Chocolates"/>
                </a:rPr>
                <a:t>and contribute to the workforce.</a:t>
              </a:r>
            </a:p>
            <a:p>
              <a:pPr marL="401226" lvl="1" indent="-200613" algn="l">
                <a:lnSpc>
                  <a:spcPts val="2601"/>
                </a:lnSpc>
                <a:buFont typeface="Arial"/>
                <a:buChar char="•"/>
              </a:pPr>
              <a:r>
                <a:rPr lang="en-US" sz="1858">
                  <a:solidFill>
                    <a:srgbClr val="000000"/>
                  </a:solidFill>
                  <a:latin typeface="TT Chocolates Bold"/>
                  <a:ea typeface="TT Chocolates Bold"/>
                  <a:cs typeface="TT Chocolates Bold"/>
                  <a:sym typeface="TT Chocolates Bold"/>
                </a:rPr>
                <a:t>Re-establishing financial independence</a:t>
              </a:r>
              <a:r>
                <a:rPr lang="en-US" sz="1858">
                  <a:solidFill>
                    <a:srgbClr val="000000"/>
                  </a:solidFill>
                  <a:latin typeface="TT Chocolates"/>
                  <a:ea typeface="TT Chocolates"/>
                  <a:cs typeface="TT Chocolates"/>
                  <a:sym typeface="TT Chocolates"/>
                </a:rPr>
                <a:t> and contributing to the family income.</a:t>
              </a:r>
            </a:p>
            <a:p>
              <a:pPr marL="401226" lvl="1" indent="-200613" algn="l">
                <a:lnSpc>
                  <a:spcPts val="2601"/>
                </a:lnSpc>
                <a:buFont typeface="Arial"/>
                <a:buChar char="•"/>
              </a:pPr>
              <a:r>
                <a:rPr lang="en-US" sz="1858">
                  <a:solidFill>
                    <a:srgbClr val="000000"/>
                  </a:solidFill>
                  <a:latin typeface="TT Chocolates"/>
                  <a:ea typeface="TT Chocolates"/>
                  <a:cs typeface="TT Chocolates"/>
                  <a:sym typeface="TT Chocolates"/>
                </a:rPr>
                <a:t>Being a positive role model for her child by pursuing her career ambitions.</a:t>
              </a:r>
            </a:p>
            <a:p>
              <a:pPr algn="l">
                <a:lnSpc>
                  <a:spcPts val="2601"/>
                </a:lnSpc>
              </a:pPr>
              <a:endParaRPr lang="en-US" sz="1858">
                <a:solidFill>
                  <a:srgbClr val="000000"/>
                </a:solidFill>
                <a:latin typeface="TT Chocolates"/>
                <a:ea typeface="TT Chocolates"/>
                <a:cs typeface="TT Chocolates"/>
                <a:sym typeface="TT Chocolates"/>
              </a:endParaRPr>
            </a:p>
            <a:p>
              <a:pPr marL="0" lvl="0" indent="0" algn="l">
                <a:lnSpc>
                  <a:spcPts val="2601"/>
                </a:lnSpc>
                <a:spcBef>
                  <a:spcPct val="0"/>
                </a:spcBef>
              </a:pPr>
              <a:endParaRPr lang="en-US" sz="1858">
                <a:solidFill>
                  <a:srgbClr val="000000"/>
                </a:solidFill>
                <a:latin typeface="TT Chocolates"/>
                <a:ea typeface="TT Chocolates"/>
                <a:cs typeface="TT Chocolates"/>
                <a:sym typeface="TT Chocolates"/>
              </a:endParaRPr>
            </a:p>
          </p:txBody>
        </p:sp>
        <p:sp>
          <p:nvSpPr>
            <p:cNvPr id="22" name="TextBox 22"/>
            <p:cNvSpPr txBox="1"/>
            <p:nvPr/>
          </p:nvSpPr>
          <p:spPr>
            <a:xfrm>
              <a:off x="0" y="-9525"/>
              <a:ext cx="15270577" cy="459078"/>
            </a:xfrm>
            <a:prstGeom prst="rect">
              <a:avLst/>
            </a:prstGeom>
          </p:spPr>
          <p:txBody>
            <a:bodyPr lIns="0" tIns="0" rIns="0" bIns="0" rtlCol="0" anchor="t">
              <a:spAutoFit/>
            </a:bodyPr>
            <a:lstStyle/>
            <a:p>
              <a:pPr marL="0" lvl="0" indent="0" algn="l">
                <a:lnSpc>
                  <a:spcPts val="2654"/>
                </a:lnSpc>
                <a:spcBef>
                  <a:spcPct val="0"/>
                </a:spcBef>
              </a:pPr>
              <a:r>
                <a:rPr lang="en-US" sz="2212" spc="66">
                  <a:solidFill>
                    <a:srgbClr val="000000"/>
                  </a:solidFill>
                  <a:latin typeface="TT Chocolates Bold"/>
                  <a:ea typeface="TT Chocolates Bold"/>
                  <a:cs typeface="TT Chocolates Bold"/>
                  <a:sym typeface="TT Chocolates Bold"/>
                </a:rPr>
                <a:t>Motivation</a:t>
              </a:r>
            </a:p>
          </p:txBody>
        </p:sp>
      </p:grpSp>
      <p:sp>
        <p:nvSpPr>
          <p:cNvPr id="23" name="AutoShape 23"/>
          <p:cNvSpPr/>
          <p:nvPr/>
        </p:nvSpPr>
        <p:spPr>
          <a:xfrm>
            <a:off x="5163877" y="7990350"/>
            <a:ext cx="12095423" cy="1783666"/>
          </a:xfrm>
          <a:prstGeom prst="rect">
            <a:avLst/>
          </a:prstGeom>
          <a:solidFill>
            <a:srgbClr val="FFFFFF"/>
          </a:solidFill>
        </p:spPr>
      </p:sp>
      <p:grpSp>
        <p:nvGrpSpPr>
          <p:cNvPr id="24" name="Group 24"/>
          <p:cNvGrpSpPr/>
          <p:nvPr/>
        </p:nvGrpSpPr>
        <p:grpSpPr>
          <a:xfrm>
            <a:off x="5531081" y="8214409"/>
            <a:ext cx="11452933" cy="746798"/>
            <a:chOff x="0" y="0"/>
            <a:chExt cx="15270577" cy="995730"/>
          </a:xfrm>
        </p:grpSpPr>
        <p:sp>
          <p:nvSpPr>
            <p:cNvPr id="25" name="TextBox 25"/>
            <p:cNvSpPr txBox="1"/>
            <p:nvPr/>
          </p:nvSpPr>
          <p:spPr>
            <a:xfrm>
              <a:off x="0" y="572728"/>
              <a:ext cx="15270577" cy="423002"/>
            </a:xfrm>
            <a:prstGeom prst="rect">
              <a:avLst/>
            </a:prstGeom>
          </p:spPr>
          <p:txBody>
            <a:bodyPr lIns="0" tIns="0" rIns="0" bIns="0" rtlCol="0" anchor="t">
              <a:spAutoFit/>
            </a:bodyPr>
            <a:lstStyle/>
            <a:p>
              <a:pPr marL="401226" lvl="1" indent="-200613" algn="l">
                <a:lnSpc>
                  <a:spcPts val="2601"/>
                </a:lnSpc>
                <a:buFont typeface="Arial"/>
                <a:buChar char="•"/>
              </a:pPr>
              <a:r>
                <a:rPr lang="en-US" sz="1858">
                  <a:solidFill>
                    <a:srgbClr val="000000"/>
                  </a:solidFill>
                  <a:latin typeface="TT Chocolates"/>
                  <a:ea typeface="TT Chocolates"/>
                  <a:cs typeface="TT Chocolates"/>
                  <a:sym typeface="TT Chocolates"/>
                </a:rPr>
                <a:t>Professional guidance and mentorship to navigate her return to the workforce and career advancement.</a:t>
              </a:r>
            </a:p>
          </p:txBody>
        </p:sp>
        <p:sp>
          <p:nvSpPr>
            <p:cNvPr id="26" name="TextBox 26"/>
            <p:cNvSpPr txBox="1"/>
            <p:nvPr/>
          </p:nvSpPr>
          <p:spPr>
            <a:xfrm>
              <a:off x="0" y="-9525"/>
              <a:ext cx="15270577" cy="459078"/>
            </a:xfrm>
            <a:prstGeom prst="rect">
              <a:avLst/>
            </a:prstGeom>
          </p:spPr>
          <p:txBody>
            <a:bodyPr lIns="0" tIns="0" rIns="0" bIns="0" rtlCol="0" anchor="t">
              <a:spAutoFit/>
            </a:bodyPr>
            <a:lstStyle/>
            <a:p>
              <a:pPr marL="0" lvl="0" indent="0" algn="l">
                <a:lnSpc>
                  <a:spcPts val="2654"/>
                </a:lnSpc>
                <a:spcBef>
                  <a:spcPct val="0"/>
                </a:spcBef>
              </a:pPr>
              <a:r>
                <a:rPr lang="en-US" sz="2212" spc="66">
                  <a:solidFill>
                    <a:srgbClr val="000000"/>
                  </a:solidFill>
                  <a:latin typeface="TT Chocolates Bold"/>
                  <a:ea typeface="TT Chocolates Bold"/>
                  <a:cs typeface="TT Chocolates Bold"/>
                  <a:sym typeface="TT Chocolates Bold"/>
                </a:rPr>
                <a:t>Pain Points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569E"/>
        </a:solidFill>
        <a:effectLst/>
      </p:bgPr>
    </p:bg>
    <p:spTree>
      <p:nvGrpSpPr>
        <p:cNvPr id="1" name=""/>
        <p:cNvGrpSpPr/>
        <p:nvPr/>
      </p:nvGrpSpPr>
      <p:grpSpPr>
        <a:xfrm>
          <a:off x="0" y="0"/>
          <a:ext cx="0" cy="0"/>
          <a:chOff x="0" y="0"/>
          <a:chExt cx="0" cy="0"/>
        </a:xfrm>
      </p:grpSpPr>
      <p:grpSp>
        <p:nvGrpSpPr>
          <p:cNvPr id="2" name="Group 2"/>
          <p:cNvGrpSpPr/>
          <p:nvPr/>
        </p:nvGrpSpPr>
        <p:grpSpPr>
          <a:xfrm>
            <a:off x="-167717" y="-64396"/>
            <a:ext cx="18632670" cy="1028700"/>
            <a:chOff x="0" y="0"/>
            <a:chExt cx="4907370" cy="270933"/>
          </a:xfrm>
        </p:grpSpPr>
        <p:sp>
          <p:nvSpPr>
            <p:cNvPr id="3" name="Freeform 3"/>
            <p:cNvSpPr/>
            <p:nvPr/>
          </p:nvSpPr>
          <p:spPr>
            <a:xfrm>
              <a:off x="0" y="0"/>
              <a:ext cx="4907370" cy="270933"/>
            </a:xfrm>
            <a:custGeom>
              <a:avLst/>
              <a:gdLst/>
              <a:ahLst/>
              <a:cxnLst/>
              <a:rect l="l" t="t" r="r" b="b"/>
              <a:pathLst>
                <a:path w="4907370" h="270933">
                  <a:moveTo>
                    <a:pt x="0" y="0"/>
                  </a:moveTo>
                  <a:lnTo>
                    <a:pt x="4907370" y="0"/>
                  </a:lnTo>
                  <a:lnTo>
                    <a:pt x="4907370" y="270933"/>
                  </a:lnTo>
                  <a:lnTo>
                    <a:pt x="0" y="270933"/>
                  </a:lnTo>
                  <a:close/>
                </a:path>
              </a:pathLst>
            </a:custGeom>
            <a:solidFill>
              <a:srgbClr val="00569E"/>
            </a:solidFill>
            <a:ln cap="sq">
              <a:noFill/>
              <a:prstDash val="solid"/>
              <a:miter/>
            </a:ln>
          </p:spPr>
        </p:sp>
        <p:sp>
          <p:nvSpPr>
            <p:cNvPr id="4" name="TextBox 4"/>
            <p:cNvSpPr txBox="1"/>
            <p:nvPr/>
          </p:nvSpPr>
          <p:spPr>
            <a:xfrm>
              <a:off x="0" y="-38100"/>
              <a:ext cx="4907370" cy="30903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5797346" y="269296"/>
            <a:ext cx="1879490"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KEY STATISTICS</a:t>
            </a:r>
          </a:p>
        </p:txBody>
      </p:sp>
      <p:sp>
        <p:nvSpPr>
          <p:cNvPr id="6" name="TextBox 6"/>
          <p:cNvSpPr txBox="1"/>
          <p:nvPr/>
        </p:nvSpPr>
        <p:spPr>
          <a:xfrm>
            <a:off x="11108238" y="269296"/>
            <a:ext cx="2389923"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TARGET CUSTOMERS</a:t>
            </a:r>
          </a:p>
        </p:txBody>
      </p:sp>
      <p:sp>
        <p:nvSpPr>
          <p:cNvPr id="7" name="TextBox 7"/>
          <p:cNvSpPr txBox="1"/>
          <p:nvPr/>
        </p:nvSpPr>
        <p:spPr>
          <a:xfrm>
            <a:off x="13688661" y="269296"/>
            <a:ext cx="1854628" cy="323215"/>
          </a:xfrm>
          <a:prstGeom prst="rect">
            <a:avLst/>
          </a:prstGeom>
        </p:spPr>
        <p:txBody>
          <a:bodyPr lIns="0" tIns="0" rIns="0" bIns="0" rtlCol="0" anchor="t">
            <a:spAutoFit/>
          </a:bodyPr>
          <a:lstStyle/>
          <a:p>
            <a:pPr algn="ctr">
              <a:lnSpc>
                <a:spcPts val="2660"/>
              </a:lnSpc>
            </a:pPr>
            <a:r>
              <a:rPr lang="en-US" sz="1900" u="sng">
                <a:solidFill>
                  <a:srgbClr val="FFFFFF"/>
                </a:solidFill>
                <a:latin typeface="TT Chocolates Bold Italics"/>
                <a:ea typeface="TT Chocolates Bold Italics"/>
                <a:cs typeface="TT Chocolates Bold Italics"/>
                <a:sym typeface="TT Chocolates Bold Italics"/>
              </a:rPr>
              <a:t>USER PERSONA</a:t>
            </a:r>
          </a:p>
        </p:txBody>
      </p:sp>
      <p:sp>
        <p:nvSpPr>
          <p:cNvPr id="8" name="TextBox 8"/>
          <p:cNvSpPr txBox="1"/>
          <p:nvPr/>
        </p:nvSpPr>
        <p:spPr>
          <a:xfrm>
            <a:off x="15604844" y="269296"/>
            <a:ext cx="2683156"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RECOMMENDATIONS</a:t>
            </a:r>
          </a:p>
        </p:txBody>
      </p:sp>
      <p:sp>
        <p:nvSpPr>
          <p:cNvPr id="9" name="TextBox 9"/>
          <p:cNvSpPr txBox="1"/>
          <p:nvPr/>
        </p:nvSpPr>
        <p:spPr>
          <a:xfrm>
            <a:off x="7850452" y="269296"/>
            <a:ext cx="3067286"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WHAT WORKS FOR UDEMY</a:t>
            </a:r>
          </a:p>
        </p:txBody>
      </p:sp>
      <p:sp>
        <p:nvSpPr>
          <p:cNvPr id="10" name="AutoShape 10"/>
          <p:cNvSpPr/>
          <p:nvPr/>
        </p:nvSpPr>
        <p:spPr>
          <a:xfrm>
            <a:off x="748208" y="7206217"/>
            <a:ext cx="4115246" cy="2567798"/>
          </a:xfrm>
          <a:prstGeom prst="rect">
            <a:avLst/>
          </a:prstGeom>
          <a:solidFill>
            <a:srgbClr val="FFFFFF"/>
          </a:solidFill>
        </p:spPr>
      </p:sp>
      <p:sp>
        <p:nvSpPr>
          <p:cNvPr id="11" name="AutoShape 11"/>
          <p:cNvSpPr/>
          <p:nvPr/>
        </p:nvSpPr>
        <p:spPr>
          <a:xfrm>
            <a:off x="5163877" y="1190751"/>
            <a:ext cx="12095423" cy="2033055"/>
          </a:xfrm>
          <a:prstGeom prst="rect">
            <a:avLst/>
          </a:prstGeom>
          <a:solidFill>
            <a:srgbClr val="FFFFFF"/>
          </a:solidFill>
        </p:spPr>
      </p:sp>
      <p:sp>
        <p:nvSpPr>
          <p:cNvPr id="12" name="AutoShape 12"/>
          <p:cNvSpPr/>
          <p:nvPr/>
        </p:nvSpPr>
        <p:spPr>
          <a:xfrm>
            <a:off x="5163877" y="5527539"/>
            <a:ext cx="12095423" cy="1678678"/>
          </a:xfrm>
          <a:prstGeom prst="rect">
            <a:avLst/>
          </a:prstGeom>
          <a:solidFill>
            <a:srgbClr val="FFFFFF"/>
          </a:solidFill>
        </p:spPr>
      </p:sp>
      <p:sp>
        <p:nvSpPr>
          <p:cNvPr id="13" name="AutoShape 13"/>
          <p:cNvSpPr/>
          <p:nvPr/>
        </p:nvSpPr>
        <p:spPr>
          <a:xfrm>
            <a:off x="5163877" y="3351119"/>
            <a:ext cx="12095423" cy="1999409"/>
          </a:xfrm>
          <a:prstGeom prst="rect">
            <a:avLst/>
          </a:prstGeom>
          <a:solidFill>
            <a:srgbClr val="FFFFFF"/>
          </a:solidFill>
        </p:spPr>
      </p:sp>
      <p:sp>
        <p:nvSpPr>
          <p:cNvPr id="14" name="TextBox 14"/>
          <p:cNvSpPr txBox="1"/>
          <p:nvPr/>
        </p:nvSpPr>
        <p:spPr>
          <a:xfrm>
            <a:off x="901001" y="7603602"/>
            <a:ext cx="3809659" cy="1654698"/>
          </a:xfrm>
          <a:prstGeom prst="rect">
            <a:avLst/>
          </a:prstGeom>
        </p:spPr>
        <p:txBody>
          <a:bodyPr lIns="0" tIns="0" rIns="0" bIns="0" rtlCol="0" anchor="t">
            <a:spAutoFit/>
          </a:bodyPr>
          <a:lstStyle/>
          <a:p>
            <a:pPr marL="0" lvl="0" indent="0" algn="l">
              <a:lnSpc>
                <a:spcPts val="2246"/>
              </a:lnSpc>
              <a:spcBef>
                <a:spcPct val="0"/>
              </a:spcBef>
            </a:pPr>
            <a:r>
              <a:rPr lang="en-US" sz="1604" spc="8">
                <a:solidFill>
                  <a:srgbClr val="000000"/>
                </a:solidFill>
                <a:latin typeface="TT Chocolates Italics"/>
                <a:ea typeface="TT Chocolates Italics"/>
                <a:cs typeface="TT Chocolates Italics"/>
                <a:sym typeface="TT Chocolates Italics"/>
              </a:rPr>
              <a:t>Paul, a 23-year-old MBA student with a dentistry background, is transitioning to business for personal growth and career fulfillment. He actively seeks guidance and practical experiences to navigate his new path.</a:t>
            </a:r>
          </a:p>
        </p:txBody>
      </p:sp>
      <p:sp>
        <p:nvSpPr>
          <p:cNvPr id="15" name="TextBox 15"/>
          <p:cNvSpPr txBox="1"/>
          <p:nvPr/>
        </p:nvSpPr>
        <p:spPr>
          <a:xfrm>
            <a:off x="5531081" y="1372254"/>
            <a:ext cx="5011643" cy="352425"/>
          </a:xfrm>
          <a:prstGeom prst="rect">
            <a:avLst/>
          </a:prstGeom>
        </p:spPr>
        <p:txBody>
          <a:bodyPr lIns="0" tIns="0" rIns="0" bIns="0" rtlCol="0" anchor="t">
            <a:spAutoFit/>
          </a:bodyPr>
          <a:lstStyle/>
          <a:p>
            <a:pPr marL="0" lvl="0" indent="0" algn="l">
              <a:lnSpc>
                <a:spcPts val="2774"/>
              </a:lnSpc>
              <a:spcBef>
                <a:spcPct val="0"/>
              </a:spcBef>
            </a:pPr>
            <a:r>
              <a:rPr lang="en-US" sz="2312" spc="69">
                <a:solidFill>
                  <a:srgbClr val="000000"/>
                </a:solidFill>
                <a:latin typeface="TT Chocolates Bold"/>
                <a:ea typeface="TT Chocolates Bold"/>
                <a:cs typeface="TT Chocolates Bold"/>
                <a:sym typeface="TT Chocolates Bold"/>
              </a:rPr>
              <a:t>Goals</a:t>
            </a:r>
          </a:p>
        </p:txBody>
      </p:sp>
      <p:sp>
        <p:nvSpPr>
          <p:cNvPr id="16" name="TextBox 16"/>
          <p:cNvSpPr txBox="1"/>
          <p:nvPr/>
        </p:nvSpPr>
        <p:spPr>
          <a:xfrm>
            <a:off x="5577039" y="1800879"/>
            <a:ext cx="11452933" cy="1369265"/>
          </a:xfrm>
          <a:prstGeom prst="rect">
            <a:avLst/>
          </a:prstGeom>
        </p:spPr>
        <p:txBody>
          <a:bodyPr lIns="0" tIns="0" rIns="0" bIns="0" rtlCol="0" anchor="t">
            <a:spAutoFit/>
          </a:bodyPr>
          <a:lstStyle/>
          <a:p>
            <a:pPr marL="422817" lvl="1" indent="-211408" algn="l">
              <a:lnSpc>
                <a:spcPts val="2741"/>
              </a:lnSpc>
              <a:buFont typeface="Arial"/>
              <a:buChar char="•"/>
            </a:pPr>
            <a:r>
              <a:rPr lang="en-US" sz="1958">
                <a:solidFill>
                  <a:srgbClr val="000000"/>
                </a:solidFill>
                <a:latin typeface="TT Chocolates"/>
                <a:ea typeface="TT Chocolates"/>
                <a:cs typeface="TT Chocolates"/>
                <a:sym typeface="TT Chocolates"/>
              </a:rPr>
              <a:t>Transition from </a:t>
            </a:r>
            <a:r>
              <a:rPr lang="en-US" sz="1958">
                <a:solidFill>
                  <a:srgbClr val="000000"/>
                </a:solidFill>
                <a:latin typeface="TT Chocolates Bold"/>
                <a:ea typeface="TT Chocolates Bold"/>
                <a:cs typeface="TT Chocolates Bold"/>
                <a:sym typeface="TT Chocolates Bold"/>
              </a:rPr>
              <a:t>dentistry to a new career</a:t>
            </a:r>
            <a:r>
              <a:rPr lang="en-US" sz="1958">
                <a:solidFill>
                  <a:srgbClr val="000000"/>
                </a:solidFill>
                <a:latin typeface="TT Chocolates"/>
                <a:ea typeface="TT Chocolates"/>
                <a:cs typeface="TT Chocolates"/>
                <a:sym typeface="TT Chocolates"/>
              </a:rPr>
              <a:t>.</a:t>
            </a:r>
          </a:p>
          <a:p>
            <a:pPr marL="422817" lvl="1" indent="-211408" algn="l">
              <a:lnSpc>
                <a:spcPts val="2741"/>
              </a:lnSpc>
              <a:buFont typeface="Arial"/>
              <a:buChar char="•"/>
            </a:pPr>
            <a:r>
              <a:rPr lang="en-US" sz="1958">
                <a:solidFill>
                  <a:srgbClr val="000000"/>
                </a:solidFill>
                <a:latin typeface="TT Chocolates"/>
                <a:ea typeface="TT Chocolates"/>
                <a:cs typeface="TT Chocolates"/>
                <a:sym typeface="TT Chocolates"/>
              </a:rPr>
              <a:t>Acquire knowledge and </a:t>
            </a:r>
            <a:r>
              <a:rPr lang="en-US" sz="1958">
                <a:solidFill>
                  <a:srgbClr val="000000"/>
                </a:solidFill>
                <a:latin typeface="TT Chocolates Bold"/>
                <a:ea typeface="TT Chocolates Bold"/>
                <a:cs typeface="TT Chocolates Bold"/>
                <a:sym typeface="TT Chocolates Bold"/>
              </a:rPr>
              <a:t>skills in diverse fields</a:t>
            </a:r>
            <a:r>
              <a:rPr lang="en-US" sz="1958">
                <a:solidFill>
                  <a:srgbClr val="000000"/>
                </a:solidFill>
                <a:latin typeface="TT Chocolates"/>
                <a:ea typeface="TT Chocolates"/>
                <a:cs typeface="TT Chocolates"/>
                <a:sym typeface="TT Chocolates"/>
              </a:rPr>
              <a:t> such as marketing, finance, and management.</a:t>
            </a:r>
          </a:p>
          <a:p>
            <a:pPr marL="422817" lvl="1" indent="-211408" algn="l">
              <a:lnSpc>
                <a:spcPts val="2741"/>
              </a:lnSpc>
              <a:buFont typeface="Arial"/>
              <a:buChar char="•"/>
            </a:pPr>
            <a:r>
              <a:rPr lang="en-US" sz="1958">
                <a:solidFill>
                  <a:srgbClr val="000000"/>
                </a:solidFill>
                <a:latin typeface="TT Chocolates"/>
                <a:ea typeface="TT Chocolates"/>
                <a:cs typeface="TT Chocolates"/>
                <a:sym typeface="TT Chocolates"/>
              </a:rPr>
              <a:t>Identify his passion and strengths through </a:t>
            </a:r>
            <a:r>
              <a:rPr lang="en-US" sz="1958">
                <a:solidFill>
                  <a:srgbClr val="000000"/>
                </a:solidFill>
                <a:latin typeface="TT Chocolates Bold"/>
                <a:ea typeface="TT Chocolates Bold"/>
                <a:cs typeface="TT Chocolates Bold"/>
                <a:sym typeface="TT Chocolates Bold"/>
              </a:rPr>
              <a:t>exposure to various business</a:t>
            </a:r>
            <a:r>
              <a:rPr lang="en-US" sz="1958">
                <a:solidFill>
                  <a:srgbClr val="000000"/>
                </a:solidFill>
                <a:latin typeface="TT Chocolates"/>
                <a:ea typeface="TT Chocolates"/>
                <a:cs typeface="TT Chocolates"/>
                <a:sym typeface="TT Chocolates"/>
              </a:rPr>
              <a:t> domains.</a:t>
            </a:r>
          </a:p>
          <a:p>
            <a:pPr marL="0" lvl="0" indent="0" algn="l">
              <a:lnSpc>
                <a:spcPts val="2741"/>
              </a:lnSpc>
              <a:spcBef>
                <a:spcPct val="0"/>
              </a:spcBef>
            </a:pPr>
            <a:endParaRPr lang="en-US" sz="1958">
              <a:solidFill>
                <a:srgbClr val="000000"/>
              </a:solidFill>
              <a:latin typeface="TT Chocolates"/>
              <a:ea typeface="TT Chocolates"/>
              <a:cs typeface="TT Chocolates"/>
              <a:sym typeface="TT Chocolates"/>
            </a:endParaRPr>
          </a:p>
        </p:txBody>
      </p:sp>
      <p:sp>
        <p:nvSpPr>
          <p:cNvPr id="17" name="TextBox 17"/>
          <p:cNvSpPr txBox="1"/>
          <p:nvPr/>
        </p:nvSpPr>
        <p:spPr>
          <a:xfrm>
            <a:off x="5531081" y="4035163"/>
            <a:ext cx="11580246" cy="1369265"/>
          </a:xfrm>
          <a:prstGeom prst="rect">
            <a:avLst/>
          </a:prstGeom>
        </p:spPr>
        <p:txBody>
          <a:bodyPr lIns="0" tIns="0" rIns="0" bIns="0" rtlCol="0" anchor="t">
            <a:spAutoFit/>
          </a:bodyPr>
          <a:lstStyle/>
          <a:p>
            <a:pPr marL="422819" lvl="1" indent="-211409" algn="l">
              <a:lnSpc>
                <a:spcPts val="2741"/>
              </a:lnSpc>
              <a:buFont typeface="Arial"/>
              <a:buChar char="•"/>
            </a:pPr>
            <a:r>
              <a:rPr lang="en-US" sz="1958">
                <a:solidFill>
                  <a:srgbClr val="000000"/>
                </a:solidFill>
                <a:latin typeface="TT Chocolates Bold"/>
                <a:ea typeface="TT Chocolates Bold"/>
                <a:cs typeface="TT Chocolates Bold"/>
                <a:sym typeface="TT Chocolates Bold"/>
              </a:rPr>
              <a:t>Lack of clarity</a:t>
            </a:r>
            <a:r>
              <a:rPr lang="en-US" sz="1958">
                <a:solidFill>
                  <a:srgbClr val="000000"/>
                </a:solidFill>
                <a:latin typeface="TT Chocolates"/>
                <a:ea typeface="TT Chocolates"/>
                <a:cs typeface="TT Chocolates"/>
                <a:sym typeface="TT Chocolates"/>
              </a:rPr>
              <a:t> about which specific field to pursue.</a:t>
            </a:r>
          </a:p>
          <a:p>
            <a:pPr marL="422819" lvl="1" indent="-211409" algn="l">
              <a:lnSpc>
                <a:spcPts val="2741"/>
              </a:lnSpc>
              <a:buFont typeface="Arial"/>
              <a:buChar char="•"/>
            </a:pPr>
            <a:r>
              <a:rPr lang="en-US" sz="1958">
                <a:solidFill>
                  <a:srgbClr val="000000"/>
                </a:solidFill>
                <a:latin typeface="TT Chocolates"/>
                <a:ea typeface="TT Chocolates"/>
                <a:cs typeface="TT Chocolates"/>
                <a:sym typeface="TT Chocolates"/>
              </a:rPr>
              <a:t>Need to </a:t>
            </a:r>
            <a:r>
              <a:rPr lang="en-US" sz="1958">
                <a:solidFill>
                  <a:srgbClr val="000000"/>
                </a:solidFill>
                <a:latin typeface="TT Chocolates Bold"/>
                <a:ea typeface="TT Chocolates Bold"/>
                <a:cs typeface="TT Chocolates Bold"/>
                <a:sym typeface="TT Chocolates Bold"/>
              </a:rPr>
              <a:t>develop foundational knowledge</a:t>
            </a:r>
            <a:r>
              <a:rPr lang="en-US" sz="1958">
                <a:solidFill>
                  <a:srgbClr val="000000"/>
                </a:solidFill>
                <a:latin typeface="TT Chocolates"/>
                <a:ea typeface="TT Chocolates"/>
                <a:cs typeface="TT Chocolates"/>
                <a:sym typeface="TT Chocolates"/>
              </a:rPr>
              <a:t> in business-related subjects.</a:t>
            </a:r>
          </a:p>
          <a:p>
            <a:pPr marL="422819" lvl="1" indent="-211409" algn="l">
              <a:lnSpc>
                <a:spcPts val="2741"/>
              </a:lnSpc>
              <a:buFont typeface="Arial"/>
              <a:buChar char="•"/>
            </a:pPr>
            <a:r>
              <a:rPr lang="en-US" sz="1958">
                <a:solidFill>
                  <a:srgbClr val="000000"/>
                </a:solidFill>
                <a:latin typeface="TT Chocolates"/>
                <a:ea typeface="TT Chocolates"/>
                <a:cs typeface="TT Chocolates"/>
                <a:sym typeface="TT Chocolates"/>
              </a:rPr>
              <a:t>Overcoming the </a:t>
            </a:r>
            <a:r>
              <a:rPr lang="en-US" sz="1958">
                <a:solidFill>
                  <a:srgbClr val="000000"/>
                </a:solidFill>
                <a:latin typeface="TT Chocolates Bold"/>
                <a:ea typeface="TT Chocolates Bold"/>
                <a:cs typeface="TT Chocolates Bold"/>
                <a:sym typeface="TT Chocolates Bold"/>
              </a:rPr>
              <a:t>challenge of shifting from a specialized field</a:t>
            </a:r>
            <a:r>
              <a:rPr lang="en-US" sz="1958">
                <a:solidFill>
                  <a:srgbClr val="000000"/>
                </a:solidFill>
                <a:latin typeface="TT Chocolates"/>
                <a:ea typeface="TT Chocolates"/>
                <a:cs typeface="TT Chocolates"/>
                <a:sym typeface="TT Chocolates"/>
              </a:rPr>
              <a:t> (dentistry) to more generic business roles.</a:t>
            </a:r>
          </a:p>
          <a:p>
            <a:pPr marL="0" lvl="0" indent="0" algn="l">
              <a:lnSpc>
                <a:spcPts val="2741"/>
              </a:lnSpc>
              <a:spcBef>
                <a:spcPct val="0"/>
              </a:spcBef>
            </a:pPr>
            <a:endParaRPr lang="en-US" sz="1958">
              <a:solidFill>
                <a:srgbClr val="000000"/>
              </a:solidFill>
              <a:latin typeface="TT Chocolates"/>
              <a:ea typeface="TT Chocolates"/>
              <a:cs typeface="TT Chocolates"/>
              <a:sym typeface="TT Chocolates"/>
            </a:endParaRPr>
          </a:p>
        </p:txBody>
      </p:sp>
      <p:sp>
        <p:nvSpPr>
          <p:cNvPr id="18" name="TextBox 18"/>
          <p:cNvSpPr txBox="1"/>
          <p:nvPr/>
        </p:nvSpPr>
        <p:spPr>
          <a:xfrm>
            <a:off x="5513382" y="3560751"/>
            <a:ext cx="11580246" cy="352425"/>
          </a:xfrm>
          <a:prstGeom prst="rect">
            <a:avLst/>
          </a:prstGeom>
        </p:spPr>
        <p:txBody>
          <a:bodyPr lIns="0" tIns="0" rIns="0" bIns="0" rtlCol="0" anchor="t">
            <a:spAutoFit/>
          </a:bodyPr>
          <a:lstStyle/>
          <a:p>
            <a:pPr marL="0" lvl="0" indent="0" algn="l">
              <a:lnSpc>
                <a:spcPts val="2774"/>
              </a:lnSpc>
              <a:spcBef>
                <a:spcPct val="0"/>
              </a:spcBef>
            </a:pPr>
            <a:r>
              <a:rPr lang="en-US" sz="2312" spc="69">
                <a:solidFill>
                  <a:srgbClr val="000000"/>
                </a:solidFill>
                <a:latin typeface="TT Chocolates Bold"/>
                <a:ea typeface="TT Chocolates Bold"/>
                <a:cs typeface="TT Chocolates Bold"/>
                <a:sym typeface="TT Chocolates Bold"/>
              </a:rPr>
              <a:t>Challenges</a:t>
            </a:r>
          </a:p>
        </p:txBody>
      </p:sp>
      <p:grpSp>
        <p:nvGrpSpPr>
          <p:cNvPr id="19" name="Group 19"/>
          <p:cNvGrpSpPr/>
          <p:nvPr/>
        </p:nvGrpSpPr>
        <p:grpSpPr>
          <a:xfrm>
            <a:off x="5513382" y="5623720"/>
            <a:ext cx="11452933" cy="1713137"/>
            <a:chOff x="0" y="0"/>
            <a:chExt cx="15270577" cy="2284183"/>
          </a:xfrm>
        </p:grpSpPr>
        <p:sp>
          <p:nvSpPr>
            <p:cNvPr id="20" name="TextBox 20"/>
            <p:cNvSpPr txBox="1"/>
            <p:nvPr/>
          </p:nvSpPr>
          <p:spPr>
            <a:xfrm>
              <a:off x="0" y="572728"/>
              <a:ext cx="15270577" cy="1711454"/>
            </a:xfrm>
            <a:prstGeom prst="rect">
              <a:avLst/>
            </a:prstGeom>
          </p:spPr>
          <p:txBody>
            <a:bodyPr lIns="0" tIns="0" rIns="0" bIns="0" rtlCol="0" anchor="t">
              <a:spAutoFit/>
            </a:bodyPr>
            <a:lstStyle/>
            <a:p>
              <a:pPr marL="401226" lvl="1" indent="-200613" algn="l">
                <a:lnSpc>
                  <a:spcPts val="2601"/>
                </a:lnSpc>
                <a:buFont typeface="Arial"/>
                <a:buChar char="•"/>
              </a:pPr>
              <a:r>
                <a:rPr lang="en-US" sz="1858">
                  <a:solidFill>
                    <a:srgbClr val="000000"/>
                  </a:solidFill>
                  <a:latin typeface="TT Chocolates Bold"/>
                  <a:ea typeface="TT Chocolates Bold"/>
                  <a:cs typeface="TT Chocolates Bold"/>
                  <a:sym typeface="TT Chocolates Bold"/>
                </a:rPr>
                <a:t>Desire for continuous learning </a:t>
              </a:r>
              <a:r>
                <a:rPr lang="en-US" sz="1858">
                  <a:solidFill>
                    <a:srgbClr val="000000"/>
                  </a:solidFill>
                  <a:latin typeface="TT Chocolates"/>
                  <a:ea typeface="TT Chocolates"/>
                  <a:cs typeface="TT Chocolates"/>
                  <a:sym typeface="TT Chocolates"/>
                </a:rPr>
                <a:t>and self-improvement.</a:t>
              </a:r>
            </a:p>
            <a:p>
              <a:pPr marL="401226" lvl="1" indent="-200613" algn="l">
                <a:lnSpc>
                  <a:spcPts val="2601"/>
                </a:lnSpc>
                <a:buFont typeface="Arial"/>
                <a:buChar char="•"/>
              </a:pPr>
              <a:r>
                <a:rPr lang="en-US" sz="1858">
                  <a:solidFill>
                    <a:srgbClr val="000000"/>
                  </a:solidFill>
                  <a:latin typeface="TT Chocolates"/>
                  <a:ea typeface="TT Chocolates"/>
                  <a:cs typeface="TT Chocolates"/>
                  <a:sym typeface="TT Chocolates"/>
                </a:rPr>
                <a:t>Seeking a career that aligns with his interests and offers long-term satisfaction.</a:t>
              </a:r>
            </a:p>
            <a:p>
              <a:pPr marL="401226" lvl="1" indent="-200613" algn="l">
                <a:lnSpc>
                  <a:spcPts val="2601"/>
                </a:lnSpc>
                <a:buFont typeface="Arial"/>
                <a:buChar char="•"/>
              </a:pPr>
              <a:r>
                <a:rPr lang="en-US" sz="1858">
                  <a:solidFill>
                    <a:srgbClr val="000000"/>
                  </a:solidFill>
                  <a:latin typeface="TT Chocolates"/>
                  <a:ea typeface="TT Chocolates"/>
                  <a:cs typeface="TT Chocolates"/>
                  <a:sym typeface="TT Chocolates"/>
                </a:rPr>
                <a:t>Interest in </a:t>
              </a:r>
              <a:r>
                <a:rPr lang="en-US" sz="1858">
                  <a:solidFill>
                    <a:srgbClr val="000000"/>
                  </a:solidFill>
                  <a:latin typeface="TT Chocolates Bold"/>
                  <a:ea typeface="TT Chocolates Bold"/>
                  <a:cs typeface="TT Chocolates Bold"/>
                  <a:sym typeface="TT Chocolates Bold"/>
                </a:rPr>
                <a:t>exploring various fields</a:t>
              </a:r>
              <a:r>
                <a:rPr lang="en-US" sz="1858">
                  <a:solidFill>
                    <a:srgbClr val="000000"/>
                  </a:solidFill>
                  <a:latin typeface="TT Chocolates"/>
                  <a:ea typeface="TT Chocolates"/>
                  <a:cs typeface="TT Chocolates"/>
                  <a:sym typeface="TT Chocolates"/>
                </a:rPr>
                <a:t> before committing to a specific career path.</a:t>
              </a:r>
            </a:p>
            <a:p>
              <a:pPr marL="0" lvl="0" indent="0" algn="l">
                <a:lnSpc>
                  <a:spcPts val="2601"/>
                </a:lnSpc>
                <a:spcBef>
                  <a:spcPct val="0"/>
                </a:spcBef>
              </a:pPr>
              <a:endParaRPr lang="en-US" sz="1858">
                <a:solidFill>
                  <a:srgbClr val="000000"/>
                </a:solidFill>
                <a:latin typeface="TT Chocolates"/>
                <a:ea typeface="TT Chocolates"/>
                <a:cs typeface="TT Chocolates"/>
                <a:sym typeface="TT Chocolates"/>
              </a:endParaRPr>
            </a:p>
          </p:txBody>
        </p:sp>
        <p:sp>
          <p:nvSpPr>
            <p:cNvPr id="21" name="TextBox 21"/>
            <p:cNvSpPr txBox="1"/>
            <p:nvPr/>
          </p:nvSpPr>
          <p:spPr>
            <a:xfrm>
              <a:off x="0" y="-9525"/>
              <a:ext cx="15270577" cy="459078"/>
            </a:xfrm>
            <a:prstGeom prst="rect">
              <a:avLst/>
            </a:prstGeom>
          </p:spPr>
          <p:txBody>
            <a:bodyPr lIns="0" tIns="0" rIns="0" bIns="0" rtlCol="0" anchor="t">
              <a:spAutoFit/>
            </a:bodyPr>
            <a:lstStyle/>
            <a:p>
              <a:pPr marL="0" lvl="0" indent="0" algn="l">
                <a:lnSpc>
                  <a:spcPts val="2654"/>
                </a:lnSpc>
                <a:spcBef>
                  <a:spcPct val="0"/>
                </a:spcBef>
              </a:pPr>
              <a:r>
                <a:rPr lang="en-US" sz="2212" spc="66">
                  <a:solidFill>
                    <a:srgbClr val="000000"/>
                  </a:solidFill>
                  <a:latin typeface="TT Chocolates Bold"/>
                  <a:ea typeface="TT Chocolates Bold"/>
                  <a:cs typeface="TT Chocolates Bold"/>
                  <a:sym typeface="TT Chocolates Bold"/>
                </a:rPr>
                <a:t>Motivation</a:t>
              </a:r>
            </a:p>
          </p:txBody>
        </p:sp>
      </p:grpSp>
      <p:sp>
        <p:nvSpPr>
          <p:cNvPr id="22" name="AutoShape 22"/>
          <p:cNvSpPr/>
          <p:nvPr/>
        </p:nvSpPr>
        <p:spPr>
          <a:xfrm>
            <a:off x="5163877" y="7425292"/>
            <a:ext cx="12095423" cy="2348723"/>
          </a:xfrm>
          <a:prstGeom prst="rect">
            <a:avLst/>
          </a:prstGeom>
          <a:solidFill>
            <a:srgbClr val="FFFFFF"/>
          </a:solidFill>
        </p:spPr>
      </p:sp>
      <p:grpSp>
        <p:nvGrpSpPr>
          <p:cNvPr id="23" name="Group 23"/>
          <p:cNvGrpSpPr/>
          <p:nvPr/>
        </p:nvGrpSpPr>
        <p:grpSpPr>
          <a:xfrm>
            <a:off x="5531081" y="7755957"/>
            <a:ext cx="11452933" cy="1713137"/>
            <a:chOff x="0" y="0"/>
            <a:chExt cx="15270577" cy="2284183"/>
          </a:xfrm>
        </p:grpSpPr>
        <p:sp>
          <p:nvSpPr>
            <p:cNvPr id="24" name="TextBox 24"/>
            <p:cNvSpPr txBox="1"/>
            <p:nvPr/>
          </p:nvSpPr>
          <p:spPr>
            <a:xfrm>
              <a:off x="0" y="572728"/>
              <a:ext cx="15270577" cy="1711454"/>
            </a:xfrm>
            <a:prstGeom prst="rect">
              <a:avLst/>
            </a:prstGeom>
          </p:spPr>
          <p:txBody>
            <a:bodyPr lIns="0" tIns="0" rIns="0" bIns="0" rtlCol="0" anchor="t">
              <a:spAutoFit/>
            </a:bodyPr>
            <a:lstStyle/>
            <a:p>
              <a:pPr marL="401226" lvl="1" indent="-200613" algn="l">
                <a:lnSpc>
                  <a:spcPts val="2601"/>
                </a:lnSpc>
                <a:buFont typeface="Arial"/>
                <a:buChar char="•"/>
              </a:pPr>
              <a:r>
                <a:rPr lang="en-US" sz="1858">
                  <a:solidFill>
                    <a:srgbClr val="000000"/>
                  </a:solidFill>
                  <a:latin typeface="TT Chocolates"/>
                  <a:ea typeface="TT Chocolates"/>
                  <a:cs typeface="TT Chocolates"/>
                  <a:sym typeface="TT Chocolates"/>
                </a:rPr>
                <a:t>Professional </a:t>
              </a:r>
              <a:r>
                <a:rPr lang="en-US" sz="1858">
                  <a:solidFill>
                    <a:srgbClr val="000000"/>
                  </a:solidFill>
                  <a:latin typeface="TT Chocolates Bold"/>
                  <a:ea typeface="TT Chocolates Bold"/>
                  <a:cs typeface="TT Chocolates Bold"/>
                  <a:sym typeface="TT Chocolates Bold"/>
                </a:rPr>
                <a:t>advice to help identify potential career paths</a:t>
              </a:r>
              <a:r>
                <a:rPr lang="en-US" sz="1858">
                  <a:solidFill>
                    <a:srgbClr val="000000"/>
                  </a:solidFill>
                  <a:latin typeface="TT Chocolates"/>
                  <a:ea typeface="TT Chocolates"/>
                  <a:cs typeface="TT Chocolates"/>
                  <a:sym typeface="TT Chocolates"/>
                </a:rPr>
                <a:t> and areas of interest.</a:t>
              </a:r>
            </a:p>
            <a:p>
              <a:pPr marL="401226" lvl="1" indent="-200613" algn="l">
                <a:lnSpc>
                  <a:spcPts val="2601"/>
                </a:lnSpc>
                <a:buFont typeface="Arial"/>
                <a:buChar char="•"/>
              </a:pPr>
              <a:r>
                <a:rPr lang="en-US" sz="1858">
                  <a:solidFill>
                    <a:srgbClr val="000000"/>
                  </a:solidFill>
                  <a:latin typeface="TT Chocolates"/>
                  <a:ea typeface="TT Chocolates"/>
                  <a:cs typeface="TT Chocolates"/>
                  <a:sym typeface="TT Chocolates"/>
                </a:rPr>
                <a:t>Opportunities to </a:t>
              </a:r>
              <a:r>
                <a:rPr lang="en-US" sz="1858">
                  <a:solidFill>
                    <a:srgbClr val="000000"/>
                  </a:solidFill>
                  <a:latin typeface="TT Chocolates Bold"/>
                  <a:ea typeface="TT Chocolates Bold"/>
                  <a:cs typeface="TT Chocolates Bold"/>
                  <a:sym typeface="TT Chocolates Bold"/>
                </a:rPr>
                <a:t>apply theoretical knowledge through internships, projects</a:t>
              </a:r>
              <a:r>
                <a:rPr lang="en-US" sz="1858">
                  <a:solidFill>
                    <a:srgbClr val="000000"/>
                  </a:solidFill>
                  <a:latin typeface="TT Chocolates"/>
                  <a:ea typeface="TT Chocolates"/>
                  <a:cs typeface="TT Chocolates"/>
                  <a:sym typeface="TT Chocolates"/>
                </a:rPr>
                <a:t>, and practical assignments.</a:t>
              </a:r>
            </a:p>
            <a:p>
              <a:pPr marL="401226" lvl="1" indent="-200613" algn="l">
                <a:lnSpc>
                  <a:spcPts val="2601"/>
                </a:lnSpc>
                <a:buFont typeface="Arial"/>
                <a:buChar char="•"/>
              </a:pPr>
              <a:r>
                <a:rPr lang="en-US" sz="1858">
                  <a:solidFill>
                    <a:srgbClr val="000000"/>
                  </a:solidFill>
                  <a:latin typeface="TT Chocolates"/>
                  <a:ea typeface="TT Chocolates"/>
                  <a:cs typeface="TT Chocolates"/>
                  <a:sym typeface="TT Chocolates"/>
                </a:rPr>
                <a:t>Access to mentors and career counseling services.</a:t>
              </a:r>
            </a:p>
            <a:p>
              <a:pPr algn="l">
                <a:lnSpc>
                  <a:spcPts val="2601"/>
                </a:lnSpc>
              </a:pPr>
              <a:endParaRPr lang="en-US" sz="1858">
                <a:solidFill>
                  <a:srgbClr val="000000"/>
                </a:solidFill>
                <a:latin typeface="TT Chocolates"/>
                <a:ea typeface="TT Chocolates"/>
                <a:cs typeface="TT Chocolates"/>
                <a:sym typeface="TT Chocolates"/>
              </a:endParaRPr>
            </a:p>
          </p:txBody>
        </p:sp>
        <p:sp>
          <p:nvSpPr>
            <p:cNvPr id="25" name="TextBox 25"/>
            <p:cNvSpPr txBox="1"/>
            <p:nvPr/>
          </p:nvSpPr>
          <p:spPr>
            <a:xfrm>
              <a:off x="0" y="-9525"/>
              <a:ext cx="15270577" cy="459078"/>
            </a:xfrm>
            <a:prstGeom prst="rect">
              <a:avLst/>
            </a:prstGeom>
          </p:spPr>
          <p:txBody>
            <a:bodyPr lIns="0" tIns="0" rIns="0" bIns="0" rtlCol="0" anchor="t">
              <a:spAutoFit/>
            </a:bodyPr>
            <a:lstStyle/>
            <a:p>
              <a:pPr marL="0" lvl="0" indent="0" algn="l">
                <a:lnSpc>
                  <a:spcPts val="2654"/>
                </a:lnSpc>
                <a:spcBef>
                  <a:spcPct val="0"/>
                </a:spcBef>
              </a:pPr>
              <a:r>
                <a:rPr lang="en-US" sz="2212" spc="66">
                  <a:solidFill>
                    <a:srgbClr val="000000"/>
                  </a:solidFill>
                  <a:latin typeface="TT Chocolates Bold"/>
                  <a:ea typeface="TT Chocolates Bold"/>
                  <a:cs typeface="TT Chocolates Bold"/>
                  <a:sym typeface="TT Chocolates Bold"/>
                </a:rPr>
                <a:t>Pain Points</a:t>
              </a:r>
            </a:p>
          </p:txBody>
        </p:sp>
      </p:grpSp>
      <p:sp>
        <p:nvSpPr>
          <p:cNvPr id="26" name="Freeform 26"/>
          <p:cNvSpPr/>
          <p:nvPr/>
        </p:nvSpPr>
        <p:spPr>
          <a:xfrm>
            <a:off x="748208" y="1190751"/>
            <a:ext cx="4115246" cy="5670801"/>
          </a:xfrm>
          <a:custGeom>
            <a:avLst/>
            <a:gdLst/>
            <a:ahLst/>
            <a:cxnLst/>
            <a:rect l="l" t="t" r="r" b="b"/>
            <a:pathLst>
              <a:path w="4115246" h="5670801">
                <a:moveTo>
                  <a:pt x="0" y="0"/>
                </a:moveTo>
                <a:lnTo>
                  <a:pt x="4115246" y="0"/>
                </a:lnTo>
                <a:lnTo>
                  <a:pt x="4115246" y="5670801"/>
                </a:lnTo>
                <a:lnTo>
                  <a:pt x="0" y="5670801"/>
                </a:lnTo>
                <a:lnTo>
                  <a:pt x="0" y="0"/>
                </a:lnTo>
                <a:close/>
              </a:path>
            </a:pathLst>
          </a:custGeom>
          <a:blipFill>
            <a:blip r:embed="rId2"/>
            <a:stretch>
              <a:fillRect t="-10129" b="-98"/>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67717" y="-64396"/>
            <a:ext cx="18632670" cy="1028700"/>
            <a:chOff x="0" y="0"/>
            <a:chExt cx="4907370" cy="270933"/>
          </a:xfrm>
        </p:grpSpPr>
        <p:sp>
          <p:nvSpPr>
            <p:cNvPr id="3" name="Freeform 3"/>
            <p:cNvSpPr/>
            <p:nvPr/>
          </p:nvSpPr>
          <p:spPr>
            <a:xfrm>
              <a:off x="0" y="0"/>
              <a:ext cx="4907370" cy="270933"/>
            </a:xfrm>
            <a:custGeom>
              <a:avLst/>
              <a:gdLst/>
              <a:ahLst/>
              <a:cxnLst/>
              <a:rect l="l" t="t" r="r" b="b"/>
              <a:pathLst>
                <a:path w="4907370" h="270933">
                  <a:moveTo>
                    <a:pt x="0" y="0"/>
                  </a:moveTo>
                  <a:lnTo>
                    <a:pt x="4907370" y="0"/>
                  </a:lnTo>
                  <a:lnTo>
                    <a:pt x="4907370" y="270933"/>
                  </a:lnTo>
                  <a:lnTo>
                    <a:pt x="0" y="270933"/>
                  </a:lnTo>
                  <a:close/>
                </a:path>
              </a:pathLst>
            </a:custGeom>
            <a:solidFill>
              <a:srgbClr val="00569E"/>
            </a:solidFill>
            <a:ln cap="sq">
              <a:noFill/>
              <a:prstDash val="solid"/>
              <a:miter/>
            </a:ln>
          </p:spPr>
        </p:sp>
        <p:sp>
          <p:nvSpPr>
            <p:cNvPr id="4" name="TextBox 4"/>
            <p:cNvSpPr txBox="1"/>
            <p:nvPr/>
          </p:nvSpPr>
          <p:spPr>
            <a:xfrm>
              <a:off x="0" y="-38100"/>
              <a:ext cx="4907370" cy="30903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Freeform 5"/>
          <p:cNvSpPr/>
          <p:nvPr/>
        </p:nvSpPr>
        <p:spPr>
          <a:xfrm>
            <a:off x="795979" y="2124010"/>
            <a:ext cx="1092888" cy="878305"/>
          </a:xfrm>
          <a:custGeom>
            <a:avLst/>
            <a:gdLst/>
            <a:ahLst/>
            <a:cxnLst/>
            <a:rect l="l" t="t" r="r" b="b"/>
            <a:pathLst>
              <a:path w="1092888" h="878305">
                <a:moveTo>
                  <a:pt x="0" y="0"/>
                </a:moveTo>
                <a:lnTo>
                  <a:pt x="1092887" y="0"/>
                </a:lnTo>
                <a:lnTo>
                  <a:pt x="1092887" y="878305"/>
                </a:lnTo>
                <a:lnTo>
                  <a:pt x="0" y="8783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573381" y="3630965"/>
            <a:ext cx="1355607" cy="1222511"/>
          </a:xfrm>
          <a:custGeom>
            <a:avLst/>
            <a:gdLst/>
            <a:ahLst/>
            <a:cxnLst/>
            <a:rect l="l" t="t" r="r" b="b"/>
            <a:pathLst>
              <a:path w="1355607" h="1222511">
                <a:moveTo>
                  <a:pt x="0" y="0"/>
                </a:moveTo>
                <a:lnTo>
                  <a:pt x="1355608" y="0"/>
                </a:lnTo>
                <a:lnTo>
                  <a:pt x="1355608" y="1222511"/>
                </a:lnTo>
                <a:lnTo>
                  <a:pt x="0" y="12225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596009" y="6952137"/>
            <a:ext cx="1261870" cy="1070066"/>
          </a:xfrm>
          <a:custGeom>
            <a:avLst/>
            <a:gdLst/>
            <a:ahLst/>
            <a:cxnLst/>
            <a:rect l="l" t="t" r="r" b="b"/>
            <a:pathLst>
              <a:path w="1261870" h="1070066">
                <a:moveTo>
                  <a:pt x="0" y="0"/>
                </a:moveTo>
                <a:lnTo>
                  <a:pt x="1261871" y="0"/>
                </a:lnTo>
                <a:lnTo>
                  <a:pt x="1261871" y="1070066"/>
                </a:lnTo>
                <a:lnTo>
                  <a:pt x="0" y="10700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5466428" y="3285662"/>
            <a:ext cx="11964394" cy="3088005"/>
          </a:xfrm>
          <a:prstGeom prst="rect">
            <a:avLst/>
          </a:prstGeom>
        </p:spPr>
        <p:txBody>
          <a:bodyPr lIns="0" tIns="0" rIns="0" bIns="0" rtlCol="0" anchor="t">
            <a:spAutoFit/>
          </a:bodyPr>
          <a:lstStyle/>
          <a:p>
            <a:pPr algn="l">
              <a:lnSpc>
                <a:spcPts val="2760"/>
              </a:lnSpc>
            </a:pPr>
            <a:r>
              <a:rPr lang="en-US" sz="2000" spc="196">
                <a:solidFill>
                  <a:srgbClr val="000000"/>
                </a:solidFill>
                <a:latin typeface="TT Chocolates Bold"/>
                <a:ea typeface="TT Chocolates Bold"/>
                <a:cs typeface="TT Chocolates Bold"/>
                <a:sym typeface="TT Chocolates Bold"/>
              </a:rPr>
              <a:t>1. Frequent Price Variations:</a:t>
            </a:r>
            <a:r>
              <a:rPr lang="en-US" sz="2000" spc="196">
                <a:solidFill>
                  <a:srgbClr val="000000"/>
                </a:solidFill>
                <a:latin typeface="TT Chocolates"/>
                <a:ea typeface="TT Chocolates"/>
                <a:cs typeface="TT Chocolates"/>
                <a:sym typeface="TT Chocolates"/>
              </a:rPr>
              <a:t> The same course can have different prices at different times, which makes it difficult for students to understand the true value of the course. This is because of the various coupons (e.g., IND21PM, ST18MT62524).</a:t>
            </a:r>
          </a:p>
          <a:p>
            <a:pPr algn="l">
              <a:lnSpc>
                <a:spcPts val="2760"/>
              </a:lnSpc>
            </a:pPr>
            <a:endParaRPr lang="en-US" sz="2000" spc="196">
              <a:solidFill>
                <a:srgbClr val="000000"/>
              </a:solidFill>
              <a:latin typeface="TT Chocolates"/>
              <a:ea typeface="TT Chocolates"/>
              <a:cs typeface="TT Chocolates"/>
              <a:sym typeface="TT Chocolates"/>
            </a:endParaRPr>
          </a:p>
          <a:p>
            <a:pPr algn="l">
              <a:lnSpc>
                <a:spcPts val="2760"/>
              </a:lnSpc>
            </a:pPr>
            <a:r>
              <a:rPr lang="en-US" sz="2000" spc="196">
                <a:solidFill>
                  <a:srgbClr val="000000"/>
                </a:solidFill>
                <a:latin typeface="TT Chocolates Bold"/>
                <a:ea typeface="TT Chocolates Bold"/>
                <a:cs typeface="TT Chocolates Bold"/>
                <a:sym typeface="TT Chocolates Bold"/>
              </a:rPr>
              <a:t>2. Student Behavior:</a:t>
            </a:r>
            <a:r>
              <a:rPr lang="en-US" sz="2000" spc="196">
                <a:solidFill>
                  <a:srgbClr val="000000"/>
                </a:solidFill>
                <a:latin typeface="TT Chocolates"/>
                <a:ea typeface="TT Chocolates"/>
                <a:cs typeface="TT Chocolates"/>
                <a:sym typeface="TT Chocolates"/>
              </a:rPr>
              <a:t> Students tend to wait for discounts to make a purchase, hoping to get the best deal. Due to the waiting period for potential discounts, students may delay their purchases and sometimes forget to buy the courses altogether. Students are unsure when the best time to purchase is and what the final price might be.</a:t>
            </a:r>
          </a:p>
          <a:p>
            <a:pPr algn="l">
              <a:lnSpc>
                <a:spcPts val="2760"/>
              </a:lnSpc>
            </a:pPr>
            <a:endParaRPr lang="en-US" sz="2000" spc="196">
              <a:solidFill>
                <a:srgbClr val="000000"/>
              </a:solidFill>
              <a:latin typeface="TT Chocolates"/>
              <a:ea typeface="TT Chocolates"/>
              <a:cs typeface="TT Chocolates"/>
              <a:sym typeface="TT Chocolates"/>
            </a:endParaRPr>
          </a:p>
        </p:txBody>
      </p:sp>
      <p:sp>
        <p:nvSpPr>
          <p:cNvPr id="9" name="TextBox 9"/>
          <p:cNvSpPr txBox="1"/>
          <p:nvPr/>
        </p:nvSpPr>
        <p:spPr>
          <a:xfrm>
            <a:off x="5797346" y="269296"/>
            <a:ext cx="1879490"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KEY STATISTICS</a:t>
            </a:r>
          </a:p>
        </p:txBody>
      </p:sp>
      <p:sp>
        <p:nvSpPr>
          <p:cNvPr id="10" name="TextBox 10"/>
          <p:cNvSpPr txBox="1"/>
          <p:nvPr/>
        </p:nvSpPr>
        <p:spPr>
          <a:xfrm>
            <a:off x="11108238" y="269296"/>
            <a:ext cx="2389923"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TARGET CUSTOMERS</a:t>
            </a:r>
          </a:p>
        </p:txBody>
      </p:sp>
      <p:sp>
        <p:nvSpPr>
          <p:cNvPr id="11" name="TextBox 11"/>
          <p:cNvSpPr txBox="1"/>
          <p:nvPr/>
        </p:nvSpPr>
        <p:spPr>
          <a:xfrm>
            <a:off x="13688661" y="269296"/>
            <a:ext cx="1854628"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USER PERSONA</a:t>
            </a:r>
          </a:p>
        </p:txBody>
      </p:sp>
      <p:sp>
        <p:nvSpPr>
          <p:cNvPr id="12" name="TextBox 12"/>
          <p:cNvSpPr txBox="1"/>
          <p:nvPr/>
        </p:nvSpPr>
        <p:spPr>
          <a:xfrm>
            <a:off x="15604844" y="269296"/>
            <a:ext cx="2683156" cy="323215"/>
          </a:xfrm>
          <a:prstGeom prst="rect">
            <a:avLst/>
          </a:prstGeom>
        </p:spPr>
        <p:txBody>
          <a:bodyPr lIns="0" tIns="0" rIns="0" bIns="0" rtlCol="0" anchor="t">
            <a:spAutoFit/>
          </a:bodyPr>
          <a:lstStyle/>
          <a:p>
            <a:pPr algn="ctr">
              <a:lnSpc>
                <a:spcPts val="2660"/>
              </a:lnSpc>
            </a:pPr>
            <a:r>
              <a:rPr lang="en-US" sz="1900" u="sng">
                <a:solidFill>
                  <a:srgbClr val="FFFFFF"/>
                </a:solidFill>
                <a:latin typeface="TT Chocolates Bold Italics"/>
                <a:ea typeface="TT Chocolates Bold Italics"/>
                <a:cs typeface="TT Chocolates Bold Italics"/>
                <a:sym typeface="TT Chocolates Bold Italics"/>
              </a:rPr>
              <a:t>RECOMMENDATIONS</a:t>
            </a:r>
          </a:p>
        </p:txBody>
      </p:sp>
      <p:sp>
        <p:nvSpPr>
          <p:cNvPr id="13" name="TextBox 13"/>
          <p:cNvSpPr txBox="1"/>
          <p:nvPr/>
        </p:nvSpPr>
        <p:spPr>
          <a:xfrm>
            <a:off x="7850452" y="269296"/>
            <a:ext cx="3067286"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WHAT WORKS FOR UDEMY</a:t>
            </a:r>
          </a:p>
        </p:txBody>
      </p:sp>
      <p:sp>
        <p:nvSpPr>
          <p:cNvPr id="14" name="TextBox 14"/>
          <p:cNvSpPr txBox="1"/>
          <p:nvPr/>
        </p:nvSpPr>
        <p:spPr>
          <a:xfrm>
            <a:off x="2247665" y="4204121"/>
            <a:ext cx="771025" cy="394149"/>
          </a:xfrm>
          <a:prstGeom prst="rect">
            <a:avLst/>
          </a:prstGeom>
        </p:spPr>
        <p:txBody>
          <a:bodyPr lIns="0" tIns="0" rIns="0" bIns="0" rtlCol="0" anchor="t">
            <a:spAutoFit/>
          </a:bodyPr>
          <a:lstStyle/>
          <a:p>
            <a:pPr algn="ctr">
              <a:lnSpc>
                <a:spcPts val="3231"/>
              </a:lnSpc>
            </a:pPr>
            <a:r>
              <a:rPr lang="en-US" sz="2341" spc="229">
                <a:solidFill>
                  <a:srgbClr val="231F20"/>
                </a:solidFill>
                <a:latin typeface="TT Chocolates Bold"/>
                <a:ea typeface="TT Chocolates Bold"/>
                <a:cs typeface="TT Chocolates Bold"/>
                <a:sym typeface="TT Chocolates Bold"/>
              </a:rPr>
              <a:t>IDEA</a:t>
            </a:r>
          </a:p>
        </p:txBody>
      </p:sp>
      <p:sp>
        <p:nvSpPr>
          <p:cNvPr id="15" name="TextBox 15"/>
          <p:cNvSpPr txBox="1"/>
          <p:nvPr/>
        </p:nvSpPr>
        <p:spPr>
          <a:xfrm>
            <a:off x="2247665" y="2347038"/>
            <a:ext cx="1774638" cy="394149"/>
          </a:xfrm>
          <a:prstGeom prst="rect">
            <a:avLst/>
          </a:prstGeom>
        </p:spPr>
        <p:txBody>
          <a:bodyPr lIns="0" tIns="0" rIns="0" bIns="0" rtlCol="0" anchor="t">
            <a:spAutoFit/>
          </a:bodyPr>
          <a:lstStyle/>
          <a:p>
            <a:pPr algn="ctr">
              <a:lnSpc>
                <a:spcPts val="3231"/>
              </a:lnSpc>
            </a:pPr>
            <a:r>
              <a:rPr lang="en-US" sz="2341" spc="229">
                <a:solidFill>
                  <a:srgbClr val="000000"/>
                </a:solidFill>
                <a:latin typeface="TT Chocolates Bold"/>
                <a:ea typeface="TT Chocolates Bold"/>
                <a:cs typeface="TT Chocolates Bold"/>
                <a:sym typeface="TT Chocolates Bold"/>
              </a:rPr>
              <a:t>OBJECTIVE</a:t>
            </a:r>
          </a:p>
        </p:txBody>
      </p:sp>
      <p:sp>
        <p:nvSpPr>
          <p:cNvPr id="16" name="TextBox 16"/>
          <p:cNvSpPr txBox="1"/>
          <p:nvPr/>
        </p:nvSpPr>
        <p:spPr>
          <a:xfrm>
            <a:off x="5466428" y="2117395"/>
            <a:ext cx="12117606" cy="642366"/>
          </a:xfrm>
          <a:prstGeom prst="rect">
            <a:avLst/>
          </a:prstGeom>
        </p:spPr>
        <p:txBody>
          <a:bodyPr lIns="0" tIns="0" rIns="0" bIns="0" rtlCol="0" anchor="t">
            <a:spAutoFit/>
          </a:bodyPr>
          <a:lstStyle/>
          <a:p>
            <a:pPr algn="l">
              <a:lnSpc>
                <a:spcPts val="2621"/>
              </a:lnSpc>
            </a:pPr>
            <a:r>
              <a:rPr lang="en-US" sz="1899" spc="186">
                <a:solidFill>
                  <a:srgbClr val="000000"/>
                </a:solidFill>
                <a:latin typeface="TT Chocolates"/>
                <a:ea typeface="TT Chocolates"/>
                <a:cs typeface="TT Chocolates"/>
                <a:sym typeface="TT Chocolates"/>
              </a:rPr>
              <a:t>The pricing for courses on Udemy is inconsistent, with significant variations over time and frequent discounts. This causing them to delay purchases or forget about courses altogether.</a:t>
            </a:r>
          </a:p>
        </p:txBody>
      </p:sp>
      <p:sp>
        <p:nvSpPr>
          <p:cNvPr id="17" name="TextBox 17"/>
          <p:cNvSpPr txBox="1"/>
          <p:nvPr/>
        </p:nvSpPr>
        <p:spPr>
          <a:xfrm>
            <a:off x="2119486" y="7066258"/>
            <a:ext cx="2961588" cy="803724"/>
          </a:xfrm>
          <a:prstGeom prst="rect">
            <a:avLst/>
          </a:prstGeom>
        </p:spPr>
        <p:txBody>
          <a:bodyPr lIns="0" tIns="0" rIns="0" bIns="0" rtlCol="0" anchor="t">
            <a:spAutoFit/>
          </a:bodyPr>
          <a:lstStyle/>
          <a:p>
            <a:pPr algn="l">
              <a:lnSpc>
                <a:spcPts val="3231"/>
              </a:lnSpc>
            </a:pPr>
            <a:r>
              <a:rPr lang="en-US" sz="2341" spc="229">
                <a:solidFill>
                  <a:srgbClr val="231F20"/>
                </a:solidFill>
                <a:latin typeface="TT Chocolates Bold"/>
                <a:ea typeface="TT Chocolates Bold"/>
                <a:cs typeface="TT Chocolates Bold"/>
                <a:sym typeface="TT Chocolates Bold"/>
              </a:rPr>
              <a:t>IMPLEMENTATION PLAN</a:t>
            </a:r>
          </a:p>
        </p:txBody>
      </p:sp>
      <p:sp>
        <p:nvSpPr>
          <p:cNvPr id="18" name="AutoShape 18"/>
          <p:cNvSpPr/>
          <p:nvPr/>
        </p:nvSpPr>
        <p:spPr>
          <a:xfrm>
            <a:off x="573381" y="3218771"/>
            <a:ext cx="16988025" cy="0"/>
          </a:xfrm>
          <a:prstGeom prst="line">
            <a:avLst/>
          </a:prstGeom>
          <a:ln w="19050" cap="flat">
            <a:solidFill>
              <a:srgbClr val="000000"/>
            </a:solidFill>
            <a:prstDash val="sysDot"/>
            <a:headEnd type="none" w="sm" len="sm"/>
            <a:tailEnd type="none" w="sm" len="sm"/>
          </a:ln>
        </p:spPr>
      </p:sp>
      <p:sp>
        <p:nvSpPr>
          <p:cNvPr id="19" name="AutoShape 19"/>
          <p:cNvSpPr/>
          <p:nvPr/>
        </p:nvSpPr>
        <p:spPr>
          <a:xfrm>
            <a:off x="596009" y="6733062"/>
            <a:ext cx="16988025" cy="0"/>
          </a:xfrm>
          <a:prstGeom prst="line">
            <a:avLst/>
          </a:prstGeom>
          <a:ln w="19050" cap="flat">
            <a:solidFill>
              <a:srgbClr val="000000"/>
            </a:solidFill>
            <a:prstDash val="sysDot"/>
            <a:headEnd type="none" w="sm" len="sm"/>
            <a:tailEnd type="none" w="sm" len="sm"/>
          </a:ln>
        </p:spPr>
      </p:sp>
      <p:sp>
        <p:nvSpPr>
          <p:cNvPr id="20" name="TextBox 20"/>
          <p:cNvSpPr txBox="1"/>
          <p:nvPr/>
        </p:nvSpPr>
        <p:spPr>
          <a:xfrm>
            <a:off x="5313215" y="6904512"/>
            <a:ext cx="12117606" cy="3088005"/>
          </a:xfrm>
          <a:prstGeom prst="rect">
            <a:avLst/>
          </a:prstGeom>
        </p:spPr>
        <p:txBody>
          <a:bodyPr lIns="0" tIns="0" rIns="0" bIns="0" rtlCol="0" anchor="t">
            <a:spAutoFit/>
          </a:bodyPr>
          <a:lstStyle/>
          <a:p>
            <a:pPr marL="431799" lvl="1" indent="-215899" algn="l">
              <a:lnSpc>
                <a:spcPts val="2759"/>
              </a:lnSpc>
              <a:buFont typeface="Arial"/>
              <a:buChar char="•"/>
            </a:pPr>
            <a:r>
              <a:rPr lang="en-US" sz="1999" spc="195">
                <a:solidFill>
                  <a:srgbClr val="000000"/>
                </a:solidFill>
                <a:latin typeface="TT Chocolates Bold"/>
                <a:ea typeface="TT Chocolates Bold"/>
                <a:cs typeface="TT Chocolates Bold"/>
                <a:sym typeface="TT Chocolates Bold"/>
              </a:rPr>
              <a:t>Constant pricing model</a:t>
            </a:r>
            <a:r>
              <a:rPr lang="en-US" sz="1999" spc="195">
                <a:solidFill>
                  <a:srgbClr val="000000"/>
                </a:solidFill>
                <a:latin typeface="TT Chocolates"/>
                <a:ea typeface="TT Chocolates"/>
                <a:cs typeface="TT Chocolates"/>
                <a:sym typeface="TT Chocolates"/>
              </a:rPr>
              <a:t> : Each course has a fixed price, providing transparency and consistency. Instead of frequent random discounts, hold occasional sales events with clear communication about the start and end dates.</a:t>
            </a:r>
          </a:p>
          <a:p>
            <a:pPr algn="l">
              <a:lnSpc>
                <a:spcPts val="2759"/>
              </a:lnSpc>
            </a:pPr>
            <a:endParaRPr lang="en-US" sz="1999" spc="195">
              <a:solidFill>
                <a:srgbClr val="000000"/>
              </a:solidFill>
              <a:latin typeface="TT Chocolates"/>
              <a:ea typeface="TT Chocolates"/>
              <a:cs typeface="TT Chocolates"/>
              <a:sym typeface="TT Chocolates"/>
            </a:endParaRPr>
          </a:p>
          <a:p>
            <a:pPr marL="431799" lvl="1" indent="-215899" algn="l">
              <a:lnSpc>
                <a:spcPts val="2759"/>
              </a:lnSpc>
              <a:buFont typeface="Arial"/>
              <a:buChar char="•"/>
            </a:pPr>
            <a:r>
              <a:rPr lang="en-US" sz="1999" spc="195">
                <a:solidFill>
                  <a:srgbClr val="000000"/>
                </a:solidFill>
                <a:latin typeface="TT Chocolates"/>
                <a:ea typeface="TT Chocolates"/>
                <a:cs typeface="TT Chocolates"/>
                <a:sym typeface="TT Chocolates"/>
              </a:rPr>
              <a:t>Use the survey data to understand student behavior and preferences regarding pricing and discounts. Tailor the pricing strategy to address these insights. Ensure that students have a positive and straightforward purchasing experience by providing clear and consistent pricing information.</a:t>
            </a:r>
          </a:p>
          <a:p>
            <a:pPr algn="l">
              <a:lnSpc>
                <a:spcPts val="2759"/>
              </a:lnSpc>
            </a:pPr>
            <a:endParaRPr lang="en-US" sz="1999" spc="195">
              <a:solidFill>
                <a:srgbClr val="000000"/>
              </a:solidFill>
              <a:latin typeface="TT Chocolates"/>
              <a:ea typeface="TT Chocolates"/>
              <a:cs typeface="TT Chocolates"/>
              <a:sym typeface="TT Chocolates"/>
            </a:endParaRPr>
          </a:p>
        </p:txBody>
      </p:sp>
      <p:sp>
        <p:nvSpPr>
          <p:cNvPr id="21" name="TextBox 21"/>
          <p:cNvSpPr txBox="1"/>
          <p:nvPr/>
        </p:nvSpPr>
        <p:spPr>
          <a:xfrm>
            <a:off x="8312919" y="1125620"/>
            <a:ext cx="1671399" cy="580390"/>
          </a:xfrm>
          <a:prstGeom prst="rect">
            <a:avLst/>
          </a:prstGeom>
        </p:spPr>
        <p:txBody>
          <a:bodyPr lIns="0" tIns="0" rIns="0" bIns="0" rtlCol="0" anchor="t">
            <a:spAutoFit/>
          </a:bodyPr>
          <a:lstStyle/>
          <a:p>
            <a:pPr algn="ctr">
              <a:lnSpc>
                <a:spcPts val="4759"/>
              </a:lnSpc>
            </a:pPr>
            <a:r>
              <a:rPr lang="en-US" sz="3399">
                <a:solidFill>
                  <a:srgbClr val="000000"/>
                </a:solidFill>
                <a:latin typeface="TT Chocolates Bold"/>
                <a:ea typeface="TT Chocolates Bold"/>
                <a:cs typeface="TT Chocolates Bold"/>
                <a:sym typeface="TT Chocolates Bold"/>
              </a:rPr>
              <a:t>PRICING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67717" y="-64396"/>
            <a:ext cx="18632670" cy="1028700"/>
            <a:chOff x="0" y="0"/>
            <a:chExt cx="4907370" cy="270933"/>
          </a:xfrm>
        </p:grpSpPr>
        <p:sp>
          <p:nvSpPr>
            <p:cNvPr id="3" name="Freeform 3"/>
            <p:cNvSpPr/>
            <p:nvPr/>
          </p:nvSpPr>
          <p:spPr>
            <a:xfrm>
              <a:off x="0" y="0"/>
              <a:ext cx="4907370" cy="270933"/>
            </a:xfrm>
            <a:custGeom>
              <a:avLst/>
              <a:gdLst/>
              <a:ahLst/>
              <a:cxnLst/>
              <a:rect l="l" t="t" r="r" b="b"/>
              <a:pathLst>
                <a:path w="4907370" h="270933">
                  <a:moveTo>
                    <a:pt x="0" y="0"/>
                  </a:moveTo>
                  <a:lnTo>
                    <a:pt x="4907370" y="0"/>
                  </a:lnTo>
                  <a:lnTo>
                    <a:pt x="4907370" y="270933"/>
                  </a:lnTo>
                  <a:lnTo>
                    <a:pt x="0" y="270933"/>
                  </a:lnTo>
                  <a:close/>
                </a:path>
              </a:pathLst>
            </a:custGeom>
            <a:solidFill>
              <a:srgbClr val="00569E"/>
            </a:solidFill>
            <a:ln cap="sq">
              <a:noFill/>
              <a:prstDash val="solid"/>
              <a:miter/>
            </a:ln>
          </p:spPr>
        </p:sp>
        <p:sp>
          <p:nvSpPr>
            <p:cNvPr id="4" name="TextBox 4"/>
            <p:cNvSpPr txBox="1"/>
            <p:nvPr/>
          </p:nvSpPr>
          <p:spPr>
            <a:xfrm>
              <a:off x="0" y="-38100"/>
              <a:ext cx="4907370" cy="30903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Freeform 5"/>
          <p:cNvSpPr/>
          <p:nvPr/>
        </p:nvSpPr>
        <p:spPr>
          <a:xfrm>
            <a:off x="795979" y="2124010"/>
            <a:ext cx="1092888" cy="878305"/>
          </a:xfrm>
          <a:custGeom>
            <a:avLst/>
            <a:gdLst/>
            <a:ahLst/>
            <a:cxnLst/>
            <a:rect l="l" t="t" r="r" b="b"/>
            <a:pathLst>
              <a:path w="1092888" h="878305">
                <a:moveTo>
                  <a:pt x="0" y="0"/>
                </a:moveTo>
                <a:lnTo>
                  <a:pt x="1092887" y="0"/>
                </a:lnTo>
                <a:lnTo>
                  <a:pt x="1092887" y="878305"/>
                </a:lnTo>
                <a:lnTo>
                  <a:pt x="0" y="8783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573381" y="3630965"/>
            <a:ext cx="1355607" cy="1222511"/>
          </a:xfrm>
          <a:custGeom>
            <a:avLst/>
            <a:gdLst/>
            <a:ahLst/>
            <a:cxnLst/>
            <a:rect l="l" t="t" r="r" b="b"/>
            <a:pathLst>
              <a:path w="1355607" h="1222511">
                <a:moveTo>
                  <a:pt x="0" y="0"/>
                </a:moveTo>
                <a:lnTo>
                  <a:pt x="1355608" y="0"/>
                </a:lnTo>
                <a:lnTo>
                  <a:pt x="1355608" y="1222511"/>
                </a:lnTo>
                <a:lnTo>
                  <a:pt x="0" y="12225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724188" y="6358426"/>
            <a:ext cx="1261870" cy="1070066"/>
          </a:xfrm>
          <a:custGeom>
            <a:avLst/>
            <a:gdLst/>
            <a:ahLst/>
            <a:cxnLst/>
            <a:rect l="l" t="t" r="r" b="b"/>
            <a:pathLst>
              <a:path w="1261870" h="1070066">
                <a:moveTo>
                  <a:pt x="0" y="0"/>
                </a:moveTo>
                <a:lnTo>
                  <a:pt x="1261870" y="0"/>
                </a:lnTo>
                <a:lnTo>
                  <a:pt x="1261870" y="1070067"/>
                </a:lnTo>
                <a:lnTo>
                  <a:pt x="0" y="10700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5597012" y="3583340"/>
            <a:ext cx="11964394" cy="2402205"/>
          </a:xfrm>
          <a:prstGeom prst="rect">
            <a:avLst/>
          </a:prstGeom>
        </p:spPr>
        <p:txBody>
          <a:bodyPr lIns="0" tIns="0" rIns="0" bIns="0" rtlCol="0" anchor="t">
            <a:spAutoFit/>
          </a:bodyPr>
          <a:lstStyle/>
          <a:p>
            <a:pPr algn="l">
              <a:lnSpc>
                <a:spcPts val="2760"/>
              </a:lnSpc>
            </a:pPr>
            <a:r>
              <a:rPr lang="en-US" sz="2000" spc="196">
                <a:solidFill>
                  <a:srgbClr val="000000"/>
                </a:solidFill>
                <a:latin typeface="TT Chocolates Bold"/>
                <a:ea typeface="TT Chocolates Bold"/>
                <a:cs typeface="TT Chocolates Bold"/>
                <a:sym typeface="TT Chocolates Bold"/>
              </a:rPr>
              <a:t>1. Mandatory Quizzes</a:t>
            </a:r>
            <a:r>
              <a:rPr lang="en-US" sz="2000" spc="196">
                <a:solidFill>
                  <a:srgbClr val="000000"/>
                </a:solidFill>
                <a:latin typeface="TT Chocolates"/>
                <a:ea typeface="TT Chocolates"/>
                <a:cs typeface="TT Chocolates"/>
                <a:sym typeface="TT Chocolates"/>
              </a:rPr>
              <a:t>: Quizzes will act as checkpoints to increase the learning, ensuring that learners understand the content before moving forward. A final MCQ test or quiz evaluates learners' knowledge across the entire course.</a:t>
            </a:r>
          </a:p>
          <a:p>
            <a:pPr algn="l">
              <a:lnSpc>
                <a:spcPts val="2760"/>
              </a:lnSpc>
            </a:pPr>
            <a:endParaRPr lang="en-US" sz="2000" spc="196">
              <a:solidFill>
                <a:srgbClr val="000000"/>
              </a:solidFill>
              <a:latin typeface="TT Chocolates"/>
              <a:ea typeface="TT Chocolates"/>
              <a:cs typeface="TT Chocolates"/>
              <a:sym typeface="TT Chocolates"/>
            </a:endParaRPr>
          </a:p>
          <a:p>
            <a:pPr algn="l">
              <a:lnSpc>
                <a:spcPts val="2760"/>
              </a:lnSpc>
            </a:pPr>
            <a:r>
              <a:rPr lang="en-US" sz="2000" spc="196">
                <a:solidFill>
                  <a:srgbClr val="000000"/>
                </a:solidFill>
                <a:latin typeface="TT Chocolates Bold"/>
                <a:ea typeface="TT Chocolates Bold"/>
                <a:cs typeface="TT Chocolates Bold"/>
                <a:sym typeface="TT Chocolates Bold"/>
              </a:rPr>
              <a:t>2. Real-Time Projects:</a:t>
            </a:r>
            <a:r>
              <a:rPr lang="en-US" sz="2000" spc="196">
                <a:solidFill>
                  <a:srgbClr val="000000"/>
                </a:solidFill>
                <a:latin typeface="TT Chocolates"/>
                <a:ea typeface="TT Chocolates"/>
                <a:cs typeface="TT Chocolates"/>
                <a:sym typeface="TT Chocolates"/>
              </a:rPr>
              <a:t> It bridges the gap between theory and practice, allowing learners to apply their knowledge in practical scenarios.</a:t>
            </a:r>
          </a:p>
          <a:p>
            <a:pPr algn="l">
              <a:lnSpc>
                <a:spcPts val="2760"/>
              </a:lnSpc>
            </a:pPr>
            <a:endParaRPr lang="en-US" sz="2000" spc="196">
              <a:solidFill>
                <a:srgbClr val="000000"/>
              </a:solidFill>
              <a:latin typeface="TT Chocolates"/>
              <a:ea typeface="TT Chocolates"/>
              <a:cs typeface="TT Chocolates"/>
              <a:sym typeface="TT Chocolates"/>
            </a:endParaRPr>
          </a:p>
        </p:txBody>
      </p:sp>
      <p:sp>
        <p:nvSpPr>
          <p:cNvPr id="9" name="TextBox 9"/>
          <p:cNvSpPr txBox="1"/>
          <p:nvPr/>
        </p:nvSpPr>
        <p:spPr>
          <a:xfrm>
            <a:off x="5797346" y="269296"/>
            <a:ext cx="1879490"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KEY STATISTICS</a:t>
            </a:r>
          </a:p>
        </p:txBody>
      </p:sp>
      <p:sp>
        <p:nvSpPr>
          <p:cNvPr id="10" name="TextBox 10"/>
          <p:cNvSpPr txBox="1"/>
          <p:nvPr/>
        </p:nvSpPr>
        <p:spPr>
          <a:xfrm>
            <a:off x="11108238" y="269296"/>
            <a:ext cx="2389923"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TARGET CUSTOMERS</a:t>
            </a:r>
          </a:p>
        </p:txBody>
      </p:sp>
      <p:sp>
        <p:nvSpPr>
          <p:cNvPr id="11" name="TextBox 11"/>
          <p:cNvSpPr txBox="1"/>
          <p:nvPr/>
        </p:nvSpPr>
        <p:spPr>
          <a:xfrm>
            <a:off x="13688661" y="269296"/>
            <a:ext cx="1854628"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USER PERSONA</a:t>
            </a:r>
          </a:p>
        </p:txBody>
      </p:sp>
      <p:sp>
        <p:nvSpPr>
          <p:cNvPr id="12" name="TextBox 12"/>
          <p:cNvSpPr txBox="1"/>
          <p:nvPr/>
        </p:nvSpPr>
        <p:spPr>
          <a:xfrm>
            <a:off x="15604844" y="269296"/>
            <a:ext cx="2683156" cy="323215"/>
          </a:xfrm>
          <a:prstGeom prst="rect">
            <a:avLst/>
          </a:prstGeom>
        </p:spPr>
        <p:txBody>
          <a:bodyPr lIns="0" tIns="0" rIns="0" bIns="0" rtlCol="0" anchor="t">
            <a:spAutoFit/>
          </a:bodyPr>
          <a:lstStyle/>
          <a:p>
            <a:pPr algn="ctr">
              <a:lnSpc>
                <a:spcPts val="2660"/>
              </a:lnSpc>
            </a:pPr>
            <a:r>
              <a:rPr lang="en-US" sz="1900" u="sng">
                <a:solidFill>
                  <a:srgbClr val="FFFFFF"/>
                </a:solidFill>
                <a:latin typeface="TT Chocolates Bold Italics"/>
                <a:ea typeface="TT Chocolates Bold Italics"/>
                <a:cs typeface="TT Chocolates Bold Italics"/>
                <a:sym typeface="TT Chocolates Bold Italics"/>
              </a:rPr>
              <a:t>RECOMMENDATIONS</a:t>
            </a:r>
          </a:p>
        </p:txBody>
      </p:sp>
      <p:sp>
        <p:nvSpPr>
          <p:cNvPr id="13" name="TextBox 13"/>
          <p:cNvSpPr txBox="1"/>
          <p:nvPr/>
        </p:nvSpPr>
        <p:spPr>
          <a:xfrm>
            <a:off x="7850452" y="269296"/>
            <a:ext cx="3067286"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WHAT WORKS FOR UDEMY</a:t>
            </a:r>
          </a:p>
        </p:txBody>
      </p:sp>
      <p:sp>
        <p:nvSpPr>
          <p:cNvPr id="14" name="TextBox 14"/>
          <p:cNvSpPr txBox="1"/>
          <p:nvPr/>
        </p:nvSpPr>
        <p:spPr>
          <a:xfrm>
            <a:off x="2247665" y="4204121"/>
            <a:ext cx="771025" cy="394149"/>
          </a:xfrm>
          <a:prstGeom prst="rect">
            <a:avLst/>
          </a:prstGeom>
        </p:spPr>
        <p:txBody>
          <a:bodyPr lIns="0" tIns="0" rIns="0" bIns="0" rtlCol="0" anchor="t">
            <a:spAutoFit/>
          </a:bodyPr>
          <a:lstStyle/>
          <a:p>
            <a:pPr algn="ctr">
              <a:lnSpc>
                <a:spcPts val="3231"/>
              </a:lnSpc>
            </a:pPr>
            <a:r>
              <a:rPr lang="en-US" sz="2341" spc="229">
                <a:solidFill>
                  <a:srgbClr val="231F20"/>
                </a:solidFill>
                <a:latin typeface="TT Chocolates Bold"/>
                <a:ea typeface="TT Chocolates Bold"/>
                <a:cs typeface="TT Chocolates Bold"/>
                <a:sym typeface="TT Chocolates Bold"/>
              </a:rPr>
              <a:t>IDEA</a:t>
            </a:r>
          </a:p>
        </p:txBody>
      </p:sp>
      <p:sp>
        <p:nvSpPr>
          <p:cNvPr id="15" name="TextBox 15"/>
          <p:cNvSpPr txBox="1"/>
          <p:nvPr/>
        </p:nvSpPr>
        <p:spPr>
          <a:xfrm>
            <a:off x="2247665" y="2347038"/>
            <a:ext cx="1774638" cy="394149"/>
          </a:xfrm>
          <a:prstGeom prst="rect">
            <a:avLst/>
          </a:prstGeom>
        </p:spPr>
        <p:txBody>
          <a:bodyPr lIns="0" tIns="0" rIns="0" bIns="0" rtlCol="0" anchor="t">
            <a:spAutoFit/>
          </a:bodyPr>
          <a:lstStyle/>
          <a:p>
            <a:pPr algn="ctr">
              <a:lnSpc>
                <a:spcPts val="3231"/>
              </a:lnSpc>
            </a:pPr>
            <a:r>
              <a:rPr lang="en-US" sz="2341" spc="229">
                <a:solidFill>
                  <a:srgbClr val="000000"/>
                </a:solidFill>
                <a:latin typeface="TT Chocolates Bold"/>
                <a:ea typeface="TT Chocolates Bold"/>
                <a:cs typeface="TT Chocolates Bold"/>
                <a:sym typeface="TT Chocolates Bold"/>
              </a:rPr>
              <a:t>OBJECTIVE</a:t>
            </a:r>
          </a:p>
        </p:txBody>
      </p:sp>
      <p:sp>
        <p:nvSpPr>
          <p:cNvPr id="16" name="TextBox 16"/>
          <p:cNvSpPr txBox="1"/>
          <p:nvPr/>
        </p:nvSpPr>
        <p:spPr>
          <a:xfrm>
            <a:off x="5597012" y="2115585"/>
            <a:ext cx="12117606" cy="642366"/>
          </a:xfrm>
          <a:prstGeom prst="rect">
            <a:avLst/>
          </a:prstGeom>
        </p:spPr>
        <p:txBody>
          <a:bodyPr lIns="0" tIns="0" rIns="0" bIns="0" rtlCol="0" anchor="t">
            <a:spAutoFit/>
          </a:bodyPr>
          <a:lstStyle/>
          <a:p>
            <a:pPr algn="l">
              <a:lnSpc>
                <a:spcPts val="2621"/>
              </a:lnSpc>
            </a:pPr>
            <a:r>
              <a:rPr lang="en-US" sz="1899" spc="186">
                <a:solidFill>
                  <a:srgbClr val="000000"/>
                </a:solidFill>
                <a:latin typeface="TT Chocolates"/>
                <a:ea typeface="TT Chocolates"/>
                <a:cs typeface="TT Chocolates"/>
                <a:sym typeface="TT Chocolates"/>
              </a:rPr>
              <a:t>To enhance the learning experience on Udemy by incorporating structured assessments, practical projects, and career support.</a:t>
            </a:r>
          </a:p>
        </p:txBody>
      </p:sp>
      <p:sp>
        <p:nvSpPr>
          <p:cNvPr id="17" name="TextBox 17"/>
          <p:cNvSpPr txBox="1"/>
          <p:nvPr/>
        </p:nvSpPr>
        <p:spPr>
          <a:xfrm>
            <a:off x="2247665" y="6472548"/>
            <a:ext cx="2961588" cy="803724"/>
          </a:xfrm>
          <a:prstGeom prst="rect">
            <a:avLst/>
          </a:prstGeom>
        </p:spPr>
        <p:txBody>
          <a:bodyPr lIns="0" tIns="0" rIns="0" bIns="0" rtlCol="0" anchor="t">
            <a:spAutoFit/>
          </a:bodyPr>
          <a:lstStyle/>
          <a:p>
            <a:pPr algn="l">
              <a:lnSpc>
                <a:spcPts val="3231"/>
              </a:lnSpc>
            </a:pPr>
            <a:r>
              <a:rPr lang="en-US" sz="2341" spc="229">
                <a:solidFill>
                  <a:srgbClr val="231F20"/>
                </a:solidFill>
                <a:latin typeface="TT Chocolates Bold"/>
                <a:ea typeface="TT Chocolates Bold"/>
                <a:cs typeface="TT Chocolates Bold"/>
                <a:sym typeface="TT Chocolates Bold"/>
              </a:rPr>
              <a:t>IMPLEMENTATION PLAN</a:t>
            </a:r>
          </a:p>
        </p:txBody>
      </p:sp>
      <p:sp>
        <p:nvSpPr>
          <p:cNvPr id="18" name="AutoShape 18"/>
          <p:cNvSpPr/>
          <p:nvPr/>
        </p:nvSpPr>
        <p:spPr>
          <a:xfrm>
            <a:off x="573381" y="3218771"/>
            <a:ext cx="16988025" cy="0"/>
          </a:xfrm>
          <a:prstGeom prst="line">
            <a:avLst/>
          </a:prstGeom>
          <a:ln w="19050" cap="flat">
            <a:solidFill>
              <a:srgbClr val="000000"/>
            </a:solidFill>
            <a:prstDash val="sysDot"/>
            <a:headEnd type="none" w="sm" len="sm"/>
            <a:tailEnd type="none" w="sm" len="sm"/>
          </a:ln>
        </p:spPr>
      </p:sp>
      <p:sp>
        <p:nvSpPr>
          <p:cNvPr id="19" name="AutoShape 19"/>
          <p:cNvSpPr/>
          <p:nvPr/>
        </p:nvSpPr>
        <p:spPr>
          <a:xfrm>
            <a:off x="573381" y="6104412"/>
            <a:ext cx="16988025" cy="0"/>
          </a:xfrm>
          <a:prstGeom prst="line">
            <a:avLst/>
          </a:prstGeom>
          <a:ln w="19050" cap="flat">
            <a:solidFill>
              <a:srgbClr val="000000"/>
            </a:solidFill>
            <a:prstDash val="sysDot"/>
            <a:headEnd type="none" w="sm" len="sm"/>
            <a:tailEnd type="none" w="sm" len="sm"/>
          </a:ln>
        </p:spPr>
      </p:sp>
      <p:sp>
        <p:nvSpPr>
          <p:cNvPr id="20" name="TextBox 20"/>
          <p:cNvSpPr txBox="1"/>
          <p:nvPr/>
        </p:nvSpPr>
        <p:spPr>
          <a:xfrm>
            <a:off x="5443800" y="6310801"/>
            <a:ext cx="12117606" cy="3430905"/>
          </a:xfrm>
          <a:prstGeom prst="rect">
            <a:avLst/>
          </a:prstGeom>
        </p:spPr>
        <p:txBody>
          <a:bodyPr lIns="0" tIns="0" rIns="0" bIns="0" rtlCol="0" anchor="t">
            <a:spAutoFit/>
          </a:bodyPr>
          <a:lstStyle/>
          <a:p>
            <a:pPr marL="431799" lvl="1" indent="-215899" algn="l">
              <a:lnSpc>
                <a:spcPts val="2759"/>
              </a:lnSpc>
              <a:buFont typeface="Arial"/>
              <a:buChar char="•"/>
            </a:pPr>
            <a:r>
              <a:rPr lang="en-US" sz="1999" spc="195">
                <a:solidFill>
                  <a:srgbClr val="000000"/>
                </a:solidFill>
                <a:latin typeface="TT Chocolates"/>
                <a:ea typeface="TT Chocolates"/>
                <a:cs typeface="TT Chocolates"/>
                <a:sym typeface="TT Chocolates"/>
              </a:rPr>
              <a:t>Place mandatory quizzes as required to test knowledge. Develop a system that gives instant feedback on quiz performance, explaining correct answers.</a:t>
            </a:r>
          </a:p>
          <a:p>
            <a:pPr marL="431799" lvl="1" indent="-215899" algn="l">
              <a:lnSpc>
                <a:spcPts val="2759"/>
              </a:lnSpc>
              <a:buFont typeface="Arial"/>
              <a:buChar char="•"/>
            </a:pPr>
            <a:r>
              <a:rPr lang="en-US" sz="1999" spc="195">
                <a:solidFill>
                  <a:srgbClr val="000000"/>
                </a:solidFill>
                <a:latin typeface="TT Chocolates"/>
                <a:ea typeface="TT Chocolates"/>
                <a:cs typeface="TT Chocolates"/>
                <a:sym typeface="TT Chocolates"/>
              </a:rPr>
              <a:t>At the end of the course, place 4 levels of quiz. Create a bank of multiple-choice questions that cover all key topics in the course.</a:t>
            </a:r>
          </a:p>
          <a:p>
            <a:pPr marL="431799" lvl="1" indent="-215899" algn="l">
              <a:lnSpc>
                <a:spcPts val="2759"/>
              </a:lnSpc>
              <a:buFont typeface="Arial"/>
              <a:buChar char="•"/>
            </a:pPr>
            <a:r>
              <a:rPr lang="en-US" sz="1999" spc="195">
                <a:solidFill>
                  <a:srgbClr val="000000"/>
                </a:solidFill>
                <a:latin typeface="TT Chocolates"/>
                <a:ea typeface="TT Chocolates"/>
                <a:cs typeface="TT Chocolates"/>
                <a:sym typeface="TT Chocolates"/>
              </a:rPr>
              <a:t>Four Levels: Easy, Intermediate, Hard, Expert Advancement Criteria can be set as needed</a:t>
            </a:r>
          </a:p>
          <a:p>
            <a:pPr marL="431799" lvl="1" indent="-215899" algn="l">
              <a:lnSpc>
                <a:spcPts val="2759"/>
              </a:lnSpc>
              <a:buFont typeface="Arial"/>
              <a:buChar char="•"/>
            </a:pPr>
            <a:r>
              <a:rPr lang="en-US" sz="1999" spc="195">
                <a:solidFill>
                  <a:srgbClr val="000000"/>
                </a:solidFill>
                <a:latin typeface="TT Chocolates"/>
                <a:ea typeface="TT Chocolates"/>
                <a:cs typeface="TT Chocolates"/>
                <a:sym typeface="TT Chocolates"/>
              </a:rPr>
              <a:t>Example certification: Intermediate Achievement: "You succeeded in the Intermediate level of the course 'Introduction to Python' with a score of 70%."</a:t>
            </a:r>
          </a:p>
          <a:p>
            <a:pPr marL="431799" lvl="1" indent="-215899" algn="l">
              <a:lnSpc>
                <a:spcPts val="2759"/>
              </a:lnSpc>
              <a:buFont typeface="Arial"/>
              <a:buChar char="•"/>
            </a:pPr>
            <a:r>
              <a:rPr lang="en-US" sz="1999" spc="195">
                <a:solidFill>
                  <a:srgbClr val="000000"/>
                </a:solidFill>
                <a:latin typeface="TT Chocolates"/>
                <a:ea typeface="TT Chocolates"/>
                <a:cs typeface="TT Chocolates"/>
                <a:sym typeface="TT Chocolates"/>
              </a:rPr>
              <a:t>Preferably, enable screen recording and turn on the video camera while taking the exam.</a:t>
            </a:r>
          </a:p>
          <a:p>
            <a:pPr algn="l">
              <a:lnSpc>
                <a:spcPts val="2759"/>
              </a:lnSpc>
            </a:pPr>
            <a:endParaRPr lang="en-US" sz="1999" spc="195">
              <a:solidFill>
                <a:srgbClr val="000000"/>
              </a:solidFill>
              <a:latin typeface="TT Chocolates"/>
              <a:ea typeface="TT Chocolates"/>
              <a:cs typeface="TT Chocolates"/>
              <a:sym typeface="TT Chocolates"/>
            </a:endParaRPr>
          </a:p>
          <a:p>
            <a:pPr algn="l">
              <a:lnSpc>
                <a:spcPts val="2759"/>
              </a:lnSpc>
            </a:pPr>
            <a:endParaRPr lang="en-US" sz="1999" spc="195">
              <a:solidFill>
                <a:srgbClr val="000000"/>
              </a:solidFill>
              <a:latin typeface="TT Chocolates"/>
              <a:ea typeface="TT Chocolates"/>
              <a:cs typeface="TT Chocolates"/>
              <a:sym typeface="TT Chocolates"/>
            </a:endParaRPr>
          </a:p>
        </p:txBody>
      </p:sp>
      <p:sp>
        <p:nvSpPr>
          <p:cNvPr id="21" name="TextBox 21"/>
          <p:cNvSpPr txBox="1"/>
          <p:nvPr/>
        </p:nvSpPr>
        <p:spPr>
          <a:xfrm>
            <a:off x="8276247" y="1125620"/>
            <a:ext cx="1744742" cy="580390"/>
          </a:xfrm>
          <a:prstGeom prst="rect">
            <a:avLst/>
          </a:prstGeom>
        </p:spPr>
        <p:txBody>
          <a:bodyPr lIns="0" tIns="0" rIns="0" bIns="0" rtlCol="0" anchor="t">
            <a:spAutoFit/>
          </a:bodyPr>
          <a:lstStyle/>
          <a:p>
            <a:pPr algn="ctr">
              <a:lnSpc>
                <a:spcPts val="4759"/>
              </a:lnSpc>
            </a:pPr>
            <a:r>
              <a:rPr lang="en-US" sz="3399">
                <a:solidFill>
                  <a:srgbClr val="000000"/>
                </a:solidFill>
                <a:latin typeface="TT Chocolates Bold"/>
                <a:ea typeface="TT Chocolates Bold"/>
                <a:cs typeface="TT Chocolates Bold"/>
                <a:sym typeface="TT Chocolates Bold"/>
              </a:rPr>
              <a:t>QUIZZES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67717" y="-64396"/>
            <a:ext cx="18632670" cy="1028700"/>
            <a:chOff x="0" y="0"/>
            <a:chExt cx="4907370" cy="270933"/>
          </a:xfrm>
        </p:grpSpPr>
        <p:sp>
          <p:nvSpPr>
            <p:cNvPr id="3" name="Freeform 3"/>
            <p:cNvSpPr/>
            <p:nvPr/>
          </p:nvSpPr>
          <p:spPr>
            <a:xfrm>
              <a:off x="0" y="0"/>
              <a:ext cx="4907370" cy="270933"/>
            </a:xfrm>
            <a:custGeom>
              <a:avLst/>
              <a:gdLst/>
              <a:ahLst/>
              <a:cxnLst/>
              <a:rect l="l" t="t" r="r" b="b"/>
              <a:pathLst>
                <a:path w="4907370" h="270933">
                  <a:moveTo>
                    <a:pt x="0" y="0"/>
                  </a:moveTo>
                  <a:lnTo>
                    <a:pt x="4907370" y="0"/>
                  </a:lnTo>
                  <a:lnTo>
                    <a:pt x="4907370" y="270933"/>
                  </a:lnTo>
                  <a:lnTo>
                    <a:pt x="0" y="270933"/>
                  </a:lnTo>
                  <a:close/>
                </a:path>
              </a:pathLst>
            </a:custGeom>
            <a:solidFill>
              <a:srgbClr val="00569E"/>
            </a:solidFill>
            <a:ln cap="sq">
              <a:noFill/>
              <a:prstDash val="solid"/>
              <a:miter/>
            </a:ln>
          </p:spPr>
        </p:sp>
        <p:sp>
          <p:nvSpPr>
            <p:cNvPr id="4" name="TextBox 4"/>
            <p:cNvSpPr txBox="1"/>
            <p:nvPr/>
          </p:nvSpPr>
          <p:spPr>
            <a:xfrm>
              <a:off x="0" y="-38100"/>
              <a:ext cx="4907370" cy="30903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Freeform 5"/>
          <p:cNvSpPr/>
          <p:nvPr/>
        </p:nvSpPr>
        <p:spPr>
          <a:xfrm>
            <a:off x="795979" y="2124010"/>
            <a:ext cx="1092888" cy="878305"/>
          </a:xfrm>
          <a:custGeom>
            <a:avLst/>
            <a:gdLst/>
            <a:ahLst/>
            <a:cxnLst/>
            <a:rect l="l" t="t" r="r" b="b"/>
            <a:pathLst>
              <a:path w="1092888" h="878305">
                <a:moveTo>
                  <a:pt x="0" y="0"/>
                </a:moveTo>
                <a:lnTo>
                  <a:pt x="1092887" y="0"/>
                </a:lnTo>
                <a:lnTo>
                  <a:pt x="1092887" y="878305"/>
                </a:lnTo>
                <a:lnTo>
                  <a:pt x="0" y="8783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573381" y="3630965"/>
            <a:ext cx="1355607" cy="1222511"/>
          </a:xfrm>
          <a:custGeom>
            <a:avLst/>
            <a:gdLst/>
            <a:ahLst/>
            <a:cxnLst/>
            <a:rect l="l" t="t" r="r" b="b"/>
            <a:pathLst>
              <a:path w="1355607" h="1222511">
                <a:moveTo>
                  <a:pt x="0" y="0"/>
                </a:moveTo>
                <a:lnTo>
                  <a:pt x="1355608" y="0"/>
                </a:lnTo>
                <a:lnTo>
                  <a:pt x="1355608" y="1222511"/>
                </a:lnTo>
                <a:lnTo>
                  <a:pt x="0" y="12225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776157" y="7676321"/>
            <a:ext cx="1261870" cy="1070066"/>
          </a:xfrm>
          <a:custGeom>
            <a:avLst/>
            <a:gdLst/>
            <a:ahLst/>
            <a:cxnLst/>
            <a:rect l="l" t="t" r="r" b="b"/>
            <a:pathLst>
              <a:path w="1261870" h="1070066">
                <a:moveTo>
                  <a:pt x="0" y="0"/>
                </a:moveTo>
                <a:lnTo>
                  <a:pt x="1261870" y="0"/>
                </a:lnTo>
                <a:lnTo>
                  <a:pt x="1261870" y="1070067"/>
                </a:lnTo>
                <a:lnTo>
                  <a:pt x="0" y="10700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5597012" y="3484354"/>
            <a:ext cx="11964394" cy="3773805"/>
          </a:xfrm>
          <a:prstGeom prst="rect">
            <a:avLst/>
          </a:prstGeom>
        </p:spPr>
        <p:txBody>
          <a:bodyPr lIns="0" tIns="0" rIns="0" bIns="0" rtlCol="0" anchor="t">
            <a:spAutoFit/>
          </a:bodyPr>
          <a:lstStyle/>
          <a:p>
            <a:pPr algn="l">
              <a:lnSpc>
                <a:spcPts val="2760"/>
              </a:lnSpc>
            </a:pPr>
            <a:r>
              <a:rPr lang="en-US" sz="2000" spc="196">
                <a:solidFill>
                  <a:srgbClr val="000000"/>
                </a:solidFill>
                <a:latin typeface="TT Chocolates Bold"/>
                <a:ea typeface="TT Chocolates Bold"/>
                <a:cs typeface="TT Chocolates Bold"/>
                <a:sym typeface="TT Chocolates Bold"/>
              </a:rPr>
              <a:t>1. Mentorship Access:</a:t>
            </a:r>
            <a:r>
              <a:rPr lang="en-US" sz="2000" spc="196">
                <a:solidFill>
                  <a:srgbClr val="000000"/>
                </a:solidFill>
                <a:latin typeface="TT Chocolates"/>
                <a:ea typeface="TT Chocolates"/>
                <a:cs typeface="TT Chocolates"/>
                <a:sym typeface="TT Chocolates"/>
              </a:rPr>
              <a:t> Embed Topmate's mentorship services in Udemy for seamless user experience. Create a dedicated structure for booking mentor sessions, attending webinars, and participating in forums.</a:t>
            </a:r>
          </a:p>
          <a:p>
            <a:pPr algn="l">
              <a:lnSpc>
                <a:spcPts val="2760"/>
              </a:lnSpc>
            </a:pPr>
            <a:endParaRPr lang="en-US" sz="2000" spc="196">
              <a:solidFill>
                <a:srgbClr val="000000"/>
              </a:solidFill>
              <a:latin typeface="TT Chocolates"/>
              <a:ea typeface="TT Chocolates"/>
              <a:cs typeface="TT Chocolates"/>
              <a:sym typeface="TT Chocolates"/>
            </a:endParaRPr>
          </a:p>
          <a:p>
            <a:pPr algn="l">
              <a:lnSpc>
                <a:spcPts val="2760"/>
              </a:lnSpc>
            </a:pPr>
            <a:r>
              <a:rPr lang="en-US" sz="2000" spc="196">
                <a:solidFill>
                  <a:srgbClr val="000000"/>
                </a:solidFill>
                <a:latin typeface="TT Chocolates Bold"/>
                <a:ea typeface="TT Chocolates Bold"/>
                <a:cs typeface="TT Chocolates Bold"/>
                <a:sym typeface="TT Chocolates Bold"/>
              </a:rPr>
              <a:t>2. Discount Incentives:</a:t>
            </a:r>
            <a:r>
              <a:rPr lang="en-US" sz="2000" spc="196">
                <a:solidFill>
                  <a:srgbClr val="000000"/>
                </a:solidFill>
                <a:latin typeface="TT Chocolates"/>
                <a:ea typeface="TT Chocolates"/>
                <a:cs typeface="TT Chocolates"/>
                <a:sym typeface="TT Chocolates"/>
              </a:rPr>
              <a:t> Offer discounted mentorship sessions for users purchasing related courses. Provide course and mentorship bundles at reduced prices.</a:t>
            </a:r>
          </a:p>
          <a:p>
            <a:pPr algn="l">
              <a:lnSpc>
                <a:spcPts val="2760"/>
              </a:lnSpc>
            </a:pPr>
            <a:endParaRPr lang="en-US" sz="2000" spc="196">
              <a:solidFill>
                <a:srgbClr val="000000"/>
              </a:solidFill>
              <a:latin typeface="TT Chocolates"/>
              <a:ea typeface="TT Chocolates"/>
              <a:cs typeface="TT Chocolates"/>
              <a:sym typeface="TT Chocolates"/>
            </a:endParaRPr>
          </a:p>
          <a:p>
            <a:pPr algn="l">
              <a:lnSpc>
                <a:spcPts val="2760"/>
              </a:lnSpc>
            </a:pPr>
            <a:r>
              <a:rPr lang="en-US" sz="2000" spc="196">
                <a:solidFill>
                  <a:srgbClr val="000000"/>
                </a:solidFill>
                <a:latin typeface="TT Chocolates Bold"/>
                <a:ea typeface="TT Chocolates Bold"/>
                <a:cs typeface="TT Chocolates Bold"/>
                <a:sym typeface="TT Chocolates Bold"/>
              </a:rPr>
              <a:t>3. Support for Career Transitions:</a:t>
            </a:r>
            <a:r>
              <a:rPr lang="en-US" sz="2000" spc="196">
                <a:solidFill>
                  <a:srgbClr val="000000"/>
                </a:solidFill>
                <a:latin typeface="TT Chocolates"/>
                <a:ea typeface="TT Chocolates"/>
                <a:cs typeface="TT Chocolates"/>
                <a:sym typeface="TT Chocolates"/>
              </a:rPr>
              <a:t> Specialized support for individuals returning to the job market, including resume reviews and interview prep. Share successful career transition stories for inspiration and practical advice. </a:t>
            </a:r>
          </a:p>
          <a:p>
            <a:pPr algn="l">
              <a:lnSpc>
                <a:spcPts val="2760"/>
              </a:lnSpc>
            </a:pPr>
            <a:endParaRPr lang="en-US" sz="2000" spc="196">
              <a:solidFill>
                <a:srgbClr val="000000"/>
              </a:solidFill>
              <a:latin typeface="TT Chocolates"/>
              <a:ea typeface="TT Chocolates"/>
              <a:cs typeface="TT Chocolates"/>
              <a:sym typeface="TT Chocolates"/>
            </a:endParaRPr>
          </a:p>
        </p:txBody>
      </p:sp>
      <p:sp>
        <p:nvSpPr>
          <p:cNvPr id="9" name="TextBox 9"/>
          <p:cNvSpPr txBox="1"/>
          <p:nvPr/>
        </p:nvSpPr>
        <p:spPr>
          <a:xfrm>
            <a:off x="5797346" y="269296"/>
            <a:ext cx="1879490"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KEY STATISTICS</a:t>
            </a:r>
          </a:p>
        </p:txBody>
      </p:sp>
      <p:sp>
        <p:nvSpPr>
          <p:cNvPr id="10" name="TextBox 10"/>
          <p:cNvSpPr txBox="1"/>
          <p:nvPr/>
        </p:nvSpPr>
        <p:spPr>
          <a:xfrm>
            <a:off x="11108238" y="269296"/>
            <a:ext cx="2389923"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TARGET CUSTOMERS</a:t>
            </a:r>
          </a:p>
        </p:txBody>
      </p:sp>
      <p:sp>
        <p:nvSpPr>
          <p:cNvPr id="11" name="TextBox 11"/>
          <p:cNvSpPr txBox="1"/>
          <p:nvPr/>
        </p:nvSpPr>
        <p:spPr>
          <a:xfrm>
            <a:off x="13688661" y="269296"/>
            <a:ext cx="1854628"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USER PERSONA</a:t>
            </a:r>
          </a:p>
        </p:txBody>
      </p:sp>
      <p:sp>
        <p:nvSpPr>
          <p:cNvPr id="12" name="TextBox 12"/>
          <p:cNvSpPr txBox="1"/>
          <p:nvPr/>
        </p:nvSpPr>
        <p:spPr>
          <a:xfrm>
            <a:off x="15604844" y="269296"/>
            <a:ext cx="2683156" cy="323215"/>
          </a:xfrm>
          <a:prstGeom prst="rect">
            <a:avLst/>
          </a:prstGeom>
        </p:spPr>
        <p:txBody>
          <a:bodyPr lIns="0" tIns="0" rIns="0" bIns="0" rtlCol="0" anchor="t">
            <a:spAutoFit/>
          </a:bodyPr>
          <a:lstStyle/>
          <a:p>
            <a:pPr algn="ctr">
              <a:lnSpc>
                <a:spcPts val="2660"/>
              </a:lnSpc>
            </a:pPr>
            <a:r>
              <a:rPr lang="en-US" sz="1900" u="sng">
                <a:solidFill>
                  <a:srgbClr val="FFFFFF"/>
                </a:solidFill>
                <a:latin typeface="TT Chocolates Bold Italics"/>
                <a:ea typeface="TT Chocolates Bold Italics"/>
                <a:cs typeface="TT Chocolates Bold Italics"/>
                <a:sym typeface="TT Chocolates Bold Italics"/>
              </a:rPr>
              <a:t>RECOMMENDATIONS</a:t>
            </a:r>
          </a:p>
        </p:txBody>
      </p:sp>
      <p:sp>
        <p:nvSpPr>
          <p:cNvPr id="13" name="TextBox 13"/>
          <p:cNvSpPr txBox="1"/>
          <p:nvPr/>
        </p:nvSpPr>
        <p:spPr>
          <a:xfrm>
            <a:off x="7850452" y="269296"/>
            <a:ext cx="3067286" cy="323215"/>
          </a:xfrm>
          <a:prstGeom prst="rect">
            <a:avLst/>
          </a:prstGeom>
        </p:spPr>
        <p:txBody>
          <a:bodyPr lIns="0" tIns="0" rIns="0" bIns="0" rtlCol="0" anchor="t">
            <a:spAutoFit/>
          </a:bodyPr>
          <a:lstStyle/>
          <a:p>
            <a:pPr algn="ctr">
              <a:lnSpc>
                <a:spcPts val="2660"/>
              </a:lnSpc>
            </a:pPr>
            <a:r>
              <a:rPr lang="en-US" sz="1900">
                <a:solidFill>
                  <a:srgbClr val="D8D8D8"/>
                </a:solidFill>
                <a:latin typeface="TT Chocolates Italics"/>
                <a:ea typeface="TT Chocolates Italics"/>
                <a:cs typeface="TT Chocolates Italics"/>
                <a:sym typeface="TT Chocolates Italics"/>
              </a:rPr>
              <a:t>WHAT WORKS FOR UDEMY</a:t>
            </a:r>
          </a:p>
        </p:txBody>
      </p:sp>
      <p:sp>
        <p:nvSpPr>
          <p:cNvPr id="14" name="TextBox 14"/>
          <p:cNvSpPr txBox="1"/>
          <p:nvPr/>
        </p:nvSpPr>
        <p:spPr>
          <a:xfrm>
            <a:off x="2247665" y="4204121"/>
            <a:ext cx="771025" cy="394149"/>
          </a:xfrm>
          <a:prstGeom prst="rect">
            <a:avLst/>
          </a:prstGeom>
        </p:spPr>
        <p:txBody>
          <a:bodyPr lIns="0" tIns="0" rIns="0" bIns="0" rtlCol="0" anchor="t">
            <a:spAutoFit/>
          </a:bodyPr>
          <a:lstStyle/>
          <a:p>
            <a:pPr algn="ctr">
              <a:lnSpc>
                <a:spcPts val="3231"/>
              </a:lnSpc>
            </a:pPr>
            <a:r>
              <a:rPr lang="en-US" sz="2341" spc="229">
                <a:solidFill>
                  <a:srgbClr val="231F20"/>
                </a:solidFill>
                <a:latin typeface="TT Chocolates Bold"/>
                <a:ea typeface="TT Chocolates Bold"/>
                <a:cs typeface="TT Chocolates Bold"/>
                <a:sym typeface="TT Chocolates Bold"/>
              </a:rPr>
              <a:t>IDEA</a:t>
            </a:r>
          </a:p>
        </p:txBody>
      </p:sp>
      <p:sp>
        <p:nvSpPr>
          <p:cNvPr id="15" name="TextBox 15"/>
          <p:cNvSpPr txBox="1"/>
          <p:nvPr/>
        </p:nvSpPr>
        <p:spPr>
          <a:xfrm>
            <a:off x="2247665" y="2347038"/>
            <a:ext cx="1774638" cy="394149"/>
          </a:xfrm>
          <a:prstGeom prst="rect">
            <a:avLst/>
          </a:prstGeom>
        </p:spPr>
        <p:txBody>
          <a:bodyPr lIns="0" tIns="0" rIns="0" bIns="0" rtlCol="0" anchor="t">
            <a:spAutoFit/>
          </a:bodyPr>
          <a:lstStyle/>
          <a:p>
            <a:pPr algn="ctr">
              <a:lnSpc>
                <a:spcPts val="3231"/>
              </a:lnSpc>
            </a:pPr>
            <a:r>
              <a:rPr lang="en-US" sz="2341" spc="229">
                <a:solidFill>
                  <a:srgbClr val="000000"/>
                </a:solidFill>
                <a:latin typeface="TT Chocolates Bold"/>
                <a:ea typeface="TT Chocolates Bold"/>
                <a:cs typeface="TT Chocolates Bold"/>
                <a:sym typeface="TT Chocolates Bold"/>
              </a:rPr>
              <a:t>OBJECTIVE</a:t>
            </a:r>
          </a:p>
        </p:txBody>
      </p:sp>
      <p:sp>
        <p:nvSpPr>
          <p:cNvPr id="16" name="TextBox 16"/>
          <p:cNvSpPr txBox="1"/>
          <p:nvPr/>
        </p:nvSpPr>
        <p:spPr>
          <a:xfrm>
            <a:off x="5597012" y="2319230"/>
            <a:ext cx="12117606" cy="642366"/>
          </a:xfrm>
          <a:prstGeom prst="rect">
            <a:avLst/>
          </a:prstGeom>
        </p:spPr>
        <p:txBody>
          <a:bodyPr lIns="0" tIns="0" rIns="0" bIns="0" rtlCol="0" anchor="t">
            <a:spAutoFit/>
          </a:bodyPr>
          <a:lstStyle/>
          <a:p>
            <a:pPr algn="l">
              <a:lnSpc>
                <a:spcPts val="2621"/>
              </a:lnSpc>
            </a:pPr>
            <a:r>
              <a:rPr lang="en-US" sz="1899" spc="186">
                <a:solidFill>
                  <a:srgbClr val="000000"/>
                </a:solidFill>
                <a:latin typeface="TT Chocolates"/>
                <a:ea typeface="TT Chocolates"/>
                <a:cs typeface="TT Chocolates"/>
                <a:sym typeface="TT Chocolates"/>
              </a:rPr>
              <a:t>Offer comprehensive career guidance through mentorship, course roadmaps, and industry updates.</a:t>
            </a:r>
          </a:p>
        </p:txBody>
      </p:sp>
      <p:sp>
        <p:nvSpPr>
          <p:cNvPr id="17" name="TextBox 17"/>
          <p:cNvSpPr txBox="1"/>
          <p:nvPr/>
        </p:nvSpPr>
        <p:spPr>
          <a:xfrm>
            <a:off x="2299634" y="7790443"/>
            <a:ext cx="2961588" cy="803724"/>
          </a:xfrm>
          <a:prstGeom prst="rect">
            <a:avLst/>
          </a:prstGeom>
        </p:spPr>
        <p:txBody>
          <a:bodyPr lIns="0" tIns="0" rIns="0" bIns="0" rtlCol="0" anchor="t">
            <a:spAutoFit/>
          </a:bodyPr>
          <a:lstStyle/>
          <a:p>
            <a:pPr algn="l">
              <a:lnSpc>
                <a:spcPts val="3231"/>
              </a:lnSpc>
            </a:pPr>
            <a:r>
              <a:rPr lang="en-US" sz="2341" spc="229">
                <a:solidFill>
                  <a:srgbClr val="231F20"/>
                </a:solidFill>
                <a:latin typeface="TT Chocolates Bold"/>
                <a:ea typeface="TT Chocolates Bold"/>
                <a:cs typeface="TT Chocolates Bold"/>
                <a:sym typeface="TT Chocolates Bold"/>
              </a:rPr>
              <a:t>IMPLEMENTATION PLAN</a:t>
            </a:r>
          </a:p>
        </p:txBody>
      </p:sp>
      <p:sp>
        <p:nvSpPr>
          <p:cNvPr id="18" name="AutoShape 18"/>
          <p:cNvSpPr/>
          <p:nvPr/>
        </p:nvSpPr>
        <p:spPr>
          <a:xfrm>
            <a:off x="573381" y="3218771"/>
            <a:ext cx="16988025" cy="0"/>
          </a:xfrm>
          <a:prstGeom prst="line">
            <a:avLst/>
          </a:prstGeom>
          <a:ln w="19050" cap="flat">
            <a:solidFill>
              <a:srgbClr val="000000"/>
            </a:solidFill>
            <a:prstDash val="sysDot"/>
            <a:headEnd type="none" w="sm" len="sm"/>
            <a:tailEnd type="none" w="sm" len="sm"/>
          </a:ln>
        </p:spPr>
      </p:sp>
      <p:sp>
        <p:nvSpPr>
          <p:cNvPr id="19" name="AutoShape 19"/>
          <p:cNvSpPr/>
          <p:nvPr/>
        </p:nvSpPr>
        <p:spPr>
          <a:xfrm>
            <a:off x="573381" y="7266746"/>
            <a:ext cx="16988025" cy="0"/>
          </a:xfrm>
          <a:prstGeom prst="line">
            <a:avLst/>
          </a:prstGeom>
          <a:ln w="19050" cap="flat">
            <a:solidFill>
              <a:srgbClr val="000000"/>
            </a:solidFill>
            <a:prstDash val="sysDot"/>
            <a:headEnd type="none" w="sm" len="sm"/>
            <a:tailEnd type="none" w="sm" len="sm"/>
          </a:ln>
        </p:spPr>
      </p:sp>
      <p:sp>
        <p:nvSpPr>
          <p:cNvPr id="20" name="TextBox 20"/>
          <p:cNvSpPr txBox="1"/>
          <p:nvPr/>
        </p:nvSpPr>
        <p:spPr>
          <a:xfrm>
            <a:off x="5443800" y="7780918"/>
            <a:ext cx="12117606" cy="1716405"/>
          </a:xfrm>
          <a:prstGeom prst="rect">
            <a:avLst/>
          </a:prstGeom>
        </p:spPr>
        <p:txBody>
          <a:bodyPr lIns="0" tIns="0" rIns="0" bIns="0" rtlCol="0" anchor="t">
            <a:spAutoFit/>
          </a:bodyPr>
          <a:lstStyle/>
          <a:p>
            <a:pPr marL="431799" lvl="1" indent="-215899" algn="l">
              <a:lnSpc>
                <a:spcPts val="2759"/>
              </a:lnSpc>
              <a:buFont typeface="Arial"/>
              <a:buChar char="•"/>
            </a:pPr>
            <a:r>
              <a:rPr lang="en-US" sz="1999" spc="195">
                <a:solidFill>
                  <a:srgbClr val="000000"/>
                </a:solidFill>
                <a:latin typeface="TT Chocolates Bold"/>
                <a:ea typeface="TT Chocolates Bold"/>
                <a:cs typeface="TT Chocolates Bold"/>
                <a:sym typeface="TT Chocolates Bold"/>
              </a:rPr>
              <a:t>Platform Development:</a:t>
            </a:r>
            <a:r>
              <a:rPr lang="en-US" sz="1999" spc="195">
                <a:solidFill>
                  <a:srgbClr val="000000"/>
                </a:solidFill>
                <a:latin typeface="TT Chocolates"/>
                <a:ea typeface="TT Chocolates"/>
                <a:cs typeface="TT Chocolates"/>
                <a:sym typeface="TT Chocolates"/>
              </a:rPr>
              <a:t> Integrate Topmate or build Udemy Connect for career guidance.</a:t>
            </a:r>
          </a:p>
          <a:p>
            <a:pPr algn="l">
              <a:lnSpc>
                <a:spcPts val="2759"/>
              </a:lnSpc>
            </a:pPr>
            <a:endParaRPr lang="en-US" sz="1999" spc="195">
              <a:solidFill>
                <a:srgbClr val="000000"/>
              </a:solidFill>
              <a:latin typeface="TT Chocolates"/>
              <a:ea typeface="TT Chocolates"/>
              <a:cs typeface="TT Chocolates"/>
              <a:sym typeface="TT Chocolates"/>
            </a:endParaRPr>
          </a:p>
          <a:p>
            <a:pPr marL="431799" lvl="1" indent="-215899" algn="l">
              <a:lnSpc>
                <a:spcPts val="2759"/>
              </a:lnSpc>
              <a:buFont typeface="Arial"/>
              <a:buChar char="•"/>
            </a:pPr>
            <a:r>
              <a:rPr lang="en-US" sz="1999" spc="195">
                <a:solidFill>
                  <a:srgbClr val="000000"/>
                </a:solidFill>
                <a:latin typeface="TT Chocolates Bold"/>
                <a:ea typeface="TT Chocolates Bold"/>
                <a:cs typeface="TT Chocolates Bold"/>
                <a:sym typeface="TT Chocolates Bold"/>
              </a:rPr>
              <a:t>Discount Strategies:</a:t>
            </a:r>
            <a:r>
              <a:rPr lang="en-US" sz="1999" spc="195">
                <a:solidFill>
                  <a:srgbClr val="000000"/>
                </a:solidFill>
                <a:latin typeface="TT Chocolates"/>
                <a:ea typeface="TT Chocolates"/>
                <a:cs typeface="TT Chocolates"/>
                <a:sym typeface="TT Chocolates"/>
              </a:rPr>
              <a:t> Apply automatic discounts for bundled purchases and promote them through marketing campaigns.</a:t>
            </a:r>
          </a:p>
          <a:p>
            <a:pPr algn="l">
              <a:lnSpc>
                <a:spcPts val="2759"/>
              </a:lnSpc>
            </a:pPr>
            <a:endParaRPr lang="en-US" sz="1999" spc="195">
              <a:solidFill>
                <a:srgbClr val="000000"/>
              </a:solidFill>
              <a:latin typeface="TT Chocolates"/>
              <a:ea typeface="TT Chocolates"/>
              <a:cs typeface="TT Chocolates"/>
              <a:sym typeface="TT Chocolates"/>
            </a:endParaRPr>
          </a:p>
        </p:txBody>
      </p:sp>
      <p:sp>
        <p:nvSpPr>
          <p:cNvPr id="21" name="TextBox 21"/>
          <p:cNvSpPr txBox="1"/>
          <p:nvPr/>
        </p:nvSpPr>
        <p:spPr>
          <a:xfrm>
            <a:off x="6712659" y="1125620"/>
            <a:ext cx="4871919" cy="580390"/>
          </a:xfrm>
          <a:prstGeom prst="rect">
            <a:avLst/>
          </a:prstGeom>
        </p:spPr>
        <p:txBody>
          <a:bodyPr lIns="0" tIns="0" rIns="0" bIns="0" rtlCol="0" anchor="t">
            <a:spAutoFit/>
          </a:bodyPr>
          <a:lstStyle/>
          <a:p>
            <a:pPr algn="ctr">
              <a:lnSpc>
                <a:spcPts val="4759"/>
              </a:lnSpc>
            </a:pPr>
            <a:r>
              <a:rPr lang="en-US" sz="3399">
                <a:solidFill>
                  <a:srgbClr val="000000"/>
                </a:solidFill>
                <a:latin typeface="TT Chocolates Bold"/>
                <a:ea typeface="TT Chocolates Bold"/>
                <a:cs typeface="TT Chocolates Bold"/>
                <a:sym typeface="TT Chocolates Bold"/>
              </a:rPr>
              <a:t>MENTORSHIP PLATFORM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1515</Words>
  <Application>Microsoft Office PowerPoint</Application>
  <PresentationFormat>Custom</PresentationFormat>
  <Paragraphs>214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Open Sans Extra Bold</vt:lpstr>
      <vt:lpstr>Calibri</vt:lpstr>
      <vt:lpstr>Arial</vt:lpstr>
      <vt:lpstr>TT Chocolates Bold Italics</vt:lpstr>
      <vt:lpstr>TT Chocolates Italics</vt:lpstr>
      <vt:lpstr>TT Chocolates</vt:lpstr>
      <vt:lpstr>TT Chocolates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UDEMY</dc:title>
  <cp:lastModifiedBy>Nivashini E</cp:lastModifiedBy>
  <cp:revision>2</cp:revision>
  <dcterms:created xsi:type="dcterms:W3CDTF">2006-08-16T00:00:00Z</dcterms:created>
  <dcterms:modified xsi:type="dcterms:W3CDTF">2024-07-09T03:30:16Z</dcterms:modified>
  <dc:identifier>DAGI8mdQCdU</dc:identifier>
</cp:coreProperties>
</file>