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7" r:id="rId11"/>
    <p:sldId id="265" r:id="rId12"/>
    <p:sldId id="266" r:id="rId13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lear Sans Regular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64" autoAdjust="0"/>
    <p:restoredTop sz="70697" autoAdjust="0"/>
  </p:normalViewPr>
  <p:slideViewPr>
    <p:cSldViewPr>
      <p:cViewPr varScale="1">
        <p:scale>
          <a:sx n="54" d="100"/>
          <a:sy n="54" d="100"/>
        </p:scale>
        <p:origin x="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19.09.2024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444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4.jpeg"/><Relationship Id="rId4" Type="http://schemas.openxmlformats.org/officeDocument/2006/relationships/image" Target="../media/image1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7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6D88853B-B495-4613-A29D-347590BCE8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536" y="1141273"/>
            <a:ext cx="14739629" cy="726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54858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8A0E0B2-4FD7-42ED-8644-E7ED386857D4}"/>
              </a:ext>
            </a:extLst>
          </p:cNvPr>
          <p:cNvSpPr txBox="1"/>
          <p:nvPr/>
        </p:nvSpPr>
        <p:spPr>
          <a:xfrm>
            <a:off x="10805265" y="1580430"/>
            <a:ext cx="7230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ANALYSIS</a:t>
            </a:r>
          </a:p>
          <a:p>
            <a:endParaRPr lang="en-US" sz="2400" dirty="0"/>
          </a:p>
          <a:p>
            <a:pPr algn="just"/>
            <a:r>
              <a:rPr lang="en-US" sz="2400" dirty="0"/>
              <a:t>The analysis of content categories for “company social </a:t>
            </a:r>
            <a:r>
              <a:rPr lang="en-US" sz="2400" err="1"/>
              <a:t>Buzz</a:t>
            </a:r>
            <a:r>
              <a:rPr lang="en-US" sz="2400"/>
              <a:t>” reveals </a:t>
            </a:r>
            <a:r>
              <a:rPr lang="en-US" sz="2400" dirty="0"/>
              <a:t>distinct patterns in audience engagement. Animals, Science and Eating Healthy resonate strongly with the audience , indicating informative content</a:t>
            </a:r>
            <a:endParaRPr lang="en-IN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9B2EF6-9013-4214-B3B3-6B3127EE4829}"/>
              </a:ext>
            </a:extLst>
          </p:cNvPr>
          <p:cNvSpPr txBox="1"/>
          <p:nvPr/>
        </p:nvSpPr>
        <p:spPr>
          <a:xfrm>
            <a:off x="10752597" y="4087269"/>
            <a:ext cx="72306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INSIGHT</a:t>
            </a:r>
          </a:p>
          <a:p>
            <a:endParaRPr lang="en-US" sz="2400" dirty="0"/>
          </a:p>
          <a:p>
            <a:pPr algn="just"/>
            <a:r>
              <a:rPr lang="en-US" sz="2400" dirty="0"/>
              <a:t>Food is a common theme with the top 5 Categories with “Animals” ranking the highest. This may give an indication to the audience within your user base. You could use the insight to create a campaign and work with healthy eating brands to boots user engagement.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188726-8B56-4BDF-9AF4-67FBE5291FD1}"/>
              </a:ext>
            </a:extLst>
          </p:cNvPr>
          <p:cNvSpPr txBox="1"/>
          <p:nvPr/>
        </p:nvSpPr>
        <p:spPr>
          <a:xfrm>
            <a:off x="10752597" y="7445172"/>
            <a:ext cx="7208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NEXT STEPS</a:t>
            </a:r>
          </a:p>
          <a:p>
            <a:endParaRPr lang="en-US" sz="2400" dirty="0"/>
          </a:p>
          <a:p>
            <a:pPr algn="just"/>
            <a:r>
              <a:rPr lang="en-US" sz="2400" dirty="0"/>
              <a:t>This  ad-hoc analysis is insightful, but it’s time to take this analysis into large scale production for real-time understanding of your business. We can show you how to do this.</a:t>
            </a:r>
            <a:endParaRPr lang="en-I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89908" y="3056372"/>
            <a:ext cx="8673443" cy="5541978"/>
            <a:chOff x="0" y="0"/>
            <a:chExt cx="11564591" cy="7389302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b="1" spc="-8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50911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endParaRPr lang="en-US" sz="3200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endParaRPr lang="en-US" sz="3200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endParaRPr lang="en-US" sz="3200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endParaRPr lang="en-US" sz="3200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endParaRPr lang="en-US" sz="3200" spc="-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ts val="266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2" y="584600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572000" y="1909667"/>
            <a:ext cx="11717179" cy="637175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dirty="0"/>
              <a:t>S</a:t>
            </a:r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73205" y="1909666"/>
            <a:ext cx="6551057" cy="6467667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46CD66-AC13-47A2-BDFC-B729BBDB5F2D}"/>
              </a:ext>
            </a:extLst>
          </p:cNvPr>
          <p:cNvSpPr txBox="1"/>
          <p:nvPr/>
        </p:nvSpPr>
        <p:spPr>
          <a:xfrm>
            <a:off x="8719948" y="2941116"/>
            <a:ext cx="74344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Social Buzz is a fast growing technology unicorn that need to adapt quickly to it’s </a:t>
            </a:r>
            <a:r>
              <a:rPr lang="en-US" sz="2800" dirty="0" err="1"/>
              <a:t>globle</a:t>
            </a:r>
            <a:r>
              <a:rPr lang="en-US" sz="2800" dirty="0"/>
              <a:t> scale.</a:t>
            </a:r>
          </a:p>
          <a:p>
            <a:r>
              <a:rPr lang="en-US" sz="2800" dirty="0"/>
              <a:t>Accenture has begun a 3 month POC focusing on these tasks: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An audit of Social Buzz’s  big data practice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Recommendations for a successful IPO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Analysis to find Social Buzz’s top 5 most popular categories of content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18176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7B857D-702A-49C1-94D1-1579893C1503}"/>
              </a:ext>
            </a:extLst>
          </p:cNvPr>
          <p:cNvSpPr txBox="1"/>
          <p:nvPr/>
        </p:nvSpPr>
        <p:spPr>
          <a:xfrm>
            <a:off x="2507087" y="5021200"/>
            <a:ext cx="745739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Over </a:t>
            </a:r>
            <a:r>
              <a:rPr lang="en-US" sz="3600" u="sng" dirty="0">
                <a:solidFill>
                  <a:schemeClr val="bg1"/>
                </a:solidFill>
              </a:rPr>
              <a:t>100000</a:t>
            </a:r>
            <a:r>
              <a:rPr lang="en-US" sz="3600" dirty="0">
                <a:solidFill>
                  <a:schemeClr val="bg1"/>
                </a:solidFill>
              </a:rPr>
              <a:t> posts per day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u="sng" dirty="0">
                <a:solidFill>
                  <a:schemeClr val="bg1"/>
                </a:solidFill>
              </a:rPr>
              <a:t>36,500,000 </a:t>
            </a:r>
            <a:r>
              <a:rPr lang="en-US" sz="3600" dirty="0">
                <a:solidFill>
                  <a:schemeClr val="bg1"/>
                </a:solidFill>
              </a:rPr>
              <a:t>pieces of content per year!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u="sng" dirty="0">
                <a:solidFill>
                  <a:schemeClr val="bg1"/>
                </a:solidFill>
              </a:rPr>
              <a:t>Analysis to find Social Buzz’s top 5 most popular categories of content</a:t>
            </a:r>
            <a:endParaRPr lang="en-IN" sz="2400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734800" y="1333500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60355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11000" y="7353300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277600" y="11811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 cstate="print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5" y="4274206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 cstate="print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387702" y="6963061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 cstate="print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DC0190-11E3-41EB-8EFE-A4135C0C08AE}"/>
              </a:ext>
            </a:extLst>
          </p:cNvPr>
          <p:cNvSpPr txBox="1"/>
          <p:nvPr/>
        </p:nvSpPr>
        <p:spPr>
          <a:xfrm>
            <a:off x="14447029" y="1506989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ANDREW FLEMING</a:t>
            </a:r>
          </a:p>
          <a:p>
            <a:r>
              <a:rPr lang="en-US" sz="2400" b="1" dirty="0"/>
              <a:t>Chief Technology Architect</a:t>
            </a:r>
            <a:endParaRPr lang="en-IN" sz="2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8491CD-87DC-4668-9B13-15657995981C}"/>
              </a:ext>
            </a:extLst>
          </p:cNvPr>
          <p:cNvSpPr txBox="1"/>
          <p:nvPr/>
        </p:nvSpPr>
        <p:spPr>
          <a:xfrm>
            <a:off x="14422376" y="4494263"/>
            <a:ext cx="2725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MARCUS</a:t>
            </a:r>
            <a:r>
              <a:rPr lang="en-US" sz="2000" b="1" dirty="0"/>
              <a:t> </a:t>
            </a:r>
            <a:r>
              <a:rPr lang="en-US" sz="2400" b="1" dirty="0"/>
              <a:t>ROMPTON</a:t>
            </a:r>
            <a:endParaRPr lang="en-US" sz="2000" b="1" dirty="0"/>
          </a:p>
          <a:p>
            <a:r>
              <a:rPr lang="en-US" sz="2400" b="1" dirty="0"/>
              <a:t>Senior Principal</a:t>
            </a:r>
            <a:endParaRPr lang="en-IN" sz="2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16C8E8-7AB8-4134-B77A-4ADE4F9807B5}"/>
              </a:ext>
            </a:extLst>
          </p:cNvPr>
          <p:cNvSpPr txBox="1"/>
          <p:nvPr/>
        </p:nvSpPr>
        <p:spPr>
          <a:xfrm>
            <a:off x="14542853" y="7567606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Nivashini </a:t>
            </a:r>
          </a:p>
          <a:p>
            <a:r>
              <a:rPr lang="en-US" sz="2400" b="1" dirty="0"/>
              <a:t>Data Analyst</a:t>
            </a:r>
            <a:endParaRPr lang="en-IN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4FAC5E-314C-4B7E-86B2-4BC67498A897}"/>
              </a:ext>
            </a:extLst>
          </p:cNvPr>
          <p:cNvSpPr txBox="1"/>
          <p:nvPr/>
        </p:nvSpPr>
        <p:spPr>
          <a:xfrm>
            <a:off x="4056664" y="1348113"/>
            <a:ext cx="5493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Understanding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91B625-5E65-4399-B7EF-A90E482B29E0}"/>
              </a:ext>
            </a:extLst>
          </p:cNvPr>
          <p:cNvSpPr txBox="1"/>
          <p:nvPr/>
        </p:nvSpPr>
        <p:spPr>
          <a:xfrm>
            <a:off x="5764133" y="3107154"/>
            <a:ext cx="242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Cleaning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A6C4FC-CA89-4909-914E-10821BC58210}"/>
              </a:ext>
            </a:extLst>
          </p:cNvPr>
          <p:cNvSpPr txBox="1"/>
          <p:nvPr/>
        </p:nvSpPr>
        <p:spPr>
          <a:xfrm>
            <a:off x="7803225" y="4781368"/>
            <a:ext cx="242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Modelling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BF4D85-42CE-4C07-A46F-225FCAA25954}"/>
              </a:ext>
            </a:extLst>
          </p:cNvPr>
          <p:cNvSpPr txBox="1"/>
          <p:nvPr/>
        </p:nvSpPr>
        <p:spPr>
          <a:xfrm>
            <a:off x="9725885" y="6206233"/>
            <a:ext cx="2429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Analysis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C58DA2-8A77-4978-A07E-95D1583F33C6}"/>
              </a:ext>
            </a:extLst>
          </p:cNvPr>
          <p:cNvSpPr txBox="1"/>
          <p:nvPr/>
        </p:nvSpPr>
        <p:spPr>
          <a:xfrm>
            <a:off x="11337710" y="8037333"/>
            <a:ext cx="2941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Uncover Insights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9791F5-88FE-45E3-8923-DACE504A3BC3}"/>
              </a:ext>
            </a:extLst>
          </p:cNvPr>
          <p:cNvSpPr txBox="1"/>
          <p:nvPr/>
        </p:nvSpPr>
        <p:spPr>
          <a:xfrm>
            <a:off x="2851268" y="4058699"/>
            <a:ext cx="152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A100FF"/>
                </a:solidFill>
              </a:rPr>
              <a:t>16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Unique Categories</a:t>
            </a:r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15619-1B82-46C0-8A9C-43A8D8691A88}"/>
              </a:ext>
            </a:extLst>
          </p:cNvPr>
          <p:cNvSpPr txBox="1"/>
          <p:nvPr/>
        </p:nvSpPr>
        <p:spPr>
          <a:xfrm>
            <a:off x="7714306" y="4058699"/>
            <a:ext cx="188689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A100FF"/>
                </a:solidFill>
              </a:rPr>
              <a:t>75K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Reactions to  “Animals” posts</a:t>
            </a:r>
            <a:endParaRPr lang="en-IN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2AB508-FCED-4BE7-98AA-90390FA7F8FD}"/>
              </a:ext>
            </a:extLst>
          </p:cNvPr>
          <p:cNvSpPr txBox="1"/>
          <p:nvPr/>
        </p:nvSpPr>
        <p:spPr>
          <a:xfrm>
            <a:off x="13768703" y="4108015"/>
            <a:ext cx="33360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5400" dirty="0"/>
          </a:p>
          <a:p>
            <a:pPr algn="ctr"/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1CC85-9035-45EE-ACF1-34DB411300CA}"/>
              </a:ext>
            </a:extLst>
          </p:cNvPr>
          <p:cNvSpPr txBox="1"/>
          <p:nvPr/>
        </p:nvSpPr>
        <p:spPr>
          <a:xfrm>
            <a:off x="12345302" y="4064943"/>
            <a:ext cx="36222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A100FF"/>
                </a:solidFill>
              </a:rPr>
              <a:t>May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Month with</a:t>
            </a:r>
          </a:p>
          <a:p>
            <a:pPr algn="ctr"/>
            <a:r>
              <a:rPr lang="en-US" sz="2400" dirty="0"/>
              <a:t> most posts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FDD9BE7A-A233-4054-BDE5-BF18073A1F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1400" y="1572011"/>
            <a:ext cx="14083981" cy="74294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AFD56544-1144-4493-BE3F-57CDC77CFD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482" y="2023500"/>
            <a:ext cx="14301318" cy="78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0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308</Words>
  <Application>Microsoft Office PowerPoint</Application>
  <PresentationFormat>Custom</PresentationFormat>
  <Paragraphs>95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Times New Roman</vt:lpstr>
      <vt:lpstr>Clear Sans Regular Bold</vt:lpstr>
      <vt:lpstr>Calibri</vt:lpstr>
      <vt:lpstr>Graphik Regular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Nivashini J</cp:lastModifiedBy>
  <cp:revision>35</cp:revision>
  <dcterms:created xsi:type="dcterms:W3CDTF">2006-08-16T00:00:00Z</dcterms:created>
  <dcterms:modified xsi:type="dcterms:W3CDTF">2024-09-19T13:00:56Z</dcterms:modified>
  <dc:identifier>DAEhDyfaYKE</dc:identifier>
</cp:coreProperties>
</file>