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6B07D-5DB2-4E23-AED5-323601DC8174}" v="30" dt="2024-11-13T05:46:10.834"/>
    <p1510:client id="{AA186E12-CB1B-4C45-823D-7D56802E8312}" v="773" dt="2024-11-13T07:08:51.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91"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IN J R" userId="63587b162160fa93" providerId="Windows Live" clId="Web-{4316B07D-5DB2-4E23-AED5-323601DC8174}"/>
    <pc:docChg chg="modSld">
      <pc:chgData name="AUGUSTIN J R" userId="63587b162160fa93" providerId="Windows Live" clId="Web-{4316B07D-5DB2-4E23-AED5-323601DC8174}" dt="2024-11-13T05:46:10.834" v="27" actId="14100"/>
      <pc:docMkLst>
        <pc:docMk/>
      </pc:docMkLst>
      <pc:sldChg chg="addSp delSp modSp">
        <pc:chgData name="AUGUSTIN J R" userId="63587b162160fa93" providerId="Windows Live" clId="Web-{4316B07D-5DB2-4E23-AED5-323601DC8174}" dt="2024-11-13T05:46:10.834" v="27" actId="14100"/>
        <pc:sldMkLst>
          <pc:docMk/>
          <pc:sldMk cId="109857222" sldId="256"/>
        </pc:sldMkLst>
        <pc:spChg chg="mod">
          <ac:chgData name="AUGUSTIN J R" userId="63587b162160fa93" providerId="Windows Live" clId="Web-{4316B07D-5DB2-4E23-AED5-323601DC8174}" dt="2024-11-13T05:46:10.834" v="27" actId="14100"/>
          <ac:spMkLst>
            <pc:docMk/>
            <pc:sldMk cId="109857222" sldId="256"/>
            <ac:spMk id="2" creationId="{00000000-0000-0000-0000-000000000000}"/>
          </ac:spMkLst>
        </pc:spChg>
        <pc:graphicFrameChg chg="add mod modGraphic">
          <ac:chgData name="AUGUSTIN J R" userId="63587b162160fa93" providerId="Windows Live" clId="Web-{4316B07D-5DB2-4E23-AED5-323601DC8174}" dt="2024-11-13T05:40:02.398" v="4"/>
          <ac:graphicFrameMkLst>
            <pc:docMk/>
            <pc:sldMk cId="109857222" sldId="256"/>
            <ac:graphicFrameMk id="4" creationId="{76E0593D-8D88-E392-92C7-E550E09B8C98}"/>
          </ac:graphicFrameMkLst>
        </pc:graphicFrameChg>
        <pc:picChg chg="add del mod">
          <ac:chgData name="AUGUSTIN J R" userId="63587b162160fa93" providerId="Windows Live" clId="Web-{4316B07D-5DB2-4E23-AED5-323601DC8174}" dt="2024-11-13T05:41:04.713" v="7"/>
          <ac:picMkLst>
            <pc:docMk/>
            <pc:sldMk cId="109857222" sldId="256"/>
            <ac:picMk id="5" creationId="{9DD33DF2-8034-9DA9-BB91-BBCAA5962E96}"/>
          </ac:picMkLst>
        </pc:picChg>
        <pc:picChg chg="add mod">
          <ac:chgData name="AUGUSTIN J R" userId="63587b162160fa93" providerId="Windows Live" clId="Web-{4316B07D-5DB2-4E23-AED5-323601DC8174}" dt="2024-11-13T05:43:29.078" v="16" actId="14100"/>
          <ac:picMkLst>
            <pc:docMk/>
            <pc:sldMk cId="109857222" sldId="256"/>
            <ac:picMk id="6" creationId="{3B2418D0-D2E5-89EB-9F1C-85F3B940EDD0}"/>
          </ac:picMkLst>
        </pc:picChg>
      </pc:sldChg>
    </pc:docChg>
  </pc:docChgLst>
  <pc:docChgLst>
    <pc:chgData name="AUGUSTIN J R" userId="63587b162160fa93" providerId="Windows Live" clId="Web-{AA186E12-CB1B-4C45-823D-7D56802E8312}"/>
    <pc:docChg chg="addSld modSld">
      <pc:chgData name="AUGUSTIN J R" userId="63587b162160fa93" providerId="Windows Live" clId="Web-{AA186E12-CB1B-4C45-823D-7D56802E8312}" dt="2024-11-13T07:08:27.613" v="565" actId="1076"/>
      <pc:docMkLst>
        <pc:docMk/>
      </pc:docMkLst>
      <pc:sldChg chg="addSp delSp modSp">
        <pc:chgData name="AUGUSTIN J R" userId="63587b162160fa93" providerId="Windows Live" clId="Web-{AA186E12-CB1B-4C45-823D-7D56802E8312}" dt="2024-11-13T07:08:27.613" v="565" actId="1076"/>
        <pc:sldMkLst>
          <pc:docMk/>
          <pc:sldMk cId="109857222" sldId="256"/>
        </pc:sldMkLst>
        <pc:spChg chg="mod">
          <ac:chgData name="AUGUSTIN J R" userId="63587b162160fa93" providerId="Windows Live" clId="Web-{AA186E12-CB1B-4C45-823D-7D56802E8312}" dt="2024-11-13T06:15:04.799" v="117" actId="14100"/>
          <ac:spMkLst>
            <pc:docMk/>
            <pc:sldMk cId="109857222" sldId="256"/>
            <ac:spMk id="2" creationId="{00000000-0000-0000-0000-000000000000}"/>
          </ac:spMkLst>
        </pc:spChg>
        <pc:spChg chg="mod">
          <ac:chgData name="AUGUSTIN J R" userId="63587b162160fa93" providerId="Windows Live" clId="Web-{AA186E12-CB1B-4C45-823D-7D56802E8312}" dt="2024-11-13T07:08:27.613" v="565" actId="1076"/>
          <ac:spMkLst>
            <pc:docMk/>
            <pc:sldMk cId="109857222" sldId="256"/>
            <ac:spMk id="3" creationId="{00000000-0000-0000-0000-000000000000}"/>
          </ac:spMkLst>
        </pc:spChg>
        <pc:spChg chg="add del mod">
          <ac:chgData name="AUGUSTIN J R" userId="63587b162160fa93" providerId="Windows Live" clId="Web-{AA186E12-CB1B-4C45-823D-7D56802E8312}" dt="2024-11-13T06:14:55.361" v="115"/>
          <ac:spMkLst>
            <pc:docMk/>
            <pc:sldMk cId="109857222" sldId="256"/>
            <ac:spMk id="5" creationId="{549AEC8A-61C5-06D7-A4EB-3AACE3A02D2B}"/>
          </ac:spMkLst>
        </pc:spChg>
        <pc:spChg chg="add mod">
          <ac:chgData name="AUGUSTIN J R" userId="63587b162160fa93" providerId="Windows Live" clId="Web-{AA186E12-CB1B-4C45-823D-7D56802E8312}" dt="2024-11-13T07:08:21.035" v="564" actId="1076"/>
          <ac:spMkLst>
            <pc:docMk/>
            <pc:sldMk cId="109857222" sldId="256"/>
            <ac:spMk id="7" creationId="{B72FF78E-764F-86F8-90FB-AECCF40C2B7F}"/>
          </ac:spMkLst>
        </pc:spChg>
        <pc:picChg chg="add mod">
          <ac:chgData name="AUGUSTIN J R" userId="63587b162160fa93" providerId="Windows Live" clId="Web-{AA186E12-CB1B-4C45-823D-7D56802E8312}" dt="2024-11-13T07:08:06.800" v="563" actId="14100"/>
          <ac:picMkLst>
            <pc:docMk/>
            <pc:sldMk cId="109857222" sldId="256"/>
            <ac:picMk id="8" creationId="{08075717-1113-3122-4C92-F87C5EF63DF8}"/>
          </ac:picMkLst>
        </pc:picChg>
      </pc:sldChg>
      <pc:sldChg chg="addSp modSp new">
        <pc:chgData name="AUGUSTIN J R" userId="63587b162160fa93" providerId="Windows Live" clId="Web-{AA186E12-CB1B-4C45-823D-7D56802E8312}" dt="2024-11-13T06:30:23.467" v="366" actId="20577"/>
        <pc:sldMkLst>
          <pc:docMk/>
          <pc:sldMk cId="2867136339" sldId="257"/>
        </pc:sldMkLst>
        <pc:spChg chg="add mod">
          <ac:chgData name="AUGUSTIN J R" userId="63587b162160fa93" providerId="Windows Live" clId="Web-{AA186E12-CB1B-4C45-823D-7D56802E8312}" dt="2024-11-13T06:30:23.467" v="366" actId="20577"/>
          <ac:spMkLst>
            <pc:docMk/>
            <pc:sldMk cId="2867136339" sldId="257"/>
            <ac:spMk id="4" creationId="{57CFC825-0CC5-8BD5-2365-1B08820A281E}"/>
          </ac:spMkLst>
        </pc:spChg>
        <pc:graphicFrameChg chg="add mod modGraphic">
          <ac:chgData name="AUGUSTIN J R" userId="63587b162160fa93" providerId="Windows Live" clId="Web-{AA186E12-CB1B-4C45-823D-7D56802E8312}" dt="2024-11-13T06:26:30.569" v="321"/>
          <ac:graphicFrameMkLst>
            <pc:docMk/>
            <pc:sldMk cId="2867136339" sldId="257"/>
            <ac:graphicFrameMk id="2" creationId="{15564F92-692C-B77B-7442-04D7C78F10B6}"/>
          </ac:graphicFrameMkLst>
        </pc:graphicFrameChg>
        <pc:picChg chg="add mod">
          <ac:chgData name="AUGUSTIN J R" userId="63587b162160fa93" providerId="Windows Live" clId="Web-{AA186E12-CB1B-4C45-823D-7D56802E8312}" dt="2024-11-13T06:26:58.929" v="327" actId="14100"/>
          <ac:picMkLst>
            <pc:docMk/>
            <pc:sldMk cId="2867136339" sldId="257"/>
            <ac:picMk id="3" creationId="{599BCB62-00AD-EDE6-2506-D70D111CFB2F}"/>
          </ac:picMkLst>
        </pc:picChg>
      </pc:sldChg>
      <pc:sldChg chg="addSp modSp new">
        <pc:chgData name="AUGUSTIN J R" userId="63587b162160fa93" providerId="Windows Live" clId="Web-{AA186E12-CB1B-4C45-823D-7D56802E8312}" dt="2024-11-13T06:39:36.968" v="432" actId="20577"/>
        <pc:sldMkLst>
          <pc:docMk/>
          <pc:sldMk cId="548505197" sldId="258"/>
        </pc:sldMkLst>
        <pc:spChg chg="add mod">
          <ac:chgData name="AUGUSTIN J R" userId="63587b162160fa93" providerId="Windows Live" clId="Web-{AA186E12-CB1B-4C45-823D-7D56802E8312}" dt="2024-11-13T06:39:36.968" v="432" actId="20577"/>
          <ac:spMkLst>
            <pc:docMk/>
            <pc:sldMk cId="548505197" sldId="258"/>
            <ac:spMk id="4" creationId="{46FA95D1-6476-6D2C-DE96-7242A1C9CCDB}"/>
          </ac:spMkLst>
        </pc:spChg>
        <pc:graphicFrameChg chg="add mod modGraphic">
          <ac:chgData name="AUGUSTIN J R" userId="63587b162160fa93" providerId="Windows Live" clId="Web-{AA186E12-CB1B-4C45-823D-7D56802E8312}" dt="2024-11-13T06:32:38.705" v="382"/>
          <ac:graphicFrameMkLst>
            <pc:docMk/>
            <pc:sldMk cId="548505197" sldId="258"/>
            <ac:graphicFrameMk id="2" creationId="{D9411E2B-7730-30D4-64B4-D9D55982BEB2}"/>
          </ac:graphicFrameMkLst>
        </pc:graphicFrameChg>
        <pc:picChg chg="add mod">
          <ac:chgData name="AUGUSTIN J R" userId="63587b162160fa93" providerId="Windows Live" clId="Web-{AA186E12-CB1B-4C45-823D-7D56802E8312}" dt="2024-11-13T06:33:05.878" v="385" actId="14100"/>
          <ac:picMkLst>
            <pc:docMk/>
            <pc:sldMk cId="548505197" sldId="258"/>
            <ac:picMk id="3" creationId="{6E21690D-C27D-CCA2-F4C1-ACCE4B019B29}"/>
          </ac:picMkLst>
        </pc:picChg>
      </pc:sldChg>
      <pc:sldChg chg="addSp modSp new">
        <pc:chgData name="AUGUSTIN J R" userId="63587b162160fa93" providerId="Windows Live" clId="Web-{AA186E12-CB1B-4C45-823D-7D56802E8312}" dt="2024-11-13T06:54:06.384" v="490" actId="20577"/>
        <pc:sldMkLst>
          <pc:docMk/>
          <pc:sldMk cId="490281277" sldId="259"/>
        </pc:sldMkLst>
        <pc:spChg chg="add mod">
          <ac:chgData name="AUGUSTIN J R" userId="63587b162160fa93" providerId="Windows Live" clId="Web-{AA186E12-CB1B-4C45-823D-7D56802E8312}" dt="2024-11-13T06:54:06.384" v="490" actId="20577"/>
          <ac:spMkLst>
            <pc:docMk/>
            <pc:sldMk cId="490281277" sldId="259"/>
            <ac:spMk id="4" creationId="{5DC1F958-EF88-83B8-DA63-0E7210EC4B34}"/>
          </ac:spMkLst>
        </pc:spChg>
        <pc:graphicFrameChg chg="add mod modGraphic">
          <ac:chgData name="AUGUSTIN J R" userId="63587b162160fa93" providerId="Windows Live" clId="Web-{AA186E12-CB1B-4C45-823D-7D56802E8312}" dt="2024-11-13T06:46:03.589" v="440"/>
          <ac:graphicFrameMkLst>
            <pc:docMk/>
            <pc:sldMk cId="490281277" sldId="259"/>
            <ac:graphicFrameMk id="2" creationId="{B37E2AFA-9C1B-0AFC-DE80-AB2EF7E5CA16}"/>
          </ac:graphicFrameMkLst>
        </pc:graphicFrameChg>
        <pc:picChg chg="add mod">
          <ac:chgData name="AUGUSTIN J R" userId="63587b162160fa93" providerId="Windows Live" clId="Web-{AA186E12-CB1B-4C45-823D-7D56802E8312}" dt="2024-11-13T06:46:43.637" v="449" actId="14100"/>
          <ac:picMkLst>
            <pc:docMk/>
            <pc:sldMk cId="490281277" sldId="259"/>
            <ac:picMk id="3" creationId="{5B938333-690F-53A4-9773-DDDF36936470}"/>
          </ac:picMkLst>
        </pc:picChg>
      </pc:sldChg>
      <pc:sldChg chg="addSp modSp new">
        <pc:chgData name="AUGUSTIN J R" userId="63587b162160fa93" providerId="Windows Live" clId="Web-{AA186E12-CB1B-4C45-823D-7D56802E8312}" dt="2024-11-13T07:06:31.297" v="553" actId="14100"/>
        <pc:sldMkLst>
          <pc:docMk/>
          <pc:sldMk cId="1515271764" sldId="260"/>
        </pc:sldMkLst>
        <pc:spChg chg="add mod">
          <ac:chgData name="AUGUSTIN J R" userId="63587b162160fa93" providerId="Windows Live" clId="Web-{AA186E12-CB1B-4C45-823D-7D56802E8312}" dt="2024-11-13T07:04:44.841" v="541" actId="14100"/>
          <ac:spMkLst>
            <pc:docMk/>
            <pc:sldMk cId="1515271764" sldId="260"/>
            <ac:spMk id="4" creationId="{53A84FFF-503A-0F6E-395E-5CEF1AB7D29B}"/>
          </ac:spMkLst>
        </pc:spChg>
        <pc:graphicFrameChg chg="add mod modGraphic">
          <ac:chgData name="AUGUSTIN J R" userId="63587b162160fa93" providerId="Windows Live" clId="Web-{AA186E12-CB1B-4C45-823D-7D56802E8312}" dt="2024-11-13T06:54:47.776" v="496"/>
          <ac:graphicFrameMkLst>
            <pc:docMk/>
            <pc:sldMk cId="1515271764" sldId="260"/>
            <ac:graphicFrameMk id="2" creationId="{2C30C080-B06C-8682-43B1-B619080286F0}"/>
          </ac:graphicFrameMkLst>
        </pc:graphicFrameChg>
        <pc:graphicFrameChg chg="add mod modGraphic">
          <ac:chgData name="AUGUSTIN J R" userId="63587b162160fa93" providerId="Windows Live" clId="Web-{AA186E12-CB1B-4C45-823D-7D56802E8312}" dt="2024-11-13T07:06:12.625" v="551"/>
          <ac:graphicFrameMkLst>
            <pc:docMk/>
            <pc:sldMk cId="1515271764" sldId="260"/>
            <ac:graphicFrameMk id="5" creationId="{B30F46E2-C328-4D2C-FC2E-363034B3D37E}"/>
          </ac:graphicFrameMkLst>
        </pc:graphicFrameChg>
        <pc:picChg chg="add mod">
          <ac:chgData name="AUGUSTIN J R" userId="63587b162160fa93" providerId="Windows Live" clId="Web-{AA186E12-CB1B-4C45-823D-7D56802E8312}" dt="2024-11-13T06:55:39.324" v="504" actId="14100"/>
          <ac:picMkLst>
            <pc:docMk/>
            <pc:sldMk cId="1515271764" sldId="260"/>
            <ac:picMk id="3" creationId="{B3B14B51-0ABC-B3E4-85DE-91FEF0FF5770}"/>
          </ac:picMkLst>
        </pc:picChg>
        <pc:picChg chg="add mod">
          <ac:chgData name="AUGUSTIN J R" userId="63587b162160fa93" providerId="Windows Live" clId="Web-{AA186E12-CB1B-4C45-823D-7D56802E8312}" dt="2024-11-13T07:06:31.297" v="553" actId="14100"/>
          <ac:picMkLst>
            <pc:docMk/>
            <pc:sldMk cId="1515271764" sldId="260"/>
            <ac:picMk id="6" creationId="{A144ECA7-8A61-CBCD-48B7-47236FDD5F0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680" y="1395534"/>
            <a:ext cx="11401245" cy="877977"/>
          </a:xfrm>
          <a:solidFill>
            <a:schemeClr val="accent4">
              <a:lumMod val="40000"/>
              <a:lumOff val="60000"/>
            </a:schemeClr>
          </a:solidFill>
        </p:spPr>
        <p:txBody>
          <a:bodyPr>
            <a:normAutofit/>
          </a:bodyPr>
          <a:lstStyle/>
          <a:p>
            <a:r>
              <a:rPr lang="en-US" sz="3600" dirty="0"/>
              <a:t>CUSTOMER SEGMENTATION AND PERSONALIZATION</a:t>
            </a:r>
          </a:p>
        </p:txBody>
      </p:sp>
      <p:sp>
        <p:nvSpPr>
          <p:cNvPr id="3" name="Subtitle 2"/>
          <p:cNvSpPr>
            <a:spLocks noGrp="1"/>
          </p:cNvSpPr>
          <p:nvPr>
            <p:ph type="subTitle" idx="1"/>
          </p:nvPr>
        </p:nvSpPr>
        <p:spPr>
          <a:xfrm>
            <a:off x="934528" y="2552492"/>
            <a:ext cx="9144000" cy="879385"/>
          </a:xfrm>
          <a:solidFill>
            <a:schemeClr val="accent5">
              <a:lumMod val="20000"/>
              <a:lumOff val="80000"/>
            </a:schemeClr>
          </a:solidFill>
          <a:ln>
            <a:solidFill>
              <a:schemeClr val="bg1"/>
            </a:solidFill>
          </a:ln>
        </p:spPr>
        <p:txBody>
          <a:bodyPr vert="horz" lIns="91440" tIns="45720" rIns="91440" bIns="45720" rtlCol="0" anchor="t">
            <a:noAutofit/>
          </a:bodyPr>
          <a:lstStyle/>
          <a:p>
            <a:r>
              <a:rPr lang="en-US" sz="2800" dirty="0"/>
              <a:t>AIML Fundamentals With Cloud Computing and Gen AI</a:t>
            </a:r>
          </a:p>
          <a:p>
            <a:r>
              <a:rPr lang="en-US" sz="2800" dirty="0"/>
              <a:t>Anna University Regional Campus Madurai</a:t>
            </a:r>
          </a:p>
        </p:txBody>
      </p:sp>
      <p:graphicFrame>
        <p:nvGraphicFramePr>
          <p:cNvPr id="4" name="Table 3">
            <a:extLst>
              <a:ext uri="{FF2B5EF4-FFF2-40B4-BE49-F238E27FC236}">
                <a16:creationId xmlns:a16="http://schemas.microsoft.com/office/drawing/2014/main" id="{76E0593D-8D88-E392-92C7-E550E09B8C98}"/>
              </a:ext>
            </a:extLst>
          </p:cNvPr>
          <p:cNvGraphicFramePr>
            <a:graphicFrameLocks noGrp="1"/>
          </p:cNvGraphicFramePr>
          <p:nvPr>
            <p:extLst>
              <p:ext uri="{D42A27DB-BD31-4B8C-83A1-F6EECF244321}">
                <p14:modId xmlns:p14="http://schemas.microsoft.com/office/powerpoint/2010/main" val="4112089152"/>
              </p:ext>
            </p:extLst>
          </p:nvPr>
        </p:nvGraphicFramePr>
        <p:xfrm>
          <a:off x="0" y="28754"/>
          <a:ext cx="12217707" cy="1060943"/>
        </p:xfrm>
        <a:graphic>
          <a:graphicData uri="http://schemas.openxmlformats.org/drawingml/2006/table">
            <a:tbl>
              <a:tblPr firstRow="1" bandRow="1">
                <a:tableStyleId>{5C22544A-7EE6-4342-B048-85BDC9FD1C3A}</a:tableStyleId>
              </a:tblPr>
              <a:tblGrid>
                <a:gridCol w="12217707">
                  <a:extLst>
                    <a:ext uri="{9D8B030D-6E8A-4147-A177-3AD203B41FA5}">
                      <a16:colId xmlns:a16="http://schemas.microsoft.com/office/drawing/2014/main" val="3413985395"/>
                    </a:ext>
                  </a:extLst>
                </a:gridCol>
              </a:tblGrid>
              <a:tr h="1060943">
                <a:tc>
                  <a:txBody>
                    <a:bodyPr/>
                    <a:lstStyle/>
                    <a:p>
                      <a:endParaRPr lang="en-US"/>
                    </a:p>
                  </a:txBody>
                  <a:tcPr/>
                </a:tc>
                <a:extLst>
                  <a:ext uri="{0D108BD9-81ED-4DB2-BD59-A6C34878D82A}">
                    <a16:rowId xmlns:a16="http://schemas.microsoft.com/office/drawing/2014/main" val="2661364557"/>
                  </a:ext>
                </a:extLst>
              </a:tr>
            </a:tbl>
          </a:graphicData>
        </a:graphic>
      </p:graphicFrame>
      <p:pic>
        <p:nvPicPr>
          <p:cNvPr id="6" name="Picture 5" descr="A logo with a triangle and a blue triangle&#10;&#10;Description automatically generated">
            <a:extLst>
              <a:ext uri="{FF2B5EF4-FFF2-40B4-BE49-F238E27FC236}">
                <a16:creationId xmlns:a16="http://schemas.microsoft.com/office/drawing/2014/main" id="{3B2418D0-D2E5-89EB-9F1C-85F3B940EDD0}"/>
              </a:ext>
            </a:extLst>
          </p:cNvPr>
          <p:cNvPicPr>
            <a:picLocks noChangeAspect="1"/>
          </p:cNvPicPr>
          <p:nvPr/>
        </p:nvPicPr>
        <p:blipFill>
          <a:blip r:embed="rId2"/>
          <a:stretch>
            <a:fillRect/>
          </a:stretch>
        </p:blipFill>
        <p:spPr>
          <a:xfrm>
            <a:off x="-28753" y="34426"/>
            <a:ext cx="12220752" cy="1181979"/>
          </a:xfrm>
          <a:prstGeom prst="rect">
            <a:avLst/>
          </a:prstGeom>
        </p:spPr>
      </p:pic>
      <p:sp>
        <p:nvSpPr>
          <p:cNvPr id="7" name="TextBox 6">
            <a:extLst>
              <a:ext uri="{FF2B5EF4-FFF2-40B4-BE49-F238E27FC236}">
                <a16:creationId xmlns:a16="http://schemas.microsoft.com/office/drawing/2014/main" id="{B72FF78E-764F-86F8-90FB-AECCF40C2B7F}"/>
              </a:ext>
            </a:extLst>
          </p:cNvPr>
          <p:cNvSpPr txBox="1"/>
          <p:nvPr/>
        </p:nvSpPr>
        <p:spPr>
          <a:xfrm>
            <a:off x="1225459" y="4014384"/>
            <a:ext cx="6121879" cy="2523768"/>
          </a:xfrm>
          <a:prstGeom prst="rect">
            <a:avLst/>
          </a:prstGeom>
          <a:solidFill>
            <a:schemeClr val="accent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Presented By,</a:t>
            </a:r>
          </a:p>
          <a:p>
            <a:endParaRPr lang="en-US" sz="2400" dirty="0"/>
          </a:p>
          <a:p>
            <a:r>
              <a:rPr lang="en-US" sz="2000" dirty="0"/>
              <a:t>         </a:t>
            </a:r>
            <a:r>
              <a:rPr lang="en-US" sz="2400" dirty="0"/>
              <a:t> NIVAS KANNA S</a:t>
            </a:r>
          </a:p>
          <a:p>
            <a:r>
              <a:rPr lang="en-US" sz="2400" dirty="0"/>
              <a:t>        au910021114030</a:t>
            </a:r>
          </a:p>
          <a:p>
            <a:r>
              <a:rPr lang="en-US" sz="2400" dirty="0"/>
              <a:t>       B7C0F91558EE99CAD63490848B22</a:t>
            </a:r>
          </a:p>
          <a:p>
            <a:endParaRPr lang="en-US" sz="2000" dirty="0"/>
          </a:p>
          <a:p>
            <a:endParaRPr lang="en-US" dirty="0"/>
          </a:p>
        </p:txBody>
      </p:sp>
      <p:pic>
        <p:nvPicPr>
          <p:cNvPr id="8" name="Picture 7" descr="A person and person looking at a pie chart&#10;&#10;Description automatically generated">
            <a:extLst>
              <a:ext uri="{FF2B5EF4-FFF2-40B4-BE49-F238E27FC236}">
                <a16:creationId xmlns:a16="http://schemas.microsoft.com/office/drawing/2014/main" id="{08075717-1113-3122-4C92-F87C5EF63DF8}"/>
              </a:ext>
            </a:extLst>
          </p:cNvPr>
          <p:cNvPicPr>
            <a:picLocks noChangeAspect="1"/>
          </p:cNvPicPr>
          <p:nvPr/>
        </p:nvPicPr>
        <p:blipFill>
          <a:blip r:embed="rId3"/>
          <a:stretch>
            <a:fillRect/>
          </a:stretch>
        </p:blipFill>
        <p:spPr>
          <a:xfrm>
            <a:off x="8464310" y="3436187"/>
            <a:ext cx="2998399" cy="339305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5564F92-692C-B77B-7442-04D7C78F10B6}"/>
              </a:ext>
            </a:extLst>
          </p:cNvPr>
          <p:cNvGraphicFramePr>
            <a:graphicFrameLocks noGrp="1"/>
          </p:cNvGraphicFramePr>
          <p:nvPr>
            <p:extLst>
              <p:ext uri="{D42A27DB-BD31-4B8C-83A1-F6EECF244321}">
                <p14:modId xmlns:p14="http://schemas.microsoft.com/office/powerpoint/2010/main" val="1547412201"/>
              </p:ext>
            </p:extLst>
          </p:nvPr>
        </p:nvGraphicFramePr>
        <p:xfrm>
          <a:off x="-14377" y="43132"/>
          <a:ext cx="12177059" cy="1270000"/>
        </p:xfrm>
        <a:graphic>
          <a:graphicData uri="http://schemas.openxmlformats.org/drawingml/2006/table">
            <a:tbl>
              <a:tblPr firstRow="1" bandRow="1">
                <a:tableStyleId>{5C22544A-7EE6-4342-B048-85BDC9FD1C3A}</a:tableStyleId>
              </a:tblPr>
              <a:tblGrid>
                <a:gridCol w="12177059">
                  <a:extLst>
                    <a:ext uri="{9D8B030D-6E8A-4147-A177-3AD203B41FA5}">
                      <a16:colId xmlns:a16="http://schemas.microsoft.com/office/drawing/2014/main" val="570918620"/>
                    </a:ext>
                  </a:extLst>
                </a:gridCol>
              </a:tblGrid>
              <a:tr h="1270000">
                <a:tc>
                  <a:txBody>
                    <a:bodyPr/>
                    <a:lstStyle/>
                    <a:p>
                      <a:endParaRPr lang="en-US"/>
                    </a:p>
                  </a:txBody>
                  <a:tcPr/>
                </a:tc>
                <a:extLst>
                  <a:ext uri="{0D108BD9-81ED-4DB2-BD59-A6C34878D82A}">
                    <a16:rowId xmlns:a16="http://schemas.microsoft.com/office/drawing/2014/main" val="676484379"/>
                  </a:ext>
                </a:extLst>
              </a:tr>
            </a:tbl>
          </a:graphicData>
        </a:graphic>
      </p:graphicFrame>
      <p:pic>
        <p:nvPicPr>
          <p:cNvPr id="3" name="Picture 2" descr="A logo with a triangle and a blue triangle&#10;&#10;Description automatically generated">
            <a:extLst>
              <a:ext uri="{FF2B5EF4-FFF2-40B4-BE49-F238E27FC236}">
                <a16:creationId xmlns:a16="http://schemas.microsoft.com/office/drawing/2014/main" id="{599BCB62-00AD-EDE6-2506-D70D111CFB2F}"/>
              </a:ext>
            </a:extLst>
          </p:cNvPr>
          <p:cNvPicPr>
            <a:picLocks noChangeAspect="1"/>
          </p:cNvPicPr>
          <p:nvPr/>
        </p:nvPicPr>
        <p:blipFill>
          <a:blip r:embed="rId2"/>
          <a:stretch>
            <a:fillRect/>
          </a:stretch>
        </p:blipFill>
        <p:spPr>
          <a:xfrm>
            <a:off x="28756" y="48804"/>
            <a:ext cx="12163243" cy="1253864"/>
          </a:xfrm>
          <a:prstGeom prst="rect">
            <a:avLst/>
          </a:prstGeom>
        </p:spPr>
      </p:pic>
      <p:sp>
        <p:nvSpPr>
          <p:cNvPr id="4" name="TextBox 3">
            <a:extLst>
              <a:ext uri="{FF2B5EF4-FFF2-40B4-BE49-F238E27FC236}">
                <a16:creationId xmlns:a16="http://schemas.microsoft.com/office/drawing/2014/main" id="{57CFC825-0CC5-8BD5-2365-1B08820A281E}"/>
              </a:ext>
            </a:extLst>
          </p:cNvPr>
          <p:cNvSpPr txBox="1"/>
          <p:nvPr/>
        </p:nvSpPr>
        <p:spPr>
          <a:xfrm>
            <a:off x="304743" y="1463390"/>
            <a:ext cx="11570897"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0000"/>
                </a:solidFill>
              </a:rPr>
              <a:t>PROBLEM STATEMENT:</a:t>
            </a:r>
          </a:p>
          <a:p>
            <a:endParaRPr lang="en-US" sz="2400" dirty="0"/>
          </a:p>
          <a:p>
            <a:pPr marL="285750" indent="-285750">
              <a:buFont typeface="Arial"/>
              <a:buChar char="•"/>
            </a:pPr>
            <a:r>
              <a:rPr lang="en-US" sz="2000" dirty="0"/>
              <a:t> </a:t>
            </a:r>
            <a:r>
              <a:rPr lang="en-US" sz="2000" b="1" dirty="0">
                <a:ea typeface="+mn-lt"/>
                <a:cs typeface="+mn-lt"/>
              </a:rPr>
              <a:t>Challenges in Reaching Tamil Nadu Customers</a:t>
            </a:r>
            <a:r>
              <a:rPr lang="en-US" sz="2000" dirty="0">
                <a:solidFill>
                  <a:srgbClr val="0D0D0D"/>
                </a:solidFill>
                <a:ea typeface="+mn-lt"/>
                <a:cs typeface="+mn-lt"/>
              </a:rPr>
              <a:t>:</a:t>
            </a:r>
          </a:p>
          <a:p>
            <a:pPr marL="742950" lvl="1" indent="-285750">
              <a:buFont typeface="Arial"/>
              <a:buChar char="•"/>
            </a:pPr>
            <a:r>
              <a:rPr lang="en-US" sz="2000" b="1" dirty="0">
                <a:ea typeface="+mn-lt"/>
                <a:cs typeface="+mn-lt"/>
              </a:rPr>
              <a:t>Diverse Demographics</a:t>
            </a:r>
            <a:r>
              <a:rPr lang="en-US" sz="2000" dirty="0">
                <a:solidFill>
                  <a:srgbClr val="0D0D0D"/>
                </a:solidFill>
                <a:ea typeface="+mn-lt"/>
                <a:cs typeface="+mn-lt"/>
              </a:rPr>
              <a:t>: Tamil Nadu has a mix of urban, rural, and semi-urban customers with distinct purchasing behaviors and preferences.</a:t>
            </a:r>
            <a:endParaRPr lang="en-US" sz="2000" dirty="0"/>
          </a:p>
          <a:p>
            <a:pPr marL="742950" lvl="1" indent="-285750">
              <a:buFont typeface="Arial"/>
              <a:buChar char="•"/>
            </a:pPr>
            <a:r>
              <a:rPr lang="en-US" sz="2000" b="1" dirty="0">
                <a:ea typeface="+mn-lt"/>
                <a:cs typeface="+mn-lt"/>
              </a:rPr>
              <a:t>Language and Cultural Barriers</a:t>
            </a:r>
            <a:r>
              <a:rPr lang="en-US" sz="2000" dirty="0">
                <a:solidFill>
                  <a:srgbClr val="0D0D0D"/>
                </a:solidFill>
                <a:ea typeface="+mn-lt"/>
                <a:cs typeface="+mn-lt"/>
              </a:rPr>
              <a:t>: Marketing in Tamil Nadu requires communication in Tamil, with a strong cultural touch to resonate locally.</a:t>
            </a:r>
            <a:endParaRPr lang="en-US" sz="2000" dirty="0"/>
          </a:p>
          <a:p>
            <a:pPr marL="742950" lvl="1" indent="-285750">
              <a:buFont typeface="Arial"/>
              <a:buChar char="•"/>
            </a:pPr>
            <a:r>
              <a:rPr lang="en-US" sz="2000" b="1" dirty="0">
                <a:ea typeface="+mn-lt"/>
                <a:cs typeface="+mn-lt"/>
              </a:rPr>
              <a:t>Generic Marketing Limitations</a:t>
            </a:r>
            <a:r>
              <a:rPr lang="en-US" sz="2000" dirty="0">
                <a:solidFill>
                  <a:srgbClr val="0D0D0D"/>
                </a:solidFill>
                <a:ea typeface="+mn-lt"/>
                <a:cs typeface="+mn-lt"/>
              </a:rPr>
              <a:t>: Traditional marketing approaches are not always effective in capturing the unique values and preferences of Tamil Nadu customers.</a:t>
            </a:r>
            <a:endParaRPr lang="en-US" sz="2000" dirty="0"/>
          </a:p>
          <a:p>
            <a:pPr lvl="1"/>
            <a:endParaRPr lang="en-US" sz="2000" dirty="0">
              <a:solidFill>
                <a:srgbClr val="0D0D0D"/>
              </a:solidFill>
              <a:ea typeface="+mn-lt"/>
              <a:cs typeface="+mn-lt"/>
            </a:endParaRPr>
          </a:p>
          <a:p>
            <a:pPr marL="285750" indent="-285750">
              <a:buFont typeface="Arial"/>
              <a:buChar char="•"/>
            </a:pPr>
            <a:r>
              <a:rPr lang="en-US" sz="2000" b="1" dirty="0">
                <a:ea typeface="+mn-lt"/>
                <a:cs typeface="+mn-lt"/>
              </a:rPr>
              <a:t>Need for Personalization</a:t>
            </a:r>
            <a:r>
              <a:rPr lang="en-US" sz="2000" dirty="0">
                <a:solidFill>
                  <a:srgbClr val="0D0D0D"/>
                </a:solidFill>
                <a:ea typeface="+mn-lt"/>
                <a:cs typeface="+mn-lt"/>
              </a:rPr>
              <a:t>:</a:t>
            </a:r>
            <a:endParaRPr lang="en-US" sz="2000" dirty="0"/>
          </a:p>
          <a:p>
            <a:pPr marL="742950" lvl="1" indent="-285750">
              <a:buFont typeface="Arial"/>
              <a:buChar char="•"/>
            </a:pPr>
            <a:r>
              <a:rPr lang="en-US" sz="2000" dirty="0">
                <a:solidFill>
                  <a:srgbClr val="0D0D0D"/>
                </a:solidFill>
                <a:ea typeface="+mn-lt"/>
                <a:cs typeface="+mn-lt"/>
              </a:rPr>
              <a:t>Tailored recommendations and culturally relevant promotions can significantly increase customer engagement.</a:t>
            </a:r>
            <a:endParaRPr lang="en-US" sz="2000" dirty="0"/>
          </a:p>
          <a:p>
            <a:pPr marL="742950" lvl="1" indent="-285750">
              <a:buFont typeface="Arial"/>
              <a:buChar char="•"/>
            </a:pPr>
            <a:r>
              <a:rPr lang="en-US" sz="2000" dirty="0">
                <a:solidFill>
                  <a:srgbClr val="0D0D0D"/>
                </a:solidFill>
                <a:ea typeface="+mn-lt"/>
                <a:cs typeface="+mn-lt"/>
              </a:rPr>
              <a:t>Personalized marketing can bridge the gap between brands and local customers, enhancing loyalty.</a:t>
            </a:r>
            <a:endParaRPr lang="en-US" sz="2000" dirty="0"/>
          </a:p>
          <a:p>
            <a:endParaRPr lang="en-US" sz="2000" dirty="0"/>
          </a:p>
        </p:txBody>
      </p:sp>
    </p:spTree>
    <p:extLst>
      <p:ext uri="{BB962C8B-B14F-4D97-AF65-F5344CB8AC3E}">
        <p14:creationId xmlns:p14="http://schemas.microsoft.com/office/powerpoint/2010/main" val="286713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9411E2B-7730-30D4-64B4-D9D55982BEB2}"/>
              </a:ext>
            </a:extLst>
          </p:cNvPr>
          <p:cNvGraphicFramePr>
            <a:graphicFrameLocks noGrp="1"/>
          </p:cNvGraphicFramePr>
          <p:nvPr>
            <p:extLst>
              <p:ext uri="{D42A27DB-BD31-4B8C-83A1-F6EECF244321}">
                <p14:modId xmlns:p14="http://schemas.microsoft.com/office/powerpoint/2010/main" val="1736912828"/>
              </p:ext>
            </p:extLst>
          </p:nvPr>
        </p:nvGraphicFramePr>
        <p:xfrm>
          <a:off x="-14377" y="0"/>
          <a:ext cx="12206940" cy="1329764"/>
        </p:xfrm>
        <a:graphic>
          <a:graphicData uri="http://schemas.openxmlformats.org/drawingml/2006/table">
            <a:tbl>
              <a:tblPr firstRow="1" bandRow="1">
                <a:tableStyleId>{5C22544A-7EE6-4342-B048-85BDC9FD1C3A}</a:tableStyleId>
              </a:tblPr>
              <a:tblGrid>
                <a:gridCol w="12206940">
                  <a:extLst>
                    <a:ext uri="{9D8B030D-6E8A-4147-A177-3AD203B41FA5}">
                      <a16:colId xmlns:a16="http://schemas.microsoft.com/office/drawing/2014/main" val="1996927822"/>
                    </a:ext>
                  </a:extLst>
                </a:gridCol>
              </a:tblGrid>
              <a:tr h="1329764">
                <a:tc>
                  <a:txBody>
                    <a:bodyPr/>
                    <a:lstStyle/>
                    <a:p>
                      <a:endParaRPr lang="en-US"/>
                    </a:p>
                  </a:txBody>
                  <a:tcPr/>
                </a:tc>
                <a:extLst>
                  <a:ext uri="{0D108BD9-81ED-4DB2-BD59-A6C34878D82A}">
                    <a16:rowId xmlns:a16="http://schemas.microsoft.com/office/drawing/2014/main" val="531971915"/>
                  </a:ext>
                </a:extLst>
              </a:tr>
            </a:tbl>
          </a:graphicData>
        </a:graphic>
      </p:graphicFrame>
      <p:pic>
        <p:nvPicPr>
          <p:cNvPr id="3" name="Picture 2" descr="A logo with a triangle and a blue triangle&#10;&#10;Description automatically generated">
            <a:extLst>
              <a:ext uri="{FF2B5EF4-FFF2-40B4-BE49-F238E27FC236}">
                <a16:creationId xmlns:a16="http://schemas.microsoft.com/office/drawing/2014/main" id="{6E21690D-C27D-CCA2-F4C1-ACCE4B019B29}"/>
              </a:ext>
            </a:extLst>
          </p:cNvPr>
          <p:cNvPicPr>
            <a:picLocks noChangeAspect="1"/>
          </p:cNvPicPr>
          <p:nvPr/>
        </p:nvPicPr>
        <p:blipFill>
          <a:blip r:embed="rId2"/>
          <a:stretch>
            <a:fillRect/>
          </a:stretch>
        </p:blipFill>
        <p:spPr>
          <a:xfrm>
            <a:off x="-14377" y="5671"/>
            <a:ext cx="12206377" cy="1311376"/>
          </a:xfrm>
          <a:prstGeom prst="rect">
            <a:avLst/>
          </a:prstGeom>
        </p:spPr>
      </p:pic>
      <p:sp>
        <p:nvSpPr>
          <p:cNvPr id="4" name="TextBox 3">
            <a:extLst>
              <a:ext uri="{FF2B5EF4-FFF2-40B4-BE49-F238E27FC236}">
                <a16:creationId xmlns:a16="http://schemas.microsoft.com/office/drawing/2014/main" id="{46FA95D1-6476-6D2C-DE96-7242A1C9CCDB}"/>
              </a:ext>
            </a:extLst>
          </p:cNvPr>
          <p:cNvSpPr txBox="1"/>
          <p:nvPr/>
        </p:nvSpPr>
        <p:spPr>
          <a:xfrm>
            <a:off x="389880" y="1592503"/>
            <a:ext cx="10880784"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0000"/>
                </a:solidFill>
              </a:rPr>
              <a:t>PROJECT APPROACH AND SOLUTION</a:t>
            </a:r>
          </a:p>
          <a:p>
            <a:endParaRPr lang="en-US" sz="2400" dirty="0">
              <a:solidFill>
                <a:srgbClr val="FF0000"/>
              </a:solidFill>
            </a:endParaRPr>
          </a:p>
          <a:p>
            <a:pPr marL="285750" indent="-285750">
              <a:buFont typeface="Arial"/>
              <a:buChar char="•"/>
            </a:pPr>
            <a:r>
              <a:rPr lang="en-US" sz="2000" dirty="0"/>
              <a:t> </a:t>
            </a:r>
            <a:r>
              <a:rPr lang="en-US" sz="2000" b="1" dirty="0">
                <a:ea typeface="+mn-lt"/>
                <a:cs typeface="+mn-lt"/>
              </a:rPr>
              <a:t>Data-Driven Segmentation</a:t>
            </a:r>
            <a:r>
              <a:rPr lang="en-US" sz="2000" dirty="0">
                <a:solidFill>
                  <a:srgbClr val="0D0D0D"/>
                </a:solidFill>
                <a:ea typeface="+mn-lt"/>
                <a:cs typeface="+mn-lt"/>
              </a:rPr>
              <a:t>:</a:t>
            </a:r>
          </a:p>
          <a:p>
            <a:pPr marL="742950" lvl="1" indent="-285750">
              <a:buFont typeface="Arial"/>
              <a:buChar char="•"/>
            </a:pPr>
            <a:r>
              <a:rPr lang="en-US" sz="2000" dirty="0">
                <a:solidFill>
                  <a:srgbClr val="0D0D0D"/>
                </a:solidFill>
                <a:ea typeface="+mn-lt"/>
                <a:cs typeface="+mn-lt"/>
              </a:rPr>
              <a:t>Collect and analyze data on customer demographics, behavior, purchase history, and preferences.</a:t>
            </a:r>
            <a:endParaRPr lang="en-US" sz="2000" dirty="0"/>
          </a:p>
          <a:p>
            <a:pPr marL="742950" lvl="1" indent="-285750">
              <a:buFont typeface="Arial"/>
              <a:buChar char="•"/>
            </a:pPr>
            <a:r>
              <a:rPr lang="en-US" sz="2000" dirty="0">
                <a:solidFill>
                  <a:srgbClr val="0D0D0D"/>
                </a:solidFill>
                <a:ea typeface="+mn-lt"/>
                <a:cs typeface="+mn-lt"/>
              </a:rPr>
              <a:t>Group customers into segments based on behavior and cultural relevance.</a:t>
            </a:r>
            <a:endParaRPr lang="en-US" sz="2000" dirty="0"/>
          </a:p>
          <a:p>
            <a:pPr marL="285750" indent="-285750">
              <a:buFont typeface="Arial"/>
              <a:buChar char="•"/>
            </a:pPr>
            <a:r>
              <a:rPr lang="en-US" sz="2000" b="1" dirty="0">
                <a:ea typeface="+mn-lt"/>
                <a:cs typeface="+mn-lt"/>
              </a:rPr>
              <a:t>Personalized Recommendations</a:t>
            </a:r>
            <a:r>
              <a:rPr lang="en-US" sz="2000" dirty="0">
                <a:solidFill>
                  <a:srgbClr val="0D0D0D"/>
                </a:solidFill>
                <a:ea typeface="+mn-lt"/>
                <a:cs typeface="+mn-lt"/>
              </a:rPr>
              <a:t>:</a:t>
            </a:r>
            <a:endParaRPr lang="en-US" sz="2000" dirty="0"/>
          </a:p>
          <a:p>
            <a:pPr marL="742950" lvl="1" indent="-285750">
              <a:buFont typeface="Arial"/>
              <a:buChar char="•"/>
            </a:pPr>
            <a:r>
              <a:rPr lang="en-US" sz="2000" dirty="0">
                <a:solidFill>
                  <a:srgbClr val="0D0D0D"/>
                </a:solidFill>
                <a:ea typeface="+mn-lt"/>
                <a:cs typeface="+mn-lt"/>
              </a:rPr>
              <a:t>Generate product recommendations for each segment, considering language and local preferences.</a:t>
            </a:r>
            <a:endParaRPr lang="en-US" sz="2000" dirty="0"/>
          </a:p>
          <a:p>
            <a:pPr marL="742950" lvl="1" indent="-285750">
              <a:buFont typeface="Arial"/>
              <a:buChar char="•"/>
            </a:pPr>
            <a:r>
              <a:rPr lang="en-US" sz="2000" dirty="0">
                <a:solidFill>
                  <a:srgbClr val="0D0D0D"/>
                </a:solidFill>
                <a:ea typeface="+mn-lt"/>
                <a:cs typeface="+mn-lt"/>
              </a:rPr>
              <a:t>Deliver promotional content aligned with Tamil Nadu’s regional festivals (e.g., Pongal), traditions, and language preferences.</a:t>
            </a:r>
            <a:endParaRPr lang="en-US" sz="2000" dirty="0"/>
          </a:p>
          <a:p>
            <a:pPr marL="285750" indent="-285750">
              <a:buFont typeface="Arial"/>
              <a:buChar char="•"/>
            </a:pPr>
            <a:r>
              <a:rPr lang="en-US" sz="2000" b="1" dirty="0">
                <a:ea typeface="+mn-lt"/>
                <a:cs typeface="+mn-lt"/>
              </a:rPr>
              <a:t>Localized Messaging</a:t>
            </a:r>
            <a:r>
              <a:rPr lang="en-US" sz="2000" dirty="0">
                <a:solidFill>
                  <a:srgbClr val="0D0D0D"/>
                </a:solidFill>
                <a:ea typeface="+mn-lt"/>
                <a:cs typeface="+mn-lt"/>
              </a:rPr>
              <a:t>:</a:t>
            </a:r>
            <a:endParaRPr lang="en-US" sz="2000" dirty="0"/>
          </a:p>
          <a:p>
            <a:pPr marL="742950" lvl="1" indent="-285750">
              <a:buFont typeface="Arial"/>
              <a:buChar char="•"/>
            </a:pPr>
            <a:r>
              <a:rPr lang="en-US" sz="2000" dirty="0">
                <a:solidFill>
                  <a:srgbClr val="0D0D0D"/>
                </a:solidFill>
                <a:ea typeface="+mn-lt"/>
                <a:cs typeface="+mn-lt"/>
              </a:rPr>
              <a:t>Use both English and Tamil for campaign messages.</a:t>
            </a:r>
            <a:endParaRPr lang="en-US" sz="2000" dirty="0"/>
          </a:p>
          <a:p>
            <a:pPr marL="742950" lvl="1" indent="-285750">
              <a:buFont typeface="Arial"/>
              <a:buChar char="•"/>
            </a:pPr>
            <a:r>
              <a:rPr lang="en-US" sz="2000" dirty="0">
                <a:solidFill>
                  <a:srgbClr val="0D0D0D"/>
                </a:solidFill>
                <a:ea typeface="+mn-lt"/>
                <a:cs typeface="+mn-lt"/>
              </a:rPr>
              <a:t>Example message for Tamil Nadu customers: “</a:t>
            </a:r>
            <a:r>
              <a:rPr lang="en-US" sz="2000" dirty="0" err="1">
                <a:solidFill>
                  <a:srgbClr val="0D0D0D"/>
                </a:solidFill>
                <a:ea typeface="+mn-lt"/>
                <a:cs typeface="+mn-lt"/>
              </a:rPr>
              <a:t>வணக்கம்</a:t>
            </a:r>
            <a:r>
              <a:rPr lang="en-US" sz="2000" dirty="0">
                <a:solidFill>
                  <a:srgbClr val="0D0D0D"/>
                </a:solidFill>
                <a:ea typeface="+mn-lt"/>
                <a:cs typeface="+mn-lt"/>
              </a:rPr>
              <a:t> [Customer ID]! </a:t>
            </a:r>
            <a:r>
              <a:rPr lang="en-US" sz="2000" dirty="0" err="1">
                <a:solidFill>
                  <a:srgbClr val="0D0D0D"/>
                </a:solidFill>
                <a:ea typeface="+mn-lt"/>
                <a:cs typeface="+mn-lt"/>
              </a:rPr>
              <a:t>பொங்கல்</a:t>
            </a:r>
            <a:r>
              <a:rPr lang="en-US" sz="2000" dirty="0">
                <a:solidFill>
                  <a:srgbClr val="0D0D0D"/>
                </a:solidFill>
                <a:ea typeface="+mn-lt"/>
                <a:cs typeface="+mn-lt"/>
              </a:rPr>
              <a:t> </a:t>
            </a:r>
            <a:r>
              <a:rPr lang="en-US" sz="2000" dirty="0" err="1">
                <a:solidFill>
                  <a:srgbClr val="0D0D0D"/>
                </a:solidFill>
                <a:ea typeface="+mn-lt"/>
                <a:cs typeface="+mn-lt"/>
              </a:rPr>
              <a:t>சிறப்பு</a:t>
            </a:r>
            <a:r>
              <a:rPr lang="en-US" sz="2000" dirty="0">
                <a:solidFill>
                  <a:srgbClr val="0D0D0D"/>
                </a:solidFill>
                <a:ea typeface="+mn-lt"/>
                <a:cs typeface="+mn-lt"/>
              </a:rPr>
              <a:t> </a:t>
            </a:r>
            <a:r>
              <a:rPr lang="en-US" sz="2000" dirty="0" err="1">
                <a:solidFill>
                  <a:srgbClr val="0D0D0D"/>
                </a:solidFill>
                <a:ea typeface="+mn-lt"/>
                <a:cs typeface="+mn-lt"/>
              </a:rPr>
              <a:t>சலுகைகள்</a:t>
            </a:r>
            <a:r>
              <a:rPr lang="en-US" sz="2000" dirty="0">
                <a:solidFill>
                  <a:srgbClr val="0D0D0D"/>
                </a:solidFill>
                <a:ea typeface="+mn-lt"/>
                <a:cs typeface="+mn-lt"/>
              </a:rPr>
              <a:t>! </a:t>
            </a:r>
            <a:r>
              <a:rPr lang="en-US" sz="2000" dirty="0" err="1">
                <a:solidFill>
                  <a:srgbClr val="0D0D0D"/>
                </a:solidFill>
                <a:ea typeface="+mn-lt"/>
                <a:cs typeface="+mn-lt"/>
              </a:rPr>
              <a:t>பரிந்துரைக்கப்பட்ட</a:t>
            </a:r>
            <a:r>
              <a:rPr lang="en-US" sz="2000" dirty="0">
                <a:solidFill>
                  <a:srgbClr val="0D0D0D"/>
                </a:solidFill>
                <a:ea typeface="+mn-lt"/>
                <a:cs typeface="+mn-lt"/>
              </a:rPr>
              <a:t> </a:t>
            </a:r>
            <a:r>
              <a:rPr lang="en-US" sz="2000" dirty="0" err="1">
                <a:solidFill>
                  <a:srgbClr val="0D0D0D"/>
                </a:solidFill>
                <a:ea typeface="+mn-lt"/>
                <a:cs typeface="+mn-lt"/>
              </a:rPr>
              <a:t>பொருட்கள்</a:t>
            </a:r>
            <a:r>
              <a:rPr lang="en-US" sz="2000" dirty="0">
                <a:solidFill>
                  <a:srgbClr val="0D0D0D"/>
                </a:solidFill>
                <a:ea typeface="+mn-lt"/>
                <a:cs typeface="+mn-lt"/>
              </a:rPr>
              <a:t>: [Product List]”</a:t>
            </a:r>
            <a:endParaRPr lang="en-US" sz="2000" dirty="0"/>
          </a:p>
          <a:p>
            <a:endParaRPr lang="en-US" sz="2000" dirty="0"/>
          </a:p>
          <a:p>
            <a:endParaRPr lang="en-US" dirty="0"/>
          </a:p>
        </p:txBody>
      </p:sp>
    </p:spTree>
    <p:extLst>
      <p:ext uri="{BB962C8B-B14F-4D97-AF65-F5344CB8AC3E}">
        <p14:creationId xmlns:p14="http://schemas.microsoft.com/office/powerpoint/2010/main" val="54850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7E2AFA-9C1B-0AFC-DE80-AB2EF7E5CA16}"/>
              </a:ext>
            </a:extLst>
          </p:cNvPr>
          <p:cNvGraphicFramePr>
            <a:graphicFrameLocks noGrp="1"/>
          </p:cNvGraphicFramePr>
          <p:nvPr>
            <p:extLst>
              <p:ext uri="{D42A27DB-BD31-4B8C-83A1-F6EECF244321}">
                <p14:modId xmlns:p14="http://schemas.microsoft.com/office/powerpoint/2010/main" val="3745662443"/>
              </p:ext>
            </p:extLst>
          </p:nvPr>
        </p:nvGraphicFramePr>
        <p:xfrm>
          <a:off x="14377" y="-14377"/>
          <a:ext cx="12157943" cy="1419390"/>
        </p:xfrm>
        <a:graphic>
          <a:graphicData uri="http://schemas.openxmlformats.org/drawingml/2006/table">
            <a:tbl>
              <a:tblPr firstRow="1" bandRow="1">
                <a:tableStyleId>{5C22544A-7EE6-4342-B048-85BDC9FD1C3A}</a:tableStyleId>
              </a:tblPr>
              <a:tblGrid>
                <a:gridCol w="12157943">
                  <a:extLst>
                    <a:ext uri="{9D8B030D-6E8A-4147-A177-3AD203B41FA5}">
                      <a16:colId xmlns:a16="http://schemas.microsoft.com/office/drawing/2014/main" val="4292378966"/>
                    </a:ext>
                  </a:extLst>
                </a:gridCol>
              </a:tblGrid>
              <a:tr h="1419390">
                <a:tc>
                  <a:txBody>
                    <a:bodyPr/>
                    <a:lstStyle/>
                    <a:p>
                      <a:endParaRPr lang="en-US"/>
                    </a:p>
                  </a:txBody>
                  <a:tcPr/>
                </a:tc>
                <a:extLst>
                  <a:ext uri="{0D108BD9-81ED-4DB2-BD59-A6C34878D82A}">
                    <a16:rowId xmlns:a16="http://schemas.microsoft.com/office/drawing/2014/main" val="1914720887"/>
                  </a:ext>
                </a:extLst>
              </a:tr>
            </a:tbl>
          </a:graphicData>
        </a:graphic>
      </p:graphicFrame>
      <p:pic>
        <p:nvPicPr>
          <p:cNvPr id="3" name="Picture 2" descr="A logo with a triangle and a blue triangle&#10;&#10;Description automatically generated">
            <a:extLst>
              <a:ext uri="{FF2B5EF4-FFF2-40B4-BE49-F238E27FC236}">
                <a16:creationId xmlns:a16="http://schemas.microsoft.com/office/drawing/2014/main" id="{5B938333-690F-53A4-9773-DDDF36936470}"/>
              </a:ext>
            </a:extLst>
          </p:cNvPr>
          <p:cNvPicPr>
            <a:picLocks noChangeAspect="1"/>
          </p:cNvPicPr>
          <p:nvPr/>
        </p:nvPicPr>
        <p:blipFill>
          <a:blip r:embed="rId2"/>
          <a:stretch>
            <a:fillRect/>
          </a:stretch>
        </p:blipFill>
        <p:spPr>
          <a:xfrm>
            <a:off x="2" y="-8705"/>
            <a:ext cx="12177620" cy="1412016"/>
          </a:xfrm>
          <a:prstGeom prst="rect">
            <a:avLst/>
          </a:prstGeom>
        </p:spPr>
      </p:pic>
      <p:sp>
        <p:nvSpPr>
          <p:cNvPr id="4" name="TextBox 3">
            <a:extLst>
              <a:ext uri="{FF2B5EF4-FFF2-40B4-BE49-F238E27FC236}">
                <a16:creationId xmlns:a16="http://schemas.microsoft.com/office/drawing/2014/main" id="{5DC1F958-EF88-83B8-DA63-0E7210EC4B34}"/>
              </a:ext>
            </a:extLst>
          </p:cNvPr>
          <p:cNvSpPr txBox="1"/>
          <p:nvPr/>
        </p:nvSpPr>
        <p:spPr>
          <a:xfrm>
            <a:off x="509409" y="1714289"/>
            <a:ext cx="1029131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FF0000"/>
                </a:solidFill>
              </a:rPr>
              <a:t>BENEFITS</a:t>
            </a:r>
          </a:p>
          <a:p>
            <a:endParaRPr lang="en-US" dirty="0"/>
          </a:p>
          <a:p>
            <a:pPr marL="285750" indent="-285750">
              <a:buFont typeface="Arial"/>
              <a:buChar char="•"/>
            </a:pPr>
            <a:r>
              <a:rPr lang="en-US" b="1" dirty="0">
                <a:ea typeface="+mn-lt"/>
                <a:cs typeface="+mn-lt"/>
              </a:rPr>
              <a:t>Expected Benefits</a:t>
            </a:r>
            <a:r>
              <a:rPr lang="en-US" dirty="0">
                <a:solidFill>
                  <a:srgbClr val="0D0D0D"/>
                </a:solidFill>
                <a:ea typeface="+mn-lt"/>
                <a:cs typeface="+mn-lt"/>
              </a:rPr>
              <a:t>:</a:t>
            </a:r>
            <a:endParaRPr lang="en-US" dirty="0"/>
          </a:p>
          <a:p>
            <a:pPr marL="742950" lvl="1" indent="-285750">
              <a:buFont typeface="Arial"/>
              <a:buChar char="•"/>
            </a:pPr>
            <a:r>
              <a:rPr lang="en-US" dirty="0">
                <a:solidFill>
                  <a:srgbClr val="0D0D0D"/>
                </a:solidFill>
                <a:ea typeface="+mn-lt"/>
                <a:cs typeface="+mn-lt"/>
              </a:rPr>
              <a:t>Increased engagement through personalized recommendations that resonate with Tamil Nadu customers.</a:t>
            </a:r>
            <a:endParaRPr lang="en-US" dirty="0"/>
          </a:p>
          <a:p>
            <a:pPr marL="742950" lvl="1" indent="-285750">
              <a:buFont typeface="Arial"/>
              <a:buChar char="•"/>
            </a:pPr>
            <a:r>
              <a:rPr lang="en-US" dirty="0">
                <a:solidFill>
                  <a:srgbClr val="0D0D0D"/>
                </a:solidFill>
                <a:ea typeface="+mn-lt"/>
                <a:cs typeface="+mn-lt"/>
              </a:rPr>
              <a:t>Improved customer satisfaction by addressing local preferences and cultural nuances.</a:t>
            </a:r>
            <a:endParaRPr lang="en-US" dirty="0"/>
          </a:p>
          <a:p>
            <a:pPr marL="742950" lvl="1" indent="-285750">
              <a:buFont typeface="Arial"/>
              <a:buChar char="•"/>
            </a:pPr>
            <a:r>
              <a:rPr lang="en-US" dirty="0">
                <a:solidFill>
                  <a:srgbClr val="0D0D0D"/>
                </a:solidFill>
                <a:ea typeface="+mn-lt"/>
                <a:cs typeface="+mn-lt"/>
              </a:rPr>
              <a:t>Enhanced brand loyalty and retention due to targeted, relevant content.</a:t>
            </a:r>
            <a:endParaRPr lang="en-US"/>
          </a:p>
          <a:p>
            <a:br>
              <a:rPr lang="en-US" dirty="0"/>
            </a:br>
            <a:r>
              <a:rPr lang="en-US" sz="2400" dirty="0">
                <a:solidFill>
                  <a:srgbClr val="FF0000"/>
                </a:solidFill>
              </a:rPr>
              <a:t>LIMITATION:</a:t>
            </a:r>
          </a:p>
          <a:p>
            <a:endParaRPr lang="en-US" sz="2400" dirty="0">
              <a:ea typeface="+mn-lt"/>
              <a:cs typeface="+mn-lt"/>
            </a:endParaRPr>
          </a:p>
          <a:p>
            <a:pPr marL="285750" indent="-285750">
              <a:buFont typeface="Arial"/>
              <a:buChar char="•"/>
            </a:pPr>
            <a:r>
              <a:rPr lang="en-US" b="1" dirty="0">
                <a:ea typeface="+mn-lt"/>
                <a:cs typeface="+mn-lt"/>
              </a:rPr>
              <a:t>Data Privacy and Sensitivity</a:t>
            </a:r>
            <a:r>
              <a:rPr lang="en-US" dirty="0">
                <a:solidFill>
                  <a:srgbClr val="0D0D0D"/>
                </a:solidFill>
                <a:ea typeface="+mn-lt"/>
                <a:cs typeface="+mn-lt"/>
              </a:rPr>
              <a:t>: Collecting and analyzing detailed customer data for segmentation can raise privacy concerns, especially with stringent data protection regulations. Ensuring compliance and maintaining customer trust is a significant challenge.</a:t>
            </a:r>
            <a:endParaRPr lang="en-US" dirty="0"/>
          </a:p>
          <a:p>
            <a:pPr marL="285750" indent="-285750">
              <a:buFont typeface="Arial"/>
              <a:buChar char="•"/>
            </a:pPr>
            <a:r>
              <a:rPr lang="en-US" b="1" dirty="0">
                <a:ea typeface="+mn-lt"/>
                <a:cs typeface="+mn-lt"/>
              </a:rPr>
              <a:t>Limited Regional Diversity</a:t>
            </a:r>
            <a:r>
              <a:rPr lang="en-US" dirty="0">
                <a:solidFill>
                  <a:srgbClr val="0D0D0D"/>
                </a:solidFill>
                <a:ea typeface="+mn-lt"/>
                <a:cs typeface="+mn-lt"/>
              </a:rPr>
              <a:t>: While the project focuses on Tamil Nadu, it may not fully capture the diverse preferences within the state, such as variations in dialects, urban vs. rural needs, and cultural nuances, which may limit the effectiveness of personalization for all customer segments.</a:t>
            </a:r>
            <a:endParaRPr lang="en-US" dirty="0"/>
          </a:p>
          <a:p>
            <a:endParaRPr lang="en-US" dirty="0"/>
          </a:p>
        </p:txBody>
      </p:sp>
    </p:spTree>
    <p:extLst>
      <p:ext uri="{BB962C8B-B14F-4D97-AF65-F5344CB8AC3E}">
        <p14:creationId xmlns:p14="http://schemas.microsoft.com/office/powerpoint/2010/main" val="49028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30C080-B06C-8682-43B1-B619080286F0}"/>
              </a:ext>
            </a:extLst>
          </p:cNvPr>
          <p:cNvGraphicFramePr>
            <a:graphicFrameLocks noGrp="1"/>
          </p:cNvGraphicFramePr>
          <p:nvPr>
            <p:extLst>
              <p:ext uri="{D42A27DB-BD31-4B8C-83A1-F6EECF244321}">
                <p14:modId xmlns:p14="http://schemas.microsoft.com/office/powerpoint/2010/main" val="3083609949"/>
              </p:ext>
            </p:extLst>
          </p:nvPr>
        </p:nvGraphicFramePr>
        <p:xfrm>
          <a:off x="28754" y="28754"/>
          <a:ext cx="12128060" cy="1283860"/>
        </p:xfrm>
        <a:graphic>
          <a:graphicData uri="http://schemas.openxmlformats.org/drawingml/2006/table">
            <a:tbl>
              <a:tblPr firstRow="1" bandRow="1">
                <a:tableStyleId>{5C22544A-7EE6-4342-B048-85BDC9FD1C3A}</a:tableStyleId>
              </a:tblPr>
              <a:tblGrid>
                <a:gridCol w="12128060">
                  <a:extLst>
                    <a:ext uri="{9D8B030D-6E8A-4147-A177-3AD203B41FA5}">
                      <a16:colId xmlns:a16="http://schemas.microsoft.com/office/drawing/2014/main" val="2842495620"/>
                    </a:ext>
                  </a:extLst>
                </a:gridCol>
              </a:tblGrid>
              <a:tr h="1283860">
                <a:tc>
                  <a:txBody>
                    <a:bodyPr/>
                    <a:lstStyle/>
                    <a:p>
                      <a:endParaRPr lang="en-US"/>
                    </a:p>
                  </a:txBody>
                  <a:tcPr/>
                </a:tc>
                <a:extLst>
                  <a:ext uri="{0D108BD9-81ED-4DB2-BD59-A6C34878D82A}">
                    <a16:rowId xmlns:a16="http://schemas.microsoft.com/office/drawing/2014/main" val="1702024975"/>
                  </a:ext>
                </a:extLst>
              </a:tr>
            </a:tbl>
          </a:graphicData>
        </a:graphic>
      </p:graphicFrame>
      <p:pic>
        <p:nvPicPr>
          <p:cNvPr id="3" name="Picture 2" descr="A logo with a triangle and a blue triangle&#10;&#10;Description automatically generated">
            <a:extLst>
              <a:ext uri="{FF2B5EF4-FFF2-40B4-BE49-F238E27FC236}">
                <a16:creationId xmlns:a16="http://schemas.microsoft.com/office/drawing/2014/main" id="{B3B14B51-0ABC-B3E4-85DE-91FEF0FF5770}"/>
              </a:ext>
            </a:extLst>
          </p:cNvPr>
          <p:cNvPicPr>
            <a:picLocks noChangeAspect="1"/>
          </p:cNvPicPr>
          <p:nvPr/>
        </p:nvPicPr>
        <p:blipFill>
          <a:blip r:embed="rId2"/>
          <a:stretch>
            <a:fillRect/>
          </a:stretch>
        </p:blipFill>
        <p:spPr>
          <a:xfrm>
            <a:off x="28756" y="34426"/>
            <a:ext cx="12163243" cy="1469526"/>
          </a:xfrm>
          <a:prstGeom prst="rect">
            <a:avLst/>
          </a:prstGeom>
        </p:spPr>
      </p:pic>
      <p:sp>
        <p:nvSpPr>
          <p:cNvPr id="4" name="TextBox 3">
            <a:extLst>
              <a:ext uri="{FF2B5EF4-FFF2-40B4-BE49-F238E27FC236}">
                <a16:creationId xmlns:a16="http://schemas.microsoft.com/office/drawing/2014/main" id="{53A84FFF-503A-0F6E-395E-5CEF1AB7D29B}"/>
              </a:ext>
            </a:extLst>
          </p:cNvPr>
          <p:cNvSpPr txBox="1"/>
          <p:nvPr/>
        </p:nvSpPr>
        <p:spPr>
          <a:xfrm>
            <a:off x="562691" y="1712033"/>
            <a:ext cx="1076576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r>
              <a:rPr lang="en-US" sz="2400" dirty="0">
                <a:solidFill>
                  <a:srgbClr val="FF0000"/>
                </a:solidFill>
              </a:rPr>
              <a:t>CONCLUSION:</a:t>
            </a:r>
          </a:p>
          <a:p>
            <a:endParaRPr lang="en-US" sz="2000" dirty="0"/>
          </a:p>
          <a:p>
            <a:pPr marL="285750" indent="-285750">
              <a:buFont typeface="Arial"/>
              <a:buChar char="•"/>
            </a:pPr>
            <a:r>
              <a:rPr lang="en-US" sz="2000" dirty="0">
                <a:solidFill>
                  <a:srgbClr val="0D0D0D"/>
                </a:solidFill>
                <a:ea typeface="+mn-lt"/>
                <a:cs typeface="+mn-lt"/>
              </a:rPr>
              <a:t>This project addressed the need for customer segmentation and personalized marketing tailored specifically for Tamil Nadu customers.</a:t>
            </a:r>
            <a:endParaRPr lang="en-US" sz="2000" dirty="0"/>
          </a:p>
          <a:p>
            <a:pPr marL="285750" indent="-285750">
              <a:buFont typeface="Arial"/>
              <a:buChar char="•"/>
            </a:pPr>
            <a:r>
              <a:rPr lang="en-US" sz="2000" dirty="0">
                <a:solidFill>
                  <a:srgbClr val="0D0D0D"/>
                </a:solidFill>
                <a:ea typeface="+mn-lt"/>
                <a:cs typeface="+mn-lt"/>
              </a:rPr>
              <a:t>By using AI-driven segmentation and localized messaging, the project creates a more relevant and engaging experience for customers.</a:t>
            </a:r>
            <a:endParaRPr lang="en-US" sz="2000" dirty="0"/>
          </a:p>
          <a:p>
            <a:endParaRPr lang="en-US" sz="2000" dirty="0"/>
          </a:p>
        </p:txBody>
      </p:sp>
      <p:graphicFrame>
        <p:nvGraphicFramePr>
          <p:cNvPr id="5" name="Table 4">
            <a:extLst>
              <a:ext uri="{FF2B5EF4-FFF2-40B4-BE49-F238E27FC236}">
                <a16:creationId xmlns:a16="http://schemas.microsoft.com/office/drawing/2014/main" id="{B30F46E2-C328-4D2C-FC2E-363034B3D37E}"/>
              </a:ext>
            </a:extLst>
          </p:cNvPr>
          <p:cNvGraphicFramePr>
            <a:graphicFrameLocks noGrp="1"/>
          </p:cNvGraphicFramePr>
          <p:nvPr>
            <p:extLst>
              <p:ext uri="{D42A27DB-BD31-4B8C-83A1-F6EECF244321}">
                <p14:modId xmlns:p14="http://schemas.microsoft.com/office/powerpoint/2010/main" val="57749575"/>
              </p:ext>
            </p:extLst>
          </p:nvPr>
        </p:nvGraphicFramePr>
        <p:xfrm>
          <a:off x="3436188" y="4097547"/>
          <a:ext cx="5001101" cy="2704352"/>
        </p:xfrm>
        <a:graphic>
          <a:graphicData uri="http://schemas.openxmlformats.org/drawingml/2006/table">
            <a:tbl>
              <a:tblPr firstRow="1" bandRow="1">
                <a:tableStyleId>{5C22544A-7EE6-4342-B048-85BDC9FD1C3A}</a:tableStyleId>
              </a:tblPr>
              <a:tblGrid>
                <a:gridCol w="5001101">
                  <a:extLst>
                    <a:ext uri="{9D8B030D-6E8A-4147-A177-3AD203B41FA5}">
                      <a16:colId xmlns:a16="http://schemas.microsoft.com/office/drawing/2014/main" val="2074693183"/>
                    </a:ext>
                  </a:extLst>
                </a:gridCol>
              </a:tblGrid>
              <a:tr h="2704352">
                <a:tc>
                  <a:txBody>
                    <a:bodyPr/>
                    <a:lstStyle/>
                    <a:p>
                      <a:endParaRPr lang="en-US"/>
                    </a:p>
                  </a:txBody>
                  <a:tcPr/>
                </a:tc>
                <a:extLst>
                  <a:ext uri="{0D108BD9-81ED-4DB2-BD59-A6C34878D82A}">
                    <a16:rowId xmlns:a16="http://schemas.microsoft.com/office/drawing/2014/main" val="1901234381"/>
                  </a:ext>
                </a:extLst>
              </a:tr>
            </a:tbl>
          </a:graphicData>
        </a:graphic>
      </p:graphicFrame>
      <p:pic>
        <p:nvPicPr>
          <p:cNvPr id="6" name="Picture 5" descr="A group of men standing on coins&#10;&#10;Description automatically generated">
            <a:extLst>
              <a:ext uri="{FF2B5EF4-FFF2-40B4-BE49-F238E27FC236}">
                <a16:creationId xmlns:a16="http://schemas.microsoft.com/office/drawing/2014/main" id="{A144ECA7-8A61-CBCD-48B7-47236FDD5F0D}"/>
              </a:ext>
            </a:extLst>
          </p:cNvPr>
          <p:cNvPicPr>
            <a:picLocks noChangeAspect="1"/>
          </p:cNvPicPr>
          <p:nvPr/>
        </p:nvPicPr>
        <p:blipFill>
          <a:blip r:embed="rId3"/>
          <a:stretch>
            <a:fillRect/>
          </a:stretch>
        </p:blipFill>
        <p:spPr>
          <a:xfrm>
            <a:off x="3434840" y="4090988"/>
            <a:ext cx="5264808" cy="2773571"/>
          </a:xfrm>
          <a:prstGeom prst="rect">
            <a:avLst/>
          </a:prstGeom>
        </p:spPr>
      </p:pic>
    </p:spTree>
    <p:extLst>
      <p:ext uri="{BB962C8B-B14F-4D97-AF65-F5344CB8AC3E}">
        <p14:creationId xmlns:p14="http://schemas.microsoft.com/office/powerpoint/2010/main" val="151527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418</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CUSTOMER SEGMENTATION AND PERSONALIZATION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kanna kanna</cp:lastModifiedBy>
  <cp:revision>255</cp:revision>
  <dcterms:created xsi:type="dcterms:W3CDTF">2024-11-13T05:39:23Z</dcterms:created>
  <dcterms:modified xsi:type="dcterms:W3CDTF">2024-11-13T13:46:47Z</dcterms:modified>
</cp:coreProperties>
</file>