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1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7BB20-E8A9-4CDA-ABCB-580685F45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13CED7-B0EE-4DD4-A9A2-C8CB3D16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2D9B2-C3FB-4295-80D6-3D83F89E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1DE00-D338-4E93-8BDE-97392800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119A1-3CCB-482B-B52B-F3A6D1EE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8888E-D475-4E9E-9BA1-04DB58CB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A9E986-9D4A-4354-BABB-5530BFF6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DD09C5-0770-46D6-85C9-A985B958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46D7B6-39CF-4746-9D4F-5B84424C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2D610-C90E-48A8-A1DC-B6D73AF8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87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952389-CA84-41A0-BBE5-EB9B94C8C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FF2F2B-361F-487C-9A17-8356AE5E8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DA70A2-4751-4A86-83BE-88FFD299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26EB4-691D-4EE8-8FB1-5A6D13FC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B7B53-D86F-41B0-AC6D-29DD338F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1BE50-5BFD-449C-BC03-B5CE7F7A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1F9652-1408-408D-A1C6-8410DA7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077011-BB3D-4555-B2CA-E84DBEDE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03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96F26-FF31-465D-B811-08E4A94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090FED-EE4B-40B8-86FB-7A1AF9BD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22BAB0-0899-4ABA-BF01-E079C2D6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692E92-C802-4881-9F4A-76183866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ABF76-246D-4905-A75E-1ADEF7E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1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CAD5A-471E-4094-88B3-D0EC41D8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9AA6D-ACC6-43CE-98E6-BF5998101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1D993A-B03B-47FC-83B1-6F0383A9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F6F91B-0A94-48BD-866E-E6D9BFF1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153559-2AB0-4BD6-9C50-B523EED3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1504B6-10AD-4496-85AC-26992493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86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D2F9F-4C19-426D-B369-C5806F6D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ED4B76-72DA-4A2A-817C-3329A3C3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45DC02-72AD-449B-949F-2F563F0E9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AAC7FA-0D47-4840-9973-0251C7E63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100F39-9C55-4957-A8FF-3F210CFFB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30D7A1-70ED-4117-B125-A39E552F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42E322-CC2C-4AF4-86A6-B45B72FD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885707-50A4-4E06-A66F-AA4F6B04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4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EAD2A-FD17-4E74-9B86-3D9CEF18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54226E-8395-4BAB-9B5B-D79C0638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85DC4E-D859-413E-ACD3-32423595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967396-77C5-458E-BD22-4990177C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728E35-3F45-4603-ADEF-283FD7E4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DB5849-AE72-4E4A-871C-6340668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C33115-F4A8-4871-8DBA-69439A03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9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66A0B-7B76-481A-8E3F-CC9383FB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54918-A9D0-4EBC-B7B9-95077DCD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DEF552-FF9D-4D69-95B6-C8CC28A2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52CF80-6B00-4B01-B269-BAF6889E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5C2CB-043E-4948-A0C9-DB784ACB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A419E8-47FE-4216-B840-37CB24DD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59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CBB14-A354-450F-8484-DBDB266A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541CD5-8D41-4531-99C3-19B6D6C6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A790BB-74D8-4A86-A935-CB7E3A7F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20E2F0-0520-4A80-872B-88C566EA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B5AAC3-5CB4-4AFE-9A52-B9597BD4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CE3538-A3B8-44C4-891B-E6C5994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73BBA7-C708-421B-BEB8-7FB92EA5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BCB333-E2DE-4236-9A46-3DA940CDB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D0ADC-2082-4935-BDEA-F2AD9CBA6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CDB8-11A3-4075-9428-1E82B3B7C683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13003-D4B9-42C0-B295-2B518F591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F7817-C75E-4267-83C4-A36DF00C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B134-0AC9-465C-8E84-E2268D4FB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3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FB17218-9201-478B-8993-97D53731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7" y="392167"/>
            <a:ext cx="5868833" cy="15271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C24B71A-D3A7-4985-B492-CF3BF6BB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7" y="2491942"/>
            <a:ext cx="3258696" cy="42296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A213CBF-41EB-4549-AEAA-BD5CB22B0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86" y="2465586"/>
            <a:ext cx="3857209" cy="42937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64C1E0-C6E5-4A49-9ABF-8EF542DFA883}"/>
              </a:ext>
            </a:extLst>
          </p:cNvPr>
          <p:cNvSpPr txBox="1"/>
          <p:nvPr/>
        </p:nvSpPr>
        <p:spPr>
          <a:xfrm>
            <a:off x="6895372" y="5350553"/>
            <a:ext cx="7989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cs typeface="Times New Roman" panose="02020603050405020304" pitchFamily="18" charset="0"/>
              </a:rPr>
              <a:t>1AGA.crd</a:t>
            </a:r>
            <a:endParaRPr lang="zh-TW" altLang="en-US" sz="900" dirty="0"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DDB817-A297-437D-B837-853D6ECC5D39}"/>
              </a:ext>
            </a:extLst>
          </p:cNvPr>
          <p:cNvSpPr/>
          <p:nvPr/>
        </p:nvSpPr>
        <p:spPr>
          <a:xfrm>
            <a:off x="6762209" y="5084222"/>
            <a:ext cx="497150" cy="230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14140A-8374-4732-93A5-82F57CBCC624}"/>
              </a:ext>
            </a:extLst>
          </p:cNvPr>
          <p:cNvSpPr/>
          <p:nvPr/>
        </p:nvSpPr>
        <p:spPr>
          <a:xfrm>
            <a:off x="6928245" y="5341676"/>
            <a:ext cx="553055" cy="230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6B4D173-CBD8-4FEE-9620-BE5724757463}"/>
              </a:ext>
            </a:extLst>
          </p:cNvPr>
          <p:cNvCxnSpPr>
            <a:cxnSpLocks/>
          </p:cNvCxnSpPr>
          <p:nvPr/>
        </p:nvCxnSpPr>
        <p:spPr>
          <a:xfrm flipV="1">
            <a:off x="4012768" y="5599130"/>
            <a:ext cx="2915477" cy="461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039C053-7F78-42AF-A5CA-23C9452D6244}"/>
              </a:ext>
            </a:extLst>
          </p:cNvPr>
          <p:cNvCxnSpPr>
            <a:cxnSpLocks/>
          </p:cNvCxnSpPr>
          <p:nvPr/>
        </p:nvCxnSpPr>
        <p:spPr>
          <a:xfrm flipV="1">
            <a:off x="4020167" y="5315041"/>
            <a:ext cx="2695018" cy="74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0B2BA4-6563-44D6-B1E9-5D7F8BCCC53A}"/>
              </a:ext>
            </a:extLst>
          </p:cNvPr>
          <p:cNvSpPr txBox="1"/>
          <p:nvPr/>
        </p:nvSpPr>
        <p:spPr>
          <a:xfrm>
            <a:off x="192024" y="63147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PDB</a:t>
            </a:r>
            <a:r>
              <a:rPr lang="zh-TW" altLang="en-US" dirty="0"/>
              <a:t> </a:t>
            </a:r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30FB1D-3DBF-48CE-89D7-5D9630B7723E}"/>
              </a:ext>
            </a:extLst>
          </p:cNvPr>
          <p:cNvSpPr txBox="1"/>
          <p:nvPr/>
        </p:nvSpPr>
        <p:spPr>
          <a:xfrm>
            <a:off x="192024" y="2096254"/>
            <a:ext cx="410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CHARMM-GUI get 1AGA </a:t>
            </a:r>
            <a:r>
              <a:rPr lang="en-US" altLang="zh-TW" dirty="0" err="1"/>
              <a:t>lammps</a:t>
            </a:r>
            <a:r>
              <a:rPr lang="en-US" altLang="zh-TW" dirty="0"/>
              <a:t> data file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184A2DB-D288-4CFF-BBB9-F68DF718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626" y="1619620"/>
            <a:ext cx="2276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5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4AC439E-9C6F-42D0-B768-F59A36D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109" y="638175"/>
            <a:ext cx="5747180" cy="55907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318671-4E63-4365-A82F-7FB5312B886C}"/>
              </a:ext>
            </a:extLst>
          </p:cNvPr>
          <p:cNvSpPr txBox="1"/>
          <p:nvPr/>
        </p:nvSpPr>
        <p:spPr>
          <a:xfrm>
            <a:off x="192024" y="63147"/>
            <a:ext cx="331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Same goes to Graphene and PAM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67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6FD79C4-96CC-44A9-AD55-23852D513BDE}"/>
              </a:ext>
            </a:extLst>
          </p:cNvPr>
          <p:cNvSpPr txBox="1"/>
          <p:nvPr/>
        </p:nvSpPr>
        <p:spPr>
          <a:xfrm>
            <a:off x="192024" y="63147"/>
            <a:ext cx="333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LAMMPS to replicate agarose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EB8E2-301D-49B4-9913-944199B8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689552"/>
            <a:ext cx="5093208" cy="57418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5D2F6D-70E9-4420-A438-A0FC9C3B97E9}"/>
              </a:ext>
            </a:extLst>
          </p:cNvPr>
          <p:cNvSpPr/>
          <p:nvPr/>
        </p:nvSpPr>
        <p:spPr>
          <a:xfrm>
            <a:off x="795528" y="3922776"/>
            <a:ext cx="5300472" cy="2066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C5AEDC-6721-415B-A4BC-9E8C2646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67" y="1665064"/>
            <a:ext cx="3924398" cy="37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8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4455AA-DB2F-4FA5-AD31-A9036EE5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1" y="632460"/>
            <a:ext cx="8743950" cy="381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7459C4-264A-4D07-84F3-56CB76F3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85" y="907542"/>
            <a:ext cx="5314950" cy="58293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C55FA6-816F-4CD9-9B21-7F21A7F97397}"/>
              </a:ext>
            </a:extLst>
          </p:cNvPr>
          <p:cNvSpPr txBox="1"/>
          <p:nvPr/>
        </p:nvSpPr>
        <p:spPr>
          <a:xfrm>
            <a:off x="192024" y="63147"/>
            <a:ext cx="659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CHARMM-GUI 50A*50A single layer sheet graphene </a:t>
            </a:r>
            <a:r>
              <a:rPr lang="en-US" altLang="zh-TW" dirty="0" err="1"/>
              <a:t>lammps</a:t>
            </a:r>
            <a:r>
              <a:rPr lang="en-US" altLang="zh-TW" dirty="0"/>
              <a:t> data file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F2C5DA-940D-4AA6-B6D9-921F67D8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522" y="1213441"/>
            <a:ext cx="5020510" cy="46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6234DEB-F155-4CB9-8101-A0E671CA0392}"/>
              </a:ext>
            </a:extLst>
          </p:cNvPr>
          <p:cNvSpPr txBox="1"/>
          <p:nvPr/>
        </p:nvSpPr>
        <p:spPr>
          <a:xfrm>
            <a:off x="192024" y="63147"/>
            <a:ext cx="471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LAMMPS to combine graphene and agarose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A55B800-7278-40A2-BE2E-397BC8AB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54" y="1249961"/>
            <a:ext cx="4565645" cy="461357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5E7D1D-8A98-4B14-A4D3-9595D5B4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6" y="1885950"/>
            <a:ext cx="5400675" cy="3086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400AB2-E2D2-475F-BAD7-D8D1227CA92F}"/>
              </a:ext>
            </a:extLst>
          </p:cNvPr>
          <p:cNvSpPr/>
          <p:nvPr/>
        </p:nvSpPr>
        <p:spPr>
          <a:xfrm>
            <a:off x="442578" y="4284964"/>
            <a:ext cx="543682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4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32EF98A-943C-4293-B86E-72DE2E0A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" y="3140409"/>
            <a:ext cx="6466585" cy="577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517D3D-1A36-4257-A506-CDCA03E5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54" y="345308"/>
            <a:ext cx="4565645" cy="46135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88636F5-DCD2-4C60-94AE-4BBDA24BA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619" y="5516264"/>
            <a:ext cx="4743024" cy="117538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1D60826-2F91-401C-95EF-65FCAFD55DE1}"/>
              </a:ext>
            </a:extLst>
          </p:cNvPr>
          <p:cNvSpPr txBox="1"/>
          <p:nvPr/>
        </p:nvSpPr>
        <p:spPr>
          <a:xfrm>
            <a:off x="11458599" y="637020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 = 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B25B803-49F5-4639-BC4C-BCA69733E17E}"/>
              </a:ext>
            </a:extLst>
          </p:cNvPr>
          <p:cNvSpPr txBox="1"/>
          <p:nvPr/>
        </p:nvSpPr>
        <p:spPr>
          <a:xfrm>
            <a:off x="11402914" y="541568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 = 13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C9D61B-5B75-44A9-90CA-9EF9D3244436}"/>
              </a:ext>
            </a:extLst>
          </p:cNvPr>
          <p:cNvSpPr txBox="1"/>
          <p:nvPr/>
        </p:nvSpPr>
        <p:spPr>
          <a:xfrm>
            <a:off x="6558568" y="491197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 = -33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4A60C6-FA72-48FA-AAC4-627B87FC32C8}"/>
              </a:ext>
            </a:extLst>
          </p:cNvPr>
          <p:cNvSpPr txBox="1"/>
          <p:nvPr/>
        </p:nvSpPr>
        <p:spPr>
          <a:xfrm>
            <a:off x="11053680" y="49192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 = 31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DE39D8-D3B7-4E2A-8298-6C9066EA74AD}"/>
              </a:ext>
            </a:extLst>
          </p:cNvPr>
          <p:cNvSpPr txBox="1"/>
          <p:nvPr/>
        </p:nvSpPr>
        <p:spPr>
          <a:xfrm>
            <a:off x="11415909" y="45455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 = -33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DDD366-6884-4C5A-9719-69C846C8E45D}"/>
              </a:ext>
            </a:extLst>
          </p:cNvPr>
          <p:cNvSpPr txBox="1"/>
          <p:nvPr/>
        </p:nvSpPr>
        <p:spPr>
          <a:xfrm>
            <a:off x="11425737" y="34530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 = 31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7521CB4-4A9D-4BC6-9A76-E38B3C5141C5}"/>
              </a:ext>
            </a:extLst>
          </p:cNvPr>
          <p:cNvCxnSpPr/>
          <p:nvPr/>
        </p:nvCxnSpPr>
        <p:spPr>
          <a:xfrm>
            <a:off x="6878619" y="5609490"/>
            <a:ext cx="452429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5ED7DEB-669E-43B9-8C2D-9FE966CAC5E0}"/>
              </a:ext>
            </a:extLst>
          </p:cNvPr>
          <p:cNvCxnSpPr>
            <a:cxnSpLocks/>
          </p:cNvCxnSpPr>
          <p:nvPr/>
        </p:nvCxnSpPr>
        <p:spPr>
          <a:xfrm>
            <a:off x="6878619" y="6609731"/>
            <a:ext cx="452429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6293322-93C7-4537-9648-51F409EC3293}"/>
              </a:ext>
            </a:extLst>
          </p:cNvPr>
          <p:cNvCxnSpPr>
            <a:cxnSpLocks/>
          </p:cNvCxnSpPr>
          <p:nvPr/>
        </p:nvCxnSpPr>
        <p:spPr>
          <a:xfrm>
            <a:off x="6804264" y="4851130"/>
            <a:ext cx="474302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F18C9FC-B8AD-48AE-8142-860B76762CC5}"/>
              </a:ext>
            </a:extLst>
          </p:cNvPr>
          <p:cNvCxnSpPr>
            <a:cxnSpLocks/>
          </p:cNvCxnSpPr>
          <p:nvPr/>
        </p:nvCxnSpPr>
        <p:spPr>
          <a:xfrm>
            <a:off x="6956642" y="297424"/>
            <a:ext cx="0" cy="46614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304D83E-5178-4097-9FB8-3D2F2EF27037}"/>
              </a:ext>
            </a:extLst>
          </p:cNvPr>
          <p:cNvCxnSpPr>
            <a:cxnSpLocks/>
          </p:cNvCxnSpPr>
          <p:nvPr/>
        </p:nvCxnSpPr>
        <p:spPr>
          <a:xfrm>
            <a:off x="11402914" y="297424"/>
            <a:ext cx="0" cy="466146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41CC155-CBED-45FB-9D6D-7751CAE10ACB}"/>
              </a:ext>
            </a:extLst>
          </p:cNvPr>
          <p:cNvCxnSpPr>
            <a:cxnSpLocks/>
          </p:cNvCxnSpPr>
          <p:nvPr/>
        </p:nvCxnSpPr>
        <p:spPr>
          <a:xfrm>
            <a:off x="6804264" y="379714"/>
            <a:ext cx="474302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0BFF99C-F4BC-472D-B752-AB1B11AE1726}"/>
              </a:ext>
            </a:extLst>
          </p:cNvPr>
          <p:cNvSpPr txBox="1"/>
          <p:nvPr/>
        </p:nvSpPr>
        <p:spPr>
          <a:xfrm>
            <a:off x="192024" y="63147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VMD to get min max </a:t>
            </a:r>
            <a:r>
              <a:rPr lang="en-US" altLang="zh-TW" dirty="0" err="1"/>
              <a:t>x,y,z</a:t>
            </a:r>
            <a:r>
              <a:rPr lang="en-US" altLang="zh-TW" dirty="0"/>
              <a:t> coordinate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BD1BB0-C766-46DD-8A4A-00DE1C23E365}"/>
              </a:ext>
            </a:extLst>
          </p:cNvPr>
          <p:cNvSpPr/>
          <p:nvPr/>
        </p:nvSpPr>
        <p:spPr>
          <a:xfrm>
            <a:off x="91983" y="3320827"/>
            <a:ext cx="6466585" cy="3967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7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73AF2E-81E4-4855-8755-D9660704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" y="836121"/>
            <a:ext cx="6466585" cy="5771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AAF031-60A1-48C9-B130-544D9CF9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12" y="1065630"/>
            <a:ext cx="3937444" cy="51158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61E65A-7C13-4147-89DB-0551CEAA3120}"/>
              </a:ext>
            </a:extLst>
          </p:cNvPr>
          <p:cNvSpPr txBox="1"/>
          <p:nvPr/>
        </p:nvSpPr>
        <p:spPr>
          <a:xfrm>
            <a:off x="176022" y="1938528"/>
            <a:ext cx="70660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根據</a:t>
            </a:r>
            <a:r>
              <a:rPr lang="en-US" altLang="zh-TW" dirty="0"/>
              <a:t>min max</a:t>
            </a:r>
            <a:r>
              <a:rPr lang="zh-TW" altLang="en-US" dirty="0"/>
              <a:t>往外擴</a:t>
            </a:r>
            <a:r>
              <a:rPr lang="en-US" altLang="zh-TW" dirty="0"/>
              <a:t>20A</a:t>
            </a:r>
            <a:r>
              <a:rPr lang="zh-TW" altLang="en-US" dirty="0"/>
              <a:t>建水箱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topo writelammpsdata water.data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 err="1"/>
              <a:t>water.data</a:t>
            </a:r>
            <a:r>
              <a:rPr lang="en-US" altLang="zh-TW" dirty="0"/>
              <a:t> </a:t>
            </a:r>
            <a:r>
              <a:rPr lang="zh-TW" altLang="en-US" dirty="0"/>
              <a:t>補上參數：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500" dirty="0"/>
              <a:t> Pair </a:t>
            </a:r>
            <a:r>
              <a:rPr lang="en-US" altLang="zh-TW" sz="1500" dirty="0" err="1"/>
              <a:t>Coeffs</a:t>
            </a:r>
            <a:endParaRPr lang="en-US" altLang="zh-TW" sz="1500" dirty="0"/>
          </a:p>
          <a:p>
            <a:endParaRPr lang="en-US" altLang="zh-TW" sz="1500" dirty="0"/>
          </a:p>
          <a:p>
            <a:r>
              <a:rPr lang="en-US" altLang="zh-TW" sz="1500" dirty="0"/>
              <a:t> 1  0.04600000000000 0.40001352444501 0.04600000000000 0.40001352444501 # HT</a:t>
            </a:r>
          </a:p>
          <a:p>
            <a:r>
              <a:rPr lang="en-US" altLang="zh-TW" sz="1500" dirty="0"/>
              <a:t> 2  0.15210000000000 3.15057422683150 0.15210000000000 3.15057422683150 # OT</a:t>
            </a:r>
          </a:p>
          <a:p>
            <a:endParaRPr lang="en-US" altLang="zh-TW" sz="1500" dirty="0"/>
          </a:p>
          <a:p>
            <a:r>
              <a:rPr lang="en-US" altLang="zh-TW" sz="1500" dirty="0"/>
              <a:t> Bond </a:t>
            </a:r>
            <a:r>
              <a:rPr lang="en-US" altLang="zh-TW" sz="1500" dirty="0" err="1"/>
              <a:t>Coeffs</a:t>
            </a:r>
            <a:endParaRPr lang="en-US" altLang="zh-TW" sz="1500" dirty="0"/>
          </a:p>
          <a:p>
            <a:endParaRPr lang="en-US" altLang="zh-TW" sz="1500" dirty="0"/>
          </a:p>
          <a:p>
            <a:r>
              <a:rPr lang="en-US" altLang="zh-TW" sz="1500" dirty="0"/>
              <a:t> 1  450.000   0.9572 # HT OT</a:t>
            </a:r>
          </a:p>
          <a:p>
            <a:endParaRPr lang="en-US" altLang="zh-TW" sz="1500" dirty="0"/>
          </a:p>
          <a:p>
            <a:r>
              <a:rPr lang="en-US" altLang="zh-TW" sz="1500" dirty="0"/>
              <a:t> Angle </a:t>
            </a:r>
            <a:r>
              <a:rPr lang="en-US" altLang="zh-TW" sz="1500" dirty="0" err="1"/>
              <a:t>Coeffs</a:t>
            </a:r>
            <a:endParaRPr lang="en-US" altLang="zh-TW" sz="1500" dirty="0"/>
          </a:p>
          <a:p>
            <a:endParaRPr lang="en-US" altLang="zh-TW" sz="1500" dirty="0"/>
          </a:p>
          <a:p>
            <a:r>
              <a:rPr lang="en-US" altLang="zh-TW" sz="1500" dirty="0"/>
              <a:t> 1  55.00000  104.52000    0.00000    0.00000 # HT OT HT</a:t>
            </a:r>
            <a:endParaRPr lang="zh-TW" altLang="en-US" sz="15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9E1B2D-9DDC-4FF5-8586-7A82E3F8B007}"/>
              </a:ext>
            </a:extLst>
          </p:cNvPr>
          <p:cNvSpPr txBox="1"/>
          <p:nvPr/>
        </p:nvSpPr>
        <p:spPr>
          <a:xfrm>
            <a:off x="192024" y="63147"/>
            <a:ext cx="339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VMD to create water box only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85BCF8-8D3B-44E8-A483-7D74E071FDA9}"/>
              </a:ext>
            </a:extLst>
          </p:cNvPr>
          <p:cNvSpPr/>
          <p:nvPr/>
        </p:nvSpPr>
        <p:spPr>
          <a:xfrm>
            <a:off x="91983" y="1016539"/>
            <a:ext cx="6466585" cy="3967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183308-E936-4A53-A3E8-01DA39D07E3D}"/>
              </a:ext>
            </a:extLst>
          </p:cNvPr>
          <p:cNvSpPr/>
          <p:nvPr/>
        </p:nvSpPr>
        <p:spPr>
          <a:xfrm>
            <a:off x="7684580" y="3526922"/>
            <a:ext cx="4012916" cy="5147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C8A87EB-DFA7-4A54-8BB0-2DE83147DCEA}"/>
              </a:ext>
            </a:extLst>
          </p:cNvPr>
          <p:cNvCxnSpPr>
            <a:cxnSpLocks/>
          </p:cNvCxnSpPr>
          <p:nvPr/>
        </p:nvCxnSpPr>
        <p:spPr>
          <a:xfrm>
            <a:off x="6558568" y="1390142"/>
            <a:ext cx="1105404" cy="2136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F688E1-2190-473C-AFCD-909C79E1DE7E}"/>
              </a:ext>
            </a:extLst>
          </p:cNvPr>
          <p:cNvSpPr txBox="1"/>
          <p:nvPr/>
        </p:nvSpPr>
        <p:spPr>
          <a:xfrm>
            <a:off x="5037857" y="2135366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x,z</a:t>
            </a:r>
            <a:r>
              <a:rPr lang="zh-TW" altLang="en-US" dirty="0">
                <a:solidFill>
                  <a:srgbClr val="FF0000"/>
                </a:solidFill>
              </a:rPr>
              <a:t>兩側各</a:t>
            </a:r>
            <a:r>
              <a:rPr lang="en-US" altLang="zh-TW" dirty="0">
                <a:solidFill>
                  <a:srgbClr val="FF0000"/>
                </a:solidFill>
              </a:rPr>
              <a:t>+20A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r>
              <a:rPr lang="zh-TW" altLang="en-US" dirty="0">
                <a:solidFill>
                  <a:srgbClr val="FF0000"/>
                </a:solidFill>
              </a:rPr>
              <a:t>   要最大 避免旋轉</a:t>
            </a:r>
          </a:p>
        </p:txBody>
      </p:sp>
    </p:spTree>
    <p:extLst>
      <p:ext uri="{BB962C8B-B14F-4D97-AF65-F5344CB8AC3E}">
        <p14:creationId xmlns:p14="http://schemas.microsoft.com/office/powerpoint/2010/main" val="150971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6A7CF11-C70F-457A-BF82-38410797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599" y="2138975"/>
            <a:ext cx="5000625" cy="194639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B2BD8F-9DFF-4023-89E5-2A9D7F27CA7A}"/>
              </a:ext>
            </a:extLst>
          </p:cNvPr>
          <p:cNvSpPr txBox="1"/>
          <p:nvPr/>
        </p:nvSpPr>
        <p:spPr>
          <a:xfrm>
            <a:off x="192024" y="63147"/>
            <a:ext cx="626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LAMMPS to combine water box and graphene and polymer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4E83FF-94CD-404F-BBA1-CF6523108D25}"/>
              </a:ext>
            </a:extLst>
          </p:cNvPr>
          <p:cNvSpPr txBox="1"/>
          <p:nvPr/>
        </p:nvSpPr>
        <p:spPr>
          <a:xfrm>
            <a:off x="192024" y="803850"/>
            <a:ext cx="6665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確定</a:t>
            </a:r>
            <a:r>
              <a:rPr lang="en-US" altLang="zh-TW" dirty="0" err="1"/>
              <a:t>water.data</a:t>
            </a:r>
            <a:r>
              <a:rPr lang="zh-TW" altLang="en-US" dirty="0"/>
              <a:t>和</a:t>
            </a:r>
            <a:r>
              <a:rPr lang="en-US" altLang="zh-TW" dirty="0" err="1"/>
              <a:t>Graphene_agar.data</a:t>
            </a:r>
            <a:r>
              <a:rPr lang="zh-TW" altLang="en-US" dirty="0"/>
              <a:t>的</a:t>
            </a:r>
            <a:r>
              <a:rPr lang="en-US" altLang="zh-TW" dirty="0"/>
              <a:t>box size</a:t>
            </a:r>
            <a:r>
              <a:rPr lang="zh-TW" altLang="en-US" dirty="0"/>
              <a:t>相同，如果不同，將</a:t>
            </a:r>
            <a:r>
              <a:rPr lang="en-US" altLang="zh-TW" dirty="0" err="1"/>
              <a:t>graphene_agar.data</a:t>
            </a:r>
            <a:r>
              <a:rPr lang="zh-TW" altLang="en-US" dirty="0"/>
              <a:t>複製一份</a:t>
            </a:r>
            <a:r>
              <a:rPr lang="en-US" altLang="zh-TW" dirty="0" err="1"/>
              <a:t>graphene_agar_box_change.data</a:t>
            </a:r>
            <a:r>
              <a:rPr lang="zh-TW" altLang="en-US" dirty="0"/>
              <a:t>並修改盒子大小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 </a:t>
            </a:r>
            <a:r>
              <a:rPr lang="en-US" altLang="zh-TW" dirty="0" err="1"/>
              <a:t>water.data</a:t>
            </a:r>
            <a:r>
              <a:rPr lang="zh-TW" altLang="en-US" dirty="0"/>
              <a:t>和</a:t>
            </a:r>
            <a:r>
              <a:rPr lang="en-US" altLang="zh-TW" dirty="0" err="1"/>
              <a:t>graphene_agar_box_change.data</a:t>
            </a:r>
            <a:r>
              <a:rPr lang="zh-TW" altLang="en-US" dirty="0"/>
              <a:t>丟入</a:t>
            </a:r>
            <a:r>
              <a:rPr lang="en-US" altLang="zh-TW" dirty="0"/>
              <a:t>VMD</a:t>
            </a:r>
            <a:r>
              <a:rPr lang="zh-TW" altLang="en-US" dirty="0"/>
              <a:t>確認構型沒問題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</a:t>
            </a:r>
            <a:r>
              <a:rPr lang="en-US" altLang="zh-TW" dirty="0" err="1"/>
              <a:t>in.water_combine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CEA9DF-2F08-42A9-92AC-5855359C096C}"/>
              </a:ext>
            </a:extLst>
          </p:cNvPr>
          <p:cNvSpPr/>
          <p:nvPr/>
        </p:nvSpPr>
        <p:spPr>
          <a:xfrm>
            <a:off x="7465124" y="3639412"/>
            <a:ext cx="4614100" cy="445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E0702A-479E-4C9F-A3DA-1E2BA6283E6A}"/>
              </a:ext>
            </a:extLst>
          </p:cNvPr>
          <p:cNvSpPr/>
          <p:nvPr/>
        </p:nvSpPr>
        <p:spPr>
          <a:xfrm>
            <a:off x="7078599" y="2138974"/>
            <a:ext cx="4177665" cy="1565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572171C-5653-414D-9A2B-F74D8554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9" y="3483545"/>
            <a:ext cx="5762625" cy="304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530D70D-4AF5-43FE-836C-5C453BFFE311}"/>
              </a:ext>
            </a:extLst>
          </p:cNvPr>
          <p:cNvSpPr/>
          <p:nvPr/>
        </p:nvSpPr>
        <p:spPr>
          <a:xfrm>
            <a:off x="400559" y="5870448"/>
            <a:ext cx="5908801" cy="372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91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88ADF69-82BB-414E-B8C8-1B1D8FFC6509}"/>
              </a:ext>
            </a:extLst>
          </p:cNvPr>
          <p:cNvSpPr txBox="1"/>
          <p:nvPr/>
        </p:nvSpPr>
        <p:spPr>
          <a:xfrm>
            <a:off x="217551" y="828979"/>
            <a:ext cx="11756898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500" dirty="0"/>
              <a:t>&gt; </a:t>
            </a:r>
            <a:r>
              <a:rPr lang="zh-TW" altLang="en-US" sz="1500" dirty="0"/>
              <a:t>set a [atomselect top "(not fragment </a:t>
            </a:r>
            <a:r>
              <a:rPr lang="en-US" altLang="zh-TW" sz="1500" b="1" i="1" dirty="0">
                <a:solidFill>
                  <a:srgbClr val="FF0000"/>
                </a:solidFill>
              </a:rPr>
              <a:t>Graphene</a:t>
            </a:r>
            <a:r>
              <a:rPr lang="zh-TW" altLang="en-US" sz="1500" b="1" i="1" dirty="0">
                <a:solidFill>
                  <a:srgbClr val="FF0000"/>
                </a:solidFill>
              </a:rPr>
              <a:t>和</a:t>
            </a:r>
            <a:r>
              <a:rPr lang="en-US" altLang="zh-TW" sz="1500" b="1" i="1" dirty="0">
                <a:solidFill>
                  <a:srgbClr val="FF0000"/>
                </a:solidFill>
              </a:rPr>
              <a:t>polymer</a:t>
            </a:r>
            <a:r>
              <a:rPr lang="zh-TW" altLang="en-US" sz="1500" b="1" i="1" dirty="0">
                <a:solidFill>
                  <a:srgbClr val="FF0000"/>
                </a:solidFill>
              </a:rPr>
              <a:t>的</a:t>
            </a:r>
            <a:r>
              <a:rPr lang="en-US" altLang="zh-TW" sz="1500" b="1" i="1" dirty="0" err="1">
                <a:solidFill>
                  <a:srgbClr val="FF0000"/>
                </a:solidFill>
              </a:rPr>
              <a:t>fragment_ID</a:t>
            </a:r>
            <a:r>
              <a:rPr lang="zh-TW" altLang="en-US" sz="1500" dirty="0"/>
              <a:t>) and (within 2.4 of fragment </a:t>
            </a:r>
            <a:r>
              <a:rPr lang="en-US" altLang="zh-TW" sz="1500" b="1" i="1" dirty="0">
                <a:solidFill>
                  <a:srgbClr val="FF0000"/>
                </a:solidFill>
              </a:rPr>
              <a:t>Graphene</a:t>
            </a:r>
            <a:r>
              <a:rPr lang="zh-TW" altLang="en-US" sz="1500" b="1" i="1" dirty="0">
                <a:solidFill>
                  <a:srgbClr val="FF0000"/>
                </a:solidFill>
              </a:rPr>
              <a:t>和</a:t>
            </a:r>
            <a:r>
              <a:rPr lang="en-US" altLang="zh-TW" sz="1500" b="1" i="1" dirty="0">
                <a:solidFill>
                  <a:srgbClr val="FF0000"/>
                </a:solidFill>
              </a:rPr>
              <a:t>polymer</a:t>
            </a:r>
            <a:r>
              <a:rPr lang="zh-TW" altLang="en-US" sz="1500" b="1" i="1" dirty="0">
                <a:solidFill>
                  <a:srgbClr val="FF0000"/>
                </a:solidFill>
              </a:rPr>
              <a:t>的</a:t>
            </a:r>
            <a:r>
              <a:rPr lang="en-US" altLang="zh-TW" sz="1500" b="1" i="1" dirty="0" err="1">
                <a:solidFill>
                  <a:srgbClr val="FF0000"/>
                </a:solidFill>
              </a:rPr>
              <a:t>fragment_ID</a:t>
            </a:r>
            <a:r>
              <a:rPr lang="zh-TW" altLang="en-US" sz="1500" dirty="0"/>
              <a:t>)"]</a:t>
            </a:r>
            <a:endParaRPr lang="en-US" altLang="zh-TW" sz="1500" dirty="0"/>
          </a:p>
          <a:p>
            <a:pPr>
              <a:spcBef>
                <a:spcPts val="600"/>
              </a:spcBef>
            </a:pPr>
            <a:r>
              <a:rPr lang="en-US" altLang="zh-TW" sz="1500" dirty="0"/>
              <a:t>&gt; </a:t>
            </a:r>
            <a:r>
              <a:rPr lang="en-US" altLang="zh-TW" sz="1500" dirty="0" err="1"/>
              <a:t>lsort</a:t>
            </a:r>
            <a:r>
              <a:rPr lang="en-US" altLang="zh-TW" sz="1500" dirty="0"/>
              <a:t> -unique [$a get fragment]</a:t>
            </a:r>
          </a:p>
          <a:p>
            <a:pPr>
              <a:spcBef>
                <a:spcPts val="600"/>
              </a:spcBef>
            </a:pPr>
            <a:r>
              <a:rPr lang="en-US" altLang="zh-TW" sz="1500" dirty="0"/>
              <a:t>…..</a:t>
            </a:r>
            <a:r>
              <a:rPr lang="zh-TW" altLang="en-US" sz="1500" b="1" i="1" dirty="0">
                <a:solidFill>
                  <a:srgbClr val="FF0000"/>
                </a:solidFill>
              </a:rPr>
              <a:t>跑出一堆多出來的水的</a:t>
            </a:r>
            <a:r>
              <a:rPr lang="en-US" altLang="zh-TW" sz="1500" b="1" i="1" dirty="0" err="1">
                <a:solidFill>
                  <a:srgbClr val="FF0000"/>
                </a:solidFill>
              </a:rPr>
              <a:t>fragment_ID</a:t>
            </a:r>
            <a:r>
              <a:rPr lang="en-US" altLang="zh-TW" sz="1500" dirty="0"/>
              <a:t>….</a:t>
            </a:r>
          </a:p>
          <a:p>
            <a:pPr>
              <a:spcBef>
                <a:spcPts val="600"/>
              </a:spcBef>
            </a:pPr>
            <a:r>
              <a:rPr lang="en-US" altLang="zh-TW" sz="1500" dirty="0"/>
              <a:t>&gt; set a [</a:t>
            </a:r>
            <a:r>
              <a:rPr lang="en-US" altLang="zh-TW" sz="1500" dirty="0" err="1"/>
              <a:t>atomselect</a:t>
            </a:r>
            <a:r>
              <a:rPr lang="en-US" altLang="zh-TW" sz="1500" dirty="0"/>
              <a:t> top “(not fragment 26607 to 26627) and not (fragment</a:t>
            </a:r>
            <a:r>
              <a:rPr lang="zh-TW" altLang="en-US" sz="1500" dirty="0"/>
              <a:t> </a:t>
            </a:r>
            <a:r>
              <a:rPr lang="zh-TW" altLang="en-US" sz="1500" b="1" i="1" dirty="0">
                <a:solidFill>
                  <a:srgbClr val="FF0000"/>
                </a:solidFill>
              </a:rPr>
              <a:t>上面多出來的水的</a:t>
            </a:r>
            <a:r>
              <a:rPr lang="en-US" altLang="zh-TW" sz="1500" b="1" i="1" dirty="0" err="1">
                <a:solidFill>
                  <a:srgbClr val="FF0000"/>
                </a:solidFill>
              </a:rPr>
              <a:t>fragment_ID</a:t>
            </a:r>
            <a:r>
              <a:rPr lang="en-US" altLang="zh-TW" sz="1500" b="1" i="1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)"]</a:t>
            </a:r>
          </a:p>
          <a:p>
            <a:pPr>
              <a:spcBef>
                <a:spcPts val="600"/>
              </a:spcBef>
            </a:pPr>
            <a:r>
              <a:rPr lang="en-US" altLang="zh-TW" sz="1500" dirty="0"/>
              <a:t>&gt;</a:t>
            </a:r>
            <a:r>
              <a:rPr lang="zh-TW" altLang="en-US" sz="1500" dirty="0"/>
              <a:t> </a:t>
            </a:r>
            <a:r>
              <a:rPr lang="en-US" altLang="zh-TW" sz="1500" dirty="0"/>
              <a:t>topo </a:t>
            </a:r>
            <a:r>
              <a:rPr lang="en-US" altLang="zh-TW" sz="1500" dirty="0" err="1"/>
              <a:t>writelammpsdata</a:t>
            </a:r>
            <a:r>
              <a:rPr lang="en-US" altLang="zh-TW" sz="1500" dirty="0"/>
              <a:t> </a:t>
            </a:r>
            <a:r>
              <a:rPr lang="en-US" altLang="zh-TW" sz="1500" dirty="0" err="1"/>
              <a:t>water_delete.data</a:t>
            </a:r>
            <a:r>
              <a:rPr lang="en-US" altLang="zh-TW" sz="1500" dirty="0"/>
              <a:t> -</a:t>
            </a:r>
            <a:r>
              <a:rPr lang="en-US" altLang="zh-TW" sz="1500" dirty="0" err="1"/>
              <a:t>sel</a:t>
            </a:r>
            <a:r>
              <a:rPr lang="en-US" altLang="zh-TW" sz="1500" dirty="0"/>
              <a:t> $a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sz="1500" dirty="0"/>
          </a:p>
          <a:p>
            <a:pPr>
              <a:spcBef>
                <a:spcPts val="600"/>
              </a:spcBef>
            </a:pPr>
            <a:r>
              <a:rPr lang="zh-TW" altLang="en-US" sz="1500" dirty="0"/>
              <a:t>然後進</a:t>
            </a:r>
            <a:r>
              <a:rPr lang="en-US" altLang="zh-TW" sz="1500" dirty="0" err="1"/>
              <a:t>water_delete.data</a:t>
            </a:r>
            <a:r>
              <a:rPr lang="zh-TW" altLang="en-US" sz="1500" dirty="0"/>
              <a:t>一樣補上參數：</a:t>
            </a:r>
            <a:endParaRPr lang="en-US" altLang="zh-TW" sz="1500" dirty="0"/>
          </a:p>
          <a:p>
            <a:pPr>
              <a:spcBef>
                <a:spcPts val="600"/>
              </a:spcBef>
            </a:pPr>
            <a:endParaRPr lang="en-US" altLang="zh-TW" sz="1500" dirty="0"/>
          </a:p>
          <a:p>
            <a:r>
              <a:rPr lang="en-US" altLang="zh-TW" sz="1200" dirty="0"/>
              <a:t> Pair </a:t>
            </a:r>
            <a:r>
              <a:rPr lang="en-US" altLang="zh-TW" sz="1200" dirty="0" err="1"/>
              <a:t>Coeffs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 1  0.04600000000000 0.40001352444501 0.04600000000000 0.40001352444501 # HT</a:t>
            </a:r>
          </a:p>
          <a:p>
            <a:r>
              <a:rPr lang="en-US" altLang="zh-TW" sz="1200" dirty="0"/>
              <a:t> 2  0.15210000000000 3.15057422683150 0.15210000000000 3.15057422683150 # OT</a:t>
            </a:r>
          </a:p>
          <a:p>
            <a:endParaRPr lang="en-US" altLang="zh-TW" sz="1200" dirty="0"/>
          </a:p>
          <a:p>
            <a:r>
              <a:rPr lang="en-US" altLang="zh-TW" sz="1200" dirty="0"/>
              <a:t> Bond </a:t>
            </a:r>
            <a:r>
              <a:rPr lang="en-US" altLang="zh-TW" sz="1200" dirty="0" err="1"/>
              <a:t>Coeffs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 1  450.000   0.9572 # HT OT</a:t>
            </a:r>
          </a:p>
          <a:p>
            <a:endParaRPr lang="en-US" altLang="zh-TW" sz="1200" dirty="0"/>
          </a:p>
          <a:p>
            <a:r>
              <a:rPr lang="en-US" altLang="zh-TW" sz="1200" dirty="0"/>
              <a:t> Angle </a:t>
            </a:r>
            <a:r>
              <a:rPr lang="en-US" altLang="zh-TW" sz="1200" dirty="0" err="1"/>
              <a:t>Coeffs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 1  55.00000  104.52000    0.00000    0.00000 # HT OT HT</a:t>
            </a:r>
            <a:endParaRPr lang="zh-TW" altLang="en-US" sz="1200" dirty="0"/>
          </a:p>
          <a:p>
            <a:pPr>
              <a:spcBef>
                <a:spcPts val="600"/>
              </a:spcBef>
            </a:pPr>
            <a:endParaRPr lang="zh-TW" altLang="en-US" sz="15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F14506-1F45-4CEB-A33D-ACA9BEB42ADE}"/>
              </a:ext>
            </a:extLst>
          </p:cNvPr>
          <p:cNvSpPr txBox="1"/>
          <p:nvPr/>
        </p:nvSpPr>
        <p:spPr>
          <a:xfrm>
            <a:off x="192024" y="63147"/>
            <a:ext cx="678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VMD to select waters that do not overlap graphene and polymer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24401D-0A5C-4330-9B59-E0063E5B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01" y="3063240"/>
            <a:ext cx="5328216" cy="194595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395971D-B5C0-481A-BB36-9A9CD94C648F}"/>
              </a:ext>
            </a:extLst>
          </p:cNvPr>
          <p:cNvSpPr txBox="1"/>
          <p:nvPr/>
        </p:nvSpPr>
        <p:spPr>
          <a:xfrm>
            <a:off x="8903911" y="48245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不要的水</a:t>
            </a:r>
          </a:p>
        </p:txBody>
      </p:sp>
    </p:spTree>
    <p:extLst>
      <p:ext uri="{BB962C8B-B14F-4D97-AF65-F5344CB8AC3E}">
        <p14:creationId xmlns:p14="http://schemas.microsoft.com/office/powerpoint/2010/main" val="2670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1547D35-A92E-4447-B682-32F3262E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638175"/>
            <a:ext cx="5791200" cy="5581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F842A4-AB9C-44C2-B5E5-07CCE9B5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81187"/>
            <a:ext cx="5181600" cy="30956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69CDB3-B057-4164-B746-05FAB2E9DD93}"/>
              </a:ext>
            </a:extLst>
          </p:cNvPr>
          <p:cNvSpPr/>
          <p:nvPr/>
        </p:nvSpPr>
        <p:spPr>
          <a:xfrm>
            <a:off x="382271" y="4325112"/>
            <a:ext cx="5408929" cy="308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319E0E-0947-4C0E-9223-5627011BF7CC}"/>
              </a:ext>
            </a:extLst>
          </p:cNvPr>
          <p:cNvSpPr txBox="1"/>
          <p:nvPr/>
        </p:nvSpPr>
        <p:spPr>
          <a:xfrm>
            <a:off x="192024" y="63147"/>
            <a:ext cx="631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LAMMPS to combine selected waters, graphene and polymer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6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411</Words>
  <Application>Microsoft Office PowerPoint</Application>
  <PresentationFormat>寬螢幕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QAQ</dc:creator>
  <cp:lastModifiedBy>QAQ</cp:lastModifiedBy>
  <cp:revision>27</cp:revision>
  <dcterms:created xsi:type="dcterms:W3CDTF">2023-01-05T09:20:57Z</dcterms:created>
  <dcterms:modified xsi:type="dcterms:W3CDTF">2023-01-10T08:41:18Z</dcterms:modified>
</cp:coreProperties>
</file>