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9" r:id="rId8"/>
    <p:sldId id="275" r:id="rId9"/>
    <p:sldId id="276" r:id="rId10"/>
    <p:sldId id="277" r:id="rId11"/>
    <p:sldId id="280" r:id="rId12"/>
    <p:sldId id="27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477611-B9B0-436A-A437-A86DC99D1946}">
          <p14:sldIdLst>
            <p14:sldId id="256"/>
            <p14:sldId id="270"/>
          </p14:sldIdLst>
        </p14:section>
        <p14:section name="CHARMML2LMP" id="{16F3620F-8D0C-4528-A19C-6C69ECD059AD}">
          <p14:sldIdLst>
            <p14:sldId id="271"/>
            <p14:sldId id="272"/>
            <p14:sldId id="273"/>
            <p14:sldId id="274"/>
            <p14:sldId id="279"/>
            <p14:sldId id="275"/>
          </p14:sldIdLst>
        </p14:section>
        <p14:section name="TWCC" id="{F9EC891C-1FC2-455F-BAD5-C9C3E4BE10F6}">
          <p14:sldIdLst>
            <p14:sldId id="276"/>
          </p14:sldIdLst>
        </p14:section>
        <p14:section name="Details in model.py" id="{BFBB155C-97F2-4337-ADF3-383AD78656C7}">
          <p14:sldIdLst>
            <p14:sldId id="277"/>
            <p14:sldId id="280"/>
          </p14:sldIdLst>
        </p14:section>
        <p14:section name="Final" id="{DA54A8D3-DB15-44EF-9936-4A644E4DDDC5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8CA"/>
    <a:srgbClr val="F9F9F9"/>
    <a:srgbClr val="404040"/>
    <a:srgbClr val="E7E7E7"/>
    <a:srgbClr val="D1D1D1"/>
    <a:srgbClr val="0C0C0C"/>
    <a:srgbClr val="D5DBE3"/>
    <a:srgbClr val="323E4E"/>
    <a:srgbClr val="202A34"/>
    <a:srgbClr val="A9B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36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5EAC5E3-78D4-4451-BBA0-C6837C4A93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E853B0-A9F7-43D9-8F4C-FDCB85492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10331-3086-4145-A41B-DCA1D7A78317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F3351-90A0-40E9-8CF4-C3089D950C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F55597-0341-4791-B33D-000736C15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A218-C268-48D1-A93A-B4AB7A844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63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4F38-1AAA-40D3-9BB2-E3C2842A9C68}" type="datetimeFigureOut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249A7-5D1F-4FFF-82D6-F9436CA17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3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E2D84-D7BD-4C2B-8FF3-24459599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413" y="2379589"/>
            <a:ext cx="11153172" cy="1873311"/>
          </a:xfrm>
        </p:spPr>
        <p:txBody>
          <a:bodyPr anchor="b"/>
          <a:lstStyle>
            <a:lvl1pPr algn="ctr">
              <a:defRPr sz="6000" b="1">
                <a:solidFill>
                  <a:srgbClr val="98444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D24667-1848-4354-8321-CB3B70E7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413" y="4478411"/>
            <a:ext cx="9144000" cy="145940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FA8FE-C79F-4BB3-9A81-9B9008EC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04DF9-B78D-413C-8271-AD0D2EE67D94}" type="datetime1">
              <a:rPr lang="zh-TW" altLang="en-US" smtClean="0"/>
              <a:t>2022/10/6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EE28A-23F3-447F-B328-6E4FA774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AB726-FBA9-43D4-86B5-3F117DE2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55FB4D-AEA8-4D03-AA44-1955DDF540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76434-73B1-4C78-BD89-CE0404BA84D7}"/>
              </a:ext>
            </a:extLst>
          </p:cNvPr>
          <p:cNvSpPr/>
          <p:nvPr userDrawn="1"/>
        </p:nvSpPr>
        <p:spPr>
          <a:xfrm>
            <a:off x="-1" y="0"/>
            <a:ext cx="12192001" cy="286528"/>
          </a:xfrm>
          <a:prstGeom prst="rect">
            <a:avLst/>
          </a:prstGeom>
          <a:solidFill>
            <a:srgbClr val="70333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B74434-ECB0-46AC-9C41-8912999CE8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8F5B2D"/>
              </a:clrFrom>
              <a:clrTo>
                <a:srgbClr val="8F5B2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41" y="543234"/>
            <a:ext cx="5292402" cy="1579649"/>
          </a:xfrm>
          <a:prstGeom prst="rect">
            <a:avLst/>
          </a:prstGeom>
        </p:spPr>
      </p:pic>
      <p:pic>
        <p:nvPicPr>
          <p:cNvPr id="1028" name="Picture 4" descr="學術單位一覽表- 學術單位- 國立臺灣大學">
            <a:extLst>
              <a:ext uri="{FF2B5EF4-FFF2-40B4-BE49-F238E27FC236}">
                <a16:creationId xmlns:a16="http://schemas.microsoft.com/office/drawing/2014/main" id="{89D8921A-8E85-4B21-ABB0-4A492FF08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2" y="652272"/>
            <a:ext cx="1620417" cy="24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C933C-61CC-4082-AC81-EB5A2C1E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3A6DDD-F3AB-4992-8A2C-0808A3A6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61193-554F-4A8E-8390-CC4E1A09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9AFF-ADDA-4A85-AB63-AFAF208F5F66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EBB8FF-05C0-4499-8872-91A3A13D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576B8-F28F-4A5F-8DD6-EA40FAFF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5BC722-3690-466E-A18A-B92E2905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D0EE23-68A8-4B19-A7AF-4452AAB4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C8D4C-CA72-4FD7-A294-C0DA263A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B121-E86B-4CF4-A809-8ED7A8837839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07B3F-7F6F-4011-807D-0A1A476B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90D71-4F5B-45FF-A44A-E62C640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FFD32E1-F342-4A29-BD95-691EE2DAD0EC}"/>
              </a:ext>
            </a:extLst>
          </p:cNvPr>
          <p:cNvSpPr/>
          <p:nvPr userDrawn="1"/>
        </p:nvSpPr>
        <p:spPr>
          <a:xfrm>
            <a:off x="0" y="6609144"/>
            <a:ext cx="3946968" cy="257160"/>
          </a:xfrm>
          <a:prstGeom prst="rect">
            <a:avLst/>
          </a:prstGeom>
          <a:solidFill>
            <a:srgbClr val="70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E954C0-9C78-47FF-BF11-09016B079631}"/>
              </a:ext>
            </a:extLst>
          </p:cNvPr>
          <p:cNvSpPr/>
          <p:nvPr userDrawn="1"/>
        </p:nvSpPr>
        <p:spPr>
          <a:xfrm>
            <a:off x="3855334" y="6609144"/>
            <a:ext cx="4524731" cy="257160"/>
          </a:xfrm>
          <a:prstGeom prst="rect">
            <a:avLst/>
          </a:prstGeom>
          <a:solidFill>
            <a:srgbClr val="BA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FB634B-095D-41C8-9DEB-7AE188664830}"/>
              </a:ext>
            </a:extLst>
          </p:cNvPr>
          <p:cNvSpPr/>
          <p:nvPr userDrawn="1"/>
        </p:nvSpPr>
        <p:spPr>
          <a:xfrm>
            <a:off x="8380065" y="6609144"/>
            <a:ext cx="3811935" cy="257160"/>
          </a:xfrm>
          <a:prstGeom prst="rect">
            <a:avLst/>
          </a:prstGeom>
          <a:solidFill>
            <a:srgbClr val="954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3A9F3D-1D62-46F7-8412-77373B38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33539" cy="1315671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98444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F900B-602A-40C3-8311-C84CFDAD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BE928-DD33-46A9-BA4B-5DE7B47E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D9794F2-7A32-4AF5-A6FC-04C5045CBE0D}" type="datetime1">
              <a:rPr lang="zh-TW" altLang="en-US" smtClean="0"/>
              <a:pPr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273D5-964A-43B8-BDDD-DF00C16C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EAA84-4466-43D1-8ED0-3B964540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960" y="599440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5FB4D-AEA8-4D03-AA44-1955DDF540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075CA-711F-4DF1-8258-1454064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2EB41-DCAB-4B6B-B906-A81BD498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BB8F-D905-4581-9A59-003183E0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1AB6-E0A8-4B98-96C7-063EE72E5085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C4DA-6258-4419-9335-25630D5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9816D-8B87-4754-9AF1-FA43C923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B48D7-3640-4982-AC83-A01567ED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1A885-9EAE-4EC1-8708-493DB374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0BFAAA-41FD-4784-B5E7-4FDA310D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120C49-4F00-401E-AFAE-FFCB9625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5EA6-F50D-4067-9944-32C31AA087D6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3FACB-5935-4B87-8710-2D909449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632E68-0C46-4B6B-9020-3C7E653A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7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3728-2E5C-4097-82D2-EAA13F7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7C10AF-F75C-488A-97EC-C4D5278E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9F5826-3DEB-46C4-B801-57EF336B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E5773-F351-4013-AC3C-EBD06A3B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976C8B-F329-40A1-B1F7-D607F70E5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6E7D39-8037-4E0F-B143-6D3EB50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BF1D-4116-449D-B7FF-C78C53B2F832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50193D-2D21-4F21-B689-CD8B20F9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004C2A-8D87-49ED-A360-0EDC117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8E750-DFEA-4BB7-A536-FBE90958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9235E-3455-4DE2-BE56-7D75D7E2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E83-9BDA-4F46-92F8-FD41BE70C78A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84F96E-FF0D-4E0B-A0C7-D476B6DE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351A0A-7BA1-4085-BDD6-4DC794A8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09F15-0A5F-44D3-A773-A72708E5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59DF-3434-46C5-A6D3-DD1061BF4451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A5B717-1647-423F-8372-99893FBC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AE2B5-7F8A-4899-A40E-5B38986A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BCCF-FEDF-4050-B2D0-B01D3ECD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2B0CC-8C11-45F4-ADB3-C11DBFAC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8BF67B-B421-4980-8A62-E7F06712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C15D6-979B-42D6-85AA-BCA63FE5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6694-6D33-4791-BA63-8B67513CA3C3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9CCDB-2AC0-46DD-8FD9-CBA5C10D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555631-2435-47E4-844C-3C24F8C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450BC-E3AE-45A0-B930-775BE24D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C7B548-BEAA-4509-804D-7926BA49B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FAEC65-260B-48A6-8149-9F975BBA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A7AD09-26B7-411F-9739-9BD189C9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F6B5-0668-4984-9F66-B5B3E90FC8D0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3F9CFF-7E1E-4A76-8E3B-E960D527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3BF0C3-7A73-4295-96D8-F05A436E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1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76FC6F-C192-4F43-84FE-EC13521E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A2C2D-291D-4CC9-BA29-9637DD06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70DA7D-2EA6-41EF-899F-A6614E0CB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E765-6DD8-458B-B6F1-32A757D837CE}" type="datetime1">
              <a:rPr lang="zh-TW" altLang="en-US" smtClean="0"/>
              <a:t>2022/10/6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42AC6-C805-4C3F-86C9-969478EC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7AFB3-B7F4-4E6C-B343-5741EF583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09543025@ntu.edu.tw/ccchou@iam.n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ckerell.umaryland.edu/index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mps.org/#gsc.tab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82F67-3C2F-4DAA-AB69-794A846E5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414" y="3429000"/>
            <a:ext cx="11153172" cy="1093140"/>
          </a:xfrm>
        </p:spPr>
        <p:txBody>
          <a:bodyPr>
            <a:normAutofit/>
          </a:bodyPr>
          <a:lstStyle/>
          <a:p>
            <a:pPr algn="l"/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Model.py part 2</a:t>
            </a:r>
            <a:endParaRPr lang="zh-TW" altLang="en-US" sz="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41CD8-21E6-4F8A-ABAC-1C024A5D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041" y="4844672"/>
            <a:ext cx="7887469" cy="143483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Computational Mechanics and Intelligence Lab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Sept, 29, 2022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Reporter: Yu-Cheng Lai, Advisor: Chia-Ching Chou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Institute of Applied Mechanics, National Taiwan University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hlinkClick r:id="rId2"/>
              </a:rPr>
              <a:t>Stevenlai1998@gmail.com/ccchou@iam.ntu.edu.tw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8384A9-DD1F-4C33-B82A-FD2CA87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62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875BB-8CFE-4473-8243-99DA6E7A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64317-0991-42FE-95EA-25D844AB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Structure in main function</a:t>
            </a:r>
          </a:p>
          <a:p>
            <a:r>
              <a:rPr lang="en-US" altLang="zh-TW" dirty="0"/>
              <a:t>What do other arguments mean?</a:t>
            </a:r>
          </a:p>
          <a:p>
            <a:pPr marL="0" indent="0">
              <a:buNone/>
            </a:pPr>
            <a:r>
              <a:rPr lang="en-US" altLang="zh-TW" dirty="0"/>
              <a:t>python model.py 1 1 100(water) 10(NaCl)</a:t>
            </a:r>
          </a:p>
          <a:p>
            <a:r>
              <a:rPr lang="en-US" altLang="zh-TW" dirty="0" err="1"/>
              <a:t>Packmol</a:t>
            </a:r>
            <a:endParaRPr lang="en-US" altLang="zh-TW" dirty="0"/>
          </a:p>
          <a:p>
            <a:r>
              <a:rPr lang="en-US" altLang="zh-TW" dirty="0" err="1"/>
              <a:t>psf</a:t>
            </a:r>
            <a:endParaRPr lang="en-US" altLang="zh-TW" dirty="0"/>
          </a:p>
          <a:p>
            <a:r>
              <a:rPr lang="en-US" altLang="zh-TW" dirty="0"/>
              <a:t>solvate(</a:t>
            </a:r>
            <a:r>
              <a:rPr lang="en-US" altLang="zh-TW" dirty="0" err="1"/>
              <a:t>xxxxx,boxsize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delete water(</a:t>
            </a:r>
            <a:r>
              <a:rPr lang="en-US" altLang="zh-TW" dirty="0" err="1"/>
              <a:t>n_water</a:t>
            </a:r>
            <a:r>
              <a:rPr lang="en-US" altLang="zh-TW" dirty="0"/>
              <a:t>=</a:t>
            </a:r>
            <a:r>
              <a:rPr lang="en-US" altLang="zh-TW" b="1" dirty="0"/>
              <a:t>110(+22*KEMA)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ionize(substitute water -&gt; ion , SOD CLA)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DB243-4B67-4BE8-90B4-F557B469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8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A065-8622-4B10-B4F3-37966C81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336FC-E6E3-4032-9AA3-0BBCE72A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KEMA </a:t>
            </a:r>
            <a:r>
              <a:rPr lang="zh-TW" altLang="en-US" dirty="0"/>
              <a:t>自帶</a:t>
            </a:r>
            <a:r>
              <a:rPr lang="en-US" altLang="zh-TW" dirty="0"/>
              <a:t>-22e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 1KEMA   0 NaCl</a:t>
            </a:r>
          </a:p>
          <a:p>
            <a:r>
              <a:rPr lang="en-US" altLang="zh-TW" dirty="0"/>
              <a:t>ionized(MA=22 CLA=0)</a:t>
            </a:r>
          </a:p>
          <a:p>
            <a:endParaRPr lang="en-US" altLang="zh-TW" dirty="0"/>
          </a:p>
          <a:p>
            <a:r>
              <a:rPr lang="zh-TW" altLang="en-US" dirty="0"/>
              <a:t>如果</a:t>
            </a:r>
            <a:r>
              <a:rPr lang="en-US" altLang="zh-TW" dirty="0"/>
              <a:t> 1KEMA   10 NaCl</a:t>
            </a:r>
          </a:p>
          <a:p>
            <a:r>
              <a:rPr lang="en-US" altLang="zh-TW" dirty="0"/>
              <a:t>ionized(NA=32 CLA=10)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0506D-61E6-492A-8EBF-63EE31C4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9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1AA5B-337B-4830-8B0D-BCAC1023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week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BEF45-947D-4C17-863C-C7DFB9F0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we create the input alpha-keratin fragments?</a:t>
            </a:r>
          </a:p>
          <a:p>
            <a:r>
              <a:rPr lang="en-US" altLang="zh-TW" dirty="0"/>
              <a:t>How we revise the topology file (dictionary) and the parameter files?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E7B2DF-9B19-4A1B-B683-E8641417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0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1A518-8F20-42F7-B0D0-284506EC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of model.py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7A5AC1-386F-407D-ABF2-9BA93F90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r>
              <a:rPr lang="zh-TW" altLang="en-US" dirty="0"/>
              <a:t>              </a:t>
            </a:r>
            <a:r>
              <a:rPr lang="en-US" altLang="zh-TW" dirty="0"/>
              <a:t>&gt;</a:t>
            </a:r>
            <a:r>
              <a:rPr lang="zh-TW" altLang="en-US" dirty="0"/>
              <a:t>主程式</a:t>
            </a:r>
            <a:endParaRPr lang="en-US" altLang="zh-TW" dirty="0"/>
          </a:p>
          <a:p>
            <a:pPr lvl="1"/>
            <a:r>
              <a:rPr lang="en-US" altLang="zh-TW" dirty="0" err="1"/>
              <a:t>packmol</a:t>
            </a:r>
            <a:r>
              <a:rPr lang="zh-TW" altLang="en-US" dirty="0"/>
              <a:t>        </a:t>
            </a:r>
            <a:r>
              <a:rPr lang="en-US" altLang="zh-TW" dirty="0"/>
              <a:t>&gt;</a:t>
            </a:r>
            <a:r>
              <a:rPr lang="zh-TW" altLang="en-US" dirty="0"/>
              <a:t>建</a:t>
            </a:r>
            <a:r>
              <a:rPr lang="en-US" altLang="zh-TW" dirty="0" err="1"/>
              <a:t>pdb</a:t>
            </a:r>
            <a:endParaRPr lang="en-US" altLang="zh-TW" dirty="0"/>
          </a:p>
          <a:p>
            <a:pPr lvl="1"/>
            <a:r>
              <a:rPr lang="en-US" altLang="zh-TW" dirty="0" err="1"/>
              <a:t>autopsf</a:t>
            </a:r>
            <a:r>
              <a:rPr lang="en-US" altLang="zh-TW" dirty="0"/>
              <a:t>  </a:t>
            </a:r>
            <a:r>
              <a:rPr lang="zh-TW" altLang="en-US" dirty="0"/>
              <a:t>        </a:t>
            </a:r>
            <a:r>
              <a:rPr lang="en-US" altLang="zh-TW" dirty="0"/>
              <a:t>&gt;</a:t>
            </a:r>
            <a:r>
              <a:rPr lang="zh-TW" altLang="en-US" dirty="0"/>
              <a:t>建結、加水、加離子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charmm2lmp &gt;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建立給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lammps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的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檔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</a:rPr>
              <a:t>createTWCC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把國網需要的檔案全部丟到一個資料夾方便上傳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2E0D1-F2A3-4BCB-B9C9-FA5C83ED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F9ACC-9836-4730-9BE8-17221571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本次模擬用的力場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554EF-49BC-44D0-8C6F-21766AD2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CHARMM36m</a:t>
            </a:r>
          </a:p>
          <a:p>
            <a:r>
              <a:rPr lang="en-US" altLang="zh-TW" dirty="0" err="1">
                <a:hlinkClick r:id="rId2"/>
              </a:rPr>
              <a:t>MacKerell</a:t>
            </a:r>
            <a:r>
              <a:rPr lang="en-US" altLang="zh-TW" dirty="0">
                <a:hlinkClick r:id="rId2"/>
              </a:rPr>
              <a:t> Lab (umaryland.edu)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3EF9E-45CF-4A08-A6C2-DCAA044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6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A0887-73D7-4D8E-BBF0-725BEEF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本次模擬用的力場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3DFC9-8E22-4D54-9323-20EA299F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CgenFF</a:t>
            </a:r>
            <a:endParaRPr lang="en-US" altLang="zh-TW" dirty="0"/>
          </a:p>
          <a:p>
            <a:r>
              <a:rPr lang="en-US" altLang="zh-TW" dirty="0"/>
              <a:t>Generalized CHARMM</a:t>
            </a:r>
          </a:p>
          <a:p>
            <a:endParaRPr lang="en-US" altLang="zh-TW" dirty="0"/>
          </a:p>
          <a:p>
            <a:r>
              <a:rPr lang="en-US" altLang="zh-TW" dirty="0"/>
              <a:t>ATOM</a:t>
            </a:r>
          </a:p>
          <a:p>
            <a:r>
              <a:rPr lang="en-US" altLang="zh-TW" dirty="0"/>
              <a:t>BOND</a:t>
            </a:r>
          </a:p>
          <a:p>
            <a:r>
              <a:rPr lang="en-US" altLang="zh-TW" dirty="0"/>
              <a:t>ANGLE</a:t>
            </a:r>
          </a:p>
          <a:p>
            <a:r>
              <a:rPr lang="en-US" altLang="zh-TW" dirty="0"/>
              <a:t>DIHEDRAL</a:t>
            </a:r>
          </a:p>
          <a:p>
            <a:r>
              <a:rPr lang="en-US" altLang="zh-TW" dirty="0"/>
              <a:t>IP</a:t>
            </a:r>
          </a:p>
          <a:p>
            <a:r>
              <a:rPr lang="en-US" altLang="zh-TW" dirty="0"/>
              <a:t>NBFIX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69ECEE-FA2B-4F6B-837E-8413601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9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0CE23-FE4E-4FA5-85E3-D2D77282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LAMMPS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DF97E-A275-4FAB-A639-05138DAE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LAMMPS Molecular Dynamics Simulator</a:t>
            </a:r>
            <a:endParaRPr lang="en-US" altLang="zh-TW" dirty="0"/>
          </a:p>
          <a:p>
            <a:r>
              <a:rPr lang="en-US" altLang="zh-TW" dirty="0"/>
              <a:t>Very, very flexible and straight forward</a:t>
            </a:r>
          </a:p>
          <a:p>
            <a:r>
              <a:rPr lang="en-US" altLang="zh-TW" dirty="0"/>
              <a:t>What does the files mentioned earlier relate to LAMMPS?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E3512E-C787-406A-A1B0-CBFAE1D4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70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F8B5-1AFE-4681-9849-D4555CFD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run LAMMPS?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0E59B-CD40-4C3A-9A0C-9A1A9118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Data file</a:t>
            </a:r>
            <a:r>
              <a:rPr lang="en-US" altLang="zh-TW" dirty="0"/>
              <a:t>: The atoms, bonding and parameters</a:t>
            </a:r>
          </a:p>
          <a:p>
            <a:r>
              <a:rPr lang="en-US" altLang="zh-TW" b="1" dirty="0"/>
              <a:t>Input file</a:t>
            </a:r>
            <a:r>
              <a:rPr lang="en-US" altLang="zh-TW" dirty="0"/>
              <a:t>: The setup and variable used in simulations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60A671-1897-414A-BD5D-D405529F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52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C80E6-795E-427F-A530-27E5F30C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comparison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D99BFAB-6233-4E16-A533-7E3C6BA64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858948"/>
              </p:ext>
            </p:extLst>
          </p:nvPr>
        </p:nvGraphicFramePr>
        <p:xfrm>
          <a:off x="3121712" y="3302204"/>
          <a:ext cx="58665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1935734430"/>
                    </a:ext>
                  </a:extLst>
                </a:gridCol>
                <a:gridCol w="2168462">
                  <a:extLst>
                    <a:ext uri="{9D8B030D-6E8A-4147-A177-3AD203B41FA5}">
                      <a16:colId xmlns:a16="http://schemas.microsoft.com/office/drawing/2014/main" val="3918689555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1443445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Requirements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GROMACS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LAMMPS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Atoms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Pdb</a:t>
                      </a:r>
                      <a:r>
                        <a:rPr lang="en-US" altLang="zh-TW" sz="2500" dirty="0"/>
                        <a:t> /Gro file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Data file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9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Structure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Psf</a:t>
                      </a:r>
                      <a:r>
                        <a:rPr lang="en-US" altLang="zh-TW" sz="2500" dirty="0"/>
                        <a:t>, </a:t>
                      </a:r>
                      <a:r>
                        <a:rPr lang="en-US" altLang="zh-TW" sz="2500" dirty="0" err="1"/>
                        <a:t>itp</a:t>
                      </a:r>
                      <a:r>
                        <a:rPr lang="en-US" altLang="zh-TW" sz="2500" dirty="0"/>
                        <a:t>, top file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Data file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3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Parameters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Itp</a:t>
                      </a:r>
                      <a:r>
                        <a:rPr lang="en-US" altLang="zh-TW" sz="2500" dirty="0"/>
                        <a:t> files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Data files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0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Input variables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 err="1"/>
                        <a:t>Mdp</a:t>
                      </a:r>
                      <a:r>
                        <a:rPr lang="en-US" altLang="zh-TW" sz="2500" dirty="0"/>
                        <a:t> files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b="1" dirty="0"/>
                        <a:t>Input files</a:t>
                      </a:r>
                      <a:endParaRPr lang="zh-TW" alt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0045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1F50A8-4804-48FF-A72A-789C14F4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CAFCC3-46F9-4D0B-BB7C-35AAC0931110}"/>
              </a:ext>
            </a:extLst>
          </p:cNvPr>
          <p:cNvSpPr txBox="1"/>
          <p:nvPr/>
        </p:nvSpPr>
        <p:spPr>
          <a:xfrm>
            <a:off x="920262" y="1680796"/>
            <a:ext cx="10521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/>
              <a:t>In most cases, only 2 files are required in LAMMPS</a:t>
            </a:r>
          </a:p>
          <a:p>
            <a:pPr algn="ctr"/>
            <a:r>
              <a:rPr lang="en-US" altLang="zh-TW" sz="3000" dirty="0"/>
              <a:t>However, How to convert </a:t>
            </a:r>
            <a:r>
              <a:rPr lang="en-US" altLang="zh-TW" sz="3000" b="1" u="sng" dirty="0" err="1"/>
              <a:t>pdb+psf+top+par</a:t>
            </a:r>
            <a:r>
              <a:rPr lang="en-US" altLang="zh-TW" sz="3000" dirty="0"/>
              <a:t> into a </a:t>
            </a:r>
            <a:r>
              <a:rPr lang="en-US" altLang="zh-TW" sz="3000" b="1" u="sng" dirty="0"/>
              <a:t>single data file</a:t>
            </a:r>
            <a:r>
              <a:rPr lang="en-US" altLang="zh-TW" sz="3000" dirty="0"/>
              <a:t>?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0646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0EAE4-AF11-4C5F-A011-56BD214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CHARMM2LMP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0CFE2-AEBC-49D0-8741-4D4E51C3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perl</a:t>
            </a:r>
            <a:r>
              <a:rPr lang="en-US" altLang="zh-TW" dirty="0"/>
              <a:t> </a:t>
            </a:r>
            <a:r>
              <a:rPr lang="en-US" altLang="zh-TW" b="1" dirty="0"/>
              <a:t>charmm2lammps.pl </a:t>
            </a:r>
            <a:r>
              <a:rPr lang="en-US" altLang="zh-TW" dirty="0"/>
              <a:t>1_25 5_ionzied -</a:t>
            </a:r>
            <a:r>
              <a:rPr lang="en-US" altLang="zh-TW" dirty="0" err="1"/>
              <a:t>cmap</a:t>
            </a:r>
            <a:r>
              <a:rPr lang="en-US" altLang="zh-TW" dirty="0"/>
              <a:t> charmm36</a:t>
            </a:r>
          </a:p>
          <a:p>
            <a:r>
              <a:rPr lang="en-US" altLang="zh-TW" dirty="0"/>
              <a:t>Error?</a:t>
            </a:r>
          </a:p>
          <a:p>
            <a:r>
              <a:rPr lang="en-US" altLang="zh-TW" dirty="0"/>
              <a:t>topo </a:t>
            </a:r>
            <a:r>
              <a:rPr lang="en-US" altLang="zh-TW" dirty="0" err="1"/>
              <a:t>readlammpsdata</a:t>
            </a:r>
            <a:r>
              <a:rPr lang="en-US" altLang="zh-TW" dirty="0"/>
              <a:t> </a:t>
            </a:r>
            <a:r>
              <a:rPr lang="en-US" altLang="zh-TW" dirty="0" err="1"/>
              <a:t>xxx.data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B962E-7B57-446B-967D-A8DFFE9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9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0AC3E-89DE-48C7-B397-404221A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快速丟國網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DEB74-D545-4585-97CF-BEAB91A4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file</a:t>
            </a:r>
          </a:p>
          <a:p>
            <a:r>
              <a:rPr lang="en-US" altLang="zh-TW" dirty="0"/>
              <a:t>bash 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BC6C8-FEDE-4185-95C3-F8EB2417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4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382</Words>
  <Application>Microsoft Office PowerPoint</Application>
  <PresentationFormat>寬螢幕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Model.py part 2</vt:lpstr>
      <vt:lpstr>Outline of model.py</vt:lpstr>
      <vt:lpstr>本次模擬用的力場</vt:lpstr>
      <vt:lpstr>本次模擬用的力場</vt:lpstr>
      <vt:lpstr>WHY LAMMPS</vt:lpstr>
      <vt:lpstr>How to run LAMMPS?</vt:lpstr>
      <vt:lpstr>Software comparison</vt:lpstr>
      <vt:lpstr>CHARMM2LMP</vt:lpstr>
      <vt:lpstr>快速丟國網</vt:lpstr>
      <vt:lpstr>Details</vt:lpstr>
      <vt:lpstr>PowerPoint 簡報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 Lai</dc:creator>
  <cp:lastModifiedBy>Steven Lai</cp:lastModifiedBy>
  <cp:revision>180</cp:revision>
  <dcterms:created xsi:type="dcterms:W3CDTF">2022-04-14T09:02:03Z</dcterms:created>
  <dcterms:modified xsi:type="dcterms:W3CDTF">2022-10-06T08:08:18Z</dcterms:modified>
</cp:coreProperties>
</file>