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0" r:id="rId3"/>
    <p:sldId id="281" r:id="rId4"/>
    <p:sldId id="283" r:id="rId5"/>
    <p:sldId id="284" r:id="rId6"/>
    <p:sldId id="286" r:id="rId7"/>
    <p:sldId id="28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5E21779-4FAA-41BB-B4DA-CADD053C1FBF}">
          <p14:sldIdLst>
            <p14:sldId id="256"/>
            <p14:sldId id="270"/>
          </p14:sldIdLst>
        </p14:section>
        <p14:section name="TOP" id="{6A44E01E-247D-4424-B55C-4A21F0577FED}">
          <p14:sldIdLst>
            <p14:sldId id="281"/>
            <p14:sldId id="283"/>
          </p14:sldIdLst>
        </p14:section>
        <p14:section name="PRM" id="{4690EE86-2345-45FB-9EB6-6B5AE2F51FAC}">
          <p14:sldIdLst>
            <p14:sldId id="284"/>
            <p14:sldId id="286"/>
          </p14:sldIdLst>
        </p14:section>
        <p14:section name="CHARMM GUI" id="{7C4BBB12-753D-47D7-92C9-32423B7DD583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ABB8CA"/>
    <a:srgbClr val="F9F9F9"/>
    <a:srgbClr val="404040"/>
    <a:srgbClr val="E7E7E7"/>
    <a:srgbClr val="D1D1D1"/>
    <a:srgbClr val="0C0C0C"/>
    <a:srgbClr val="D5DBE3"/>
    <a:srgbClr val="323E4E"/>
    <a:srgbClr val="20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36" autoAdjust="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D5EAC5E3-78D4-4451-BBA0-C6837C4A93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E853B0-A9F7-43D9-8F4C-FDCB85492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10331-3086-4145-A41B-DCA1D7A78317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6CF3351-90A0-40E9-8CF4-C3089D950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F55597-0341-4791-B33D-000736C155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AA218-C268-48D1-A93A-B4AB7A8441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763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4F38-1AAA-40D3-9BB2-E3C2842A9C68}" type="datetimeFigureOut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249A7-5D1F-4FFF-82D6-F9436CA179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9439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7E2D84-D7BD-4C2B-8FF3-24459599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3" y="2379589"/>
            <a:ext cx="11153172" cy="1873311"/>
          </a:xfrm>
        </p:spPr>
        <p:txBody>
          <a:bodyPr anchor="b"/>
          <a:lstStyle>
            <a:lvl1pPr algn="ctr">
              <a:defRPr sz="6000" b="1">
                <a:solidFill>
                  <a:srgbClr val="98444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D24667-1848-4354-8321-CB3B70E7F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413" y="4478411"/>
            <a:ext cx="9144000" cy="145940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D0FA8FE-C79F-4BB3-9A81-9B9008EC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8004DF9-B78D-413C-8271-AD0D2EE67D94}" type="datetime1">
              <a:rPr lang="zh-TW" altLang="en-US" smtClean="0"/>
              <a:t>2022/10/7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5EE28A-23F3-447F-B328-6E4FA774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1AB726-FBA9-43D4-86B5-3F117DE2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476434-73B1-4C78-BD89-CE0404BA84D7}"/>
              </a:ext>
            </a:extLst>
          </p:cNvPr>
          <p:cNvSpPr/>
          <p:nvPr userDrawn="1"/>
        </p:nvSpPr>
        <p:spPr>
          <a:xfrm>
            <a:off x="-1" y="0"/>
            <a:ext cx="12192001" cy="286528"/>
          </a:xfrm>
          <a:prstGeom prst="rect">
            <a:avLst/>
          </a:prstGeom>
          <a:solidFill>
            <a:srgbClr val="70333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5B74434-ECB0-46AC-9C41-8912999CE8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8F5B2D"/>
              </a:clrFrom>
              <a:clrTo>
                <a:srgbClr val="8F5B2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7241" y="543234"/>
            <a:ext cx="5292402" cy="1579649"/>
          </a:xfrm>
          <a:prstGeom prst="rect">
            <a:avLst/>
          </a:prstGeom>
        </p:spPr>
      </p:pic>
      <p:pic>
        <p:nvPicPr>
          <p:cNvPr id="1028" name="Picture 4" descr="學術單位一覽表- 學術單位- 國立臺灣大學">
            <a:extLst>
              <a:ext uri="{FF2B5EF4-FFF2-40B4-BE49-F238E27FC236}">
                <a16:creationId xmlns:a16="http://schemas.microsoft.com/office/drawing/2014/main" id="{89D8921A-8E85-4B21-ABB0-4A492FF08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22" y="652272"/>
            <a:ext cx="1620417" cy="246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95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7C933C-61CC-4082-AC81-EB5A2C1E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63A6DDD-F3AB-4992-8A2C-0808A3A6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61193-554F-4A8E-8390-CC4E1A09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A9AFF-ADDA-4A85-AB63-AFAF208F5F66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EBB8FF-05C0-4499-8872-91A3A13D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6576B8-F28F-4A5F-8DD6-EA40FAFF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25BC722-3690-466E-A18A-B92E29057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DD0EE23-68A8-4B19-A7AF-4452AAB45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DC8D4C-CA72-4FD7-A294-C0DA263A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DB121-E86B-4CF4-A809-8ED7A8837839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107B3F-7F6F-4011-807D-0A1A476B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B90D71-4F5B-45FF-A44A-E62C6408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083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FFD32E1-F342-4A29-BD95-691EE2DAD0EC}"/>
              </a:ext>
            </a:extLst>
          </p:cNvPr>
          <p:cNvSpPr/>
          <p:nvPr userDrawn="1"/>
        </p:nvSpPr>
        <p:spPr>
          <a:xfrm>
            <a:off x="0" y="6609144"/>
            <a:ext cx="3946968" cy="257160"/>
          </a:xfrm>
          <a:prstGeom prst="rect">
            <a:avLst/>
          </a:prstGeom>
          <a:solidFill>
            <a:srgbClr val="7033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AE954C0-9C78-47FF-BF11-09016B079631}"/>
              </a:ext>
            </a:extLst>
          </p:cNvPr>
          <p:cNvSpPr/>
          <p:nvPr userDrawn="1"/>
        </p:nvSpPr>
        <p:spPr>
          <a:xfrm>
            <a:off x="3855334" y="6609144"/>
            <a:ext cx="4524731" cy="257160"/>
          </a:xfrm>
          <a:prstGeom prst="rect">
            <a:avLst/>
          </a:prstGeom>
          <a:solidFill>
            <a:srgbClr val="BA64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8FB634B-095D-41C8-9DEB-7AE188664830}"/>
              </a:ext>
            </a:extLst>
          </p:cNvPr>
          <p:cNvSpPr/>
          <p:nvPr userDrawn="1"/>
        </p:nvSpPr>
        <p:spPr>
          <a:xfrm>
            <a:off x="8380065" y="6609144"/>
            <a:ext cx="3811935" cy="257160"/>
          </a:xfrm>
          <a:prstGeom prst="rect">
            <a:avLst/>
          </a:prstGeom>
          <a:solidFill>
            <a:srgbClr val="9543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B3A9F3D-1D62-46F7-8412-77373B38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33539" cy="1315671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98444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F900B-602A-40C3-8311-C84CFDAD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DBE928-DD33-46A9-BA4B-5DE7B47E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D9794F2-7A32-4AF5-A6FC-04C5045CBE0D}" type="datetime1">
              <a:rPr lang="zh-TW" altLang="en-US" smtClean="0"/>
              <a:pPr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273D5-964A-43B8-BDDD-DF00C16C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5EAA84-4466-43D1-8ED0-3B964540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1960" y="5994400"/>
            <a:ext cx="27432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655FB4D-AEA8-4D03-AA44-1955DDF540D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37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D075CA-711F-4DF1-8258-1454064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2EB41-DCAB-4B6B-B906-A81BD498B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1BB8F-D905-4581-9A59-003183E0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81AB6-E0A8-4B98-96C7-063EE72E5085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28C4DA-6258-4419-9335-25630D53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09816D-8B87-4754-9AF1-FA43C923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3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7B48D7-3640-4982-AC83-A01567ED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1A885-9EAE-4EC1-8708-493DB3747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BFAAA-41FD-4784-B5E7-4FDA310D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120C49-4F00-401E-AFAE-FFCB9625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5EA6-F50D-4067-9944-32C31AA087D6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A3FACB-5935-4B87-8710-2D909449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632E68-0C46-4B6B-9020-3C7E653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97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83728-2E5C-4097-82D2-EAA13F79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7C10AF-F75C-488A-97EC-C4D5278E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9F5826-3DEB-46C4-B801-57EF336BE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7BE5773-F351-4013-AC3C-EBD06A3B0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3976C8B-F329-40A1-B1F7-D607F70E56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A6E7D39-8037-4E0F-B143-6D3EB50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BBF1D-4116-449D-B7FF-C78C53B2F832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550193D-2D21-4F21-B689-CD8B20F9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04C2A-8D87-49ED-A360-0EDC117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802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78E750-DFEA-4BB7-A536-FBE90958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D9235E-3455-4DE2-BE56-7D75D7E2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4EE83-9BDA-4F46-92F8-FD41BE70C78A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84F96E-FF0D-4E0B-A0C7-D476B6DEA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B351A0A-7BA1-4085-BDD6-4DC794A8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801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09F15-0A5F-44D3-A773-A72708E5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59DF-3434-46C5-A6D3-DD1061BF4451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3A5B717-1647-423F-8372-99893FBC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7FAE2B5-7F8A-4899-A40E-5B38986A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7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BCCF-FEDF-4050-B2D0-B01D3ECD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2B0CC-8C11-45F4-ADB3-C11DBFAC3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8BF67B-B421-4980-8A62-E7F06712D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FC15D6-979B-42D6-85AA-BCA63FE5D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6694-6D33-4791-BA63-8B67513CA3C3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A9CCDB-2AC0-46DD-8FD9-CBA5C10D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0555631-2435-47E4-844C-3C24F8C0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0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9450BC-E3AE-45A0-B930-775BE24D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4C7B548-BEAA-4509-804D-7926BA49B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BFAEC65-260B-48A6-8149-9F975BBA9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A7AD09-26B7-411F-9739-9BD189C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0F6B5-0668-4984-9F66-B5B3E90FC8D0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3F9CFF-7E1E-4A76-8E3B-E960D527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3BF0C3-7A73-4295-96D8-F05A436E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21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F76FC6F-C192-4F43-84FE-EC13521E9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6A2C2D-291D-4CC9-BA29-9637DD06A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70DA7D-2EA6-41EF-899F-A6614E0CB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E765-6DD8-458B-B6F1-32A757D837CE}" type="datetime1">
              <a:rPr lang="zh-TW" altLang="en-US" smtClean="0"/>
              <a:t>2022/10/7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642AC6-C805-4C3F-86C9-969478EC0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67AFB3-B7F4-4E6C-B343-5741EF583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5FB4D-AEA8-4D03-AA44-1955DDF540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2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09543025@ntu.edu.tw/ccchou@iam.ntu.edu.tw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rmm-gui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82F67-3C2F-4DAA-AB69-794A846E5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414" y="3429000"/>
            <a:ext cx="11153172" cy="10931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sz="5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Topology File and Parameter File Revise</a:t>
            </a:r>
            <a:endParaRPr lang="zh-TW" altLang="en-US" sz="5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8B41CD8-21E6-4F8A-ABAC-1C024A5DA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041" y="4844672"/>
            <a:ext cx="7887469" cy="143483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Computational Mechanics and Intelligence Lab</a:t>
            </a:r>
          </a:p>
          <a:p>
            <a:pPr algn="l"/>
            <a:r>
              <a:rPr lang="en-US" altLang="zh-TW">
                <a:solidFill>
                  <a:schemeClr val="bg2">
                    <a:lumMod val="25000"/>
                  </a:schemeClr>
                </a:solidFill>
              </a:rPr>
              <a:t>Oct, 7, 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2022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Reporter: Yu-Cheng Lai, Advisor: Chia-Ching Chou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Institute of Applied Mechanics, National Taiwan University</a:t>
            </a:r>
          </a:p>
          <a:p>
            <a:pPr algn="l"/>
            <a:r>
              <a:rPr lang="en-US" altLang="zh-TW" dirty="0">
                <a:solidFill>
                  <a:schemeClr val="bg2">
                    <a:lumMod val="25000"/>
                  </a:schemeClr>
                </a:solidFill>
                <a:hlinkClick r:id="rId2"/>
              </a:rPr>
              <a:t>Stevenlai1998@gmail.com/ccchou@iam.ntu.edu.tw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algn="l"/>
            <a:endParaRPr lang="zh-TW" alt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78384A9-DD1F-4C33-B82A-FD2CA874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662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51A518-8F20-42F7-B0D0-284506EC8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7A5AC1-386F-407D-ABF2-9BA93F90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Topology file revise</a:t>
            </a:r>
          </a:p>
          <a:p>
            <a:r>
              <a:rPr lang="en-US" altLang="zh-TW" b="1" dirty="0">
                <a:solidFill>
                  <a:schemeClr val="accent5">
                    <a:lumMod val="75000"/>
                  </a:schemeClr>
                </a:solidFill>
              </a:rPr>
              <a:t>Parameter file revise</a:t>
            </a:r>
            <a:endParaRPr lang="zh-TW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12E0D1-F2A3-4BCB-B9C9-FA5C83ED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50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C6340-58AF-4EFC-B25F-08A11625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can </a:t>
            </a:r>
            <a:r>
              <a:rPr lang="en-US" altLang="zh-TW" dirty="0" err="1"/>
              <a:t>Autopsf</a:t>
            </a:r>
            <a:r>
              <a:rPr lang="en-US" altLang="zh-TW" dirty="0"/>
              <a:t> do for us?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35DCFD-E4A6-4085-BD32-452CB05C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54" y="1553250"/>
            <a:ext cx="11438106" cy="4351338"/>
          </a:xfrm>
        </p:spPr>
        <p:txBody>
          <a:bodyPr/>
          <a:lstStyle/>
          <a:p>
            <a:r>
              <a:rPr lang="en-US" altLang="zh-TW" dirty="0"/>
              <a:t>If I have a </a:t>
            </a:r>
            <a:r>
              <a:rPr lang="en-US" altLang="zh-TW" b="1" dirty="0"/>
              <a:t>incomplete</a:t>
            </a:r>
            <a:r>
              <a:rPr lang="en-US" altLang="zh-TW" dirty="0"/>
              <a:t> </a:t>
            </a:r>
            <a:r>
              <a:rPr lang="en-US" altLang="zh-TW" dirty="0" err="1"/>
              <a:t>pdb</a:t>
            </a:r>
            <a:r>
              <a:rPr lang="en-US" altLang="zh-TW" dirty="0"/>
              <a:t> file, saying that the residue is called “</a:t>
            </a:r>
            <a:r>
              <a:rPr lang="en-US" altLang="zh-TW" b="1" dirty="0"/>
              <a:t>ARG</a:t>
            </a:r>
            <a:r>
              <a:rPr lang="en-US" altLang="zh-TW" dirty="0"/>
              <a:t>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82399D-9182-43F0-A039-3C41654F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7FF9A4-7F3D-4A18-8B6D-A563C4DD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48" y="2722230"/>
            <a:ext cx="5249029" cy="30020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5B8ECF-851B-4FA1-A2BB-5DAD62A2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18" y="2914264"/>
            <a:ext cx="4774128" cy="261794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49A435F-8CF0-4A8D-A114-190C9A1EACC2}"/>
              </a:ext>
            </a:extLst>
          </p:cNvPr>
          <p:cNvSpPr txBox="1"/>
          <p:nvPr/>
        </p:nvSpPr>
        <p:spPr>
          <a:xfrm>
            <a:off x="116840" y="5629750"/>
            <a:ext cx="633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Despite the wrong positions, it doesn’t even have correct atoms.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9D16A0-A0FA-4966-8912-B2BEECA50748}"/>
              </a:ext>
            </a:extLst>
          </p:cNvPr>
          <p:cNvSpPr txBox="1"/>
          <p:nvPr/>
        </p:nvSpPr>
        <p:spPr>
          <a:xfrm>
            <a:off x="8543638" y="5629750"/>
            <a:ext cx="1350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Correct ARG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7803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50364-AA60-4AFD-8DBF-D7354166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 how do I deceive </a:t>
            </a:r>
            <a:r>
              <a:rPr lang="en-US" altLang="zh-TW" dirty="0" err="1"/>
              <a:t>Autopsf</a:t>
            </a:r>
            <a:r>
              <a:rPr lang="en-US" altLang="zh-TW" dirty="0"/>
              <a:t> to help us create ARGMA?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48071-9A25-45F8-A40A-56F4EF16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I have a </a:t>
            </a:r>
            <a:r>
              <a:rPr lang="en-US" altLang="zh-TW" b="1" dirty="0"/>
              <a:t>incomplete</a:t>
            </a:r>
            <a:r>
              <a:rPr lang="en-US" altLang="zh-TW" dirty="0"/>
              <a:t> </a:t>
            </a:r>
            <a:r>
              <a:rPr lang="en-US" altLang="zh-TW" dirty="0" err="1"/>
              <a:t>pdb</a:t>
            </a:r>
            <a:r>
              <a:rPr lang="en-US" altLang="zh-TW" dirty="0"/>
              <a:t> file, saying that the residue is called “</a:t>
            </a:r>
            <a:r>
              <a:rPr lang="en-US" altLang="zh-TW" b="1" dirty="0"/>
              <a:t>ARG</a:t>
            </a:r>
            <a:r>
              <a:rPr lang="en-US" altLang="zh-TW" dirty="0"/>
              <a:t>”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FA5B8D-8F47-4F12-8A22-0E2E7C9C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43B12-7643-464B-BF46-8B5D9BCEC240}"/>
              </a:ext>
            </a:extLst>
          </p:cNvPr>
          <p:cNvSpPr txBox="1"/>
          <p:nvPr/>
        </p:nvSpPr>
        <p:spPr>
          <a:xfrm>
            <a:off x="543218" y="5629750"/>
            <a:ext cx="4320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Despite it doesn’t even have correct atoms.</a:t>
            </a:r>
            <a:endParaRPr lang="zh-TW" altLang="en-US" b="1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C3904B-EE5B-4A84-BCA4-98AF5A00E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26860"/>
            <a:ext cx="5406531" cy="230289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14360D-A69E-4E23-8696-345F2259A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12" y="3525975"/>
            <a:ext cx="5801186" cy="192121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41FFB46-7BC9-4229-8CF3-F038EDEC0C0A}"/>
              </a:ext>
            </a:extLst>
          </p:cNvPr>
          <p:cNvSpPr txBox="1"/>
          <p:nvPr/>
        </p:nvSpPr>
        <p:spPr>
          <a:xfrm>
            <a:off x="7694036" y="5629750"/>
            <a:ext cx="169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Correct ARGMA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8134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EA677-BEE3-4459-9DB2-78DD76FDC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433539" cy="1315671"/>
          </a:xfrm>
        </p:spPr>
        <p:txBody>
          <a:bodyPr/>
          <a:lstStyle/>
          <a:p>
            <a:r>
              <a:rPr lang="en-US" altLang="zh-TW" dirty="0"/>
              <a:t>CHARMM36m Par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C6B0E-BF0C-4165-81FA-E3768693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4" y="1825625"/>
            <a:ext cx="4424464" cy="4351338"/>
          </a:xfrm>
        </p:spPr>
        <p:txBody>
          <a:bodyPr/>
          <a:lstStyle/>
          <a:p>
            <a:r>
              <a:rPr lang="en-US" altLang="zh-TW" dirty="0"/>
              <a:t>CHARMM36m’s atom type is different from </a:t>
            </a:r>
            <a:r>
              <a:rPr lang="en-US" altLang="zh-TW" dirty="0" err="1"/>
              <a:t>CgenFF’s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bonding parameter will also differ even if the atom type is identical.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6359B-9916-4BBD-9015-8D50300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BE302A-772D-4791-A2CD-C78E91CB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29" y="1764840"/>
            <a:ext cx="6364727" cy="44729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2E7F66-E231-4296-ADA6-FB55BA7E1083}"/>
              </a:ext>
            </a:extLst>
          </p:cNvPr>
          <p:cNvSpPr/>
          <p:nvPr/>
        </p:nvSpPr>
        <p:spPr>
          <a:xfrm>
            <a:off x="5426817" y="4202349"/>
            <a:ext cx="944799" cy="20353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02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EA677-BEE3-4459-9DB2-78DD76FDC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CgenFF</a:t>
            </a:r>
            <a:r>
              <a:rPr lang="en-US" altLang="zh-TW" dirty="0"/>
              <a:t> Par file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BC6B0E-BF0C-4165-81FA-E3768693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374" y="1825625"/>
            <a:ext cx="4424464" cy="4351338"/>
          </a:xfrm>
        </p:spPr>
        <p:txBody>
          <a:bodyPr/>
          <a:lstStyle/>
          <a:p>
            <a:r>
              <a:rPr lang="en-US" altLang="zh-TW" dirty="0"/>
              <a:t>CHARMM36m’s atom type is different from </a:t>
            </a:r>
            <a:r>
              <a:rPr lang="en-US" altLang="zh-TW" dirty="0" err="1"/>
              <a:t>CgenFF’s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The bonding parameter will also differ even if the atom type is identical.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96359B-9916-4BBD-9015-8D50300E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416123B-5549-485E-89FB-ED944F2C2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870" y="833716"/>
            <a:ext cx="5910053" cy="5190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2C39E8A-EFA0-4E78-B267-7E1376B274F4}"/>
              </a:ext>
            </a:extLst>
          </p:cNvPr>
          <p:cNvSpPr/>
          <p:nvPr/>
        </p:nvSpPr>
        <p:spPr>
          <a:xfrm>
            <a:off x="5831230" y="3560322"/>
            <a:ext cx="1532607" cy="2434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74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9C163-8942-46C4-A4C7-D27DCA4F4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CHARMM</a:t>
            </a:r>
            <a:r>
              <a:rPr lang="zh-TW" altLang="en-US" dirty="0"/>
              <a:t> </a:t>
            </a:r>
            <a:r>
              <a:rPr lang="en-US" altLang="zh-TW" dirty="0"/>
              <a:t>GUI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706C22-3BDD-4B5C-B848-42C781A7E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CHARMM-GUI</a:t>
            </a:r>
            <a:r>
              <a:rPr lang="zh-TW" altLang="en-US" dirty="0"/>
              <a:t>：辦帳號</a:t>
            </a:r>
            <a:endParaRPr lang="en-US" altLang="zh-TW" dirty="0"/>
          </a:p>
          <a:p>
            <a:r>
              <a:rPr lang="en-US" altLang="zh-TW" dirty="0" err="1"/>
              <a:t>Winmostar</a:t>
            </a:r>
            <a:r>
              <a:rPr lang="zh-TW" altLang="en-US" dirty="0"/>
              <a:t>：下載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DF0430-203B-48DF-9B8F-1B78C18E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FB4D-AEA8-4D03-AA44-1955DDF540DA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00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198</Words>
  <Application>Microsoft Office PowerPoint</Application>
  <PresentationFormat>寬螢幕</PresentationFormat>
  <Paragraphs>37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Topology File and Parameter File Revise</vt:lpstr>
      <vt:lpstr>Outline</vt:lpstr>
      <vt:lpstr>What can Autopsf do for us? </vt:lpstr>
      <vt:lpstr>So how do I deceive Autopsf to help us create ARGMA?</vt:lpstr>
      <vt:lpstr>CHARMM36m Par file</vt:lpstr>
      <vt:lpstr>CgenFF Par file</vt:lpstr>
      <vt:lpstr>CHARMM GUI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Steven Lai</dc:creator>
  <cp:lastModifiedBy>Steven Lai</cp:lastModifiedBy>
  <cp:revision>210</cp:revision>
  <dcterms:created xsi:type="dcterms:W3CDTF">2022-04-14T09:02:03Z</dcterms:created>
  <dcterms:modified xsi:type="dcterms:W3CDTF">2022-10-07T09:01:27Z</dcterms:modified>
</cp:coreProperties>
</file>