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2" r:id="rId4"/>
    <p:sldId id="267" r:id="rId5"/>
    <p:sldId id="268" r:id="rId6"/>
    <p:sldId id="269" r:id="rId7"/>
    <p:sldId id="270" r:id="rId8"/>
    <p:sldId id="271" r:id="rId9"/>
    <p:sldId id="273" r:id="rId10"/>
    <p:sldId id="274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782"/>
    <a:srgbClr val="CFCBBF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13" y="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/>
              <a:t>Quantity in Subcategory Vs Market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Africa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484</c:v>
                </c:pt>
                <c:pt idx="1">
                  <c:v>313</c:v>
                </c:pt>
                <c:pt idx="2">
                  <c:v>1497</c:v>
                </c:pt>
                <c:pt idx="3">
                  <c:v>1443</c:v>
                </c:pt>
                <c:pt idx="4">
                  <c:v>407</c:v>
                </c:pt>
                <c:pt idx="5">
                  <c:v>437</c:v>
                </c:pt>
                <c:pt idx="6">
                  <c:v>454</c:v>
                </c:pt>
                <c:pt idx="7">
                  <c:v>425</c:v>
                </c:pt>
                <c:pt idx="8">
                  <c:v>502</c:v>
                </c:pt>
                <c:pt idx="9">
                  <c:v>500</c:v>
                </c:pt>
                <c:pt idx="10">
                  <c:v>556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B8-4E96-8B73-F9DB2DB38E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Asia Pacific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2998</c:v>
                </c:pt>
                <c:pt idx="1">
                  <c:v>1525</c:v>
                </c:pt>
                <c:pt idx="2">
                  <c:v>3429</c:v>
                </c:pt>
                <c:pt idx="3">
                  <c:v>4597</c:v>
                </c:pt>
                <c:pt idx="4">
                  <c:v>2661</c:v>
                </c:pt>
                <c:pt idx="5">
                  <c:v>3972</c:v>
                </c:pt>
                <c:pt idx="6">
                  <c:v>2627</c:v>
                </c:pt>
                <c:pt idx="7">
                  <c:v>2661</c:v>
                </c:pt>
                <c:pt idx="8">
                  <c:v>2805</c:v>
                </c:pt>
                <c:pt idx="9">
                  <c:v>2801</c:v>
                </c:pt>
                <c:pt idx="10">
                  <c:v>3071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B8-4E96-8B73-F9DB2DB38EB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Europe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1948</c:v>
                </c:pt>
                <c:pt idx="1">
                  <c:v>1295</c:v>
                </c:pt>
                <c:pt idx="2">
                  <c:v>5952</c:v>
                </c:pt>
                <c:pt idx="3">
                  <c:v>5572</c:v>
                </c:pt>
                <c:pt idx="4">
                  <c:v>1985</c:v>
                </c:pt>
                <c:pt idx="5">
                  <c:v>2003</c:v>
                </c:pt>
                <c:pt idx="6">
                  <c:v>1899</c:v>
                </c:pt>
                <c:pt idx="7">
                  <c:v>1768</c:v>
                </c:pt>
                <c:pt idx="8">
                  <c:v>1795</c:v>
                </c:pt>
                <c:pt idx="9">
                  <c:v>2003</c:v>
                </c:pt>
                <c:pt idx="10">
                  <c:v>1937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B8-4E96-8B73-F9DB2DB38EB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LATAM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2498</c:v>
                </c:pt>
                <c:pt idx="1">
                  <c:v>1186</c:v>
                </c:pt>
                <c:pt idx="2">
                  <c:v>2294</c:v>
                </c:pt>
                <c:pt idx="3">
                  <c:v>3711</c:v>
                </c:pt>
                <c:pt idx="4">
                  <c:v>2357</c:v>
                </c:pt>
                <c:pt idx="5">
                  <c:v>3544</c:v>
                </c:pt>
                <c:pt idx="6">
                  <c:v>2211</c:v>
                </c:pt>
                <c:pt idx="7">
                  <c:v>2595</c:v>
                </c:pt>
                <c:pt idx="8">
                  <c:v>2339</c:v>
                </c:pt>
                <c:pt idx="9">
                  <c:v>2338</c:v>
                </c:pt>
                <c:pt idx="10">
                  <c:v>2309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3B8-4E96-8B73-F9DB2DB38EB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USCA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</c:strCache>
            </c:str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3018</c:v>
                </c:pt>
                <c:pt idx="1">
                  <c:v>1707</c:v>
                </c:pt>
                <c:pt idx="2">
                  <c:v>3043</c:v>
                </c:pt>
                <c:pt idx="3">
                  <c:v>6080</c:v>
                </c:pt>
                <c:pt idx="4">
                  <c:v>900</c:v>
                </c:pt>
                <c:pt idx="5">
                  <c:v>2380</c:v>
                </c:pt>
                <c:pt idx="6">
                  <c:v>263</c:v>
                </c:pt>
                <c:pt idx="7">
                  <c:v>761</c:v>
                </c:pt>
                <c:pt idx="8">
                  <c:v>1610</c:v>
                </c:pt>
                <c:pt idx="9">
                  <c:v>3521</c:v>
                </c:pt>
                <c:pt idx="10">
                  <c:v>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B8-4E96-8B73-F9DB2DB38E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251446943"/>
        <c:axId val="1251444063"/>
      </c:barChart>
      <c:catAx>
        <c:axId val="12514469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1444063"/>
        <c:crosses val="autoZero"/>
        <c:auto val="1"/>
        <c:lblAlgn val="ctr"/>
        <c:lblOffset val="100"/>
        <c:noMultiLvlLbl val="0"/>
      </c:catAx>
      <c:valAx>
        <c:axId val="12514440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1446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128" b="1" i="0" u="none" strike="noStrike" kern="1200" spc="100" baseline="0" dirty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Quantity in Subcategory Vs Market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Africa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Sheet1!$A$2:$A$12</c:f>
              <c:strCache>
                <c:ptCount val="11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484</c:v>
                </c:pt>
                <c:pt idx="1">
                  <c:v>313</c:v>
                </c:pt>
                <c:pt idx="2">
                  <c:v>1497</c:v>
                </c:pt>
                <c:pt idx="3">
                  <c:v>1443</c:v>
                </c:pt>
                <c:pt idx="4">
                  <c:v>407</c:v>
                </c:pt>
                <c:pt idx="5">
                  <c:v>437</c:v>
                </c:pt>
                <c:pt idx="6">
                  <c:v>454</c:v>
                </c:pt>
                <c:pt idx="7">
                  <c:v>425</c:v>
                </c:pt>
                <c:pt idx="8">
                  <c:v>502</c:v>
                </c:pt>
                <c:pt idx="9">
                  <c:v>500</c:v>
                </c:pt>
                <c:pt idx="10">
                  <c:v>556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D0-424A-BB5A-A4EEE91A06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Asia Pacific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Sheet1!$A$2:$A$12</c:f>
              <c:strCache>
                <c:ptCount val="11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2998</c:v>
                </c:pt>
                <c:pt idx="1">
                  <c:v>1525</c:v>
                </c:pt>
                <c:pt idx="2">
                  <c:v>3429</c:v>
                </c:pt>
                <c:pt idx="3">
                  <c:v>4597</c:v>
                </c:pt>
                <c:pt idx="4">
                  <c:v>2661</c:v>
                </c:pt>
                <c:pt idx="5">
                  <c:v>3972</c:v>
                </c:pt>
                <c:pt idx="6">
                  <c:v>2627</c:v>
                </c:pt>
                <c:pt idx="7">
                  <c:v>2661</c:v>
                </c:pt>
                <c:pt idx="8">
                  <c:v>2805</c:v>
                </c:pt>
                <c:pt idx="9">
                  <c:v>2801</c:v>
                </c:pt>
                <c:pt idx="10">
                  <c:v>3071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D0-424A-BB5A-A4EEE91A06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Europe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Sheet1!$A$2:$A$12</c:f>
              <c:strCache>
                <c:ptCount val="11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1948</c:v>
                </c:pt>
                <c:pt idx="1">
                  <c:v>1295</c:v>
                </c:pt>
                <c:pt idx="2">
                  <c:v>5952</c:v>
                </c:pt>
                <c:pt idx="3">
                  <c:v>5572</c:v>
                </c:pt>
                <c:pt idx="4">
                  <c:v>1985</c:v>
                </c:pt>
                <c:pt idx="5">
                  <c:v>2003</c:v>
                </c:pt>
                <c:pt idx="6">
                  <c:v>1899</c:v>
                </c:pt>
                <c:pt idx="7">
                  <c:v>1768</c:v>
                </c:pt>
                <c:pt idx="8">
                  <c:v>1795</c:v>
                </c:pt>
                <c:pt idx="9">
                  <c:v>2003</c:v>
                </c:pt>
                <c:pt idx="10">
                  <c:v>1937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D0-424A-BB5A-A4EEE91A069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LATAM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Sheet1!$A$2:$A$12</c:f>
              <c:strCache>
                <c:ptCount val="11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2498</c:v>
                </c:pt>
                <c:pt idx="1">
                  <c:v>1186</c:v>
                </c:pt>
                <c:pt idx="2">
                  <c:v>2294</c:v>
                </c:pt>
                <c:pt idx="3">
                  <c:v>3711</c:v>
                </c:pt>
                <c:pt idx="4">
                  <c:v>2357</c:v>
                </c:pt>
                <c:pt idx="5">
                  <c:v>3544</c:v>
                </c:pt>
                <c:pt idx="6">
                  <c:v>2211</c:v>
                </c:pt>
                <c:pt idx="7">
                  <c:v>2595</c:v>
                </c:pt>
                <c:pt idx="8">
                  <c:v>2339</c:v>
                </c:pt>
                <c:pt idx="9">
                  <c:v>2338</c:v>
                </c:pt>
                <c:pt idx="10">
                  <c:v>2309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FD0-424A-BB5A-A4EEE91A069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USCA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Sheet1!$A$2:$A$12</c:f>
              <c:strCache>
                <c:ptCount val="11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</c:strCache>
            </c:str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3018</c:v>
                </c:pt>
                <c:pt idx="1">
                  <c:v>1707</c:v>
                </c:pt>
                <c:pt idx="2">
                  <c:v>3043</c:v>
                </c:pt>
                <c:pt idx="3">
                  <c:v>6080</c:v>
                </c:pt>
                <c:pt idx="4">
                  <c:v>900</c:v>
                </c:pt>
                <c:pt idx="5">
                  <c:v>2380</c:v>
                </c:pt>
                <c:pt idx="6">
                  <c:v>263</c:v>
                </c:pt>
                <c:pt idx="7">
                  <c:v>761</c:v>
                </c:pt>
                <c:pt idx="8">
                  <c:v>1610</c:v>
                </c:pt>
                <c:pt idx="9">
                  <c:v>3521</c:v>
                </c:pt>
                <c:pt idx="10">
                  <c:v>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FD0-424A-BB5A-A4EEE91A06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95677663"/>
        <c:axId val="1395678143"/>
      </c:barChart>
      <c:catAx>
        <c:axId val="1395677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678143"/>
        <c:crosses val="autoZero"/>
        <c:auto val="1"/>
        <c:lblAlgn val="ctr"/>
        <c:lblOffset val="100"/>
        <c:noMultiLvlLbl val="0"/>
      </c:catAx>
      <c:valAx>
        <c:axId val="1395678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677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128" b="1" i="0" u="none" strike="noStrike" kern="1200" spc="100" baseline="0" dirty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Quantity in Subcategory Vs Market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Africa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484</c:v>
                </c:pt>
                <c:pt idx="1">
                  <c:v>313</c:v>
                </c:pt>
                <c:pt idx="2">
                  <c:v>1497</c:v>
                </c:pt>
                <c:pt idx="3">
                  <c:v>1443</c:v>
                </c:pt>
                <c:pt idx="4">
                  <c:v>407</c:v>
                </c:pt>
                <c:pt idx="5">
                  <c:v>437</c:v>
                </c:pt>
                <c:pt idx="6">
                  <c:v>454</c:v>
                </c:pt>
                <c:pt idx="7">
                  <c:v>425</c:v>
                </c:pt>
                <c:pt idx="8">
                  <c:v>502</c:v>
                </c:pt>
                <c:pt idx="9">
                  <c:v>500</c:v>
                </c:pt>
                <c:pt idx="10">
                  <c:v>556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D0-424A-BB5A-A4EEE91A06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Asia Pacific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2998</c:v>
                </c:pt>
                <c:pt idx="1">
                  <c:v>1525</c:v>
                </c:pt>
                <c:pt idx="2">
                  <c:v>3429</c:v>
                </c:pt>
                <c:pt idx="3">
                  <c:v>4597</c:v>
                </c:pt>
                <c:pt idx="4">
                  <c:v>2661</c:v>
                </c:pt>
                <c:pt idx="5">
                  <c:v>3972</c:v>
                </c:pt>
                <c:pt idx="6">
                  <c:v>2627</c:v>
                </c:pt>
                <c:pt idx="7">
                  <c:v>2661</c:v>
                </c:pt>
                <c:pt idx="8">
                  <c:v>2805</c:v>
                </c:pt>
                <c:pt idx="9">
                  <c:v>2801</c:v>
                </c:pt>
                <c:pt idx="10">
                  <c:v>3071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D0-424A-BB5A-A4EEE91A06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Europe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1948</c:v>
                </c:pt>
                <c:pt idx="1">
                  <c:v>1295</c:v>
                </c:pt>
                <c:pt idx="2">
                  <c:v>5952</c:v>
                </c:pt>
                <c:pt idx="3">
                  <c:v>5572</c:v>
                </c:pt>
                <c:pt idx="4">
                  <c:v>1985</c:v>
                </c:pt>
                <c:pt idx="5">
                  <c:v>2003</c:v>
                </c:pt>
                <c:pt idx="6">
                  <c:v>1899</c:v>
                </c:pt>
                <c:pt idx="7">
                  <c:v>1768</c:v>
                </c:pt>
                <c:pt idx="8">
                  <c:v>1795</c:v>
                </c:pt>
                <c:pt idx="9">
                  <c:v>2003</c:v>
                </c:pt>
                <c:pt idx="10">
                  <c:v>1937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FD0-424A-BB5A-A4EEE91A069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LATAM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2498</c:v>
                </c:pt>
                <c:pt idx="1">
                  <c:v>1186</c:v>
                </c:pt>
                <c:pt idx="2">
                  <c:v>2294</c:v>
                </c:pt>
                <c:pt idx="3">
                  <c:v>3711</c:v>
                </c:pt>
                <c:pt idx="4">
                  <c:v>2357</c:v>
                </c:pt>
                <c:pt idx="5">
                  <c:v>3544</c:v>
                </c:pt>
                <c:pt idx="6">
                  <c:v>2211</c:v>
                </c:pt>
                <c:pt idx="7">
                  <c:v>2595</c:v>
                </c:pt>
                <c:pt idx="8">
                  <c:v>2339</c:v>
                </c:pt>
                <c:pt idx="9">
                  <c:v>2338</c:v>
                </c:pt>
                <c:pt idx="10">
                  <c:v>2309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FD0-424A-BB5A-A4EEE91A069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USCA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</c:strCache>
            </c:str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3018</c:v>
                </c:pt>
                <c:pt idx="1">
                  <c:v>1707</c:v>
                </c:pt>
                <c:pt idx="2">
                  <c:v>3043</c:v>
                </c:pt>
                <c:pt idx="3">
                  <c:v>6080</c:v>
                </c:pt>
                <c:pt idx="4">
                  <c:v>900</c:v>
                </c:pt>
                <c:pt idx="5">
                  <c:v>2380</c:v>
                </c:pt>
                <c:pt idx="6">
                  <c:v>263</c:v>
                </c:pt>
                <c:pt idx="7">
                  <c:v>761</c:v>
                </c:pt>
                <c:pt idx="8">
                  <c:v>1610</c:v>
                </c:pt>
                <c:pt idx="9">
                  <c:v>3521</c:v>
                </c:pt>
                <c:pt idx="10">
                  <c:v>1428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FD0-424A-BB5A-A4EEE91A06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95677663"/>
        <c:axId val="1395678143"/>
      </c:lineChart>
      <c:catAx>
        <c:axId val="1395677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678143"/>
        <c:crosses val="autoZero"/>
        <c:auto val="1"/>
        <c:lblAlgn val="ctr"/>
        <c:lblOffset val="100"/>
        <c:noMultiLvlLbl val="0"/>
      </c:catAx>
      <c:valAx>
        <c:axId val="1395678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677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128" b="1" i="0" u="none" strike="noStrike" kern="1200" spc="100" baseline="0" dirty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Quantity in Subcategory Vs Market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Africa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F13-4933-AA2A-3C383762255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F13-4933-AA2A-3C383762255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F13-4933-AA2A-3C383762255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F13-4933-AA2A-3C383762255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F13-4933-AA2A-3C383762255A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0F13-4933-AA2A-3C383762255A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0F13-4933-AA2A-3C383762255A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0F13-4933-AA2A-3C383762255A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0F13-4933-AA2A-3C383762255A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0F13-4933-AA2A-3C383762255A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0F13-4933-AA2A-3C383762255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Sheet1!$A$2:$A$12</c:f>
              <c:strCache>
                <c:ptCount val="11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484</c:v>
                </c:pt>
                <c:pt idx="1">
                  <c:v>313</c:v>
                </c:pt>
                <c:pt idx="2">
                  <c:v>1497</c:v>
                </c:pt>
                <c:pt idx="3">
                  <c:v>1443</c:v>
                </c:pt>
                <c:pt idx="4">
                  <c:v>407</c:v>
                </c:pt>
                <c:pt idx="5">
                  <c:v>437</c:v>
                </c:pt>
                <c:pt idx="6">
                  <c:v>454</c:v>
                </c:pt>
                <c:pt idx="7">
                  <c:v>425</c:v>
                </c:pt>
                <c:pt idx="8">
                  <c:v>502</c:v>
                </c:pt>
                <c:pt idx="9">
                  <c:v>500</c:v>
                </c:pt>
                <c:pt idx="10">
                  <c:v>556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D0-424A-BB5A-A4EEE91A06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Asia Pacific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0F13-4933-AA2A-3C383762255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0F13-4933-AA2A-3C383762255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0F13-4933-AA2A-3C383762255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0F13-4933-AA2A-3C383762255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0F13-4933-AA2A-3C383762255A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0F13-4933-AA2A-3C383762255A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0F13-4933-AA2A-3C383762255A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5-0F13-4933-AA2A-3C383762255A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7-0F13-4933-AA2A-3C383762255A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9-0F13-4933-AA2A-3C383762255A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0F13-4933-AA2A-3C383762255A}"/>
              </c:ext>
            </c:extLst>
          </c:dPt>
          <c:cat>
            <c:strRef>
              <c:f>Sheet1!$A$2:$A$12</c:f>
              <c:strCache>
                <c:ptCount val="11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2998</c:v>
                </c:pt>
                <c:pt idx="1">
                  <c:v>1525</c:v>
                </c:pt>
                <c:pt idx="2">
                  <c:v>3429</c:v>
                </c:pt>
                <c:pt idx="3">
                  <c:v>4597</c:v>
                </c:pt>
                <c:pt idx="4">
                  <c:v>2661</c:v>
                </c:pt>
                <c:pt idx="5">
                  <c:v>3972</c:v>
                </c:pt>
                <c:pt idx="6">
                  <c:v>2627</c:v>
                </c:pt>
                <c:pt idx="7">
                  <c:v>2661</c:v>
                </c:pt>
                <c:pt idx="8">
                  <c:v>2805</c:v>
                </c:pt>
                <c:pt idx="9">
                  <c:v>2801</c:v>
                </c:pt>
                <c:pt idx="10">
                  <c:v>3071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D0-424A-BB5A-A4EEE91A06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Europe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D-0F13-4933-AA2A-3C383762255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F-0F13-4933-AA2A-3C383762255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1-0F13-4933-AA2A-3C383762255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3-0F13-4933-AA2A-3C383762255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5-0F13-4933-AA2A-3C383762255A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7-0F13-4933-AA2A-3C383762255A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9-0F13-4933-AA2A-3C383762255A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B-0F13-4933-AA2A-3C383762255A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D-0F13-4933-AA2A-3C383762255A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F-0F13-4933-AA2A-3C383762255A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1-0F13-4933-AA2A-3C383762255A}"/>
              </c:ext>
            </c:extLst>
          </c:dPt>
          <c:cat>
            <c:strRef>
              <c:f>Sheet1!$A$2:$A$12</c:f>
              <c:strCache>
                <c:ptCount val="11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1948</c:v>
                </c:pt>
                <c:pt idx="1">
                  <c:v>1295</c:v>
                </c:pt>
                <c:pt idx="2">
                  <c:v>5952</c:v>
                </c:pt>
                <c:pt idx="3">
                  <c:v>5572</c:v>
                </c:pt>
                <c:pt idx="4">
                  <c:v>1985</c:v>
                </c:pt>
                <c:pt idx="5">
                  <c:v>2003</c:v>
                </c:pt>
                <c:pt idx="6">
                  <c:v>1899</c:v>
                </c:pt>
                <c:pt idx="7">
                  <c:v>1768</c:v>
                </c:pt>
                <c:pt idx="8">
                  <c:v>1795</c:v>
                </c:pt>
                <c:pt idx="9">
                  <c:v>2003</c:v>
                </c:pt>
                <c:pt idx="10">
                  <c:v>1937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D0-424A-BB5A-A4EEE91A069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LATAM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3-0F13-4933-AA2A-3C383762255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5-0F13-4933-AA2A-3C383762255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7-0F13-4933-AA2A-3C383762255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9-0F13-4933-AA2A-3C383762255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B-0F13-4933-AA2A-3C383762255A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D-0F13-4933-AA2A-3C383762255A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F-0F13-4933-AA2A-3C383762255A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1-0F13-4933-AA2A-3C383762255A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3-0F13-4933-AA2A-3C383762255A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5-0F13-4933-AA2A-3C383762255A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7-0F13-4933-AA2A-3C383762255A}"/>
              </c:ext>
            </c:extLst>
          </c:dPt>
          <c:cat>
            <c:strRef>
              <c:f>Sheet1!$A$2:$A$12</c:f>
              <c:strCache>
                <c:ptCount val="11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2498</c:v>
                </c:pt>
                <c:pt idx="1">
                  <c:v>1186</c:v>
                </c:pt>
                <c:pt idx="2">
                  <c:v>2294</c:v>
                </c:pt>
                <c:pt idx="3">
                  <c:v>3711</c:v>
                </c:pt>
                <c:pt idx="4">
                  <c:v>2357</c:v>
                </c:pt>
                <c:pt idx="5">
                  <c:v>3544</c:v>
                </c:pt>
                <c:pt idx="6">
                  <c:v>2211</c:v>
                </c:pt>
                <c:pt idx="7">
                  <c:v>2595</c:v>
                </c:pt>
                <c:pt idx="8">
                  <c:v>2339</c:v>
                </c:pt>
                <c:pt idx="9">
                  <c:v>2338</c:v>
                </c:pt>
                <c:pt idx="10">
                  <c:v>2309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FD0-424A-BB5A-A4EEE91A069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USCA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9-0F13-4933-AA2A-3C383762255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B-0F13-4933-AA2A-3C383762255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D-0F13-4933-AA2A-3C383762255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F-0F13-4933-AA2A-3C383762255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1-0F13-4933-AA2A-3C383762255A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3-0F13-4933-AA2A-3C383762255A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5-0F13-4933-AA2A-3C383762255A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7-0F13-4933-AA2A-3C383762255A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9-0F13-4933-AA2A-3C383762255A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B-0F13-4933-AA2A-3C383762255A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D-0F13-4933-AA2A-3C383762255A}"/>
              </c:ext>
            </c:extLst>
          </c:dPt>
          <c:cat>
            <c:strRef>
              <c:f>Sheet1!$A$2:$A$12</c:f>
              <c:strCache>
                <c:ptCount val="11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</c:strCache>
            </c:str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3018</c:v>
                </c:pt>
                <c:pt idx="1">
                  <c:v>1707</c:v>
                </c:pt>
                <c:pt idx="2">
                  <c:v>3043</c:v>
                </c:pt>
                <c:pt idx="3">
                  <c:v>6080</c:v>
                </c:pt>
                <c:pt idx="4">
                  <c:v>900</c:v>
                </c:pt>
                <c:pt idx="5">
                  <c:v>2380</c:v>
                </c:pt>
                <c:pt idx="6">
                  <c:v>263</c:v>
                </c:pt>
                <c:pt idx="7">
                  <c:v>761</c:v>
                </c:pt>
                <c:pt idx="8">
                  <c:v>1610</c:v>
                </c:pt>
                <c:pt idx="9">
                  <c:v>3521</c:v>
                </c:pt>
                <c:pt idx="10">
                  <c:v>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FD0-424A-BB5A-A4EEE91A06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19E80-B34D-9DC2-1831-D735EEC1B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75E6F-5D8A-024A-EBFA-E55260669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97843-1F0B-0C25-FCD8-3B5695CC9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815D2-5DF3-4005-B9D9-6A879A44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7261A-FD74-8FA4-C980-737BE082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81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8865-3F99-30CD-8CE3-71F12DD9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B671F-3911-0191-257A-7B0AB1B36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83292-7E70-19A5-0CBE-3623B554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25E64-76C8-E8C0-68AF-95E7696F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C8E0E-1984-C8EA-D897-1F6290F0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70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50864-E31A-B3DC-180F-486865E43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0CE6F-66D3-8C93-BF60-29A46A1F9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5FC0F-236A-D736-3282-DFA40142E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3FFF7-6D09-6CBD-C210-268B2230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01126-0CA7-F3D2-FC3E-51BA6A38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15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8A012-051A-4B1E-BF5C-F77280E3F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F6791-3E51-CEBC-26DA-55891F462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B65E3-4995-7912-E2EE-59F16F76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E58D6-D5F2-8BB2-1732-AFEED6B6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EC9AB-44C5-77A6-09FA-19BFE4D8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16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3E12-5E91-0217-A303-0A472614C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AB47F-F29B-F674-8E8A-51EC361F9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01B7D-3D51-B636-1001-83F35FE0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66856-DB43-7CF8-E760-53FC3EB0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FE6E2-CADC-FBB6-98C1-2B4FC01F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5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CDEB-82EF-8FC9-7B7E-87ADDB25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3E77-7B9D-7861-799B-42E5D7749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91400-C031-DA9F-1291-443B7D0A3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FC934-9B52-D803-593E-79D22A34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77A1F-4EFB-EE3A-11A8-84C672CA4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67F51-8506-69E4-201B-89D192A3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82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1C023-693C-0259-2E40-0260CC1A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2EF29-80A8-165D-0F35-761FB5934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31EEC-CCEB-2C34-C6EA-A770FDE9B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49B25-8B51-9562-6F7B-0517C490E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18FD2F-5BEB-AEB6-BEFC-02D265148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0FABBC-40D4-65EC-4C75-6E1B9D1B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308018-6EAF-B486-ECB1-6A69F927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74B7F2-F638-0FE2-F425-6FE6D700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41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3FF0-6C21-B29B-23D5-13207180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035C3-D9BF-6779-A95B-1C704C135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66DFF-34F1-2E1C-D852-F0BE2603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8B9FC-4FBF-C1C5-E3E8-29DB3EE9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54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A92693-089E-2D19-F009-90E6648B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1DA75-8001-D813-DABD-B7ADF659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0AA4D-09BA-DD0A-A315-FD1BA5DE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4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E790-3A22-92DE-A26B-0033731A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8B12C-2159-AD29-87BF-9E167A06D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07CA0-1361-E7E2-43A3-4AF5E25B5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2389C-9B08-46CE-7268-FEE01B969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B18AD-0DAE-A76F-7756-17EF16731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B4416-E559-8489-0824-CB5868C5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39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10D3-0A12-E667-91D8-AFAE0B15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81F9EF-B538-E5A8-412E-CD9FDBEFE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9C819-0FD8-BB73-4ADB-7F9135C8A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1F32F-E75C-2673-21CD-3B83B2C4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F3B30-3753-91CA-AA6C-161847C2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EA533-2BB3-07DE-9EAA-C91D0102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00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28B160-4560-8BF7-16B9-3EB77E9CF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EC88E-151D-1666-1C75-88313824B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ECF04-18E6-2CD8-CF1F-F38EA1A64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9D20B-1CDE-43C4-8EB8-9AF38B5A5EE7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BD9C4-E427-EC5A-E6E3-6E12EF484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50880-0CC3-9664-064A-0596B24D4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84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7E12770C-73B6-E931-18DC-8E485FDA5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278" y="1122363"/>
            <a:ext cx="10614582" cy="16208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Excel Data Visualization</a:t>
            </a:r>
            <a:endParaRPr lang="en-US" sz="6150" dirty="0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96D937FF-E414-BA3C-6A0A-87E3A8525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668" y="2977979"/>
            <a:ext cx="10407192" cy="29420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visualization is a graphical representation of data. By utilizing charts, graphs, maps, etc., we can provide a simple and accessible way to understand our data and identify trends and outliers within our datasets.</a:t>
            </a:r>
            <a:endParaRPr lang="en-US" sz="1750" dirty="0">
              <a:solidFill>
                <a:srgbClr val="CFCBBF"/>
              </a:solidFill>
              <a:latin typeface="Raleway" pitchFamily="34" charset="0"/>
            </a:endParaRPr>
          </a:p>
          <a:p>
            <a:pPr marL="0" indent="0">
              <a:lnSpc>
                <a:spcPts val="2850"/>
              </a:lnSpc>
              <a:buNone/>
            </a:pPr>
            <a:endParaRPr lang="en-US" sz="1750" dirty="0">
              <a:solidFill>
                <a:srgbClr val="CFCBBF"/>
              </a:solidFill>
              <a:latin typeface="Raleway" pitchFamily="34" charset="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F2E782"/>
                </a:solidFill>
                <a:latin typeface="Raleway" pitchFamily="34" charset="0"/>
              </a:rPr>
              <a:t>By NIVED SUDHINDRAN</a:t>
            </a:r>
          </a:p>
        </p:txBody>
      </p:sp>
    </p:spTree>
    <p:extLst>
      <p:ext uri="{BB962C8B-B14F-4D97-AF65-F5344CB8AC3E}">
        <p14:creationId xmlns:p14="http://schemas.microsoft.com/office/powerpoint/2010/main" val="1620997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12D01B6B-2881-394E-5AA6-8431847B1FC6}"/>
              </a:ext>
            </a:extLst>
          </p:cNvPr>
          <p:cNvSpPr/>
          <p:nvPr/>
        </p:nvSpPr>
        <p:spPr>
          <a:xfrm>
            <a:off x="931752" y="425611"/>
            <a:ext cx="81322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Excel Pie charts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82BB13A-28A8-7B40-33B5-9A4784E19E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7187943"/>
              </p:ext>
            </p:extLst>
          </p:nvPr>
        </p:nvGraphicFramePr>
        <p:xfrm>
          <a:off x="1243584" y="1134390"/>
          <a:ext cx="10107168" cy="551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7958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D4AB99-0105-C871-CE51-38A7B4020D74}"/>
              </a:ext>
            </a:extLst>
          </p:cNvPr>
          <p:cNvSpPr/>
          <p:nvPr/>
        </p:nvSpPr>
        <p:spPr>
          <a:xfrm>
            <a:off x="2941835" y="2644170"/>
            <a:ext cx="630832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2E782"/>
                </a:soli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5616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12D01B6B-2881-394E-5AA6-8431847B1FC6}"/>
              </a:ext>
            </a:extLst>
          </p:cNvPr>
          <p:cNvSpPr/>
          <p:nvPr/>
        </p:nvSpPr>
        <p:spPr>
          <a:xfrm>
            <a:off x="578184" y="315883"/>
            <a:ext cx="81322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Sample Dataset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DC082AB-B656-7FEC-D1E3-2F0AE583A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867308"/>
              </p:ext>
            </p:extLst>
          </p:nvPr>
        </p:nvGraphicFramePr>
        <p:xfrm>
          <a:off x="950949" y="1413792"/>
          <a:ext cx="10186570" cy="4410228"/>
        </p:xfrm>
        <a:graphic>
          <a:graphicData uri="http://schemas.openxmlformats.org/drawingml/2006/table">
            <a:tbl>
              <a:tblPr/>
              <a:tblGrid>
                <a:gridCol w="2052330">
                  <a:extLst>
                    <a:ext uri="{9D8B030D-6E8A-4147-A177-3AD203B41FA5}">
                      <a16:colId xmlns:a16="http://schemas.microsoft.com/office/drawing/2014/main" val="680871522"/>
                    </a:ext>
                  </a:extLst>
                </a:gridCol>
                <a:gridCol w="1626848">
                  <a:extLst>
                    <a:ext uri="{9D8B030D-6E8A-4147-A177-3AD203B41FA5}">
                      <a16:colId xmlns:a16="http://schemas.microsoft.com/office/drawing/2014/main" val="1546883467"/>
                    </a:ext>
                  </a:extLst>
                </a:gridCol>
                <a:gridCol w="1626848">
                  <a:extLst>
                    <a:ext uri="{9D8B030D-6E8A-4147-A177-3AD203B41FA5}">
                      <a16:colId xmlns:a16="http://schemas.microsoft.com/office/drawing/2014/main" val="399746118"/>
                    </a:ext>
                  </a:extLst>
                </a:gridCol>
                <a:gridCol w="1626848">
                  <a:extLst>
                    <a:ext uri="{9D8B030D-6E8A-4147-A177-3AD203B41FA5}">
                      <a16:colId xmlns:a16="http://schemas.microsoft.com/office/drawing/2014/main" val="3751255757"/>
                    </a:ext>
                  </a:extLst>
                </a:gridCol>
                <a:gridCol w="1626848">
                  <a:extLst>
                    <a:ext uri="{9D8B030D-6E8A-4147-A177-3AD203B41FA5}">
                      <a16:colId xmlns:a16="http://schemas.microsoft.com/office/drawing/2014/main" val="3816793215"/>
                    </a:ext>
                  </a:extLst>
                </a:gridCol>
                <a:gridCol w="1626848">
                  <a:extLst>
                    <a:ext uri="{9D8B030D-6E8A-4147-A177-3AD203B41FA5}">
                      <a16:colId xmlns:a16="http://schemas.microsoft.com/office/drawing/2014/main" val="350204966"/>
                    </a:ext>
                  </a:extLst>
                </a:gridCol>
              </a:tblGrid>
              <a:tr h="360720"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 category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Africa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Asia Pacific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Europe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LATAM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USCA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70250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Accessories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2998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1948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2498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3018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729686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Appliances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1525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1295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1186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1707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142768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1497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3429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5952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2294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3043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89467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Binders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1443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4597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5572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3711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6080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509491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Bookcases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2661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1985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2357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901864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Chairs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3972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3544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2380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424584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Copiers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454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2627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1899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2211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636221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Envelopes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2661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1768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2595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072299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Fasteners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2805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1795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2339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1610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111648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Furnishings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2801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2338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3521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436704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Labels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3071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1937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2309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1428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808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2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12D01B6B-2881-394E-5AA6-8431847B1FC6}"/>
              </a:ext>
            </a:extLst>
          </p:cNvPr>
          <p:cNvSpPr/>
          <p:nvPr/>
        </p:nvSpPr>
        <p:spPr>
          <a:xfrm>
            <a:off x="773256" y="998635"/>
            <a:ext cx="81322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Excel Bar charts</a:t>
            </a: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031A8C71-1C9E-7A90-DD08-0B2A3624CDD2}"/>
              </a:ext>
            </a:extLst>
          </p:cNvPr>
          <p:cNvSpPr/>
          <p:nvPr/>
        </p:nvSpPr>
        <p:spPr>
          <a:xfrm>
            <a:off x="1069118" y="2196237"/>
            <a:ext cx="10053764" cy="22294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/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</a:rPr>
              <a:t>Bar charts are one of the easiest charts to interpret, enabling the person viewing the chart an easy way to compare categorical data quickly. On a bar chart, the categorical data is on the y-axis, and the values are on the x-axis.</a:t>
            </a:r>
          </a:p>
          <a:p>
            <a:pPr>
              <a:lnSpc>
                <a:spcPct val="200000"/>
              </a:lnSpc>
            </a:pPr>
            <a:endParaRPr lang="en-US" sz="2200" dirty="0">
              <a:solidFill>
                <a:srgbClr val="CFCBBF"/>
              </a:solidFill>
              <a:latin typeface="Prata" pitchFamily="34" charset="0"/>
              <a:ea typeface="Prata" pitchFamily="34" charset="-122"/>
            </a:endParaRPr>
          </a:p>
          <a:p>
            <a:pPr algn="l" rtl="0"/>
            <a:r>
              <a:rPr lang="en-US" sz="2400" b="1" i="0" dirty="0">
                <a:solidFill>
                  <a:srgbClr val="F2E782"/>
                </a:solidFill>
                <a:effectLst/>
                <a:latin typeface="Studio-Feixen-Sans"/>
              </a:rPr>
              <a:t>To create a bar chart: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CFCBBF"/>
                </a:solidFill>
                <a:effectLst/>
                <a:latin typeface="Studio-Feixen-Sans"/>
              </a:rPr>
              <a:t>Select the data range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CFCBBF"/>
                </a:solidFill>
                <a:effectLst/>
                <a:latin typeface="Studio-Feixen-Sans"/>
              </a:rPr>
              <a:t>Click the "Insert" tab in the Excel ribbon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CFCBBF"/>
                </a:solidFill>
                <a:effectLst/>
                <a:latin typeface="Studio-Feixen-Sans"/>
              </a:rPr>
              <a:t>Click on the columns icon button dropdown, and under the “2-D Bar” category, choose “Clustered Bar”</a:t>
            </a:r>
          </a:p>
          <a:p>
            <a:pPr>
              <a:lnSpc>
                <a:spcPct val="200000"/>
              </a:lnSpc>
            </a:pPr>
            <a:endParaRPr lang="en-US" sz="2200" dirty="0">
              <a:solidFill>
                <a:srgbClr val="CFCBBF"/>
              </a:solidFill>
              <a:latin typeface="Prata" pitchFamily="34" charset="0"/>
              <a:ea typeface="Prata" pitchFamily="34" charset="-122"/>
            </a:endParaRPr>
          </a:p>
          <a:p>
            <a:pPr>
              <a:lnSpc>
                <a:spcPts val="275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76933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12D01B6B-2881-394E-5AA6-8431847B1FC6}"/>
              </a:ext>
            </a:extLst>
          </p:cNvPr>
          <p:cNvSpPr/>
          <p:nvPr/>
        </p:nvSpPr>
        <p:spPr>
          <a:xfrm>
            <a:off x="931752" y="425611"/>
            <a:ext cx="81322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Excel Bar charts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50A385F-0BE9-D763-A728-0CCEC3E98E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1294729"/>
              </p:ext>
            </p:extLst>
          </p:nvPr>
        </p:nvGraphicFramePr>
        <p:xfrm>
          <a:off x="931752" y="1134390"/>
          <a:ext cx="10211736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610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>
            <a:extLst>
              <a:ext uri="{FF2B5EF4-FFF2-40B4-BE49-F238E27FC236}">
                <a16:creationId xmlns:a16="http://schemas.microsoft.com/office/drawing/2014/main" id="{031A8C71-1C9E-7A90-DD08-0B2A3624CDD2}"/>
              </a:ext>
            </a:extLst>
          </p:cNvPr>
          <p:cNvSpPr/>
          <p:nvPr/>
        </p:nvSpPr>
        <p:spPr>
          <a:xfrm>
            <a:off x="1069118" y="2314270"/>
            <a:ext cx="10053764" cy="22294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/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</a:rPr>
              <a:t>A column chart, also known as a vertical bar chart, helps visualize data where categories are placed on the x-axis and the values on the y-axis. Similar to bar charts, they help visualize data across categories.</a:t>
            </a:r>
          </a:p>
          <a:p>
            <a:endParaRPr lang="en-US" sz="2200" dirty="0">
              <a:solidFill>
                <a:srgbClr val="CFCBBF"/>
              </a:solidFill>
              <a:latin typeface="Prata" pitchFamily="34" charset="0"/>
              <a:ea typeface="Prata" pitchFamily="34" charset="-122"/>
            </a:endParaRPr>
          </a:p>
          <a:p>
            <a:r>
              <a:rPr lang="en-US" sz="2200" b="1" dirty="0">
                <a:solidFill>
                  <a:srgbClr val="F2E782"/>
                </a:solidFill>
              </a:rPr>
              <a:t>To create a column chart :</a:t>
            </a:r>
          </a:p>
          <a:p>
            <a:r>
              <a:rPr lang="en-US" sz="2200" dirty="0">
                <a:solidFill>
                  <a:srgbClr val="CFCBBF"/>
                </a:solidFill>
              </a:rPr>
              <a:t>Select the data range </a:t>
            </a:r>
          </a:p>
          <a:p>
            <a:r>
              <a:rPr lang="en-US" sz="2200" dirty="0">
                <a:solidFill>
                  <a:srgbClr val="CFCBBF"/>
                </a:solidFill>
              </a:rPr>
              <a:t>Click the "Insert" tab in the Excel ribbon</a:t>
            </a:r>
          </a:p>
          <a:p>
            <a:r>
              <a:rPr lang="en-US" sz="2200" dirty="0">
                <a:solidFill>
                  <a:srgbClr val="CFCBBF"/>
                </a:solidFill>
              </a:rPr>
              <a:t>Click on the columns icon dropdown, and under the “2-D Column” category, choose “Clustered Column”</a:t>
            </a:r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F3B8AA2F-F809-FD92-E3EE-B14F21FCF517}"/>
              </a:ext>
            </a:extLst>
          </p:cNvPr>
          <p:cNvSpPr/>
          <p:nvPr/>
        </p:nvSpPr>
        <p:spPr>
          <a:xfrm>
            <a:off x="541608" y="1096171"/>
            <a:ext cx="81322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Excel Column charts</a:t>
            </a:r>
          </a:p>
        </p:txBody>
      </p:sp>
    </p:spTree>
    <p:extLst>
      <p:ext uri="{BB962C8B-B14F-4D97-AF65-F5344CB8AC3E}">
        <p14:creationId xmlns:p14="http://schemas.microsoft.com/office/powerpoint/2010/main" val="241462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12D01B6B-2881-394E-5AA6-8431847B1FC6}"/>
              </a:ext>
            </a:extLst>
          </p:cNvPr>
          <p:cNvSpPr/>
          <p:nvPr/>
        </p:nvSpPr>
        <p:spPr>
          <a:xfrm>
            <a:off x="931752" y="425611"/>
            <a:ext cx="81322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Excel Column charts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82BB13A-28A8-7B40-33B5-9A4784E19E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5168543"/>
              </p:ext>
            </p:extLst>
          </p:nvPr>
        </p:nvGraphicFramePr>
        <p:xfrm>
          <a:off x="1243584" y="1134390"/>
          <a:ext cx="10107168" cy="551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3353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>
            <a:extLst>
              <a:ext uri="{FF2B5EF4-FFF2-40B4-BE49-F238E27FC236}">
                <a16:creationId xmlns:a16="http://schemas.microsoft.com/office/drawing/2014/main" id="{031A8C71-1C9E-7A90-DD08-0B2A3624CDD2}"/>
              </a:ext>
            </a:extLst>
          </p:cNvPr>
          <p:cNvSpPr/>
          <p:nvPr/>
        </p:nvSpPr>
        <p:spPr>
          <a:xfrm>
            <a:off x="1236028" y="2171853"/>
            <a:ext cx="10053764" cy="32901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/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</a:rPr>
              <a:t>A line chart is the most useful way to capture how a numerical variable changes over time. This is helpful to identify trends in numeric values.</a:t>
            </a:r>
          </a:p>
          <a:p>
            <a:pPr algn="l" rtl="0"/>
            <a:endParaRPr lang="en-US" sz="2400" b="0" i="0" dirty="0">
              <a:solidFill>
                <a:srgbClr val="CFCBBF"/>
              </a:solidFill>
              <a:effectLst/>
              <a:latin typeface="Studio-Feixen-Sans"/>
            </a:endParaRPr>
          </a:p>
          <a:p>
            <a:pPr algn="l" rtl="0"/>
            <a:r>
              <a:rPr lang="en-US" sz="2400" b="1" i="0" dirty="0">
                <a:solidFill>
                  <a:srgbClr val="F2E782"/>
                </a:solidFill>
                <a:effectLst/>
                <a:latin typeface="Studio-Feixen-Sans"/>
              </a:rPr>
              <a:t>To create a line chart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CFCBBF"/>
                </a:solidFill>
                <a:effectLst/>
                <a:latin typeface="Studio-Feixen-Sans"/>
              </a:rPr>
              <a:t>Select the data range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CFCBBF"/>
                </a:solidFill>
                <a:effectLst/>
                <a:latin typeface="Studio-Feixen-Sans"/>
              </a:rPr>
              <a:t>Click the "Insert" tab in the Excel ribbon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CFCBBF"/>
                </a:solidFill>
                <a:effectLst/>
                <a:latin typeface="Studio-Feixen-Sans"/>
              </a:rPr>
              <a:t>Click on the line chart dropdown, and under the “2-D Line” category, choose “Line with Markers"</a:t>
            </a:r>
          </a:p>
          <a:p>
            <a:pPr>
              <a:lnSpc>
                <a:spcPct val="200000"/>
              </a:lnSpc>
            </a:pPr>
            <a:endParaRPr lang="en-US" sz="2200" dirty="0">
              <a:solidFill>
                <a:srgbClr val="F2E782"/>
              </a:solidFill>
            </a:endParaRPr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F3B8AA2F-F809-FD92-E3EE-B14F21FCF517}"/>
              </a:ext>
            </a:extLst>
          </p:cNvPr>
          <p:cNvSpPr/>
          <p:nvPr/>
        </p:nvSpPr>
        <p:spPr>
          <a:xfrm>
            <a:off x="578184" y="1120555"/>
            <a:ext cx="81322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Excel Line charts</a:t>
            </a:r>
          </a:p>
        </p:txBody>
      </p:sp>
    </p:spTree>
    <p:extLst>
      <p:ext uri="{BB962C8B-B14F-4D97-AF65-F5344CB8AC3E}">
        <p14:creationId xmlns:p14="http://schemas.microsoft.com/office/powerpoint/2010/main" val="1998506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12D01B6B-2881-394E-5AA6-8431847B1FC6}"/>
              </a:ext>
            </a:extLst>
          </p:cNvPr>
          <p:cNvSpPr/>
          <p:nvPr/>
        </p:nvSpPr>
        <p:spPr>
          <a:xfrm>
            <a:off x="931752" y="425611"/>
            <a:ext cx="81322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Excel Line charts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82BB13A-28A8-7B40-33B5-9A4784E19E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3721027"/>
              </p:ext>
            </p:extLst>
          </p:nvPr>
        </p:nvGraphicFramePr>
        <p:xfrm>
          <a:off x="1243584" y="1134390"/>
          <a:ext cx="10107168" cy="551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4836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>
            <a:extLst>
              <a:ext uri="{FF2B5EF4-FFF2-40B4-BE49-F238E27FC236}">
                <a16:creationId xmlns:a16="http://schemas.microsoft.com/office/drawing/2014/main" id="{031A8C71-1C9E-7A90-DD08-0B2A3624CDD2}"/>
              </a:ext>
            </a:extLst>
          </p:cNvPr>
          <p:cNvSpPr/>
          <p:nvPr/>
        </p:nvSpPr>
        <p:spPr>
          <a:xfrm>
            <a:off x="1236028" y="2171853"/>
            <a:ext cx="10053764" cy="32901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/>
            <a:r>
              <a:rPr lang="en-US" sz="2200">
                <a:solidFill>
                  <a:srgbClr val="CFCBBF"/>
                </a:solidFill>
                <a:latin typeface="Prata" pitchFamily="34" charset="0"/>
                <a:ea typeface="Prata" pitchFamily="34" charset="-122"/>
              </a:rPr>
              <a:t>A Pie </a:t>
            </a: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</a:rPr>
              <a:t>chart is most commonly used to show the proportions of a whole. It’s like visualizing fractions when you were in high school.</a:t>
            </a:r>
          </a:p>
          <a:p>
            <a:pPr algn="l" rtl="0"/>
            <a:endParaRPr lang="en-US" sz="2400" b="0" i="0" dirty="0">
              <a:solidFill>
                <a:srgbClr val="CFCBBF"/>
              </a:solidFill>
              <a:effectLst/>
              <a:latin typeface="Studio-Feixen-Sans"/>
            </a:endParaRPr>
          </a:p>
          <a:p>
            <a:pPr algn="l" rtl="0"/>
            <a:r>
              <a:rPr lang="en-US" sz="2400" b="1" i="0" dirty="0">
                <a:solidFill>
                  <a:srgbClr val="F2E782"/>
                </a:solidFill>
                <a:effectLst/>
                <a:latin typeface="Studio-Feixen-Sans"/>
              </a:rPr>
              <a:t>To create a line chart 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CFCBBF"/>
                </a:solidFill>
                <a:effectLst/>
                <a:latin typeface="Studio-Feixen-Sans"/>
              </a:rPr>
              <a:t>Select the data range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CFCBBF"/>
                </a:solidFill>
                <a:effectLst/>
                <a:latin typeface="Studio-Feixen-Sans"/>
              </a:rPr>
              <a:t>Click the "Insert" tab in the Excel ribbon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CFCBBF"/>
                </a:solidFill>
                <a:effectLst/>
                <a:latin typeface="Studio-Feixen-Sans"/>
              </a:rPr>
              <a:t>Click on the Pie chart dropdown, and under the “2-D Pie” category, choose “Pie”</a:t>
            </a:r>
            <a:endParaRPr lang="en-US" sz="2200" dirty="0">
              <a:solidFill>
                <a:srgbClr val="F2E782"/>
              </a:solidFill>
            </a:endParaRPr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F3B8AA2F-F809-FD92-E3EE-B14F21FCF517}"/>
              </a:ext>
            </a:extLst>
          </p:cNvPr>
          <p:cNvSpPr/>
          <p:nvPr/>
        </p:nvSpPr>
        <p:spPr>
          <a:xfrm>
            <a:off x="578184" y="1120555"/>
            <a:ext cx="81322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Excel Pie charts</a:t>
            </a:r>
          </a:p>
        </p:txBody>
      </p:sp>
    </p:spTree>
    <p:extLst>
      <p:ext uri="{BB962C8B-B14F-4D97-AF65-F5344CB8AC3E}">
        <p14:creationId xmlns:p14="http://schemas.microsoft.com/office/powerpoint/2010/main" val="256427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475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Prata</vt:lpstr>
      <vt:lpstr>Raleway</vt:lpstr>
      <vt:lpstr>Studio-Feixen-Sans</vt:lpstr>
      <vt:lpstr>Office Theme</vt:lpstr>
      <vt:lpstr>Excel 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NIVED SUDHINDRAN</dc:creator>
  <cp:lastModifiedBy>NIVED SUDHINDRAN</cp:lastModifiedBy>
  <cp:revision>14</cp:revision>
  <dcterms:created xsi:type="dcterms:W3CDTF">2024-10-10T17:55:21Z</dcterms:created>
  <dcterms:modified xsi:type="dcterms:W3CDTF">2024-10-22T17:47:27Z</dcterms:modified>
</cp:coreProperties>
</file>