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619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89E4-28E4-F12F-5A02-714D82D6E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DD090-F802-3933-CB10-B676DBD85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E1E4-B037-A434-79B9-4F506D5B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041D-F6B1-48AD-9C5C-6619FF04A0D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4635-5EEB-2C41-F165-2AAED62B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F317-515C-6A68-16EB-6BEC9A05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AF7A-C1A5-4D1F-B880-BF9A018F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90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672F-E27B-4B45-EAEB-75C09099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2C829-8E6A-653A-1396-5A1AB8503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CADD-5A2A-F7EF-3AD5-9C5C932C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041D-F6B1-48AD-9C5C-6619FF04A0D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1EF7-42B0-CE32-8F2E-FB63B1DC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6705-A012-DD95-1044-3B70BDCE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AF7A-C1A5-4D1F-B880-BF9A018F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1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D4579-4BED-3137-25F9-BF889A128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AEF9E-6983-5B8F-10D7-9BC124D14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44787-C7E1-7E57-1614-B1955CBA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041D-F6B1-48AD-9C5C-6619FF04A0D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A4125-B7A5-4028-ADB7-5D6F18CD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B91D2-EA3F-650B-25EF-BDE71B8B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AF7A-C1A5-4D1F-B880-BF9A018F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08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8D47-BC82-2C54-60E3-FFC6E1C1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358F-F57B-B0E8-76AF-C486DA46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DE076-DE25-878D-A373-689D8B3E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041D-F6B1-48AD-9C5C-6619FF04A0D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84877-9056-AD9A-1004-0555E2C9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8DBAE-B670-FF52-3A9E-4A3F3C0F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AF7A-C1A5-4D1F-B880-BF9A018F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2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D561-516E-549E-4DCE-0E62CDB0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829A6-D8F1-D31E-2A8C-843C81C4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1D540-C88F-97E9-323C-64209F59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041D-F6B1-48AD-9C5C-6619FF04A0D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13CE6-1F94-F49F-9035-A2CA95AB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915D-42D8-9F6D-F9F7-5B23AC68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AF7A-C1A5-4D1F-B880-BF9A018F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8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3B80-67BD-B3C7-C38F-B4AD3709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7E3B-F273-B896-3B94-D0C554F4B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02440-049E-8978-5188-E73241209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A590D-A81F-D41B-36EF-A090FEA8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041D-F6B1-48AD-9C5C-6619FF04A0D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675C0-AB63-0E06-D6A4-C6D36664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99DBD-B362-43C7-0073-CE7D1648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AF7A-C1A5-4D1F-B880-BF9A018F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70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843D-0B56-D628-6770-87520E64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3AE72-1A69-A5AB-20DF-5D5EC422B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9B7FF-9871-F9DF-6D04-F1AE073F8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BB4E5-8E34-52CF-8959-EF39C30F6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C1F3F-43BA-E29C-005B-BB06EFAEC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12189-2E91-D0E2-6154-3CAFF5AD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041D-F6B1-48AD-9C5C-6619FF04A0D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CBF57-F0D9-70A3-0889-FC1860CB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B7D5B-1BAC-525B-DF61-E06C3E1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AF7A-C1A5-4D1F-B880-BF9A018F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30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257E-AB65-1ACF-9383-006B27EE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941CD-04E8-31A5-FDEA-23E9E297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041D-F6B1-48AD-9C5C-6619FF04A0D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484FD-80F6-AA00-0D40-AFEED1B4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EEA03-80AE-EC3B-9919-30DFB025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AF7A-C1A5-4D1F-B880-BF9A018F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07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EE118-67F3-F943-9DBC-91340A79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041D-F6B1-48AD-9C5C-6619FF04A0D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C7746-3BBA-0513-330C-D5F6719B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5E2D5-6074-563C-5D71-EA44191C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AF7A-C1A5-4D1F-B880-BF9A018F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99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034D-2301-FECF-0705-CB82FFD8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3408-BBAB-312B-DBCA-7580E9A8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7435B-4C04-2C5D-D7BA-B44FCDCAD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7A1-9FC1-7110-EE0D-F6F19736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041D-F6B1-48AD-9C5C-6619FF04A0D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B3B63-FB34-160E-066C-D55A2B01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E39D1-794B-60C4-0185-9DB6E9E7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AF7A-C1A5-4D1F-B880-BF9A018F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93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7CA7-9E40-40AD-7933-90277385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35B04-D56A-8FAA-4854-57E7E52D5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58527-AF0F-ABC9-FC54-7170E7CDB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D0503-1D1B-1C5E-890E-F5505D75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041D-F6B1-48AD-9C5C-6619FF04A0D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8448E-9E5F-DFB5-A052-1E2E1290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D80AA-AFA6-1B4D-5544-345DA100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AF7A-C1A5-4D1F-B880-BF9A018F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12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D91E5-5620-E0CC-B2D4-57593E36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168E5-39F7-66E5-8E77-E112184A9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5EF3-B00F-D27B-F174-126AE3725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041D-F6B1-48AD-9C5C-6619FF04A0D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86CA-9F0C-4F85-DC27-7EDDCE600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180F1-4C40-BBDB-E2EA-2E134D5D5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6AF7A-C1A5-4D1F-B880-BF9A018F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05A228-02E6-A7F9-A3E1-1A5A50E5163C}"/>
              </a:ext>
            </a:extLst>
          </p:cNvPr>
          <p:cNvSpPr/>
          <p:nvPr/>
        </p:nvSpPr>
        <p:spPr>
          <a:xfrm>
            <a:off x="684871" y="921719"/>
            <a:ext cx="1082225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INDEX-MATCH COMBINATION </a:t>
            </a:r>
          </a:p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OVER VLOOKUP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BD9DD-26C8-F091-CF9F-8F6163744A2C}"/>
              </a:ext>
            </a:extLst>
          </p:cNvPr>
          <p:cNvSpPr/>
          <p:nvPr/>
        </p:nvSpPr>
        <p:spPr>
          <a:xfrm>
            <a:off x="1007294" y="4274899"/>
            <a:ext cx="50887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NIVED SUDHINDRAN</a:t>
            </a:r>
          </a:p>
        </p:txBody>
      </p:sp>
    </p:spTree>
    <p:extLst>
      <p:ext uri="{BB962C8B-B14F-4D97-AF65-F5344CB8AC3E}">
        <p14:creationId xmlns:p14="http://schemas.microsoft.com/office/powerpoint/2010/main" val="132150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28B806-B853-D807-DEA8-545C8C1ECCF6}"/>
              </a:ext>
            </a:extLst>
          </p:cNvPr>
          <p:cNvSpPr/>
          <p:nvPr/>
        </p:nvSpPr>
        <p:spPr>
          <a:xfrm>
            <a:off x="517399" y="1467719"/>
            <a:ext cx="1135227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0" dirty="0">
                <a:solidFill>
                  <a:srgbClr val="EEF0FF"/>
                </a:solidFill>
                <a:effectLst/>
                <a:latin typeface="Google Sans"/>
              </a:rPr>
              <a:t>The </a:t>
            </a:r>
            <a:r>
              <a:rPr lang="en-US" sz="5400" b="0" i="0" dirty="0">
                <a:solidFill>
                  <a:schemeClr val="accent2"/>
                </a:solidFill>
                <a:effectLst/>
                <a:latin typeface="Google Sans"/>
              </a:rPr>
              <a:t>INDEX MATCH </a:t>
            </a:r>
            <a:r>
              <a:rPr lang="en-US" sz="5400" b="0" i="0" dirty="0">
                <a:solidFill>
                  <a:srgbClr val="EEF0FF"/>
                </a:solidFill>
                <a:effectLst/>
                <a:latin typeface="Google Sans"/>
              </a:rPr>
              <a:t>function in Excel is a </a:t>
            </a:r>
          </a:p>
          <a:p>
            <a:pPr algn="ctr"/>
            <a:r>
              <a:rPr lang="en-US" sz="5400" b="0" i="0" dirty="0">
                <a:solidFill>
                  <a:srgbClr val="EEF0FF"/>
                </a:solidFill>
                <a:effectLst/>
                <a:latin typeface="Google Sans"/>
              </a:rPr>
              <a:t>combination of the </a:t>
            </a:r>
            <a:r>
              <a:rPr lang="en-US" sz="5400" b="0" i="0" dirty="0">
                <a:solidFill>
                  <a:schemeClr val="accent2"/>
                </a:solidFill>
                <a:effectLst/>
                <a:latin typeface="Google Sans"/>
              </a:rPr>
              <a:t>INDEX</a:t>
            </a:r>
            <a:r>
              <a:rPr lang="en-US" sz="5400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</a:p>
          <a:p>
            <a:pPr algn="ctr"/>
            <a:r>
              <a:rPr lang="en-US" sz="5400" b="0" i="0" dirty="0">
                <a:solidFill>
                  <a:srgbClr val="EEF0FF"/>
                </a:solidFill>
                <a:effectLst/>
                <a:latin typeface="Google Sans"/>
              </a:rPr>
              <a:t>and </a:t>
            </a:r>
            <a:r>
              <a:rPr lang="en-US" sz="5400" b="0" i="0" dirty="0">
                <a:solidFill>
                  <a:schemeClr val="accent2"/>
                </a:solidFill>
                <a:effectLst/>
                <a:latin typeface="Google Sans"/>
              </a:rPr>
              <a:t>MATCH</a:t>
            </a:r>
            <a:r>
              <a:rPr lang="en-US" sz="5400" b="0" i="0" dirty="0">
                <a:solidFill>
                  <a:srgbClr val="EEF0FF"/>
                </a:solidFill>
                <a:effectLst/>
                <a:latin typeface="Google Sans"/>
              </a:rPr>
              <a:t> functions that can be </a:t>
            </a:r>
          </a:p>
          <a:p>
            <a:pPr algn="ctr"/>
            <a:r>
              <a:rPr lang="en-US" sz="5400" b="0" i="0" dirty="0">
                <a:solidFill>
                  <a:srgbClr val="EEF0FF"/>
                </a:solidFill>
                <a:effectLst/>
                <a:latin typeface="Google Sans"/>
              </a:rPr>
              <a:t>used for advanced lookups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778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5E0992-6BF5-DA17-C117-B2689E08A815}"/>
              </a:ext>
            </a:extLst>
          </p:cNvPr>
          <p:cNvSpPr/>
          <p:nvPr/>
        </p:nvSpPr>
        <p:spPr>
          <a:xfrm>
            <a:off x="323422" y="672709"/>
            <a:ext cx="11545156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5400" b="1" i="0" dirty="0">
                <a:solidFill>
                  <a:schemeClr val="accent2"/>
                </a:solidFill>
                <a:effectLst/>
                <a:latin typeface="Google Sans"/>
              </a:rPr>
              <a:t>INDEX</a:t>
            </a:r>
            <a:r>
              <a:rPr lang="en-US" sz="5400" b="0" i="0" dirty="0">
                <a:solidFill>
                  <a:srgbClr val="EEF0FF"/>
                </a:solidFill>
                <a:effectLst/>
                <a:latin typeface="Google Sans"/>
              </a:rPr>
              <a:t>: Returns a cell within a range based on a user-provided count.</a:t>
            </a:r>
          </a:p>
          <a:p>
            <a:pPr algn="l"/>
            <a:endParaRPr lang="en-US" sz="5400" dirty="0">
              <a:solidFill>
                <a:srgbClr val="EEF0FF"/>
              </a:solidFill>
              <a:latin typeface="Google Sans"/>
            </a:endParaRPr>
          </a:p>
          <a:p>
            <a:pPr algn="l"/>
            <a:r>
              <a:rPr lang="en-US" sz="5400" b="1" i="0" dirty="0">
                <a:solidFill>
                  <a:schemeClr val="accent2"/>
                </a:solidFill>
                <a:effectLst/>
                <a:latin typeface="Google Sans"/>
              </a:rPr>
              <a:t>MATCH</a:t>
            </a:r>
            <a:r>
              <a:rPr lang="en-US" sz="5400" b="0" i="0" dirty="0">
                <a:solidFill>
                  <a:srgbClr val="EEF0FF"/>
                </a:solidFill>
                <a:effectLst/>
                <a:latin typeface="Google Sans"/>
              </a:rPr>
              <a:t>: Returns the position of a cell within an array based on a criteria string</a:t>
            </a:r>
          </a:p>
          <a:p>
            <a:pPr algn="l"/>
            <a:endParaRPr lang="en-US" sz="5400" b="0" i="0" dirty="0">
              <a:solidFill>
                <a:srgbClr val="EEF0F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5385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5050E7-CDD6-CF57-D8DD-48E1DF08CB42}"/>
              </a:ext>
            </a:extLst>
          </p:cNvPr>
          <p:cNvSpPr/>
          <p:nvPr/>
        </p:nvSpPr>
        <p:spPr>
          <a:xfrm>
            <a:off x="2211862" y="1515909"/>
            <a:ext cx="77682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i="0" dirty="0">
                <a:solidFill>
                  <a:schemeClr val="accent2"/>
                </a:solidFill>
                <a:effectLst/>
                <a:latin typeface="Aptos Narrow" panose="020B0004020202020204" pitchFamily="34" charset="0"/>
              </a:rPr>
              <a:t>Syntax for INDEX()</a:t>
            </a:r>
          </a:p>
          <a:p>
            <a:pPr algn="ctr"/>
            <a:r>
              <a:rPr lang="pt-BR" sz="3600" b="1" i="0" dirty="0">
                <a:solidFill>
                  <a:srgbClr val="C3C6D6"/>
                </a:solidFill>
                <a:effectLst/>
                <a:latin typeface="Aptos Narrow" panose="020B0004020202020204" pitchFamily="34" charset="0"/>
              </a:rPr>
              <a:t>=INDEX(array, row_num, [column_num])</a:t>
            </a:r>
            <a:endParaRPr lang="en-US" sz="3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EB80AB-E98F-3F9A-AA31-7AE52267CCD6}"/>
              </a:ext>
            </a:extLst>
          </p:cNvPr>
          <p:cNvSpPr/>
          <p:nvPr/>
        </p:nvSpPr>
        <p:spPr>
          <a:xfrm>
            <a:off x="1115438" y="3632196"/>
            <a:ext cx="996112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i="0" dirty="0">
                <a:solidFill>
                  <a:schemeClr val="accent2"/>
                </a:solidFill>
                <a:effectLst/>
                <a:latin typeface="Aptos Narrow" panose="020B0004020202020204" pitchFamily="34" charset="0"/>
              </a:rPr>
              <a:t>Syntax for MATCH()</a:t>
            </a:r>
          </a:p>
          <a:p>
            <a:pPr algn="ctr"/>
            <a:r>
              <a:rPr lang="pt-BR" sz="3600" b="1" i="0" dirty="0">
                <a:solidFill>
                  <a:srgbClr val="C3C6D6"/>
                </a:solidFill>
                <a:effectLst/>
                <a:latin typeface="Aptos Narrow" panose="020B0004020202020204" pitchFamily="34" charset="0"/>
              </a:rPr>
              <a:t>=</a:t>
            </a:r>
            <a:r>
              <a:rPr lang="en-US" sz="3600" b="1" i="0" dirty="0">
                <a:solidFill>
                  <a:srgbClr val="C3C6D6"/>
                </a:solidFill>
                <a:effectLst/>
                <a:latin typeface="Aptos Narrow" panose="020B0004020202020204" pitchFamily="34" charset="0"/>
              </a:rPr>
              <a:t>MATCH(</a:t>
            </a:r>
            <a:r>
              <a:rPr lang="en-US" sz="3600" b="1" i="0" dirty="0" err="1">
                <a:solidFill>
                  <a:srgbClr val="C3C6D6"/>
                </a:solidFill>
                <a:effectLst/>
                <a:latin typeface="Aptos Narrow" panose="020B0004020202020204" pitchFamily="34" charset="0"/>
              </a:rPr>
              <a:t>lookup_value</a:t>
            </a:r>
            <a:r>
              <a:rPr lang="en-US" sz="3600" b="1" i="0" dirty="0">
                <a:solidFill>
                  <a:srgbClr val="C3C6D6"/>
                </a:solidFill>
                <a:effectLst/>
                <a:latin typeface="Aptos Narrow" panose="020B0004020202020204" pitchFamily="34" charset="0"/>
              </a:rPr>
              <a:t>, </a:t>
            </a:r>
            <a:r>
              <a:rPr lang="en-US" sz="3600" b="1" i="0" dirty="0" err="1">
                <a:solidFill>
                  <a:srgbClr val="C3C6D6"/>
                </a:solidFill>
                <a:effectLst/>
                <a:latin typeface="Aptos Narrow" panose="020B0004020202020204" pitchFamily="34" charset="0"/>
              </a:rPr>
              <a:t>lookup_array</a:t>
            </a:r>
            <a:r>
              <a:rPr lang="en-US" sz="3600" b="1" i="0" dirty="0">
                <a:solidFill>
                  <a:srgbClr val="C3C6D6"/>
                </a:solidFill>
                <a:effectLst/>
                <a:latin typeface="Aptos Narrow" panose="020B0004020202020204" pitchFamily="34" charset="0"/>
              </a:rPr>
              <a:t>, [</a:t>
            </a:r>
            <a:r>
              <a:rPr lang="en-US" sz="3600" b="1" i="0" dirty="0" err="1">
                <a:solidFill>
                  <a:srgbClr val="C3C6D6"/>
                </a:solidFill>
                <a:effectLst/>
                <a:latin typeface="Aptos Narrow" panose="020B0004020202020204" pitchFamily="34" charset="0"/>
              </a:rPr>
              <a:t>match_type</a:t>
            </a:r>
            <a:r>
              <a:rPr lang="en-US" sz="3600" b="1" i="0" dirty="0">
                <a:solidFill>
                  <a:srgbClr val="C3C6D6"/>
                </a:solidFill>
                <a:effectLst/>
                <a:latin typeface="Aptos Narrow" panose="020B0004020202020204" pitchFamily="34" charset="0"/>
              </a:rPr>
              <a:t>])</a:t>
            </a:r>
            <a:endParaRPr lang="en-US" sz="3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64879A-CD7F-23EB-4308-4EE862A643DD}"/>
              </a:ext>
            </a:extLst>
          </p:cNvPr>
          <p:cNvSpPr/>
          <p:nvPr/>
        </p:nvSpPr>
        <p:spPr>
          <a:xfrm>
            <a:off x="5786163" y="1737261"/>
            <a:ext cx="6271579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Example: </a:t>
            </a:r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If we want to find the APPLE rate during JULY, we would see the data entered against </a:t>
            </a:r>
          </a:p>
          <a:p>
            <a:pPr algn="just"/>
            <a:r>
              <a:rPr 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Row-7 </a:t>
            </a:r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&amp;</a:t>
            </a:r>
            <a:r>
              <a:rPr 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Col-1 </a:t>
            </a:r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 array </a:t>
            </a:r>
            <a:r>
              <a:rPr 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C3:F14.</a:t>
            </a:r>
          </a:p>
          <a:p>
            <a:pPr algn="just"/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32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i.e</a:t>
            </a:r>
            <a:r>
              <a:rPr 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INDEX(C3:F14,7,1)</a:t>
            </a:r>
          </a:p>
          <a:p>
            <a:pPr algn="ctr"/>
            <a:r>
              <a:rPr lang="en-US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sz="40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8718DA-9A8C-6765-C06E-D4EE8D4C6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25691"/>
              </p:ext>
            </p:extLst>
          </p:nvPr>
        </p:nvGraphicFramePr>
        <p:xfrm>
          <a:off x="206828" y="909947"/>
          <a:ext cx="5486400" cy="489577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180707052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6501824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5832186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55631415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1394409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862257123"/>
                    </a:ext>
                  </a:extLst>
                </a:gridCol>
              </a:tblGrid>
              <a:tr h="569500"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Col-1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Col-2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Col-3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Col-4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013466"/>
                  </a:ext>
                </a:extLst>
              </a:tr>
              <a:tr h="332790"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APPLE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ORANGE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MANGO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PINEAPPLE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065036"/>
                  </a:ext>
                </a:extLst>
              </a:tr>
              <a:tr h="3327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Row-1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784065"/>
                  </a:ext>
                </a:extLst>
              </a:tr>
              <a:tr h="3327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Row-2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27786"/>
                  </a:ext>
                </a:extLst>
              </a:tr>
              <a:tr h="3327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Row-3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728823"/>
                  </a:ext>
                </a:extLst>
              </a:tr>
              <a:tr h="3327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Row-4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9947"/>
                  </a:ext>
                </a:extLst>
              </a:tr>
              <a:tr h="3327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Row-5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718229"/>
                  </a:ext>
                </a:extLst>
              </a:tr>
              <a:tr h="3327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Row-6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53331"/>
                  </a:ext>
                </a:extLst>
              </a:tr>
              <a:tr h="3327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Row-7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3856"/>
                  </a:ext>
                </a:extLst>
              </a:tr>
              <a:tr h="3327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Row-8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52167"/>
                  </a:ext>
                </a:extLst>
              </a:tr>
              <a:tr h="3327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Row-9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66856"/>
                  </a:ext>
                </a:extLst>
              </a:tr>
              <a:tr h="3327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Row-10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13325"/>
                  </a:ext>
                </a:extLst>
              </a:tr>
              <a:tr h="3327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Row-11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598544"/>
                  </a:ext>
                </a:extLst>
              </a:tr>
              <a:tr h="3327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Row-12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27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21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921304-3B15-3A1C-A739-37A374FA9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54531"/>
              </p:ext>
            </p:extLst>
          </p:nvPr>
        </p:nvGraphicFramePr>
        <p:xfrm>
          <a:off x="388257" y="1146878"/>
          <a:ext cx="2997200" cy="1752600"/>
        </p:xfrm>
        <a:graphic>
          <a:graphicData uri="http://schemas.openxmlformats.org/drawingml/2006/table">
            <a:tbl>
              <a:tblPr/>
              <a:tblGrid>
                <a:gridCol w="1701800">
                  <a:extLst>
                    <a:ext uri="{9D8B030D-6E8A-4147-A177-3AD203B41FA5}">
                      <a16:colId xmlns:a16="http://schemas.microsoft.com/office/drawing/2014/main" val="313483051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3372024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Please enter Fruit Name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98048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Please enter Month Name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APPLE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00365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INDEX-MATCH Output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8626" marR="8626" marT="8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29166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1E70896-A1D2-74D7-6F3B-DDF6BFC5FF81}"/>
              </a:ext>
            </a:extLst>
          </p:cNvPr>
          <p:cNvSpPr/>
          <p:nvPr/>
        </p:nvSpPr>
        <p:spPr>
          <a:xfrm>
            <a:off x="3696106" y="837375"/>
            <a:ext cx="8263665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Example: </a:t>
            </a:r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If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JULY</a:t>
            </a:r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was entered in cell J3 and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APPLE</a:t>
            </a:r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in J4, we need to search the entire data table from C3:F14 with MATCH() for JULY and APPLE.</a:t>
            </a:r>
            <a:endParaRPr lang="en-US" sz="40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CEE364-E32B-9200-189C-8A7511CB0DCD}"/>
              </a:ext>
            </a:extLst>
          </p:cNvPr>
          <p:cNvSpPr/>
          <p:nvPr/>
        </p:nvSpPr>
        <p:spPr>
          <a:xfrm>
            <a:off x="388257" y="3429000"/>
            <a:ext cx="11571514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=INDEX(C3:F14, MATCH(J3,B3:B14,0), MATCH(J4,C2:F2,0)) </a:t>
            </a:r>
            <a:endParaRPr lang="en-US" sz="36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573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D019F3-97CE-F611-B90F-F241767D8628}"/>
              </a:ext>
            </a:extLst>
          </p:cNvPr>
          <p:cNvSpPr/>
          <p:nvPr/>
        </p:nvSpPr>
        <p:spPr>
          <a:xfrm>
            <a:off x="2583542" y="2560935"/>
            <a:ext cx="677817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536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290</Words>
  <Application>Microsoft Office PowerPoint</Application>
  <PresentationFormat>Widescreen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 Narrow</vt:lpstr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NIVED SUDHINDRAN</dc:creator>
  <cp:lastModifiedBy>NIVED SUDHINDRAN</cp:lastModifiedBy>
  <cp:revision>6</cp:revision>
  <dcterms:created xsi:type="dcterms:W3CDTF">2024-10-19T17:10:45Z</dcterms:created>
  <dcterms:modified xsi:type="dcterms:W3CDTF">2024-10-19T18:46:37Z</dcterms:modified>
</cp:coreProperties>
</file>