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3" r:id="rId13"/>
    <p:sldId id="262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82"/>
    <a:srgbClr val="CFCBB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9E80-B34D-9DC2-1831-D735EEC1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75E6F-5D8A-024A-EBFA-E5526066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7843-1F0B-0C25-FCD8-3B5695CC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15D2-5DF3-4005-B9D9-6A879A44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61A-FD74-8FA4-C980-737BE082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1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865-3F99-30CD-8CE3-71F12DD9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671F-3911-0191-257A-7B0AB1B3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3292-7E70-19A5-0CBE-3623B55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5E64-76C8-E8C0-68AF-95E7696F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8E0E-1984-C8EA-D897-1F6290F0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50864-E31A-B3DC-180F-486865E43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0CE6F-66D3-8C93-BF60-29A46A1F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FC0F-236A-D736-3282-DFA40142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FFF7-6D09-6CBD-C210-268B223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1126-0CA7-F3D2-FC3E-51BA6A38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5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A012-051A-4B1E-BF5C-F77280E3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6791-3E51-CEBC-26DA-55891F46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65E3-4995-7912-E2EE-59F16F7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58D6-D5F2-8BB2-1732-AFEED6B6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C9AB-44C5-77A6-09FA-19BFE4D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E12-5E91-0217-A303-0A472614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B47F-F29B-F674-8E8A-51EC361F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1B7D-3D51-B636-1001-83F35FE0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6856-DB43-7CF8-E760-53FC3EB0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E6E2-CADC-FBB6-98C1-2B4FC01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DEB-82EF-8FC9-7B7E-87ADDB25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3E77-7B9D-7861-799B-42E5D7749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1400-C031-DA9F-1291-443B7D0A3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C934-9B52-D803-593E-79D22A34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7A1F-4EFB-EE3A-11A8-84C672CA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7F51-8506-69E4-201B-89D192A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2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C023-693C-0259-2E40-0260CC1A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EF29-80A8-165D-0F35-761FB593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1EEC-CCEB-2C34-C6EA-A770FDE9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49B25-8B51-9562-6F7B-0517C490E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FD2F-5BEB-AEB6-BEFC-02D265148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FABBC-40D4-65EC-4C75-6E1B9D1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08018-6EAF-B486-ECB1-6A69F927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4B7F2-F638-0FE2-F425-6FE6D700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3FF0-6C21-B29B-23D5-13207180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035C3-D9BF-6779-A95B-1C704C13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6DFF-34F1-2E1C-D852-F0BE2603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8B9FC-4FBF-C1C5-E3E8-29DB3EE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92693-089E-2D19-F009-90E6648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DA75-8001-D813-DABD-B7ADF65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AA4D-09BA-DD0A-A315-FD1BA5DE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E790-3A22-92DE-A26B-0033731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B12C-2159-AD29-87BF-9E167A06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7CA0-1361-E7E2-43A3-4AF5E25B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389C-9B08-46CE-7268-FEE01B96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B18AD-0DAE-A76F-7756-17EF1673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4416-E559-8489-0824-CB5868C5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10D3-0A12-E667-91D8-AFAE0B15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1F9EF-B538-E5A8-412E-CD9FDBEF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9C819-0FD8-BB73-4ADB-7F9135C8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F32F-E75C-2673-21CD-3B83B2C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3B30-3753-91CA-AA6C-161847C2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A533-2BB3-07DE-9EAA-C91D010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8B160-4560-8BF7-16B9-3EB77E9C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C88E-151D-1666-1C75-88313824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CF04-18E6-2CD8-CF1F-F38EA1A6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D20B-1CDE-43C4-8EB8-9AF38B5A5EE7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D9C4-E427-EC5A-E6E3-6E12EF48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0880-0CC3-9664-064A-0596B24D4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4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7E12770C-73B6-E931-18DC-8E485FDA5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278" y="1310015"/>
            <a:ext cx="10614582" cy="30725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Excel Sorting and Filtering Data</a:t>
            </a:r>
            <a:br>
              <a:rPr lang="en-US" sz="61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</a:br>
            <a:endParaRPr lang="en-US" sz="61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6D937FF-E414-BA3C-6A0A-87E3A8525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68" y="3884842"/>
            <a:ext cx="10407192" cy="2317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CFCBBF"/>
              </a:solidFill>
              <a:latin typeface="Raleway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2E782"/>
                </a:solidFill>
                <a:latin typeface="Raleway" pitchFamily="34" charset="0"/>
              </a:rPr>
              <a:t>By NIVED SUDHINDRAN</a:t>
            </a:r>
          </a:p>
        </p:txBody>
      </p:sp>
    </p:spTree>
    <p:extLst>
      <p:ext uri="{BB962C8B-B14F-4D97-AF65-F5344CB8AC3E}">
        <p14:creationId xmlns:p14="http://schemas.microsoft.com/office/powerpoint/2010/main" val="162099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7D96C-0517-E762-C311-8AF921488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84" y="2778809"/>
            <a:ext cx="6211167" cy="2934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9D3A8-EAAA-D822-1F44-958712E1A358}"/>
              </a:ext>
            </a:extLst>
          </p:cNvPr>
          <p:cNvSpPr txBox="1"/>
          <p:nvPr/>
        </p:nvSpPr>
        <p:spPr>
          <a:xfrm>
            <a:off x="704730" y="952936"/>
            <a:ext cx="764679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2E782"/>
                </a:solidFill>
              </a:rPr>
              <a:t>Objective</a:t>
            </a:r>
            <a:r>
              <a:rPr lang="en-US" dirty="0">
                <a:solidFill>
                  <a:srgbClr val="F2E782"/>
                </a:solidFill>
              </a:rPr>
              <a:t>: We are sorting data based on </a:t>
            </a:r>
          </a:p>
          <a:p>
            <a:endParaRPr lang="en-US" dirty="0">
              <a:solidFill>
                <a:srgbClr val="F2E782"/>
              </a:solidFill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sz="2000" b="1" i="1" dirty="0">
                <a:solidFill>
                  <a:srgbClr val="F2E782"/>
                </a:solidFill>
              </a:rPr>
              <a:t>City  </a:t>
            </a:r>
            <a:r>
              <a:rPr lang="en-US" sz="2000" b="1" i="1" dirty="0">
                <a:solidFill>
                  <a:srgbClr val="F2E782"/>
                </a:solidFill>
                <a:sym typeface="Wingdings" panose="05000000000000000000" pitchFamily="2" charset="2"/>
              </a:rPr>
              <a:t> Alphabetic Order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000" b="1" i="1" dirty="0">
                <a:solidFill>
                  <a:srgbClr val="F2E782"/>
                </a:solidFill>
                <a:sym typeface="Wingdings" panose="05000000000000000000" pitchFamily="2" charset="2"/>
              </a:rPr>
              <a:t>Sub-Category  Alphabetic Order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000" b="1" i="1" dirty="0">
                <a:solidFill>
                  <a:srgbClr val="F2E782"/>
                </a:solidFill>
                <a:sym typeface="Wingdings" panose="05000000000000000000" pitchFamily="2" charset="2"/>
              </a:rPr>
              <a:t>Profit  Descending Order</a:t>
            </a:r>
            <a:endParaRPr lang="en-IN" b="1" i="1" dirty="0">
              <a:solidFill>
                <a:srgbClr val="F2E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2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335280" y="0"/>
            <a:ext cx="7297848" cy="530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Output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550718-1E22-5EBA-9675-2C4D96DD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45" b="5550"/>
          <a:stretch/>
        </p:blipFill>
        <p:spPr>
          <a:xfrm>
            <a:off x="335280" y="1377696"/>
            <a:ext cx="11521440" cy="5230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565F4E-536D-7EB9-413C-2B12FF5C1ED5}"/>
              </a:ext>
            </a:extLst>
          </p:cNvPr>
          <p:cNvSpPr txBox="1"/>
          <p:nvPr/>
        </p:nvSpPr>
        <p:spPr>
          <a:xfrm>
            <a:off x="335280" y="711446"/>
            <a:ext cx="8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E782"/>
                </a:solidFill>
              </a:rPr>
              <a:t>Level 1</a:t>
            </a:r>
            <a:endParaRPr lang="en-IN" dirty="0">
              <a:solidFill>
                <a:srgbClr val="F2E78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C2B36-561D-D491-04C6-B8F4DEEBF1D8}"/>
              </a:ext>
            </a:extLst>
          </p:cNvPr>
          <p:cNvSpPr txBox="1"/>
          <p:nvPr/>
        </p:nvSpPr>
        <p:spPr>
          <a:xfrm>
            <a:off x="5888736" y="705350"/>
            <a:ext cx="8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E782"/>
                </a:solidFill>
              </a:rPr>
              <a:t>Level 2</a:t>
            </a:r>
            <a:endParaRPr lang="en-IN" dirty="0">
              <a:solidFill>
                <a:srgbClr val="F2E78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EFEF6-707E-46CA-C0EB-359F8D947CB6}"/>
              </a:ext>
            </a:extLst>
          </p:cNvPr>
          <p:cNvSpPr txBox="1"/>
          <p:nvPr/>
        </p:nvSpPr>
        <p:spPr>
          <a:xfrm>
            <a:off x="10668000" y="690110"/>
            <a:ext cx="8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E782"/>
                </a:solidFill>
              </a:rPr>
              <a:t>Level 3</a:t>
            </a:r>
            <a:endParaRPr lang="en-IN" dirty="0">
              <a:solidFill>
                <a:srgbClr val="F2E782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C69D1B0-C313-564F-341C-4E27344C7D0F}"/>
              </a:ext>
            </a:extLst>
          </p:cNvPr>
          <p:cNvSpPr/>
          <p:nvPr/>
        </p:nvSpPr>
        <p:spPr>
          <a:xfrm>
            <a:off x="596445" y="1014460"/>
            <a:ext cx="226194" cy="530352"/>
          </a:xfrm>
          <a:prstGeom prst="downArrow">
            <a:avLst/>
          </a:prstGeom>
          <a:solidFill>
            <a:srgbClr val="F2E7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2CD7CE0-06BD-BF81-0F15-9EF58C443B50}"/>
              </a:ext>
            </a:extLst>
          </p:cNvPr>
          <p:cNvSpPr/>
          <p:nvPr/>
        </p:nvSpPr>
        <p:spPr>
          <a:xfrm>
            <a:off x="6196744" y="1008364"/>
            <a:ext cx="226194" cy="530352"/>
          </a:xfrm>
          <a:prstGeom prst="downArrow">
            <a:avLst/>
          </a:prstGeom>
          <a:solidFill>
            <a:srgbClr val="F2E7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9BE775E-C65A-F405-244C-37664768A2A2}"/>
              </a:ext>
            </a:extLst>
          </p:cNvPr>
          <p:cNvSpPr/>
          <p:nvPr/>
        </p:nvSpPr>
        <p:spPr>
          <a:xfrm>
            <a:off x="10948255" y="980301"/>
            <a:ext cx="226194" cy="530352"/>
          </a:xfrm>
          <a:prstGeom prst="downArrow">
            <a:avLst/>
          </a:prstGeom>
          <a:solidFill>
            <a:srgbClr val="F2E7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6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724488" y="1002827"/>
            <a:ext cx="98947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u="sng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Filtering of Data</a:t>
            </a:r>
            <a:endParaRPr lang="en-US" sz="4450" b="1" u="sng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914400" y="2194833"/>
            <a:ext cx="104973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</a:rPr>
              <a:t>Filtering data in Excel is useful for organizing large amounts of data, making workbooks more</a:t>
            </a:r>
          </a:p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</a:rPr>
              <a:t>efficient, and analyzing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06FA8-3463-9FD2-DAB3-1167748363C4}"/>
              </a:ext>
            </a:extLst>
          </p:cNvPr>
          <p:cNvSpPr txBox="1"/>
          <p:nvPr/>
        </p:nvSpPr>
        <p:spPr>
          <a:xfrm>
            <a:off x="1475232" y="3429000"/>
            <a:ext cx="9329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2E782"/>
                </a:solidFill>
                <a:latin typeface="Prata"/>
              </a:rPr>
              <a:t>Focus on relevant data</a:t>
            </a:r>
            <a:r>
              <a:rPr lang="en-US" sz="2000" dirty="0">
                <a:solidFill>
                  <a:srgbClr val="F2E782"/>
                </a:solidFill>
                <a:latin typeface="Prata"/>
              </a:rPr>
              <a:t>: </a:t>
            </a:r>
            <a:r>
              <a:rPr lang="en-US" sz="2000" i="1" dirty="0">
                <a:solidFill>
                  <a:srgbClr val="F2E782"/>
                </a:solidFill>
                <a:latin typeface="Prata"/>
              </a:rPr>
              <a:t>Filters temporarily hide data so you can focus on what you want to see.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2E782"/>
                </a:solidFill>
                <a:latin typeface="Prata"/>
              </a:rPr>
              <a:t>Analyze data</a:t>
            </a:r>
            <a:r>
              <a:rPr lang="en-US" sz="2000" dirty="0">
                <a:solidFill>
                  <a:srgbClr val="F2E782"/>
                </a:solidFill>
                <a:latin typeface="Prata"/>
              </a:rPr>
              <a:t>: </a:t>
            </a:r>
            <a:r>
              <a:rPr lang="en-US" sz="2000" i="1" dirty="0">
                <a:solidFill>
                  <a:srgbClr val="F2E782"/>
                </a:solidFill>
                <a:latin typeface="Prata"/>
              </a:rPr>
              <a:t>Filters can help you analyze data by showing only rows that meet certain criteria</a:t>
            </a:r>
            <a:r>
              <a:rPr lang="en-US" sz="2000" dirty="0">
                <a:solidFill>
                  <a:srgbClr val="F2E782"/>
                </a:solidFill>
                <a:latin typeface="Prat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2E782"/>
                </a:solidFill>
                <a:latin typeface="Prata"/>
              </a:rPr>
              <a:t>Organize data</a:t>
            </a:r>
            <a:r>
              <a:rPr lang="en-US" sz="2000" dirty="0">
                <a:solidFill>
                  <a:srgbClr val="F2E782"/>
                </a:solidFill>
                <a:latin typeface="Prata"/>
              </a:rPr>
              <a:t>: </a:t>
            </a:r>
            <a:r>
              <a:rPr lang="en-US" sz="2000" i="1" dirty="0">
                <a:solidFill>
                  <a:srgbClr val="F2E782"/>
                </a:solidFill>
                <a:latin typeface="Prata"/>
              </a:rPr>
              <a:t>Filtering, sorting, and grouping rows can help you organize large amounts of data</a:t>
            </a:r>
            <a:r>
              <a:rPr lang="en-US" sz="2000" dirty="0">
                <a:solidFill>
                  <a:srgbClr val="F2E782"/>
                </a:solidFill>
                <a:latin typeface="Prat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2E782"/>
                </a:solidFill>
                <a:latin typeface="Prata"/>
              </a:rPr>
              <a:t>Make workbooks more presentable</a:t>
            </a:r>
            <a:r>
              <a:rPr lang="en-US" sz="2000" dirty="0">
                <a:solidFill>
                  <a:srgbClr val="F2E782"/>
                </a:solidFill>
                <a:latin typeface="Prata"/>
              </a:rPr>
              <a:t>: </a:t>
            </a:r>
            <a:r>
              <a:rPr lang="en-US" sz="2000" i="1" dirty="0">
                <a:solidFill>
                  <a:srgbClr val="F2E782"/>
                </a:solidFill>
                <a:latin typeface="Prata"/>
              </a:rPr>
              <a:t>Filters can make workbooks more presentable for viewers</a:t>
            </a:r>
            <a:r>
              <a:rPr lang="en-US" sz="2000" dirty="0">
                <a:solidFill>
                  <a:srgbClr val="F2E782"/>
                </a:solidFill>
                <a:latin typeface="Prat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0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882984" y="880907"/>
            <a:ext cx="98947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u="sng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Filtering Data</a:t>
            </a:r>
            <a:endParaRPr lang="en-US" sz="445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18837-DC55-E2ED-7182-297AEC00772B}"/>
              </a:ext>
            </a:extLst>
          </p:cNvPr>
          <p:cNvSpPr txBox="1"/>
          <p:nvPr/>
        </p:nvSpPr>
        <p:spPr>
          <a:xfrm>
            <a:off x="2889504" y="2420773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2E782"/>
                </a:solidFill>
              </a:rPr>
              <a:t>To filter data in Excel, you can:</a:t>
            </a:r>
          </a:p>
          <a:p>
            <a:endParaRPr lang="en-US" sz="2400" dirty="0">
              <a:solidFill>
                <a:srgbClr val="F2E782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2E782"/>
                </a:solidFill>
              </a:rPr>
              <a:t>Select a cell in the range or table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2E782"/>
                </a:solidFill>
              </a:rPr>
              <a:t>Select the column header arrow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2E782"/>
                </a:solidFill>
              </a:rPr>
              <a:t>Select Text Filters or Number Filters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2E782"/>
                </a:solidFill>
              </a:rPr>
              <a:t>Select a comparison, like Between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2E782"/>
                </a:solidFill>
              </a:rPr>
              <a:t>Select OK</a:t>
            </a:r>
            <a:endParaRPr lang="en-IN" sz="2400" dirty="0">
              <a:solidFill>
                <a:srgbClr val="F2E7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3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1553544" y="0"/>
            <a:ext cx="98947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u="sng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 view only data from the Country “MEXICO”</a:t>
            </a:r>
            <a:endParaRPr lang="en-US" sz="320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A28F0-EAAF-B360-CE1A-438EBA15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884005"/>
            <a:ext cx="10833263" cy="5675291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5609453-DFCB-8DCC-8E1E-5BC33BFE3C69}"/>
              </a:ext>
            </a:extLst>
          </p:cNvPr>
          <p:cNvSpPr/>
          <p:nvPr/>
        </p:nvSpPr>
        <p:spPr>
          <a:xfrm>
            <a:off x="8875776" y="884005"/>
            <a:ext cx="265978" cy="1008279"/>
          </a:xfrm>
          <a:prstGeom prst="downArrow">
            <a:avLst/>
          </a:prstGeom>
          <a:solidFill>
            <a:srgbClr val="F2E7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3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1553544" y="0"/>
            <a:ext cx="98947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u="sng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 view only data from the Customer name “Eva Jacobs”</a:t>
            </a:r>
            <a:endParaRPr lang="en-US" sz="32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232F7-B674-6F45-46C6-48A510C9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884006"/>
            <a:ext cx="10833263" cy="5450890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5609453-DFCB-8DCC-8E1E-5BC33BFE3C69}"/>
              </a:ext>
            </a:extLst>
          </p:cNvPr>
          <p:cNvSpPr/>
          <p:nvPr/>
        </p:nvSpPr>
        <p:spPr>
          <a:xfrm>
            <a:off x="5671613" y="1018830"/>
            <a:ext cx="265978" cy="1008279"/>
          </a:xfrm>
          <a:prstGeom prst="downArrow">
            <a:avLst/>
          </a:prstGeom>
          <a:solidFill>
            <a:srgbClr val="F2E7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3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2142267" y="2984326"/>
            <a:ext cx="9894744" cy="889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11500" b="1" u="sng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THANK YOU</a:t>
            </a:r>
            <a:endParaRPr lang="en-US" sz="11500" b="1" u="sng" dirty="0"/>
          </a:p>
        </p:txBody>
      </p:sp>
    </p:spTree>
    <p:extLst>
      <p:ext uri="{BB962C8B-B14F-4D97-AF65-F5344CB8AC3E}">
        <p14:creationId xmlns:p14="http://schemas.microsoft.com/office/powerpoint/2010/main" val="45374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724488" y="1002827"/>
            <a:ext cx="98947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u="sng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Sorting of Data</a:t>
            </a:r>
            <a:endParaRPr lang="en-US" sz="4450" b="1" u="sng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1A8C71-1C9E-7A90-DD08-0B2A3624CDD2}"/>
              </a:ext>
            </a:extLst>
          </p:cNvPr>
          <p:cNvSpPr/>
          <p:nvPr/>
        </p:nvSpPr>
        <p:spPr>
          <a:xfrm>
            <a:off x="914400" y="2194833"/>
            <a:ext cx="104973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</a:rPr>
              <a:t>Sorting is used to list data in Ascending or Descending order based on Numbers, Dates </a:t>
            </a:r>
          </a:p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</a:rPr>
              <a:t>or Alphabetic Order.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06FA8-3463-9FD2-DAB3-1167748363C4}"/>
              </a:ext>
            </a:extLst>
          </p:cNvPr>
          <p:cNvSpPr txBox="1"/>
          <p:nvPr/>
        </p:nvSpPr>
        <p:spPr>
          <a:xfrm>
            <a:off x="914400" y="3429000"/>
            <a:ext cx="9889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2E782"/>
                </a:solidFill>
                <a:latin typeface="Prata"/>
              </a:rPr>
              <a:t>Sorting can be done in two types-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F2E782"/>
                </a:solidFill>
                <a:latin typeface="Prata"/>
              </a:rPr>
              <a:t>Single Column Sorting</a:t>
            </a:r>
          </a:p>
          <a:p>
            <a:pPr lvl="2"/>
            <a:r>
              <a:rPr lang="en-US" sz="2000" dirty="0">
                <a:solidFill>
                  <a:srgbClr val="F2E782"/>
                </a:solidFill>
                <a:latin typeface="Prata"/>
              </a:rPr>
              <a:t>When sorting operation is performed on a single column</a:t>
            </a:r>
          </a:p>
          <a:p>
            <a:pPr lvl="2"/>
            <a:endParaRPr lang="en-US" sz="2000" dirty="0">
              <a:solidFill>
                <a:srgbClr val="F2E782"/>
              </a:solidFill>
              <a:latin typeface="Prat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F2E782"/>
                </a:solidFill>
                <a:latin typeface="Prata"/>
              </a:rPr>
              <a:t>Multiple Column Sorting </a:t>
            </a:r>
          </a:p>
          <a:p>
            <a:pPr lvl="1"/>
            <a:r>
              <a:rPr lang="en-US" sz="2000" dirty="0">
                <a:solidFill>
                  <a:srgbClr val="F2E782"/>
                </a:solidFill>
                <a:latin typeface="Prata"/>
              </a:rPr>
              <a:t>	When Multi-level sorting is required based on multiple columns</a:t>
            </a:r>
            <a:endParaRPr lang="en-IN" sz="2000" dirty="0">
              <a:solidFill>
                <a:srgbClr val="F2E782"/>
              </a:solidFill>
              <a:latin typeface="Prata"/>
            </a:endParaRPr>
          </a:p>
        </p:txBody>
      </p:sp>
    </p:spTree>
    <p:extLst>
      <p:ext uri="{BB962C8B-B14F-4D97-AF65-F5344CB8AC3E}">
        <p14:creationId xmlns:p14="http://schemas.microsoft.com/office/powerpoint/2010/main" val="407776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590376" y="0"/>
            <a:ext cx="98947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u="sng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Sorting of Data</a:t>
            </a:r>
            <a:endParaRPr lang="en-US" sz="445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DD9BD-8336-A28D-08BF-39210FC3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4" y="1092708"/>
            <a:ext cx="9729216" cy="54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2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4540584" y="660029"/>
            <a:ext cx="72978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 sort data in ascending order of </a:t>
            </a:r>
            <a:r>
              <a:rPr lang="en-US" sz="3200" b="1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Row_ID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0170FE-651D-CB57-7E4D-D28E9E55E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16" y="660029"/>
            <a:ext cx="2962688" cy="2476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4F7612-E675-CCB2-60FB-544DD7871F21}"/>
              </a:ext>
            </a:extLst>
          </p:cNvPr>
          <p:cNvSpPr txBox="1"/>
          <p:nvPr/>
        </p:nvSpPr>
        <p:spPr>
          <a:xfrm>
            <a:off x="5338024" y="1559898"/>
            <a:ext cx="570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E782"/>
                </a:solidFill>
              </a:rPr>
              <a:t>Right Click on Header </a:t>
            </a:r>
            <a:r>
              <a:rPr lang="en-US" dirty="0" err="1">
                <a:solidFill>
                  <a:srgbClr val="F2E782"/>
                </a:solidFill>
              </a:rPr>
              <a:t>Row_ID</a:t>
            </a:r>
            <a:r>
              <a:rPr lang="en-US" dirty="0">
                <a:solidFill>
                  <a:srgbClr val="F2E782"/>
                </a:solidFill>
              </a:rPr>
              <a:t> and select - </a:t>
            </a:r>
          </a:p>
          <a:p>
            <a:r>
              <a:rPr lang="en-US" dirty="0">
                <a:solidFill>
                  <a:srgbClr val="F2E782"/>
                </a:solidFill>
              </a:rPr>
              <a:t>	</a:t>
            </a:r>
            <a:r>
              <a:rPr lang="en-US" sz="2000" b="1" i="1" dirty="0">
                <a:solidFill>
                  <a:srgbClr val="F2E782"/>
                </a:solidFill>
              </a:rPr>
              <a:t>Sort Smallest to Largest</a:t>
            </a:r>
            <a:endParaRPr lang="en-IN" b="1" i="1" dirty="0">
              <a:solidFill>
                <a:srgbClr val="F2E78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B236FA-9894-0947-3220-7D422AFB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16" y="3717625"/>
            <a:ext cx="2962688" cy="2476846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79506241-19F8-789A-C748-186AA6A90555}"/>
              </a:ext>
            </a:extLst>
          </p:cNvPr>
          <p:cNvSpPr/>
          <p:nvPr/>
        </p:nvSpPr>
        <p:spPr>
          <a:xfrm>
            <a:off x="4692984" y="3970157"/>
            <a:ext cx="72978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To sort data in descending order of </a:t>
            </a:r>
            <a:r>
              <a:rPr lang="en-US" sz="3200" b="1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Row_ID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E14E5-C773-89C7-2CDF-31F3120948C3}"/>
              </a:ext>
            </a:extLst>
          </p:cNvPr>
          <p:cNvSpPr txBox="1"/>
          <p:nvPr/>
        </p:nvSpPr>
        <p:spPr>
          <a:xfrm>
            <a:off x="5490424" y="4870026"/>
            <a:ext cx="57029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E782"/>
                </a:solidFill>
              </a:rPr>
              <a:t>Right Click on Header </a:t>
            </a:r>
            <a:r>
              <a:rPr lang="en-US" dirty="0" err="1">
                <a:solidFill>
                  <a:srgbClr val="F2E782"/>
                </a:solidFill>
              </a:rPr>
              <a:t>Row_ID</a:t>
            </a:r>
            <a:r>
              <a:rPr lang="en-US" dirty="0">
                <a:solidFill>
                  <a:srgbClr val="F2E782"/>
                </a:solidFill>
              </a:rPr>
              <a:t> and select - </a:t>
            </a:r>
          </a:p>
          <a:p>
            <a:r>
              <a:rPr lang="en-US" dirty="0">
                <a:solidFill>
                  <a:srgbClr val="F2E782"/>
                </a:solidFill>
              </a:rPr>
              <a:t>	</a:t>
            </a:r>
            <a:r>
              <a:rPr lang="en-US" sz="2000" b="1" i="1" dirty="0">
                <a:solidFill>
                  <a:srgbClr val="F2E782"/>
                </a:solidFill>
              </a:rPr>
              <a:t>Sort Largest to Smallest</a:t>
            </a:r>
            <a:endParaRPr lang="en-IN" b="1" i="1" dirty="0">
              <a:solidFill>
                <a:srgbClr val="F2E782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260905-047F-6194-5893-C157A0C995AC}"/>
              </a:ext>
            </a:extLst>
          </p:cNvPr>
          <p:cNvSpPr/>
          <p:nvPr/>
        </p:nvSpPr>
        <p:spPr>
          <a:xfrm rot="10800000">
            <a:off x="3284409" y="1242877"/>
            <a:ext cx="757990" cy="2715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8C4E80-03B8-A8B0-6C87-747439AA8ADD}"/>
              </a:ext>
            </a:extLst>
          </p:cNvPr>
          <p:cNvSpPr/>
          <p:nvPr/>
        </p:nvSpPr>
        <p:spPr>
          <a:xfrm rot="10800000">
            <a:off x="3284409" y="4604117"/>
            <a:ext cx="757990" cy="27155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682752" y="205621"/>
            <a:ext cx="100705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sorted in ascending order of “</a:t>
            </a:r>
            <a:r>
              <a:rPr lang="en-US" sz="4800" b="1" i="1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Row_ID</a:t>
            </a:r>
            <a:r>
              <a:rPr lang="en-US" sz="48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”</a:t>
            </a:r>
            <a:endParaRPr lang="en-US" sz="445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50C2F-158D-E4AA-B9FF-2C21AF75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72" y="914400"/>
            <a:ext cx="10176256" cy="57241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F4314F-EA07-D937-1F26-A1D1F32ECDB2}"/>
              </a:ext>
            </a:extLst>
          </p:cNvPr>
          <p:cNvSpPr/>
          <p:nvPr/>
        </p:nvSpPr>
        <p:spPr>
          <a:xfrm>
            <a:off x="1170432" y="2426207"/>
            <a:ext cx="498909" cy="366177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0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316992" y="205621"/>
            <a:ext cx="104363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sorted in descending order of “</a:t>
            </a:r>
            <a:r>
              <a:rPr lang="en-US" sz="4800" b="1" i="1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Row_ID</a:t>
            </a:r>
            <a:r>
              <a:rPr lang="en-US" sz="48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”</a:t>
            </a:r>
            <a:endParaRPr lang="en-US" sz="445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50C2F-158D-E4AA-B9FF-2C21AF75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72" y="914400"/>
            <a:ext cx="10176256" cy="5724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69130-D4D5-D60E-5CD5-CB3D083E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72" y="914400"/>
            <a:ext cx="10176256" cy="5724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CCFA57-723C-E481-2B35-A48B7449EED4}"/>
              </a:ext>
            </a:extLst>
          </p:cNvPr>
          <p:cNvSpPr/>
          <p:nvPr/>
        </p:nvSpPr>
        <p:spPr>
          <a:xfrm>
            <a:off x="1170432" y="2426207"/>
            <a:ext cx="498909" cy="366177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6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207264" y="205621"/>
            <a:ext cx="118750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sorted in ascending order of “</a:t>
            </a:r>
            <a:r>
              <a:rPr lang="en-US" sz="4800" b="1" i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Order Date</a:t>
            </a:r>
            <a:r>
              <a:rPr lang="en-US" sz="48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”</a:t>
            </a:r>
            <a:endParaRPr lang="en-US" sz="445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50C2F-158D-E4AA-B9FF-2C21AF75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72" y="914400"/>
            <a:ext cx="10176256" cy="5724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8BFE0-DB9E-1320-9313-12B730417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72" y="914400"/>
            <a:ext cx="10176256" cy="57241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6268D4-4651-0BFB-EE37-F805523DDD73}"/>
              </a:ext>
            </a:extLst>
          </p:cNvPr>
          <p:cNvSpPr/>
          <p:nvPr/>
        </p:nvSpPr>
        <p:spPr>
          <a:xfrm>
            <a:off x="2971800" y="1732547"/>
            <a:ext cx="757989" cy="43554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1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858600" y="205621"/>
            <a:ext cx="98947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 sorted in ascending order of “</a:t>
            </a:r>
            <a:r>
              <a:rPr lang="en-US" sz="4800" b="1" i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Unit SP</a:t>
            </a:r>
            <a:r>
              <a:rPr lang="en-US" sz="48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”</a:t>
            </a:r>
            <a:endParaRPr lang="en-US" sz="4450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50C2F-158D-E4AA-B9FF-2C21AF75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72" y="914400"/>
            <a:ext cx="10176256" cy="5724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69130-D4D5-D60E-5CD5-CB3D083E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72" y="914400"/>
            <a:ext cx="10176256" cy="5724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6DFAE8-C4DE-DB6A-E19B-E56C200D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72" y="914400"/>
            <a:ext cx="10176256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7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2D01B6B-2881-394E-5AA6-8431847B1FC6}"/>
              </a:ext>
            </a:extLst>
          </p:cNvPr>
          <p:cNvSpPr/>
          <p:nvPr/>
        </p:nvSpPr>
        <p:spPr>
          <a:xfrm>
            <a:off x="2089992" y="428381"/>
            <a:ext cx="72978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 Multi-level or Multiple Column Sorting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F7612-E675-CCB2-60FB-544DD7871F21}"/>
              </a:ext>
            </a:extLst>
          </p:cNvPr>
          <p:cNvSpPr txBox="1"/>
          <p:nvPr/>
        </p:nvSpPr>
        <p:spPr>
          <a:xfrm>
            <a:off x="741306" y="1416232"/>
            <a:ext cx="570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E782"/>
                </a:solidFill>
              </a:rPr>
              <a:t>Go to - 	</a:t>
            </a:r>
            <a:r>
              <a:rPr lang="en-US" sz="2000" b="1" i="1" dirty="0">
                <a:solidFill>
                  <a:srgbClr val="F2E782"/>
                </a:solidFill>
              </a:rPr>
              <a:t>HOME tab  </a:t>
            </a:r>
            <a:r>
              <a:rPr lang="en-US" sz="2000" b="1" i="1" dirty="0">
                <a:solidFill>
                  <a:srgbClr val="F2E782"/>
                </a:solidFill>
                <a:sym typeface="Wingdings" panose="05000000000000000000" pitchFamily="2" charset="2"/>
              </a:rPr>
              <a:t>  Sort &amp; Filter</a:t>
            </a:r>
            <a:endParaRPr lang="en-IN" b="1" i="1" dirty="0">
              <a:solidFill>
                <a:srgbClr val="F2E78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7C2DA-9C60-8D89-F7B3-16F5E925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90" y="3582207"/>
            <a:ext cx="2257740" cy="2953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59BBE-5248-F90E-0AF8-E48F227717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00"/>
          <a:stretch/>
        </p:blipFill>
        <p:spPr>
          <a:xfrm>
            <a:off x="437802" y="1804416"/>
            <a:ext cx="11423904" cy="13239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8C4E80-03B8-A8B0-6C87-747439AA8ADD}"/>
              </a:ext>
            </a:extLst>
          </p:cNvPr>
          <p:cNvSpPr/>
          <p:nvPr/>
        </p:nvSpPr>
        <p:spPr>
          <a:xfrm rot="10800000">
            <a:off x="4748230" y="5156630"/>
            <a:ext cx="1207917" cy="2491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C3A94-57C3-23E1-F504-A5343AABA6AE}"/>
              </a:ext>
            </a:extLst>
          </p:cNvPr>
          <p:cNvSpPr txBox="1"/>
          <p:nvPr/>
        </p:nvSpPr>
        <p:spPr>
          <a:xfrm>
            <a:off x="5956147" y="5058788"/>
            <a:ext cx="364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E782"/>
                </a:solidFill>
              </a:rPr>
              <a:t>Select - 	</a:t>
            </a:r>
            <a:r>
              <a:rPr lang="en-US" sz="2000" b="1" i="1" dirty="0">
                <a:solidFill>
                  <a:srgbClr val="F2E782"/>
                </a:solidFill>
              </a:rPr>
              <a:t>Custom Sort…</a:t>
            </a:r>
            <a:endParaRPr lang="en-IN" b="1" i="1" dirty="0">
              <a:solidFill>
                <a:srgbClr val="F2E78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F7193F-32AB-2AD5-54C4-E2F4EB8FECD4}"/>
              </a:ext>
            </a:extLst>
          </p:cNvPr>
          <p:cNvSpPr/>
          <p:nvPr/>
        </p:nvSpPr>
        <p:spPr>
          <a:xfrm>
            <a:off x="10233764" y="2141951"/>
            <a:ext cx="463463" cy="8768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5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366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Prata</vt:lpstr>
      <vt:lpstr>Raleway</vt:lpstr>
      <vt:lpstr>Wingdings</vt:lpstr>
      <vt:lpstr>Office Theme</vt:lpstr>
      <vt:lpstr>Excel Sorting and Filtering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 SUDHINDRAN</dc:creator>
  <cp:lastModifiedBy>NIVED SUDHINDRAN</cp:lastModifiedBy>
  <cp:revision>16</cp:revision>
  <dcterms:created xsi:type="dcterms:W3CDTF">2024-10-10T17:55:21Z</dcterms:created>
  <dcterms:modified xsi:type="dcterms:W3CDTF">2024-10-16T18:15:08Z</dcterms:modified>
</cp:coreProperties>
</file>