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6dd21fb7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6dd21fb7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6dd21fb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6dd21fb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6dd21fb7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6dd21fb7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6dd21fb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6dd21fb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6dd21fb7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6dd21fb7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6dd21fb7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6dd21fb7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6dd21fb7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6dd21fb7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6dd21fb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6dd21fb7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6dd21fb7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6dd21fb7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dd21fb7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6dd21fb7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6dd21fb7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6dd21fb7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6dd21fb7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6dd21fb7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6dd21fb7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6dd21fb7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6dd21fb7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6dd21fb7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6dd21fb7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6dd21fb7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b86a9fd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b86a9fd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6dd21fb7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6dd21fb7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6dd21fb7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6dd21fb7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6dd21fb7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6dd21fb7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6dd21fb7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6dd21fb7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6dd21fb7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6dd21fb7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6dd21fb7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6dd21fb7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6dd21fb7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6dd21fb7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distribution of age among the clients?</a:t>
            </a:r>
            <a:endParaRPr b="1" sz="16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0" y="519300"/>
            <a:ext cx="6073074" cy="386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872125" y="604550"/>
            <a:ext cx="7048200" cy="4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Distribution of the Last Contact Day of the Month</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showing the distribution of the last contact day of the month, with the x-axis representing the days and the y-axis representing the number of contacts.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Certain days of the month (e.g., 20th, 18th, 21st) have higher contact frequencies.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could help the bank optimize its contact strategy by focusing on the most effective days.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How does the last contact month vary among the clients?</a:t>
            </a:r>
            <a:endParaRPr b="1" sz="1600">
              <a:latin typeface="Times New Roman"/>
              <a:ea typeface="Times New Roman"/>
              <a:cs typeface="Times New Roman"/>
              <a:sym typeface="Times New Roman"/>
            </a:endParaRPr>
          </a:p>
        </p:txBody>
      </p:sp>
      <p:pic>
        <p:nvPicPr>
          <p:cNvPr id="110" name="Google Shape;110;p23"/>
          <p:cNvPicPr preferRelativeResize="0"/>
          <p:nvPr/>
        </p:nvPicPr>
        <p:blipFill>
          <a:blip r:embed="rId3">
            <a:alphaModFix/>
          </a:blip>
          <a:stretch>
            <a:fillRect/>
          </a:stretch>
        </p:blipFill>
        <p:spPr>
          <a:xfrm>
            <a:off x="691825" y="431100"/>
            <a:ext cx="7159201" cy="451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872125" y="604550"/>
            <a:ext cx="7048200" cy="4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Distribution of the Last Contact Month</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or bar chart showing the distribution of the last contact month, with the x-axis representing months and the y-axis representing the number of contacts.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May is the most common month for client contacts, followed by July and August.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seasonal trend could inform the bank's marketing and outreach strategies.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distribution of the duration of the last contact?</a:t>
            </a:r>
            <a:endParaRPr b="1" sz="1600">
              <a:latin typeface="Times New Roman"/>
              <a:ea typeface="Times New Roman"/>
              <a:cs typeface="Times New Roman"/>
              <a:sym typeface="Times New Roman"/>
            </a:endParaRPr>
          </a:p>
        </p:txBody>
      </p:sp>
      <p:pic>
        <p:nvPicPr>
          <p:cNvPr id="121" name="Google Shape;121;p25"/>
          <p:cNvPicPr preferRelativeResize="0"/>
          <p:nvPr/>
        </p:nvPicPr>
        <p:blipFill>
          <a:blip r:embed="rId3">
            <a:alphaModFix/>
          </a:blip>
          <a:stretch>
            <a:fillRect/>
          </a:stretch>
        </p:blipFill>
        <p:spPr>
          <a:xfrm>
            <a:off x="935325" y="484400"/>
            <a:ext cx="5745190" cy="440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nvSpPr>
        <p:spPr>
          <a:xfrm>
            <a:off x="872125" y="604550"/>
            <a:ext cx="7048200" cy="4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 Distribution of the Duration of the Last Contact</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showing the distribution of the duration of the last contact, with the x-axis representing the duration in seconds and the y-axis representing the number of clients contacted.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duration of contacts varies, with most contacts lasting between 89 and 124 seconds.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Understanding contact duration can help improve the efficiency and effectiveness of communication with clients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How many contacts were performed during the campaign for each client?</a:t>
            </a:r>
            <a:endParaRPr b="1" sz="1600">
              <a:latin typeface="Times New Roman"/>
              <a:ea typeface="Times New Roman"/>
              <a:cs typeface="Times New Roman"/>
              <a:sym typeface="Times New Roman"/>
            </a:endParaRPr>
          </a:p>
        </p:txBody>
      </p:sp>
      <p:pic>
        <p:nvPicPr>
          <p:cNvPr id="132" name="Google Shape;132;p27"/>
          <p:cNvPicPr preferRelativeResize="0"/>
          <p:nvPr/>
        </p:nvPicPr>
        <p:blipFill>
          <a:blip r:embed="rId3">
            <a:alphaModFix/>
          </a:blip>
          <a:stretch>
            <a:fillRect/>
          </a:stretch>
        </p:blipFill>
        <p:spPr>
          <a:xfrm>
            <a:off x="152400" y="583500"/>
            <a:ext cx="6943369" cy="4407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nvSpPr>
        <p:spPr>
          <a:xfrm>
            <a:off x="693725" y="346875"/>
            <a:ext cx="7048200" cy="4659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Number of Contacts Performed During the Campaign for Each Client</a:t>
            </a:r>
            <a:endParaRPr b="1"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showing the number of contacts performed during the campaign for each client, with the x-axis representing the number of contacts and the y-axis representing the number of clients.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majority of clients were contacted between one and two times during the campaign, with a steep decline in the number of clients contacted more frequently. This suggests a campaign strategy focusing on initial outreach with limited follow-up for most clients.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0" y="0"/>
            <a:ext cx="8812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distribution of the number of days passed since the client was last contacted from a previous campaign?</a:t>
            </a:r>
            <a:endParaRPr b="1" sz="1600">
              <a:latin typeface="Times New Roman"/>
              <a:ea typeface="Times New Roman"/>
              <a:cs typeface="Times New Roman"/>
              <a:sym typeface="Times New Roman"/>
            </a:endParaRPr>
          </a:p>
        </p:txBody>
      </p:sp>
      <p:pic>
        <p:nvPicPr>
          <p:cNvPr id="143" name="Google Shape;143;p29"/>
          <p:cNvPicPr preferRelativeResize="0"/>
          <p:nvPr/>
        </p:nvPicPr>
        <p:blipFill>
          <a:blip r:embed="rId3">
            <a:alphaModFix/>
          </a:blip>
          <a:stretch>
            <a:fillRect/>
          </a:stretch>
        </p:blipFill>
        <p:spPr>
          <a:xfrm>
            <a:off x="816400" y="829500"/>
            <a:ext cx="6603781" cy="4161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654100" y="178425"/>
            <a:ext cx="7048200" cy="458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 Distribution of the Number of Days Passed Since the Client Was Last Contacted from a Previous Campaign</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A histogram showing the distribution of the number of days passed since the client was last contacted from a previous campaign, with the x-axis representing the number of days and the y-axis representing the number of clients.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800">
                <a:solidFill>
                  <a:schemeClr val="dk1"/>
                </a:solidFill>
                <a:latin typeface="Times New Roman"/>
                <a:ea typeface="Times New Roman"/>
                <a:cs typeface="Times New Roman"/>
                <a:sym typeface="Times New Roman"/>
              </a:rPr>
              <a:t>The distribution of the number of days since the last contact varies, with certain peaks indicating periods when a significant number of clients were last contacted. Understanding this distribution can help in planning follow-up strategies and identifying optimal re-engagement times.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How many contacts were performed before the current campaign for each client?</a:t>
            </a:r>
            <a:endParaRPr b="1" sz="1600">
              <a:latin typeface="Times New Roman"/>
              <a:ea typeface="Times New Roman"/>
              <a:cs typeface="Times New Roman"/>
              <a:sym typeface="Times New Roman"/>
            </a:endParaRPr>
          </a:p>
        </p:txBody>
      </p:sp>
      <p:pic>
        <p:nvPicPr>
          <p:cNvPr id="154" name="Google Shape;154;p31"/>
          <p:cNvPicPr preferRelativeResize="0"/>
          <p:nvPr/>
        </p:nvPicPr>
        <p:blipFill>
          <a:blip r:embed="rId3">
            <a:alphaModFix/>
          </a:blip>
          <a:stretch>
            <a:fillRect/>
          </a:stretch>
        </p:blipFill>
        <p:spPr>
          <a:xfrm>
            <a:off x="638000" y="735900"/>
            <a:ext cx="7388334" cy="4407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872125" y="604550"/>
            <a:ext cx="7048200" cy="362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Age Distribution of Clients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of the age distribution of clients is plotted, with the x-axis representing age and the y-axis representing the number of clients.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age of clients ranges from 18 to 95 years.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histogram likely shows a concentration of clients in specific age groups, which could indicate the bank's target demographic.</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nvSpPr>
        <p:spPr>
          <a:xfrm>
            <a:off x="545100" y="82800"/>
            <a:ext cx="7543800" cy="4977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Number of Contacts Performed Before the Current Campaign for Each Client</a:t>
            </a:r>
            <a:endParaRPr b="1"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showing the number of contacts performed before the current campaign for each client, with the x-axis representing the number of contacts and the y-axis representing the number of clients.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majority of clients had very few contacts before the current campaign, with a notable number of clients having no prior contacts. This suggests that the campaign is engaging with a significant number of new or previously uncontacted clients, indicating potential growth in the client base or targeting new segments.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distribution of clients who subscribed to a term deposit vs. those who did not?</a:t>
            </a:r>
            <a:endParaRPr b="1" sz="1600">
              <a:latin typeface="Times New Roman"/>
              <a:ea typeface="Times New Roman"/>
              <a:cs typeface="Times New Roman"/>
              <a:sym typeface="Times New Roman"/>
            </a:endParaRPr>
          </a:p>
        </p:txBody>
      </p:sp>
      <p:pic>
        <p:nvPicPr>
          <p:cNvPr id="165" name="Google Shape;165;p33"/>
          <p:cNvPicPr preferRelativeResize="0"/>
          <p:nvPr/>
        </p:nvPicPr>
        <p:blipFill>
          <a:blip r:embed="rId3">
            <a:alphaModFix/>
          </a:blip>
          <a:stretch>
            <a:fillRect/>
          </a:stretch>
        </p:blipFill>
        <p:spPr>
          <a:xfrm>
            <a:off x="1500225" y="1098825"/>
            <a:ext cx="3962400" cy="276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nvSpPr>
        <p:spPr>
          <a:xfrm>
            <a:off x="535175" y="221100"/>
            <a:ext cx="8207700" cy="4582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Distribution of Clients Who Subscribed to a Term Deposit vs. Those Who Did Not</a:t>
            </a:r>
            <a:endParaRPr b="1"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bar </a:t>
            </a:r>
            <a:r>
              <a:rPr lang="en" sz="1800">
                <a:solidFill>
                  <a:schemeClr val="dk1"/>
                </a:solidFill>
                <a:latin typeface="Times New Roman"/>
                <a:ea typeface="Times New Roman"/>
                <a:cs typeface="Times New Roman"/>
                <a:sym typeface="Times New Roman"/>
              </a:rPr>
              <a:t>chart</a:t>
            </a:r>
            <a:r>
              <a:rPr lang="en" sz="1800">
                <a:solidFill>
                  <a:schemeClr val="dk1"/>
                </a:solidFill>
                <a:latin typeface="Times New Roman"/>
                <a:ea typeface="Times New Roman"/>
                <a:cs typeface="Times New Roman"/>
                <a:sym typeface="Times New Roman"/>
              </a:rPr>
              <a:t> showing the distribution of clients who subscribed to a term deposit (labeled as "yes") versus those who did not (labeled as "no"). The chart will help visualize the proportion of clients who were successfully converted during the campaign compared to those who were not.</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Understanding the distribution of term deposit subscriptions can provide valuable insights into the effectiveness of the campaign. A higher proportion of "yes" responses indicates successful campaign strategies, while a higher proportion of "no" responses might suggest the need for strategy adjustments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nvSpPr>
        <p:spPr>
          <a:xfrm>
            <a:off x="0" y="0"/>
            <a:ext cx="8812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Are there any correlations between different attributes and the likelihood of subscribing to a term deposit?</a:t>
            </a:r>
            <a:endParaRPr b="1" sz="1600">
              <a:latin typeface="Times New Roman"/>
              <a:ea typeface="Times New Roman"/>
              <a:cs typeface="Times New Roman"/>
              <a:sym typeface="Times New Roman"/>
            </a:endParaRPr>
          </a:p>
        </p:txBody>
      </p:sp>
      <p:pic>
        <p:nvPicPr>
          <p:cNvPr id="176" name="Google Shape;176;p35"/>
          <p:cNvPicPr preferRelativeResize="0"/>
          <p:nvPr/>
        </p:nvPicPr>
        <p:blipFill>
          <a:blip r:embed="rId3">
            <a:alphaModFix/>
          </a:blip>
          <a:stretch>
            <a:fillRect/>
          </a:stretch>
        </p:blipFill>
        <p:spPr>
          <a:xfrm>
            <a:off x="1936275" y="677100"/>
            <a:ext cx="4661968" cy="416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nvSpPr>
        <p:spPr>
          <a:xfrm>
            <a:off x="180350" y="121350"/>
            <a:ext cx="8681400" cy="490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The image you provided is a correlation matrix for a banking dataset. Correlation matrices are used to show the relationships between different variables in a dataset. Each cell in the matrix shows the correlation coefficient between two variables, ranging from -1 (perfect negative correlation) to +1 (perfect positive correlation).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Here is a brief interpretation of the matrix:</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diagonal values are all 1, which is expected because each variable is perfectly correlated with itself.</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The </a:t>
            </a:r>
            <a:r>
              <a:rPr lang="en" sz="1800">
                <a:solidFill>
                  <a:srgbClr val="188038"/>
                </a:solidFill>
                <a:latin typeface="Times New Roman"/>
                <a:ea typeface="Times New Roman"/>
                <a:cs typeface="Times New Roman"/>
                <a:sym typeface="Times New Roman"/>
              </a:rPr>
              <a:t>age</a:t>
            </a:r>
            <a:r>
              <a:rPr lang="en" sz="1800">
                <a:solidFill>
                  <a:schemeClr val="dk1"/>
                </a:solidFill>
                <a:latin typeface="Times New Roman"/>
                <a:ea typeface="Times New Roman"/>
                <a:cs typeface="Times New Roman"/>
                <a:sym typeface="Times New Roman"/>
              </a:rPr>
              <a:t> and </a:t>
            </a:r>
            <a:r>
              <a:rPr lang="en" sz="1800">
                <a:solidFill>
                  <a:srgbClr val="188038"/>
                </a:solidFill>
                <a:latin typeface="Times New Roman"/>
                <a:ea typeface="Times New Roman"/>
                <a:cs typeface="Times New Roman"/>
                <a:sym typeface="Times New Roman"/>
              </a:rPr>
              <a:t>balance</a:t>
            </a:r>
            <a:r>
              <a:rPr lang="en" sz="1800">
                <a:solidFill>
                  <a:schemeClr val="dk1"/>
                </a:solidFill>
                <a:latin typeface="Times New Roman"/>
                <a:ea typeface="Times New Roman"/>
                <a:cs typeface="Times New Roman"/>
                <a:sym typeface="Times New Roman"/>
              </a:rPr>
              <a:t> have a slight positive correlation of 0.10.</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The </a:t>
            </a:r>
            <a:r>
              <a:rPr lang="en" sz="1800">
                <a:solidFill>
                  <a:srgbClr val="188038"/>
                </a:solidFill>
                <a:latin typeface="Times New Roman"/>
                <a:ea typeface="Times New Roman"/>
                <a:cs typeface="Times New Roman"/>
                <a:sym typeface="Times New Roman"/>
              </a:rPr>
              <a:t>campaign</a:t>
            </a:r>
            <a:r>
              <a:rPr lang="en" sz="1800">
                <a:solidFill>
                  <a:schemeClr val="dk1"/>
                </a:solidFill>
                <a:latin typeface="Times New Roman"/>
                <a:ea typeface="Times New Roman"/>
                <a:cs typeface="Times New Roman"/>
                <a:sym typeface="Times New Roman"/>
              </a:rPr>
              <a:t> and </a:t>
            </a:r>
            <a:r>
              <a:rPr lang="en" sz="1800">
                <a:solidFill>
                  <a:srgbClr val="188038"/>
                </a:solidFill>
                <a:latin typeface="Times New Roman"/>
                <a:ea typeface="Times New Roman"/>
                <a:cs typeface="Times New Roman"/>
                <a:sym typeface="Times New Roman"/>
              </a:rPr>
              <a:t>day</a:t>
            </a:r>
            <a:r>
              <a:rPr lang="en" sz="1800">
                <a:solidFill>
                  <a:schemeClr val="dk1"/>
                </a:solidFill>
                <a:latin typeface="Times New Roman"/>
                <a:ea typeface="Times New Roman"/>
                <a:cs typeface="Times New Roman"/>
                <a:sym typeface="Times New Roman"/>
              </a:rPr>
              <a:t> have a slight positive correlation of 0.16.</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The </a:t>
            </a:r>
            <a:r>
              <a:rPr lang="en" sz="1800">
                <a:solidFill>
                  <a:srgbClr val="188038"/>
                </a:solidFill>
                <a:latin typeface="Times New Roman"/>
                <a:ea typeface="Times New Roman"/>
                <a:cs typeface="Times New Roman"/>
                <a:sym typeface="Times New Roman"/>
              </a:rPr>
              <a:t>pdays</a:t>
            </a:r>
            <a:r>
              <a:rPr lang="en" sz="1800">
                <a:solidFill>
                  <a:schemeClr val="dk1"/>
                </a:solidFill>
                <a:latin typeface="Times New Roman"/>
                <a:ea typeface="Times New Roman"/>
                <a:cs typeface="Times New Roman"/>
                <a:sym typeface="Times New Roman"/>
              </a:rPr>
              <a:t> and </a:t>
            </a:r>
            <a:r>
              <a:rPr lang="en" sz="1800">
                <a:solidFill>
                  <a:srgbClr val="188038"/>
                </a:solidFill>
                <a:latin typeface="Times New Roman"/>
                <a:ea typeface="Times New Roman"/>
                <a:cs typeface="Times New Roman"/>
                <a:sym typeface="Times New Roman"/>
              </a:rPr>
              <a:t>previous</a:t>
            </a:r>
            <a:r>
              <a:rPr lang="en" sz="1800">
                <a:solidFill>
                  <a:schemeClr val="dk1"/>
                </a:solidFill>
                <a:latin typeface="Times New Roman"/>
                <a:ea typeface="Times New Roman"/>
                <a:cs typeface="Times New Roman"/>
                <a:sym typeface="Times New Roman"/>
              </a:rPr>
              <a:t> have a moderate positive correlation of 0.45.</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None of the variables show a strong correlation (close to 1 or -1) with each other, indicating that they are relatively independent.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How does the job type vary among the clients?</a:t>
            </a:r>
            <a:endParaRPr b="1" sz="1600">
              <a:latin typeface="Times New Roman"/>
              <a:ea typeface="Times New Roman"/>
              <a:cs typeface="Times New Roman"/>
              <a:sym typeface="Times New Roman"/>
            </a:endParaRPr>
          </a:p>
        </p:txBody>
      </p:sp>
      <p:pic>
        <p:nvPicPr>
          <p:cNvPr id="66" name="Google Shape;66;p15"/>
          <p:cNvPicPr preferRelativeResize="0"/>
          <p:nvPr/>
        </p:nvPicPr>
        <p:blipFill>
          <a:blip r:embed="rId3">
            <a:alphaModFix/>
          </a:blip>
          <a:stretch>
            <a:fillRect/>
          </a:stretch>
        </p:blipFill>
        <p:spPr>
          <a:xfrm>
            <a:off x="677650" y="583500"/>
            <a:ext cx="5743917" cy="440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792850" y="356800"/>
            <a:ext cx="7048200" cy="458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 </a:t>
            </a:r>
            <a:r>
              <a:rPr b="1" lang="en" sz="1800">
                <a:solidFill>
                  <a:schemeClr val="dk1"/>
                </a:solidFill>
                <a:latin typeface="Times New Roman"/>
                <a:ea typeface="Times New Roman"/>
                <a:cs typeface="Times New Roman"/>
                <a:sym typeface="Times New Roman"/>
              </a:rPr>
              <a:t>Job Type Distribution of Clients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bar chart displays the distribution of different job types among the clients. Each bar represents a job type, and the height of the bar represents the number of clients in that job type.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most common job types are 'blue-collar,' 'management,' and 'technician.'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Jobs such as 'student,' 'housemaid,' and 'unemployed' are less common among the clients.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distribution could help the bank tailor its products and services to the most common professions.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marital status distribution of the clients?</a:t>
            </a:r>
            <a:endParaRPr b="1" sz="1600">
              <a:latin typeface="Times New Roman"/>
              <a:ea typeface="Times New Roman"/>
              <a:cs typeface="Times New Roman"/>
              <a:sym typeface="Times New Roman"/>
            </a:endParaRPr>
          </a:p>
        </p:txBody>
      </p:sp>
      <p:pic>
        <p:nvPicPr>
          <p:cNvPr id="77" name="Google Shape;77;p17"/>
          <p:cNvPicPr preferRelativeResize="0"/>
          <p:nvPr/>
        </p:nvPicPr>
        <p:blipFill>
          <a:blip r:embed="rId3">
            <a:alphaModFix/>
          </a:blip>
          <a:stretch>
            <a:fillRect/>
          </a:stretch>
        </p:blipFill>
        <p:spPr>
          <a:xfrm>
            <a:off x="654924" y="380575"/>
            <a:ext cx="6079175" cy="466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872125" y="604550"/>
            <a:ext cx="7048200" cy="4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 Marital Status Distribution of Clients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bar chart showing the distribution of marital status among clients. Each bar represents a marital status category (married, single, divorced).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majority of clients are married, followed by single, and then divorced.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Understanding the marital status distribution can help the bank in designing specific financial products that cater to different marital status groups.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distribution of average yearly balance among the clients?</a:t>
            </a:r>
            <a:endParaRPr b="1" sz="1600">
              <a:latin typeface="Times New Roman"/>
              <a:ea typeface="Times New Roman"/>
              <a:cs typeface="Times New Roman"/>
              <a:sym typeface="Times New Roman"/>
            </a:endParaRPr>
          </a:p>
        </p:txBody>
      </p:sp>
      <p:pic>
        <p:nvPicPr>
          <p:cNvPr id="88" name="Google Shape;88;p19"/>
          <p:cNvPicPr preferRelativeResize="0"/>
          <p:nvPr/>
        </p:nvPicPr>
        <p:blipFill>
          <a:blip r:embed="rId3">
            <a:alphaModFix/>
          </a:blip>
          <a:stretch>
            <a:fillRect/>
          </a:stretch>
        </p:blipFill>
        <p:spPr>
          <a:xfrm>
            <a:off x="550525" y="532250"/>
            <a:ext cx="7191499" cy="453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872125" y="604550"/>
            <a:ext cx="7048200" cy="4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latin typeface="Times New Roman"/>
                <a:ea typeface="Times New Roman"/>
                <a:cs typeface="Times New Roman"/>
                <a:sym typeface="Times New Roman"/>
              </a:rPr>
              <a:t>Distribution of Average Yearly Balance among Clients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histogram showing the distribution of average yearly balance among clients, with the x-axis representing balance amounts and the y-axis representing the number of clients.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Insights: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There is a wide range of balances, with many clients having lower balances and fewer clients having very high balances.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distribution can help the bank understand the financial status of its clients and tailor services accordingly.</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nvSpPr>
        <p:spPr>
          <a:xfrm>
            <a:off x="0" y="0"/>
            <a:ext cx="881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What is the distribution of the last contact day of the month?</a:t>
            </a:r>
            <a:endParaRPr b="1" sz="1600">
              <a:latin typeface="Times New Roman"/>
              <a:ea typeface="Times New Roman"/>
              <a:cs typeface="Times New Roman"/>
              <a:sym typeface="Times New Roman"/>
            </a:endParaRPr>
          </a:p>
        </p:txBody>
      </p:sp>
      <p:pic>
        <p:nvPicPr>
          <p:cNvPr id="99" name="Google Shape;99;p21"/>
          <p:cNvPicPr preferRelativeResize="0"/>
          <p:nvPr/>
        </p:nvPicPr>
        <p:blipFill rotWithShape="1">
          <a:blip r:embed="rId3">
            <a:alphaModFix/>
          </a:blip>
          <a:srcRect b="0" l="-1090" r="1090" t="0"/>
          <a:stretch/>
        </p:blipFill>
        <p:spPr>
          <a:xfrm>
            <a:off x="800950" y="535150"/>
            <a:ext cx="6237424" cy="3971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