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57" r:id="rId5"/>
    <p:sldId id="260" r:id="rId6"/>
    <p:sldId id="262" r:id="rId7"/>
    <p:sldId id="261" r:id="rId8"/>
    <p:sldId id="264" r:id="rId9"/>
    <p:sldId id="263" r:id="rId10"/>
    <p:sldId id="267" r:id="rId11"/>
    <p:sldId id="269" r:id="rId12"/>
    <p:sldId id="270" r:id="rId13"/>
  </p:sldIdLst>
  <p:sldSz cx="18288000" cy="10287000"/>
  <p:notesSz cx="6858000" cy="9144000"/>
  <p:embeddedFontLst>
    <p:embeddedFont>
      <p:font typeface="Open Sans Bold" panose="020B0604020202020204" charset="0"/>
      <p:regular r:id="rId14"/>
      <p:bold r:id="rId15"/>
    </p:embeddedFont>
    <p:embeddedFont>
      <p:font typeface="Mongolian Baiti" panose="03000500000000000000" pitchFamily="66" charset="0"/>
      <p:regular r:id="rId16"/>
    </p:embeddedFont>
    <p:embeddedFont>
      <p:font typeface="Calibri" panose="020F0502020204030204" pitchFamily="34" charset="0"/>
      <p:regular r:id="rId17"/>
      <p:bold r:id="rId18"/>
      <p:italic r:id="rId19"/>
      <p:boldItalic r:id="rId20"/>
    </p:embeddedFont>
    <p:embeddedFont>
      <p:font typeface="Alatsi"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54" autoAdjust="0"/>
  </p:normalViewPr>
  <p:slideViewPr>
    <p:cSldViewPr>
      <p:cViewPr varScale="1">
        <p:scale>
          <a:sx n="54" d="100"/>
          <a:sy n="54" d="100"/>
        </p:scale>
        <p:origin x="754"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US"/>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5723403" y="507522"/>
            <a:ext cx="9043037" cy="5306517"/>
          </a:xfrm>
          <a:prstGeom prst="rect">
            <a:avLst/>
          </a:prstGeom>
        </p:spPr>
        <p:txBody>
          <a:bodyPr wrap="square" lIns="0" tIns="0" rIns="0" bIns="0" rtlCol="0" anchor="t">
            <a:spAutoFit/>
          </a:bodyPr>
          <a:lstStyle/>
          <a:p>
            <a:pPr algn="ctr">
              <a:lnSpc>
                <a:spcPts val="14550"/>
              </a:lnSpc>
            </a:pPr>
            <a:r>
              <a:rPr lang="en-US" sz="5400" b="1" dirty="0">
                <a:solidFill>
                  <a:srgbClr val="000000"/>
                </a:solidFill>
                <a:latin typeface="Arial" panose="020B0604020202020204" pitchFamily="34" charset="0"/>
                <a:ea typeface="Alatsi"/>
                <a:cs typeface="Arial" panose="020B0604020202020204" pitchFamily="34" charset="0"/>
                <a:sym typeface="Alatsi"/>
              </a:rPr>
              <a:t>Data Analytics </a:t>
            </a:r>
          </a:p>
          <a:p>
            <a:pPr algn="ctr">
              <a:lnSpc>
                <a:spcPts val="14550"/>
              </a:lnSpc>
            </a:pPr>
            <a:r>
              <a:rPr lang="en-US" sz="5400" b="1" dirty="0">
                <a:solidFill>
                  <a:srgbClr val="000000"/>
                </a:solidFill>
                <a:latin typeface="Arial" panose="020B0604020202020204" pitchFamily="34" charset="0"/>
                <a:ea typeface="Alatsi"/>
                <a:cs typeface="Arial" panose="020B0604020202020204" pitchFamily="34" charset="0"/>
                <a:sym typeface="Alatsi"/>
              </a:rPr>
              <a:t>for </a:t>
            </a:r>
          </a:p>
          <a:p>
            <a:pPr algn="ctr">
              <a:lnSpc>
                <a:spcPts val="14550"/>
              </a:lnSpc>
            </a:pPr>
            <a:r>
              <a:rPr lang="en-US" sz="5400" b="1" dirty="0">
                <a:solidFill>
                  <a:srgbClr val="000000"/>
                </a:solidFill>
                <a:latin typeface="Arial" panose="020B0604020202020204" pitchFamily="34" charset="0"/>
                <a:ea typeface="Alatsi"/>
                <a:cs typeface="Arial" panose="020B0604020202020204" pitchFamily="34" charset="0"/>
                <a:sym typeface="Alatsi"/>
              </a:rPr>
              <a:t>Online Advertising Agency</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666999" y="866775"/>
            <a:ext cx="14384653" cy="1754326"/>
          </a:xfrm>
          <a:prstGeom prst="rect">
            <a:avLst/>
          </a:prstGeom>
        </p:spPr>
        <p:txBody>
          <a:bodyPr wrap="square" lIns="0" tIns="0" rIns="0" bIns="0" rtlCol="0" anchor="t">
            <a:spAutoFit/>
          </a:bodyPr>
          <a:lstStyle/>
          <a:p>
            <a:pPr algn="ctr"/>
            <a:r>
              <a:rPr lang="en-US" sz="6000" dirty="0">
                <a:solidFill>
                  <a:srgbClr val="000000"/>
                </a:solidFill>
                <a:latin typeface="Alatsi"/>
                <a:ea typeface="Alatsi"/>
                <a:cs typeface="Alatsi"/>
                <a:sym typeface="Alatsi"/>
              </a:rPr>
              <a:t>﻿</a:t>
            </a:r>
            <a:r>
              <a:rPr lang="en-US" sz="5400" b="1" dirty="0">
                <a:solidFill>
                  <a:srgbClr val="000000"/>
                </a:solidFill>
                <a:latin typeface="Arial" panose="020B0604020202020204" pitchFamily="34" charset="0"/>
                <a:ea typeface="Alatsi"/>
                <a:cs typeface="Arial" panose="020B0604020202020204" pitchFamily="34" charset="0"/>
                <a:sym typeface="Alatsi"/>
              </a:rPr>
              <a:t>Conversion Rate by Campaigns and User Engagement </a:t>
            </a:r>
          </a:p>
        </p:txBody>
      </p:sp>
      <p:sp>
        <p:nvSpPr>
          <p:cNvPr id="3" name="TextBox 3"/>
          <p:cNvSpPr txBox="1"/>
          <p:nvPr/>
        </p:nvSpPr>
        <p:spPr>
          <a:xfrm>
            <a:off x="2292763" y="2614093"/>
            <a:ext cx="6155633" cy="5416868"/>
          </a:xfrm>
          <a:prstGeom prst="rect">
            <a:avLst/>
          </a:prstGeom>
        </p:spPr>
        <p:txBody>
          <a:bodyPr lIns="0" tIns="0" rIns="0" bIns="0" rtlCol="0" anchor="t">
            <a:spAutoFit/>
          </a:bodyPr>
          <a:lstStyle/>
          <a:p>
            <a:pPr>
              <a:buFont typeface="Arial" panose="020B0604020202020204" pitchFamily="34" charset="0"/>
              <a:buChar char="•"/>
            </a:pPr>
            <a:r>
              <a:rPr lang="en-IN" sz="3200" b="1" dirty="0">
                <a:latin typeface="Mongolian Baiti" panose="03000500000000000000" pitchFamily="66" charset="0"/>
                <a:cs typeface="Mongolian Baiti" panose="03000500000000000000" pitchFamily="66" charset="0"/>
              </a:rPr>
              <a:t>High Engagement Impact</a:t>
            </a:r>
            <a:r>
              <a:rPr lang="en-IN" sz="3200" dirty="0">
                <a:latin typeface="Mongolian Baiti" panose="03000500000000000000" pitchFamily="66" charset="0"/>
                <a:cs typeface="Mongolian Baiti" panose="03000500000000000000" pitchFamily="66" charset="0"/>
              </a:rPr>
              <a:t>: Camp 1 shows the highest conversion rate (49.92) with high user engagement.</a:t>
            </a:r>
          </a:p>
          <a:p>
            <a:pPr>
              <a:buFont typeface="Arial" panose="020B0604020202020204" pitchFamily="34" charset="0"/>
              <a:buChar char="•"/>
            </a:pPr>
            <a:r>
              <a:rPr lang="en-IN" sz="3200" b="1" dirty="0">
                <a:latin typeface="Mongolian Baiti" panose="03000500000000000000" pitchFamily="66" charset="0"/>
                <a:cs typeface="Mongolian Baiti" panose="03000500000000000000" pitchFamily="66" charset="0"/>
              </a:rPr>
              <a:t>Low Engagement Impact</a:t>
            </a:r>
            <a:r>
              <a:rPr lang="en-IN" sz="3200" dirty="0">
                <a:latin typeface="Mongolian Baiti" panose="03000500000000000000" pitchFamily="66" charset="0"/>
                <a:cs typeface="Mongolian Baiti" panose="03000500000000000000" pitchFamily="66" charset="0"/>
              </a:rPr>
              <a:t>: Conversion rates are significantly lower for all campaigns with low user engagement.</a:t>
            </a:r>
          </a:p>
          <a:p>
            <a:pPr>
              <a:buFont typeface="Arial" panose="020B0604020202020204" pitchFamily="34" charset="0"/>
              <a:buChar char="•"/>
            </a:pPr>
            <a:r>
              <a:rPr lang="en-IN" sz="3200" b="1" dirty="0">
                <a:latin typeface="Mongolian Baiti" panose="03000500000000000000" pitchFamily="66" charset="0"/>
                <a:cs typeface="Mongolian Baiti" panose="03000500000000000000" pitchFamily="66" charset="0"/>
              </a:rPr>
              <a:t>Medium Engagement Impact</a:t>
            </a:r>
            <a:r>
              <a:rPr lang="en-IN" sz="3200" dirty="0">
                <a:latin typeface="Mongolian Baiti" panose="03000500000000000000" pitchFamily="66" charset="0"/>
                <a:cs typeface="Mongolian Baiti" panose="03000500000000000000" pitchFamily="66" charset="0"/>
              </a:rPr>
              <a:t>: Medium user engagement shows moderate conversion rates, with Camp 1 again leading (11.95).</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7" name="Group 7"/>
          <p:cNvGrpSpPr/>
          <p:nvPr/>
        </p:nvGrpSpPr>
        <p:grpSpPr>
          <a:xfrm>
            <a:off x="16666254" y="-60908"/>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ea typeface="Open Sans Bold"/>
                  <a:cs typeface="Open Sans Bold"/>
                  <a:sym typeface="Open Sans Bold"/>
                </a:rPr>
                <a:t>10</a:t>
              </a:r>
            </a:p>
          </p:txBody>
        </p:sp>
      </p:grpSp>
      <p:sp>
        <p:nvSpPr>
          <p:cNvPr id="13" name="Freeform 13"/>
          <p:cNvSpPr/>
          <p:nvPr/>
        </p:nvSpPr>
        <p:spPr>
          <a:xfrm>
            <a:off x="-3048000" y="-6414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14" name="Freeform 14"/>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pic>
        <p:nvPicPr>
          <p:cNvPr id="15" name="Picture 14">
            <a:extLst>
              <a:ext uri="{FF2B5EF4-FFF2-40B4-BE49-F238E27FC236}">
                <a16:creationId xmlns:a16="http://schemas.microsoft.com/office/drawing/2014/main" xmlns="" id="{34BE33EA-4D9F-5528-C142-6BA50918B96D}"/>
              </a:ext>
            </a:extLst>
          </p:cNvPr>
          <p:cNvPicPr>
            <a:picLocks noChangeAspect="1"/>
          </p:cNvPicPr>
          <p:nvPr/>
        </p:nvPicPr>
        <p:blipFill>
          <a:blip r:embed="rId4"/>
          <a:stretch>
            <a:fillRect/>
          </a:stretch>
        </p:blipFill>
        <p:spPr>
          <a:xfrm>
            <a:off x="9318131" y="2803242"/>
            <a:ext cx="7772400" cy="58122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411959" y="2938956"/>
            <a:ext cx="7530658" cy="795020"/>
          </a:xfrm>
          <a:prstGeom prst="rect">
            <a:avLst/>
          </a:prstGeom>
        </p:spPr>
        <p:txBody>
          <a:bodyPr lIns="0" tIns="0" rIns="0" bIns="0" rtlCol="0" anchor="t">
            <a:spAutoFit/>
          </a:bodyPr>
          <a:lstStyle/>
          <a:p>
            <a:pPr algn="l">
              <a:lnSpc>
                <a:spcPts val="6580"/>
              </a:lnSpc>
            </a:pPr>
            <a:r>
              <a:rPr lang="en-US" sz="4700" b="1" dirty="0">
                <a:solidFill>
                  <a:srgbClr val="000000"/>
                </a:solidFill>
                <a:latin typeface="Arial" panose="020B0604020202020204" pitchFamily="34" charset="0"/>
                <a:ea typeface="Alatsi"/>
                <a:cs typeface="Arial" panose="020B0604020202020204" pitchFamily="34" charset="0"/>
                <a:sym typeface="Alatsi"/>
              </a:rPr>
              <a:t>Recommendation 1</a:t>
            </a:r>
          </a:p>
        </p:txBody>
      </p:sp>
      <p:sp>
        <p:nvSpPr>
          <p:cNvPr id="3" name="TextBox 3"/>
          <p:cNvSpPr txBox="1"/>
          <p:nvPr/>
        </p:nvSpPr>
        <p:spPr>
          <a:xfrm>
            <a:off x="2411959" y="5767083"/>
            <a:ext cx="7530658" cy="795020"/>
          </a:xfrm>
          <a:prstGeom prst="rect">
            <a:avLst/>
          </a:prstGeom>
        </p:spPr>
        <p:txBody>
          <a:bodyPr lIns="0" tIns="0" rIns="0" bIns="0" rtlCol="0" anchor="t">
            <a:spAutoFit/>
          </a:bodyPr>
          <a:lstStyle/>
          <a:p>
            <a:pPr algn="l">
              <a:lnSpc>
                <a:spcPts val="6580"/>
              </a:lnSpc>
            </a:pPr>
            <a:r>
              <a:rPr lang="en-US" sz="4700" b="1" dirty="0">
                <a:solidFill>
                  <a:srgbClr val="000000"/>
                </a:solidFill>
                <a:latin typeface="Arial" panose="020B0604020202020204" pitchFamily="34" charset="0"/>
                <a:ea typeface="Alatsi"/>
                <a:cs typeface="Arial" panose="020B0604020202020204" pitchFamily="34" charset="0"/>
                <a:sym typeface="Alatsi"/>
              </a:rPr>
              <a:t>Recommendation 2</a:t>
            </a:r>
          </a:p>
        </p:txBody>
      </p:sp>
      <p:sp>
        <p:nvSpPr>
          <p:cNvPr id="4" name="TextBox 4"/>
          <p:cNvSpPr txBox="1"/>
          <p:nvPr/>
        </p:nvSpPr>
        <p:spPr>
          <a:xfrm>
            <a:off x="2411959" y="3859959"/>
            <a:ext cx="14847341" cy="1933799"/>
          </a:xfrm>
          <a:prstGeom prst="rect">
            <a:avLst/>
          </a:prstGeom>
        </p:spPr>
        <p:txBody>
          <a:bodyPr lIns="0" tIns="0" rIns="0" bIns="0" rtlCol="0" anchor="t">
            <a:spAutoFit/>
          </a:bodyPr>
          <a:lstStyle/>
          <a:p>
            <a:pPr algn="l">
              <a:lnSpc>
                <a:spcPts val="5125"/>
              </a:lnSpc>
            </a:pPr>
            <a:r>
              <a:rPr lang="en-IN" sz="3200" dirty="0">
                <a:latin typeface="Mongolian Baiti" panose="03000500000000000000" pitchFamily="66" charset="0"/>
                <a:cs typeface="Mongolian Baiti" panose="03000500000000000000" pitchFamily="66" charset="0"/>
              </a:rPr>
              <a:t>Develop and implement strategies aimed at increasing user engagement, such as interactive content, personalized ads, and targeted campaigns, to improve conversion rates and overall campaign effectiveness</a:t>
            </a:r>
            <a:r>
              <a:rPr lang="en-IN" sz="4000" dirty="0">
                <a:latin typeface="Mongolian Baiti" panose="03000500000000000000" pitchFamily="66" charset="0"/>
                <a:cs typeface="Mongolian Baiti" panose="03000500000000000000" pitchFamily="66" charset="0"/>
              </a:rPr>
              <a:t>.</a:t>
            </a:r>
            <a:endParaRPr lang="en-US" sz="3661" dirty="0">
              <a:solidFill>
                <a:srgbClr val="000000"/>
              </a:solidFill>
              <a:latin typeface="Mongolian Baiti" panose="03000500000000000000" pitchFamily="66" charset="0"/>
              <a:ea typeface="Alatsi"/>
              <a:cs typeface="Mongolian Baiti" panose="03000500000000000000" pitchFamily="66" charset="0"/>
              <a:sym typeface="Alatsi"/>
            </a:endParaRPr>
          </a:p>
        </p:txBody>
      </p:sp>
      <p:sp>
        <p:nvSpPr>
          <p:cNvPr id="5" name="Freeform 5"/>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6" name="TextBox 6"/>
          <p:cNvSpPr txBox="1"/>
          <p:nvPr/>
        </p:nvSpPr>
        <p:spPr>
          <a:xfrm>
            <a:off x="2411959" y="6685928"/>
            <a:ext cx="14847341" cy="1933799"/>
          </a:xfrm>
          <a:prstGeom prst="rect">
            <a:avLst/>
          </a:prstGeom>
        </p:spPr>
        <p:txBody>
          <a:bodyPr lIns="0" tIns="0" rIns="0" bIns="0" rtlCol="0" anchor="t">
            <a:spAutoFit/>
          </a:bodyPr>
          <a:lstStyle/>
          <a:p>
            <a:pPr algn="l">
              <a:lnSpc>
                <a:spcPts val="5125"/>
              </a:lnSpc>
            </a:pPr>
            <a:r>
              <a:rPr lang="en-IN" sz="3200" dirty="0">
                <a:latin typeface="Mongolian Baiti" panose="03000500000000000000" pitchFamily="66" charset="0"/>
                <a:cs typeface="Mongolian Baiti" panose="03000500000000000000" pitchFamily="66" charset="0"/>
              </a:rPr>
              <a:t>Prioritize and allocate more resources to campaigns and banner sizes that yield the highest ROI. Continuously monitor their performance and replicate successful strategies across other campaigns.</a:t>
            </a:r>
            <a:endParaRPr lang="en-US" sz="3200" dirty="0">
              <a:solidFill>
                <a:srgbClr val="000000"/>
              </a:solidFill>
              <a:latin typeface="Mongolian Baiti" panose="03000500000000000000" pitchFamily="66" charset="0"/>
              <a:ea typeface="Alatsi"/>
              <a:cs typeface="Mongolian Baiti" panose="03000500000000000000" pitchFamily="66" charset="0"/>
              <a:sym typeface="Alatsi"/>
            </a:endParaRPr>
          </a:p>
        </p:txBody>
      </p:sp>
      <p:sp>
        <p:nvSpPr>
          <p:cNvPr id="7" name="TextBox 7"/>
          <p:cNvSpPr txBox="1"/>
          <p:nvPr/>
        </p:nvSpPr>
        <p:spPr>
          <a:xfrm>
            <a:off x="2411959" y="866775"/>
            <a:ext cx="13464081" cy="1392625"/>
          </a:xfrm>
          <a:prstGeom prst="rect">
            <a:avLst/>
          </a:prstGeom>
        </p:spPr>
        <p:txBody>
          <a:bodyPr lIns="0" tIns="0" rIns="0" bIns="0" rtlCol="0" anchor="t">
            <a:spAutoFit/>
          </a:bodyPr>
          <a:lstStyle/>
          <a:p>
            <a:pPr algn="ctr">
              <a:lnSpc>
                <a:spcPts val="11899"/>
              </a:lnSpc>
            </a:pPr>
            <a:r>
              <a:rPr lang="en-US" sz="8499" b="1" dirty="0">
                <a:solidFill>
                  <a:srgbClr val="000000"/>
                </a:solidFill>
                <a:latin typeface="Arial" panose="020B0604020202020204" pitchFamily="34" charset="0"/>
                <a:ea typeface="Alatsi"/>
                <a:cs typeface="Arial" panose="020B0604020202020204" pitchFamily="34" charset="0"/>
                <a:sym typeface="Alatsi"/>
              </a:rPr>
              <a:t>RECOMMENDATION</a:t>
            </a:r>
          </a:p>
        </p:txBody>
      </p:sp>
      <p:grpSp>
        <p:nvGrpSpPr>
          <p:cNvPr id="9" name="Group 9"/>
          <p:cNvGrpSpPr/>
          <p:nvPr/>
        </p:nvGrpSpPr>
        <p:grpSpPr>
          <a:xfrm>
            <a:off x="1547891" y="5996601"/>
            <a:ext cx="516960" cy="51696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47891" y="3217015"/>
            <a:ext cx="516960" cy="51696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13</a:t>
              </a:r>
            </a:p>
          </p:txBody>
        </p:sp>
      </p:gr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U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OVERVIEW</a:t>
            </a:r>
          </a:p>
        </p:txBody>
      </p:sp>
      <p:sp>
        <p:nvSpPr>
          <p:cNvPr id="4" name="TextBox 4"/>
          <p:cNvSpPr txBox="1"/>
          <p:nvPr/>
        </p:nvSpPr>
        <p:spPr>
          <a:xfrm>
            <a:off x="1221986" y="330547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Introduction</a:t>
            </a:r>
          </a:p>
        </p:txBody>
      </p:sp>
      <p:sp>
        <p:nvSpPr>
          <p:cNvPr id="5" name="TextBox 5"/>
          <p:cNvSpPr txBox="1"/>
          <p:nvPr/>
        </p:nvSpPr>
        <p:spPr>
          <a:xfrm>
            <a:off x="1221986" y="4408805"/>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Banners</a:t>
            </a:r>
          </a:p>
        </p:txBody>
      </p:sp>
      <p:sp>
        <p:nvSpPr>
          <p:cNvPr id="6" name="TextBox 6"/>
          <p:cNvSpPr txBox="1"/>
          <p:nvPr/>
        </p:nvSpPr>
        <p:spPr>
          <a:xfrm>
            <a:off x="1221986" y="5512140"/>
            <a:ext cx="5241454" cy="1291507"/>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Campaign ROI Analysis </a:t>
            </a:r>
          </a:p>
        </p:txBody>
      </p:sp>
      <p:sp>
        <p:nvSpPr>
          <p:cNvPr id="7" name="TextBox 7"/>
          <p:cNvSpPr txBox="1"/>
          <p:nvPr/>
        </p:nvSpPr>
        <p:spPr>
          <a:xfrm>
            <a:off x="1221986" y="7157842"/>
            <a:ext cx="4480960" cy="1958357"/>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User Engagement Weekend vs Weekday</a:t>
            </a:r>
          </a:p>
        </p:txBody>
      </p:sp>
      <p:sp>
        <p:nvSpPr>
          <p:cNvPr id="8" name="TextBox 8"/>
          <p:cNvSpPr txBox="1"/>
          <p:nvPr/>
        </p:nvSpPr>
        <p:spPr>
          <a:xfrm>
            <a:off x="6444390" y="330547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Cost Per Click</a:t>
            </a:r>
          </a:p>
        </p:txBody>
      </p:sp>
      <p:sp>
        <p:nvSpPr>
          <p:cNvPr id="9" name="TextBox 9"/>
          <p:cNvSpPr txBox="1"/>
          <p:nvPr/>
        </p:nvSpPr>
        <p:spPr>
          <a:xfrm>
            <a:off x="6444390" y="4408805"/>
            <a:ext cx="4480960" cy="1291507"/>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User Engagement &amp; Revenue</a:t>
            </a:r>
          </a:p>
        </p:txBody>
      </p:sp>
      <p:sp>
        <p:nvSpPr>
          <p:cNvPr id="10" name="TextBox 10"/>
          <p:cNvSpPr txBox="1"/>
          <p:nvPr/>
        </p:nvSpPr>
        <p:spPr>
          <a:xfrm>
            <a:off x="6416438" y="5718141"/>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Cost &amp; Revenue</a:t>
            </a:r>
          </a:p>
        </p:txBody>
      </p:sp>
      <p:sp>
        <p:nvSpPr>
          <p:cNvPr id="11" name="TextBox 11"/>
          <p:cNvSpPr txBox="1"/>
          <p:nvPr/>
        </p:nvSpPr>
        <p:spPr>
          <a:xfrm>
            <a:off x="6444390" y="6615475"/>
            <a:ext cx="5055568" cy="2625206"/>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Effectiveness of Conversion Rate by Campaigns and User Engagement</a:t>
            </a:r>
          </a:p>
        </p:txBody>
      </p:sp>
      <p:sp>
        <p:nvSpPr>
          <p:cNvPr id="14" name="TextBox 14"/>
          <p:cNvSpPr txBox="1"/>
          <p:nvPr/>
        </p:nvSpPr>
        <p:spPr>
          <a:xfrm>
            <a:off x="11890224" y="5512140"/>
            <a:ext cx="5369076"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Recommendation</a:t>
            </a:r>
          </a:p>
        </p:txBody>
      </p:sp>
      <p:sp>
        <p:nvSpPr>
          <p:cNvPr id="16" name="AutoShape 16"/>
          <p:cNvSpPr/>
          <p:nvPr/>
        </p:nvSpPr>
        <p:spPr>
          <a:xfrm>
            <a:off x="-247433" y="9274623"/>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7" name="AutoShape 17"/>
          <p:cNvSpPr/>
          <p:nvPr/>
        </p:nvSpPr>
        <p:spPr>
          <a:xfrm>
            <a:off x="11499958" y="9266146"/>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2</a:t>
              </a:r>
            </a:p>
          </p:txBody>
        </p:sp>
      </p:grpSp>
      <p:sp>
        <p:nvSpPr>
          <p:cNvPr id="23" name="Freeform 23"/>
          <p:cNvSpPr/>
          <p:nvPr/>
        </p:nvSpPr>
        <p:spPr>
          <a:xfrm>
            <a:off x="-3048000" y="-980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24" name="Freeform 24"/>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grpSp>
        <p:nvGrpSpPr>
          <p:cNvPr id="6" name="Group 6"/>
          <p:cNvGrpSpPr/>
          <p:nvPr/>
        </p:nvGrpSpPr>
        <p:grpSpPr>
          <a:xfrm>
            <a:off x="12012909" y="2797221"/>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55262" r="-55262"/>
              </a:stretch>
            </a:blipFill>
          </p:spPr>
          <p:txBody>
            <a:bodyPr/>
            <a:lstStyle/>
            <a:p>
              <a:endParaRPr lang="en-US"/>
            </a:p>
          </p:txBody>
        </p:sp>
      </p:grpSp>
      <p:sp>
        <p:nvSpPr>
          <p:cNvPr id="8" name="TextBox 8"/>
          <p:cNvSpPr txBox="1"/>
          <p:nvPr/>
        </p:nvSpPr>
        <p:spPr>
          <a:xfrm>
            <a:off x="2553980" y="866775"/>
            <a:ext cx="13180039" cy="1392625"/>
          </a:xfrm>
          <a:prstGeom prst="rect">
            <a:avLst/>
          </a:prstGeom>
        </p:spPr>
        <p:txBody>
          <a:bodyPr lIns="0" tIns="0" rIns="0" bIns="0" rtlCol="0" anchor="t">
            <a:spAutoFit/>
          </a:bodyPr>
          <a:lstStyle/>
          <a:p>
            <a:pPr algn="ctr">
              <a:lnSpc>
                <a:spcPts val="11899"/>
              </a:lnSpc>
            </a:pPr>
            <a:r>
              <a:rPr lang="en-US" sz="8499" b="1" dirty="0">
                <a:solidFill>
                  <a:srgbClr val="000000"/>
                </a:solidFill>
                <a:latin typeface="Arial" panose="020B0604020202020204" pitchFamily="34" charset="0"/>
                <a:ea typeface="Alatsi"/>
                <a:cs typeface="Arial" panose="020B0604020202020204" pitchFamily="34" charset="0"/>
                <a:sym typeface="Alatsi"/>
              </a:rPr>
              <a:t>INTRODUCTION</a:t>
            </a: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ea typeface="Open Sans Bold"/>
                  <a:cs typeface="Open Sans Bold"/>
                  <a:sym typeface="Open Sans Bold"/>
                </a:rPr>
                <a:t>3</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15" name="TextBox 15"/>
          <p:cNvSpPr txBox="1"/>
          <p:nvPr/>
        </p:nvSpPr>
        <p:spPr>
          <a:xfrm>
            <a:off x="1207707" y="2921096"/>
            <a:ext cx="10134769" cy="5196038"/>
          </a:xfrm>
          <a:prstGeom prst="rect">
            <a:avLst/>
          </a:prstGeom>
        </p:spPr>
        <p:txBody>
          <a:bodyPr wrap="square" lIns="0" tIns="0" rIns="0" bIns="0" rtlCol="0" anchor="t">
            <a:spAutoFit/>
          </a:bodyPr>
          <a:lstStyle/>
          <a:p>
            <a:pPr algn="l">
              <a:lnSpc>
                <a:spcPts val="5852"/>
              </a:lnSpc>
            </a:pPr>
            <a:r>
              <a:rPr lang="en-US" sz="2800" b="1" dirty="0">
                <a:solidFill>
                  <a:srgbClr val="000000"/>
                </a:solidFill>
                <a:latin typeface="Mongolian Baiti" panose="03000500000000000000" pitchFamily="66" charset="0"/>
                <a:ea typeface="Alatsi"/>
                <a:cs typeface="Mongolian Baiti" panose="03000500000000000000" pitchFamily="66" charset="0"/>
                <a:sym typeface="Alatsi"/>
              </a:rPr>
              <a:t>This project analyzes the performance of various advertising campaigns of an advertising agency by examining key metrics such as click-through rates, conversion rates, and return on investment (ROI). Using data analytics, it aims to uncover insights into the effectiveness of different banner sizes, positions, and user engagement levels so that the company can optimize future advertising strategies.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2982860" y="80391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a:t>
              </a:r>
            </a:p>
          </p:txBody>
        </p:sp>
      </p:grpSp>
      <p:sp>
        <p:nvSpPr>
          <p:cNvPr id="13" name="Freeform 13"/>
          <p:cNvSpPr/>
          <p:nvPr/>
        </p:nvSpPr>
        <p:spPr>
          <a:xfrm>
            <a:off x="-2948362" y="-91070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pic>
        <p:nvPicPr>
          <p:cNvPr id="14" name="Picture 13">
            <a:extLst>
              <a:ext uri="{FF2B5EF4-FFF2-40B4-BE49-F238E27FC236}">
                <a16:creationId xmlns:a16="http://schemas.microsoft.com/office/drawing/2014/main" xmlns="" id="{A5ED7631-0BDC-EF3E-20F2-45CFD4130B1E}"/>
              </a:ext>
            </a:extLst>
          </p:cNvPr>
          <p:cNvPicPr>
            <a:picLocks noChangeAspect="1"/>
          </p:cNvPicPr>
          <p:nvPr/>
        </p:nvPicPr>
        <p:blipFill>
          <a:blip r:embed="rId4"/>
          <a:stretch>
            <a:fillRect/>
          </a:stretch>
        </p:blipFill>
        <p:spPr>
          <a:xfrm>
            <a:off x="8458200" y="1673226"/>
            <a:ext cx="6395125" cy="4207738"/>
          </a:xfrm>
          <a:prstGeom prst="rect">
            <a:avLst/>
          </a:prstGeom>
        </p:spPr>
      </p:pic>
      <p:pic>
        <p:nvPicPr>
          <p:cNvPr id="15" name="Picture 14">
            <a:extLst>
              <a:ext uri="{FF2B5EF4-FFF2-40B4-BE49-F238E27FC236}">
                <a16:creationId xmlns:a16="http://schemas.microsoft.com/office/drawing/2014/main" xmlns="" id="{99285613-7029-2F09-71D7-8E7F4C4A78EC}"/>
              </a:ext>
            </a:extLst>
          </p:cNvPr>
          <p:cNvPicPr>
            <a:picLocks noChangeAspect="1"/>
          </p:cNvPicPr>
          <p:nvPr/>
        </p:nvPicPr>
        <p:blipFill>
          <a:blip r:embed="rId5"/>
          <a:stretch>
            <a:fillRect/>
          </a:stretch>
        </p:blipFill>
        <p:spPr>
          <a:xfrm>
            <a:off x="8489302" y="6041391"/>
            <a:ext cx="6395125" cy="4207738"/>
          </a:xfrm>
          <a:prstGeom prst="rect">
            <a:avLst/>
          </a:prstGeom>
        </p:spPr>
      </p:pic>
      <p:sp>
        <p:nvSpPr>
          <p:cNvPr id="17" name="Rounded Rectangle 16">
            <a:extLst>
              <a:ext uri="{FF2B5EF4-FFF2-40B4-BE49-F238E27FC236}">
                <a16:creationId xmlns:a16="http://schemas.microsoft.com/office/drawing/2014/main" xmlns="" id="{6956D99F-74D0-E7A5-7191-3C53DC59990F}"/>
              </a:ext>
            </a:extLst>
          </p:cNvPr>
          <p:cNvSpPr/>
          <p:nvPr/>
        </p:nvSpPr>
        <p:spPr>
          <a:xfrm>
            <a:off x="2593689" y="1567077"/>
            <a:ext cx="4648200" cy="2788535"/>
          </a:xfrm>
          <a:prstGeom prst="roundRect">
            <a:avLst/>
          </a:prstGeom>
          <a:solidFill>
            <a:srgbClr val="E9C7C7"/>
          </a:solidFill>
          <a:ln>
            <a:solidFill>
              <a:srgbClr val="E9C7C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8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Key Finding:</a:t>
            </a:r>
          </a:p>
          <a:p>
            <a:endParaRPr lang="en-IN" sz="24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endParaRPr>
          </a:p>
          <a:p>
            <a:pPr lvl="1">
              <a:buFont typeface="Arial" panose="020B0604020202020204" pitchFamily="34" charset="0"/>
              <a:buChar char="•"/>
            </a:pPr>
            <a:r>
              <a:rPr lang="en-IN" sz="24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Banners of size 240 x 400 placed at the ‘</a:t>
            </a:r>
            <a:r>
              <a:rPr lang="en-IN" sz="2400" dirty="0" err="1">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mno</a:t>
            </a:r>
            <a:r>
              <a:rPr lang="en-IN" sz="24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 position yielded the maximum number of clicks.</a:t>
            </a:r>
          </a:p>
        </p:txBody>
      </p:sp>
      <p:sp>
        <p:nvSpPr>
          <p:cNvPr id="18" name="Rounded Rectangle 17">
            <a:extLst>
              <a:ext uri="{FF2B5EF4-FFF2-40B4-BE49-F238E27FC236}">
                <a16:creationId xmlns:a16="http://schemas.microsoft.com/office/drawing/2014/main" xmlns="" id="{AC4AE283-FA0E-A548-1FDB-99AFC2D8ED59}"/>
              </a:ext>
            </a:extLst>
          </p:cNvPr>
          <p:cNvSpPr/>
          <p:nvPr/>
        </p:nvSpPr>
        <p:spPr>
          <a:xfrm>
            <a:off x="2398634" y="4610099"/>
            <a:ext cx="4997037" cy="5641363"/>
          </a:xfrm>
          <a:prstGeom prst="roundRect">
            <a:avLst/>
          </a:prstGeom>
          <a:solidFill>
            <a:srgbClr val="E9C7C7"/>
          </a:solidFill>
          <a:ln>
            <a:solidFill>
              <a:srgbClr val="E9C7C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endParaRPr lang="en-IN" sz="2000" dirty="0">
              <a:latin typeface="Mongolian Baiti" panose="03000500000000000000" pitchFamily="66" charset="0"/>
              <a:cs typeface="Mongolian Baiti" panose="03000500000000000000" pitchFamily="66" charset="0"/>
            </a:endParaRPr>
          </a:p>
          <a:p>
            <a:r>
              <a:rPr lang="en-IN" sz="28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Graph Analysis:</a:t>
            </a:r>
          </a:p>
          <a:p>
            <a:endParaRPr lang="en-IN" sz="24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endParaRPr>
          </a:p>
          <a:p>
            <a:pPr lvl="1">
              <a:buFont typeface="Arial" panose="020B0604020202020204" pitchFamily="34" charset="0"/>
              <a:buChar char="•"/>
            </a:pPr>
            <a:r>
              <a:rPr lang="en-IN" sz="24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Click-through Rate (CTR): The 240 x 400 banners at the '</a:t>
            </a:r>
            <a:r>
              <a:rPr lang="en-IN" sz="2400" dirty="0" err="1">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mno</a:t>
            </a:r>
            <a:r>
              <a:rPr lang="en-IN" sz="24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 position demonstrated a significantly higher CTR compared to other banner sizes and positions.</a:t>
            </a:r>
          </a:p>
          <a:p>
            <a:pPr lvl="1">
              <a:buFont typeface="Arial" panose="020B0604020202020204" pitchFamily="34" charset="0"/>
              <a:buChar char="•"/>
            </a:pPr>
            <a:endParaRPr lang="en-IN" sz="24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endParaRPr>
          </a:p>
          <a:p>
            <a:pPr lvl="1">
              <a:buFont typeface="Arial" panose="020B0604020202020204" pitchFamily="34" charset="0"/>
              <a:buChar char="•"/>
            </a:pPr>
            <a:r>
              <a:rPr lang="en-IN" sz="24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Engagement Metrics: The '</a:t>
            </a:r>
            <a:r>
              <a:rPr lang="en-IN" sz="2400" dirty="0" err="1">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mno</a:t>
            </a:r>
            <a:r>
              <a:rPr lang="en-IN" sz="2400" dirty="0">
                <a:ln w="0"/>
                <a:solidFill>
                  <a:schemeClr val="tx1"/>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 position also showed increased user engagement, suggesting better visibility and attractiveness</a:t>
            </a:r>
            <a:r>
              <a:rPr lang="en-IN" sz="2400" dirty="0">
                <a:ln w="0"/>
                <a:solidFill>
                  <a:schemeClr val="tx1"/>
                </a:solidFill>
                <a:effectLst>
                  <a:outerShdw blurRad="38100" dist="19050" dir="2700000" algn="tl" rotWithShape="0">
                    <a:schemeClr val="dk1">
                      <a:alpha val="40000"/>
                    </a:schemeClr>
                  </a:outerShdw>
                </a:effectLst>
              </a:rPr>
              <a:t>.</a:t>
            </a:r>
          </a:p>
        </p:txBody>
      </p:sp>
      <p:sp>
        <p:nvSpPr>
          <p:cNvPr id="20" name="TextBox 19">
            <a:extLst>
              <a:ext uri="{FF2B5EF4-FFF2-40B4-BE49-F238E27FC236}">
                <a16:creationId xmlns:a16="http://schemas.microsoft.com/office/drawing/2014/main" xmlns="" id="{83C330AD-C416-0258-C7EA-B1B99FA50CD5}"/>
              </a:ext>
            </a:extLst>
          </p:cNvPr>
          <p:cNvSpPr txBox="1"/>
          <p:nvPr/>
        </p:nvSpPr>
        <p:spPr>
          <a:xfrm>
            <a:off x="4527680" y="23743"/>
            <a:ext cx="7861040" cy="1438855"/>
          </a:xfrm>
          <a:prstGeom prst="rect">
            <a:avLst/>
          </a:prstGeom>
          <a:noFill/>
        </p:spPr>
        <p:txBody>
          <a:bodyPr wrap="square">
            <a:spAutoFit/>
          </a:bodyPr>
          <a:lstStyle/>
          <a:p>
            <a:pPr algn="ctr">
              <a:lnSpc>
                <a:spcPts val="11899"/>
              </a:lnSpc>
            </a:pPr>
            <a:r>
              <a:rPr lang="en-US" sz="6000" dirty="0">
                <a:solidFill>
                  <a:srgbClr val="000000"/>
                </a:solidFill>
                <a:latin typeface="Alatsi"/>
                <a:ea typeface="Alatsi"/>
                <a:cs typeface="Alatsi"/>
                <a:sym typeface="Alatsi"/>
              </a:rPr>
              <a:t>BANNERS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819400" y="866775"/>
            <a:ext cx="11550209" cy="1337161"/>
          </a:xfrm>
          <a:prstGeom prst="rect">
            <a:avLst/>
          </a:prstGeom>
        </p:spPr>
        <p:txBody>
          <a:bodyPr wrap="square" lIns="0" tIns="0" rIns="0" bIns="0" rtlCol="0" anchor="t">
            <a:spAutoFit/>
          </a:bodyPr>
          <a:lstStyle/>
          <a:p>
            <a:pPr algn="ctr">
              <a:lnSpc>
                <a:spcPts val="11899"/>
              </a:lnSpc>
            </a:pPr>
            <a:r>
              <a:rPr lang="en-US" sz="6600" b="1" dirty="0">
                <a:solidFill>
                  <a:srgbClr val="000000"/>
                </a:solidFill>
                <a:latin typeface="Arial" panose="020B0604020202020204" pitchFamily="34" charset="0"/>
                <a:ea typeface="Alatsi"/>
                <a:cs typeface="Arial" panose="020B0604020202020204" pitchFamily="34" charset="0"/>
                <a:sym typeface="Alatsi"/>
              </a:rPr>
              <a:t>CAMPAIGN ROI ANALYSIS</a:t>
            </a:r>
          </a:p>
        </p:txBody>
      </p:sp>
      <p:grpSp>
        <p:nvGrpSpPr>
          <p:cNvPr id="3" name="Group 3"/>
          <p:cNvGrpSpPr/>
          <p:nvPr/>
        </p:nvGrpSpPr>
        <p:grpSpPr>
          <a:xfrm>
            <a:off x="11325593" y="2383942"/>
            <a:ext cx="6577903" cy="4207358"/>
            <a:chOff x="0" y="-192881"/>
            <a:chExt cx="8868713" cy="3480673"/>
          </a:xfrm>
        </p:grpSpPr>
        <p:grpSp>
          <p:nvGrpSpPr>
            <p:cNvPr id="4" name="Group 4"/>
            <p:cNvGrpSpPr/>
            <p:nvPr/>
          </p:nvGrpSpPr>
          <p:grpSpPr>
            <a:xfrm>
              <a:off x="0" y="-192881"/>
              <a:ext cx="8868713" cy="3480673"/>
              <a:chOff x="0" y="-38100"/>
              <a:chExt cx="1751844" cy="687540"/>
            </a:xfrm>
          </p:grpSpPr>
          <p:sp>
            <p:nvSpPr>
              <p:cNvPr id="5" name="Freeform 5"/>
              <p:cNvSpPr/>
              <p:nvPr/>
            </p:nvSpPr>
            <p:spPr>
              <a:xfrm>
                <a:off x="0" y="75557"/>
                <a:ext cx="1751844" cy="573883"/>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en-US" dirty="0">
                  <a:solidFill>
                    <a:srgbClr val="E9C7C7"/>
                  </a:solidFill>
                </a:endParaRPr>
              </a:p>
            </p:txBody>
          </p:sp>
          <p:sp>
            <p:nvSpPr>
              <p:cNvPr id="6" name="TextBox 6"/>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95604" y="133351"/>
              <a:ext cx="7735510" cy="673005"/>
            </a:xfrm>
            <a:prstGeom prst="rect">
              <a:avLst/>
            </a:prstGeom>
          </p:spPr>
          <p:txBody>
            <a:bodyPr lIns="0" tIns="0" rIns="0" bIns="0" rtlCol="0" anchor="t">
              <a:spAutoFit/>
            </a:bodyPr>
            <a:lstStyle/>
            <a:p>
              <a:pPr algn="l">
                <a:lnSpc>
                  <a:spcPts val="4193"/>
                </a:lnSpc>
              </a:pPr>
              <a:endParaRPr lang="en-US" sz="2995" dirty="0">
                <a:solidFill>
                  <a:srgbClr val="000000"/>
                </a:solidFill>
                <a:latin typeface="Alatsi"/>
                <a:ea typeface="Alatsi"/>
                <a:cs typeface="Alatsi"/>
                <a:sym typeface="Alatsi"/>
              </a:endParaRPr>
            </a:p>
          </p:txBody>
        </p:sp>
      </p:grpSp>
      <p:sp>
        <p:nvSpPr>
          <p:cNvPr id="8" name="TextBox 8"/>
          <p:cNvSpPr txBox="1"/>
          <p:nvPr/>
        </p:nvSpPr>
        <p:spPr>
          <a:xfrm>
            <a:off x="11401793" y="2562173"/>
            <a:ext cx="6577904" cy="553998"/>
          </a:xfrm>
          <a:prstGeom prst="rect">
            <a:avLst/>
          </a:prstGeom>
        </p:spPr>
        <p:txBody>
          <a:bodyPr wrap="square" lIns="0" tIns="0" rIns="0" bIns="0" rtlCol="0" anchor="t">
            <a:spAutoFit/>
          </a:bodyPr>
          <a:lstStyle/>
          <a:p>
            <a:r>
              <a:rPr lang="en-IN" sz="3200" b="1" dirty="0"/>
              <a:t>Top Performing Campaigns by ROI</a:t>
            </a:r>
            <a:r>
              <a:rPr lang="en-IN" sz="3600" dirty="0"/>
              <a:t>:</a:t>
            </a:r>
          </a:p>
        </p:txBody>
      </p:sp>
      <p:sp>
        <p:nvSpPr>
          <p:cNvPr id="15" name="TextBox 15"/>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endParaRPr lang="en-US" sz="2700" dirty="0">
              <a:solidFill>
                <a:srgbClr val="000000"/>
              </a:solidFill>
              <a:latin typeface="Alatsi"/>
              <a:ea typeface="Alatsi"/>
              <a:cs typeface="Alatsi"/>
              <a:sym typeface="Alatsi"/>
            </a:endParaRPr>
          </a:p>
        </p:txBody>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4</a:t>
              </a:r>
            </a:p>
          </p:txBody>
        </p:sp>
      </p:grpSp>
      <p:sp>
        <p:nvSpPr>
          <p:cNvPr id="24" name="Freeform 24"/>
          <p:cNvSpPr/>
          <p:nvPr/>
        </p:nvSpPr>
        <p:spPr>
          <a:xfrm>
            <a:off x="8600654" y="-12932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25" name="Freeform 25"/>
          <p:cNvSpPr/>
          <p:nvPr/>
        </p:nvSpPr>
        <p:spPr>
          <a:xfrm>
            <a:off x="-2357872" y="9084484"/>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pic>
        <p:nvPicPr>
          <p:cNvPr id="26" name="Picture 25">
            <a:extLst>
              <a:ext uri="{FF2B5EF4-FFF2-40B4-BE49-F238E27FC236}">
                <a16:creationId xmlns:a16="http://schemas.microsoft.com/office/drawing/2014/main" xmlns="" id="{70B0F509-31E3-C3F2-ED33-88E565F96707}"/>
              </a:ext>
            </a:extLst>
          </p:cNvPr>
          <p:cNvPicPr>
            <a:picLocks noChangeAspect="1"/>
          </p:cNvPicPr>
          <p:nvPr/>
        </p:nvPicPr>
        <p:blipFill>
          <a:blip r:embed="rId4"/>
          <a:stretch>
            <a:fillRect/>
          </a:stretch>
        </p:blipFill>
        <p:spPr>
          <a:xfrm>
            <a:off x="308303" y="2562173"/>
            <a:ext cx="10719286" cy="6306922"/>
          </a:xfrm>
          <a:prstGeom prst="rect">
            <a:avLst/>
          </a:prstGeom>
        </p:spPr>
      </p:pic>
      <p:sp>
        <p:nvSpPr>
          <p:cNvPr id="17" name="TextBox 16">
            <a:extLst>
              <a:ext uri="{FF2B5EF4-FFF2-40B4-BE49-F238E27FC236}">
                <a16:creationId xmlns:a16="http://schemas.microsoft.com/office/drawing/2014/main" xmlns="" id="{AAD359C1-4C98-9021-6F49-76491A47526A}"/>
              </a:ext>
            </a:extLst>
          </p:cNvPr>
          <p:cNvSpPr txBox="1"/>
          <p:nvPr/>
        </p:nvSpPr>
        <p:spPr>
          <a:xfrm>
            <a:off x="11477993" y="3294402"/>
            <a:ext cx="6425503" cy="3139321"/>
          </a:xfrm>
          <a:prstGeom prst="rect">
            <a:avLst/>
          </a:prstGeom>
          <a:noFill/>
        </p:spPr>
        <p:txBody>
          <a:bodyPr wrap="square">
            <a:spAutoFit/>
          </a:bodyPr>
          <a:lstStyle/>
          <a:p>
            <a:r>
              <a:rPr lang="en-IN" sz="2200" b="1" dirty="0"/>
              <a:t>Campaign 3 with 160 x 600 banners</a:t>
            </a:r>
            <a:r>
              <a:rPr lang="en-IN" sz="2200" dirty="0"/>
              <a:t> has the highest ROI.</a:t>
            </a:r>
          </a:p>
          <a:p>
            <a:pPr>
              <a:buFont typeface="Arial" panose="020B0604020202020204" pitchFamily="34" charset="0"/>
              <a:buChar char="•"/>
            </a:pPr>
            <a:r>
              <a:rPr lang="en-IN" sz="2200" b="1" dirty="0"/>
              <a:t>Campaign 1 with 160 x 600 banners</a:t>
            </a:r>
            <a:r>
              <a:rPr lang="en-IN" sz="2200" dirty="0"/>
              <a:t> is the second highest in ROI.</a:t>
            </a:r>
          </a:p>
          <a:p>
            <a:pPr>
              <a:buFont typeface="Arial" panose="020B0604020202020204" pitchFamily="34" charset="0"/>
              <a:buChar char="•"/>
            </a:pPr>
            <a:r>
              <a:rPr lang="en-IN" sz="2200" b="1" dirty="0"/>
              <a:t>Campaign 2 with 580 x 400 banners</a:t>
            </a:r>
            <a:r>
              <a:rPr lang="en-IN" sz="2200" dirty="0"/>
              <a:t> and </a:t>
            </a:r>
            <a:r>
              <a:rPr lang="en-IN" sz="2200" b="1" dirty="0"/>
              <a:t>Campaign 3 with 580 x 400 </a:t>
            </a:r>
          </a:p>
          <a:p>
            <a:pPr>
              <a:buFont typeface="Arial" panose="020B0604020202020204" pitchFamily="34" charset="0"/>
              <a:buChar char="•"/>
            </a:pPr>
            <a:r>
              <a:rPr lang="en-IN" sz="2200" b="1" dirty="0"/>
              <a:t>banners</a:t>
            </a:r>
            <a:r>
              <a:rPr lang="en-IN" sz="2200" dirty="0"/>
              <a:t> also show strong performance.</a:t>
            </a:r>
          </a:p>
          <a:p>
            <a:pPr>
              <a:buFont typeface="Arial" panose="020B0604020202020204" pitchFamily="34" charset="0"/>
              <a:buChar char="•"/>
            </a:pPr>
            <a:r>
              <a:rPr lang="en-IN" sz="2200" b="1" dirty="0"/>
              <a:t>Campaign 1 with 240 x 400 banners</a:t>
            </a:r>
            <a:r>
              <a:rPr lang="en-IN" sz="2200" dirty="0"/>
              <a:t> rounds out the top five.</a:t>
            </a:r>
          </a:p>
        </p:txBody>
      </p:sp>
      <p:sp>
        <p:nvSpPr>
          <p:cNvPr id="32" name="Rounded Rectangle 31">
            <a:extLst>
              <a:ext uri="{FF2B5EF4-FFF2-40B4-BE49-F238E27FC236}">
                <a16:creationId xmlns:a16="http://schemas.microsoft.com/office/drawing/2014/main" xmlns="" id="{18E45F88-8906-4FCB-1538-F53A3EC37874}"/>
              </a:ext>
            </a:extLst>
          </p:cNvPr>
          <p:cNvSpPr/>
          <p:nvPr/>
        </p:nvSpPr>
        <p:spPr>
          <a:xfrm>
            <a:off x="11325594" y="6892475"/>
            <a:ext cx="6675874" cy="3204025"/>
          </a:xfrm>
          <a:prstGeom prst="roundRect">
            <a:avLst/>
          </a:prstGeom>
          <a:solidFill>
            <a:srgbClr val="E9C7C7"/>
          </a:solidFill>
          <a:ln>
            <a:solidFill>
              <a:srgbClr val="E9C7C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Table 38">
            <a:extLst>
              <a:ext uri="{FF2B5EF4-FFF2-40B4-BE49-F238E27FC236}">
                <a16:creationId xmlns:a16="http://schemas.microsoft.com/office/drawing/2014/main" xmlns="" id="{D30E78E3-3504-3EBF-E021-32AB651CD050}"/>
              </a:ext>
            </a:extLst>
          </p:cNvPr>
          <p:cNvGraphicFramePr>
            <a:graphicFrameLocks noGrp="1"/>
          </p:cNvGraphicFramePr>
          <p:nvPr>
            <p:extLst>
              <p:ext uri="{D42A27DB-BD31-4B8C-83A1-F6EECF244321}">
                <p14:modId xmlns:p14="http://schemas.microsoft.com/office/powerpoint/2010/main" val="2935050044"/>
              </p:ext>
            </p:extLst>
          </p:nvPr>
        </p:nvGraphicFramePr>
        <p:xfrm>
          <a:off x="11811946" y="7302017"/>
          <a:ext cx="5842095" cy="2468880"/>
        </p:xfrm>
        <a:graphic>
          <a:graphicData uri="http://schemas.openxmlformats.org/drawingml/2006/table">
            <a:tbl>
              <a:tblPr/>
              <a:tblGrid>
                <a:gridCol w="1947365">
                  <a:extLst>
                    <a:ext uri="{9D8B030D-6E8A-4147-A177-3AD203B41FA5}">
                      <a16:colId xmlns:a16="http://schemas.microsoft.com/office/drawing/2014/main" xmlns="" val="3617028150"/>
                    </a:ext>
                  </a:extLst>
                </a:gridCol>
                <a:gridCol w="1947365">
                  <a:extLst>
                    <a:ext uri="{9D8B030D-6E8A-4147-A177-3AD203B41FA5}">
                      <a16:colId xmlns:a16="http://schemas.microsoft.com/office/drawing/2014/main" xmlns="" val="1164025694"/>
                    </a:ext>
                  </a:extLst>
                </a:gridCol>
                <a:gridCol w="1947365">
                  <a:extLst>
                    <a:ext uri="{9D8B030D-6E8A-4147-A177-3AD203B41FA5}">
                      <a16:colId xmlns:a16="http://schemas.microsoft.com/office/drawing/2014/main" xmlns="" val="196769073"/>
                    </a:ext>
                  </a:extLst>
                </a:gridCol>
              </a:tblGrid>
              <a:tr h="211486">
                <a:tc>
                  <a:txBody>
                    <a:bodyPr/>
                    <a:lstStyle/>
                    <a:p>
                      <a:r>
                        <a:rPr lang="en-IN" b="1" dirty="0"/>
                        <a:t>Campaign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Banner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ROI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85849835"/>
                  </a:ext>
                </a:extLst>
              </a:tr>
              <a:tr h="0">
                <a:tc>
                  <a:txBody>
                    <a:bodyPr/>
                    <a:lstStyle/>
                    <a:p>
                      <a:r>
                        <a:rPr lang="en-IN" b="1" dirty="0"/>
                        <a:t>Camp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160 x 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4.097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517060269"/>
                  </a:ext>
                </a:extLst>
              </a:tr>
              <a:tr h="0">
                <a:tc>
                  <a:txBody>
                    <a:bodyPr/>
                    <a:lstStyle/>
                    <a:p>
                      <a:r>
                        <a:rPr lang="en-IN" b="1"/>
                        <a:t>Camp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160 x 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3.932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01794712"/>
                  </a:ext>
                </a:extLst>
              </a:tr>
              <a:tr h="0">
                <a:tc>
                  <a:txBody>
                    <a:bodyPr/>
                    <a:lstStyle/>
                    <a:p>
                      <a:r>
                        <a:rPr lang="en-IN" b="1"/>
                        <a:t>Camp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580 x 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3.114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54559719"/>
                  </a:ext>
                </a:extLst>
              </a:tr>
              <a:tr h="0">
                <a:tc>
                  <a:txBody>
                    <a:bodyPr/>
                    <a:lstStyle/>
                    <a:p>
                      <a:r>
                        <a:rPr lang="en-IN" b="1" dirty="0"/>
                        <a:t>Camp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580 x 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3.004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01557162"/>
                  </a:ext>
                </a:extLst>
              </a:tr>
              <a:tr h="0">
                <a:tc>
                  <a:txBody>
                    <a:bodyPr/>
                    <a:lstStyle/>
                    <a:p>
                      <a:r>
                        <a:rPr lang="en-IN" b="1" dirty="0"/>
                        <a:t>Camp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240 x 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2.531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509188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47891" y="3217015"/>
            <a:ext cx="516960" cy="51696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76415" y="-121262"/>
            <a:ext cx="16230600" cy="2357056"/>
          </a:xfrm>
          <a:prstGeom prst="rect">
            <a:avLst/>
          </a:prstGeom>
        </p:spPr>
        <p:txBody>
          <a:bodyPr lIns="0" tIns="0" rIns="0" bIns="0" rtlCol="0" anchor="t">
            <a:spAutoFit/>
          </a:bodyPr>
          <a:lstStyle/>
          <a:p>
            <a:pPr algn="ctr">
              <a:lnSpc>
                <a:spcPts val="11899"/>
              </a:lnSpc>
            </a:pPr>
            <a:r>
              <a:rPr lang="en-US" sz="5400" b="1" dirty="0">
                <a:solidFill>
                  <a:srgbClr val="000000"/>
                </a:solidFill>
                <a:latin typeface="Arial" panose="020B0604020202020204" pitchFamily="34" charset="0"/>
                <a:ea typeface="Alatsi"/>
                <a:cs typeface="Arial" panose="020B0604020202020204" pitchFamily="34" charset="0"/>
                <a:sym typeface="Alatsi"/>
              </a:rPr>
              <a:t>User Engagement</a:t>
            </a:r>
          </a:p>
          <a:p>
            <a:pPr algn="ctr"/>
            <a:r>
              <a:rPr lang="en-US" sz="5400" b="1" dirty="0">
                <a:solidFill>
                  <a:srgbClr val="000000"/>
                </a:solidFill>
                <a:latin typeface="Arial" panose="020B0604020202020204" pitchFamily="34" charset="0"/>
                <a:ea typeface="Alatsi"/>
                <a:cs typeface="Arial" panose="020B0604020202020204" pitchFamily="34" charset="0"/>
                <a:sym typeface="Alatsi"/>
              </a:rPr>
              <a:t>Weekend vs Weekday</a:t>
            </a:r>
          </a:p>
        </p:txBody>
      </p:sp>
      <p:sp>
        <p:nvSpPr>
          <p:cNvPr id="10" name="Freeform 10"/>
          <p:cNvSpPr/>
          <p:nvPr/>
        </p:nvSpPr>
        <p:spPr>
          <a:xfrm>
            <a:off x="13707467" y="7941925"/>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15" name="AutoShape 15"/>
          <p:cNvSpPr/>
          <p:nvPr/>
        </p:nvSpPr>
        <p:spPr>
          <a:xfrm>
            <a:off x="-260600" y="9061267"/>
            <a:ext cx="11842999" cy="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ea typeface="Open Sans Bold"/>
                  <a:cs typeface="Open Sans Bold"/>
                  <a:sym typeface="Open Sans Bold"/>
                </a:rPr>
                <a:t>5</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grpSp>
        <p:nvGrpSpPr>
          <p:cNvPr id="23" name="Group 2">
            <a:extLst>
              <a:ext uri="{FF2B5EF4-FFF2-40B4-BE49-F238E27FC236}">
                <a16:creationId xmlns:a16="http://schemas.microsoft.com/office/drawing/2014/main" xmlns="" id="{06FA3FD5-7823-D46A-98D3-CCD8DF3BFA25}"/>
              </a:ext>
            </a:extLst>
          </p:cNvPr>
          <p:cNvGrpSpPr/>
          <p:nvPr/>
        </p:nvGrpSpPr>
        <p:grpSpPr>
          <a:xfrm>
            <a:off x="1547891" y="6262772"/>
            <a:ext cx="516960" cy="516960"/>
            <a:chOff x="0" y="0"/>
            <a:chExt cx="812800" cy="812800"/>
          </a:xfrm>
        </p:grpSpPr>
        <p:sp>
          <p:nvSpPr>
            <p:cNvPr id="24" name="Freeform 3">
              <a:extLst>
                <a:ext uri="{FF2B5EF4-FFF2-40B4-BE49-F238E27FC236}">
                  <a16:creationId xmlns:a16="http://schemas.microsoft.com/office/drawing/2014/main" xmlns="" id="{8C1376CB-17C0-F2C2-A460-A9A38CAF2B9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25" name="TextBox 4">
              <a:extLst>
                <a:ext uri="{FF2B5EF4-FFF2-40B4-BE49-F238E27FC236}">
                  <a16:creationId xmlns:a16="http://schemas.microsoft.com/office/drawing/2014/main" xmlns="" id="{C7B6CC0F-25D5-503E-FDE5-9D08847A3E5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0" name="TextBox 29">
            <a:extLst>
              <a:ext uri="{FF2B5EF4-FFF2-40B4-BE49-F238E27FC236}">
                <a16:creationId xmlns:a16="http://schemas.microsoft.com/office/drawing/2014/main" xmlns="" id="{733C748C-AD88-983A-A210-B714C7331F64}"/>
              </a:ext>
            </a:extLst>
          </p:cNvPr>
          <p:cNvSpPr txBox="1"/>
          <p:nvPr/>
        </p:nvSpPr>
        <p:spPr>
          <a:xfrm>
            <a:off x="2438400" y="3241248"/>
            <a:ext cx="5181600" cy="2308324"/>
          </a:xfrm>
          <a:prstGeom prst="rect">
            <a:avLst/>
          </a:prstGeom>
          <a:noFill/>
        </p:spPr>
        <p:txBody>
          <a:bodyPr wrap="square">
            <a:spAutoFit/>
          </a:bodyPr>
          <a:lstStyle/>
          <a:p>
            <a:r>
              <a:rPr lang="en-IN" sz="3600" b="1" dirty="0"/>
              <a:t>Weekdays</a:t>
            </a:r>
            <a:r>
              <a:rPr lang="en-IN" sz="3600" dirty="0"/>
              <a:t>: Engagement metrics remained consistent throughout the week.</a:t>
            </a:r>
            <a:endParaRPr lang="en-US" sz="3600" dirty="0"/>
          </a:p>
        </p:txBody>
      </p:sp>
      <p:sp>
        <p:nvSpPr>
          <p:cNvPr id="32" name="TextBox 31">
            <a:extLst>
              <a:ext uri="{FF2B5EF4-FFF2-40B4-BE49-F238E27FC236}">
                <a16:creationId xmlns:a16="http://schemas.microsoft.com/office/drawing/2014/main" xmlns="" id="{393415D8-6E03-CD5B-8EC6-279D5DE91DE2}"/>
              </a:ext>
            </a:extLst>
          </p:cNvPr>
          <p:cNvSpPr txBox="1"/>
          <p:nvPr/>
        </p:nvSpPr>
        <p:spPr>
          <a:xfrm>
            <a:off x="2438400" y="6106762"/>
            <a:ext cx="6324600" cy="1754326"/>
          </a:xfrm>
          <a:prstGeom prst="rect">
            <a:avLst/>
          </a:prstGeom>
          <a:noFill/>
        </p:spPr>
        <p:txBody>
          <a:bodyPr wrap="square">
            <a:spAutoFit/>
          </a:bodyPr>
          <a:lstStyle/>
          <a:p>
            <a:r>
              <a:rPr lang="en-IN" sz="3600" b="1" dirty="0"/>
              <a:t>Weekends</a:t>
            </a:r>
            <a:r>
              <a:rPr lang="en-IN" sz="3600" dirty="0"/>
              <a:t>: Similar levels of engagement as observed during weekdays</a:t>
            </a:r>
            <a:endParaRPr lang="en-US" sz="3600" dirty="0"/>
          </a:p>
        </p:txBody>
      </p:sp>
      <p:pic>
        <p:nvPicPr>
          <p:cNvPr id="33" name="Picture 32">
            <a:extLst>
              <a:ext uri="{FF2B5EF4-FFF2-40B4-BE49-F238E27FC236}">
                <a16:creationId xmlns:a16="http://schemas.microsoft.com/office/drawing/2014/main" xmlns="" id="{30426CF0-2C8F-E26D-401A-DE3A3A5B4E71}"/>
              </a:ext>
            </a:extLst>
          </p:cNvPr>
          <p:cNvPicPr>
            <a:picLocks noChangeAspect="1"/>
          </p:cNvPicPr>
          <p:nvPr/>
        </p:nvPicPr>
        <p:blipFill>
          <a:blip r:embed="rId4"/>
          <a:stretch>
            <a:fillRect/>
          </a:stretch>
        </p:blipFill>
        <p:spPr>
          <a:xfrm>
            <a:off x="9385511" y="2536962"/>
            <a:ext cx="7239000" cy="5524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82740" y="400407"/>
            <a:ext cx="16230600" cy="1392625"/>
          </a:xfrm>
          <a:prstGeom prst="rect">
            <a:avLst/>
          </a:prstGeom>
        </p:spPr>
        <p:txBody>
          <a:bodyPr lIns="0" tIns="0" rIns="0" bIns="0" rtlCol="0" anchor="t">
            <a:spAutoFit/>
          </a:bodyPr>
          <a:lstStyle/>
          <a:p>
            <a:pPr algn="ctr">
              <a:lnSpc>
                <a:spcPts val="11899"/>
              </a:lnSpc>
            </a:pPr>
            <a:r>
              <a:rPr lang="en-US" sz="8499" b="1" dirty="0">
                <a:solidFill>
                  <a:srgbClr val="000000"/>
                </a:solidFill>
                <a:latin typeface="Arial" panose="020B0604020202020204" pitchFamily="34" charset="0"/>
                <a:ea typeface="Alatsi"/>
                <a:cs typeface="Arial" panose="020B0604020202020204" pitchFamily="34" charset="0"/>
                <a:sym typeface="Alatsi"/>
              </a:rPr>
              <a:t>Cost Per Click </a:t>
            </a:r>
          </a:p>
        </p:txBody>
      </p:sp>
      <p:grpSp>
        <p:nvGrpSpPr>
          <p:cNvPr id="3" name="Group 3"/>
          <p:cNvGrpSpPr/>
          <p:nvPr/>
        </p:nvGrpSpPr>
        <p:grpSpPr>
          <a:xfrm>
            <a:off x="1213587" y="3038300"/>
            <a:ext cx="17831010" cy="5636715"/>
            <a:chOff x="-71799" y="-63120"/>
            <a:chExt cx="20760419" cy="6882840"/>
          </a:xfrm>
        </p:grpSpPr>
        <p:sp>
          <p:nvSpPr>
            <p:cNvPr id="6" name="TextBox 6"/>
            <p:cNvSpPr txBox="1"/>
            <p:nvPr/>
          </p:nvSpPr>
          <p:spPr>
            <a:xfrm>
              <a:off x="138171" y="69084"/>
              <a:ext cx="1197475" cy="1266560"/>
            </a:xfrm>
            <a:prstGeom prst="rect">
              <a:avLst/>
            </a:prstGeom>
          </p:spPr>
          <p:txBody>
            <a:bodyPr lIns="50800" tIns="50800" rIns="50800" bIns="50800" rtlCol="0" anchor="ctr"/>
            <a:lstStyle/>
            <a:p>
              <a:pPr algn="ctr">
                <a:lnSpc>
                  <a:spcPts val="2659"/>
                </a:lnSpc>
              </a:pPr>
              <a:endParaRPr/>
            </a:p>
          </p:txBody>
        </p:sp>
        <p:sp>
          <p:nvSpPr>
            <p:cNvPr id="7" name="TextBox 7"/>
            <p:cNvSpPr txBox="1"/>
            <p:nvPr/>
          </p:nvSpPr>
          <p:spPr>
            <a:xfrm>
              <a:off x="0" y="130580"/>
              <a:ext cx="1473815" cy="1029036"/>
            </a:xfrm>
            <a:prstGeom prst="rect">
              <a:avLst/>
            </a:prstGeom>
          </p:spPr>
          <p:txBody>
            <a:bodyPr lIns="0" tIns="0" rIns="0" bIns="0" rtlCol="0" anchor="t">
              <a:spAutoFit/>
            </a:bodyPr>
            <a:lstStyle/>
            <a:p>
              <a:pPr algn="ctr">
                <a:lnSpc>
                  <a:spcPts val="7048"/>
                </a:lnSpc>
              </a:pPr>
              <a:endParaRPr lang="en-US" sz="5034" dirty="0">
                <a:solidFill>
                  <a:srgbClr val="000000"/>
                </a:solidFill>
                <a:latin typeface="Alatsi"/>
                <a:ea typeface="Alatsi"/>
                <a:cs typeface="Alatsi"/>
                <a:sym typeface="Alatsi"/>
              </a:endParaRPr>
            </a:p>
          </p:txBody>
        </p:sp>
        <p:sp>
          <p:nvSpPr>
            <p:cNvPr id="10" name="TextBox 10"/>
            <p:cNvSpPr txBox="1"/>
            <p:nvPr/>
          </p:nvSpPr>
          <p:spPr>
            <a:xfrm>
              <a:off x="138171" y="2811122"/>
              <a:ext cx="1197474" cy="1266560"/>
            </a:xfrm>
            <a:prstGeom prst="rect">
              <a:avLst/>
            </a:prstGeom>
          </p:spPr>
          <p:txBody>
            <a:bodyPr lIns="50800" tIns="50800" rIns="50800" bIns="50800" rtlCol="0" anchor="ctr"/>
            <a:lstStyle/>
            <a:p>
              <a:pPr algn="ctr">
                <a:lnSpc>
                  <a:spcPts val="2659"/>
                </a:lnSpc>
              </a:pPr>
              <a:endParaRPr/>
            </a:p>
          </p:txBody>
        </p:sp>
        <p:sp>
          <p:nvSpPr>
            <p:cNvPr id="11" name="TextBox 11"/>
            <p:cNvSpPr txBox="1"/>
            <p:nvPr/>
          </p:nvSpPr>
          <p:spPr>
            <a:xfrm>
              <a:off x="-71799" y="2784957"/>
              <a:ext cx="1473815" cy="1029036"/>
            </a:xfrm>
            <a:prstGeom prst="rect">
              <a:avLst/>
            </a:prstGeom>
          </p:spPr>
          <p:txBody>
            <a:bodyPr lIns="0" tIns="0" rIns="0" bIns="0" rtlCol="0" anchor="t">
              <a:spAutoFit/>
            </a:bodyPr>
            <a:lstStyle/>
            <a:p>
              <a:pPr algn="ctr">
                <a:lnSpc>
                  <a:spcPts val="7048"/>
                </a:lnSpc>
              </a:pPr>
              <a:endParaRPr lang="en-US" sz="5034" dirty="0">
                <a:solidFill>
                  <a:srgbClr val="000000"/>
                </a:solidFill>
                <a:latin typeface="Alatsi"/>
                <a:ea typeface="Alatsi"/>
                <a:cs typeface="Alatsi"/>
                <a:sym typeface="Alatsi"/>
              </a:endParaRPr>
            </a:p>
          </p:txBody>
        </p:sp>
        <p:sp>
          <p:nvSpPr>
            <p:cNvPr id="14" name="TextBox 14"/>
            <p:cNvSpPr txBox="1"/>
            <p:nvPr/>
          </p:nvSpPr>
          <p:spPr>
            <a:xfrm>
              <a:off x="138170" y="5553160"/>
              <a:ext cx="1197475" cy="1266560"/>
            </a:xfrm>
            <a:prstGeom prst="rect">
              <a:avLst/>
            </a:prstGeom>
          </p:spPr>
          <p:txBody>
            <a:bodyPr lIns="50800" tIns="50800" rIns="50800" bIns="50800" rtlCol="0" anchor="ctr"/>
            <a:lstStyle/>
            <a:p>
              <a:pPr algn="ctr">
                <a:lnSpc>
                  <a:spcPts val="2659"/>
                </a:lnSpc>
              </a:pPr>
              <a:endParaRPr/>
            </a:p>
          </p:txBody>
        </p:sp>
        <p:sp>
          <p:nvSpPr>
            <p:cNvPr id="15" name="TextBox 15"/>
            <p:cNvSpPr txBox="1"/>
            <p:nvPr/>
          </p:nvSpPr>
          <p:spPr>
            <a:xfrm>
              <a:off x="0" y="5614654"/>
              <a:ext cx="1473815" cy="970079"/>
            </a:xfrm>
            <a:prstGeom prst="rect">
              <a:avLst/>
            </a:prstGeom>
          </p:spPr>
          <p:txBody>
            <a:bodyPr lIns="0" tIns="0" rIns="0" bIns="0" rtlCol="0" anchor="t">
              <a:spAutoFit/>
            </a:bodyPr>
            <a:lstStyle/>
            <a:p>
              <a:pPr algn="ctr">
                <a:lnSpc>
                  <a:spcPts val="7048"/>
                </a:lnSpc>
              </a:pPr>
              <a:endParaRPr lang="en-US" sz="3600" dirty="0">
                <a:solidFill>
                  <a:srgbClr val="000000"/>
                </a:solidFill>
                <a:latin typeface="Alatsi"/>
                <a:ea typeface="Alatsi"/>
                <a:cs typeface="Alatsi"/>
                <a:sym typeface="Alatsi"/>
              </a:endParaRPr>
            </a:p>
          </p:txBody>
        </p:sp>
        <p:sp>
          <p:nvSpPr>
            <p:cNvPr id="16" name="TextBox 16"/>
            <p:cNvSpPr txBox="1"/>
            <p:nvPr/>
          </p:nvSpPr>
          <p:spPr>
            <a:xfrm>
              <a:off x="1711697" y="-63120"/>
              <a:ext cx="18976923" cy="690019"/>
            </a:xfrm>
            <a:prstGeom prst="rect">
              <a:avLst/>
            </a:prstGeom>
          </p:spPr>
          <p:txBody>
            <a:bodyPr lIns="0" tIns="0" rIns="0" bIns="0" rtlCol="0" anchor="t">
              <a:spAutoFit/>
            </a:bodyPr>
            <a:lstStyle/>
            <a:p>
              <a:pPr algn="l">
                <a:lnSpc>
                  <a:spcPts val="4322"/>
                </a:lnSpc>
              </a:pPr>
              <a:endParaRPr lang="en-US" sz="3087" dirty="0">
                <a:solidFill>
                  <a:srgbClr val="000000"/>
                </a:solidFill>
                <a:latin typeface="Alatsi"/>
                <a:ea typeface="Alatsi"/>
                <a:cs typeface="Alatsi"/>
                <a:sym typeface="Alatsi"/>
              </a:endParaRPr>
            </a:p>
          </p:txBody>
        </p:sp>
        <p:sp>
          <p:nvSpPr>
            <p:cNvPr id="17" name="TextBox 17"/>
            <p:cNvSpPr txBox="1"/>
            <p:nvPr/>
          </p:nvSpPr>
          <p:spPr>
            <a:xfrm>
              <a:off x="1711697" y="2677140"/>
              <a:ext cx="18976923" cy="690019"/>
            </a:xfrm>
            <a:prstGeom prst="rect">
              <a:avLst/>
            </a:prstGeom>
          </p:spPr>
          <p:txBody>
            <a:bodyPr lIns="0" tIns="0" rIns="0" bIns="0" rtlCol="0" anchor="t">
              <a:spAutoFit/>
            </a:bodyPr>
            <a:lstStyle/>
            <a:p>
              <a:pPr algn="l">
                <a:lnSpc>
                  <a:spcPts val="4322"/>
                </a:lnSpc>
              </a:pPr>
              <a:endParaRPr lang="en-US" sz="3087" dirty="0">
                <a:solidFill>
                  <a:srgbClr val="000000"/>
                </a:solidFill>
                <a:latin typeface="Alatsi"/>
                <a:ea typeface="Alatsi"/>
                <a:cs typeface="Alatsi"/>
                <a:sym typeface="Alatsi"/>
              </a:endParaRPr>
            </a:p>
          </p:txBody>
        </p:sp>
        <p:sp>
          <p:nvSpPr>
            <p:cNvPr id="18" name="TextBox 18"/>
            <p:cNvSpPr txBox="1"/>
            <p:nvPr/>
          </p:nvSpPr>
          <p:spPr>
            <a:xfrm>
              <a:off x="1711697" y="5417400"/>
              <a:ext cx="18976923" cy="690019"/>
            </a:xfrm>
            <a:prstGeom prst="rect">
              <a:avLst/>
            </a:prstGeom>
          </p:spPr>
          <p:txBody>
            <a:bodyPr lIns="0" tIns="0" rIns="0" bIns="0" rtlCol="0" anchor="t">
              <a:spAutoFit/>
            </a:bodyPr>
            <a:lstStyle/>
            <a:p>
              <a:pPr algn="l">
                <a:lnSpc>
                  <a:spcPts val="4322"/>
                </a:lnSpc>
              </a:pPr>
              <a:endParaRPr lang="en-US" sz="3087" dirty="0">
                <a:solidFill>
                  <a:srgbClr val="000000"/>
                </a:solidFill>
                <a:latin typeface="Alatsi"/>
                <a:ea typeface="Alatsi"/>
                <a:cs typeface="Alatsi"/>
                <a:sym typeface="Alatsi"/>
              </a:endParaRPr>
            </a:p>
          </p:txBody>
        </p:sp>
      </p:gr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ea typeface="Open Sans Bold"/>
                  <a:cs typeface="Open Sans Bold"/>
                  <a:sym typeface="Open Sans Bold"/>
                </a:rPr>
                <a:t>6</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31" name="Freeform 31"/>
          <p:cNvSpPr/>
          <p:nvPr/>
        </p:nvSpPr>
        <p:spPr>
          <a:xfrm>
            <a:off x="-912178" y="-1249005"/>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pic>
        <p:nvPicPr>
          <p:cNvPr id="32" name="Picture 31">
            <a:extLst>
              <a:ext uri="{FF2B5EF4-FFF2-40B4-BE49-F238E27FC236}">
                <a16:creationId xmlns:a16="http://schemas.microsoft.com/office/drawing/2014/main" xmlns="" id="{3D429CEC-84BE-E82A-6379-8C3FAC2BCFC8}"/>
              </a:ext>
            </a:extLst>
          </p:cNvPr>
          <p:cNvPicPr>
            <a:picLocks noChangeAspect="1"/>
          </p:cNvPicPr>
          <p:nvPr/>
        </p:nvPicPr>
        <p:blipFill>
          <a:blip r:embed="rId4"/>
          <a:stretch>
            <a:fillRect/>
          </a:stretch>
        </p:blipFill>
        <p:spPr>
          <a:xfrm>
            <a:off x="8320054" y="2671029"/>
            <a:ext cx="9739346" cy="5811543"/>
          </a:xfrm>
          <a:prstGeom prst="rect">
            <a:avLst/>
          </a:prstGeom>
        </p:spPr>
      </p:pic>
      <p:sp>
        <p:nvSpPr>
          <p:cNvPr id="33" name="TextBox 32">
            <a:extLst>
              <a:ext uri="{FF2B5EF4-FFF2-40B4-BE49-F238E27FC236}">
                <a16:creationId xmlns:a16="http://schemas.microsoft.com/office/drawing/2014/main" xmlns="" id="{2ED26D63-3F4F-B3DB-74E7-BEE7FB65F9D9}"/>
              </a:ext>
            </a:extLst>
          </p:cNvPr>
          <p:cNvSpPr txBox="1"/>
          <p:nvPr/>
        </p:nvSpPr>
        <p:spPr>
          <a:xfrm>
            <a:off x="1700498" y="1478809"/>
            <a:ext cx="6295012" cy="8125301"/>
          </a:xfrm>
          <a:prstGeom prst="rect">
            <a:avLst/>
          </a:prstGeom>
          <a:noFill/>
        </p:spPr>
        <p:txBody>
          <a:bodyPr wrap="square" rtlCol="0">
            <a:spAutoFit/>
          </a:bodyPr>
          <a:lstStyle/>
          <a:p>
            <a:endParaRPr lang="en-IN" sz="2400" b="1" dirty="0"/>
          </a:p>
          <a:p>
            <a:endParaRPr lang="en-IN" sz="2400" b="1" dirty="0"/>
          </a:p>
          <a:p>
            <a:r>
              <a:rPr lang="en-IN" sz="2400" b="1" dirty="0"/>
              <a:t>Insights</a:t>
            </a:r>
            <a:r>
              <a:rPr lang="en-IN" sz="2400" dirty="0"/>
              <a:t>:</a:t>
            </a:r>
          </a:p>
          <a:p>
            <a:pPr>
              <a:buFont typeface="Arial" panose="020B0604020202020204" pitchFamily="34" charset="0"/>
              <a:buChar char="•"/>
            </a:pPr>
            <a:r>
              <a:rPr lang="en-IN" sz="2400" b="1" dirty="0"/>
              <a:t>Campaign 1</a:t>
            </a:r>
            <a:r>
              <a:rPr lang="en-IN" sz="2400" dirty="0"/>
              <a:t> has the highest CPC for the </a:t>
            </a:r>
            <a:r>
              <a:rPr lang="en-IN" sz="2400" b="1" dirty="0"/>
              <a:t>800 x 250</a:t>
            </a:r>
            <a:r>
              <a:rPr lang="en-IN" sz="2400" dirty="0"/>
              <a:t> banner size.</a:t>
            </a:r>
          </a:p>
          <a:p>
            <a:pPr>
              <a:buFont typeface="Arial" panose="020B0604020202020204" pitchFamily="34" charset="0"/>
              <a:buChar char="•"/>
            </a:pPr>
            <a:r>
              <a:rPr lang="en-IN" sz="2400" b="1" dirty="0"/>
              <a:t>Campaign 2</a:t>
            </a:r>
            <a:r>
              <a:rPr lang="en-IN" sz="2400" dirty="0"/>
              <a:t> generally shows lower CPC across all banner sizes.</a:t>
            </a:r>
          </a:p>
          <a:p>
            <a:pPr>
              <a:buFont typeface="Arial" panose="020B0604020202020204" pitchFamily="34" charset="0"/>
              <a:buChar char="•"/>
            </a:pPr>
            <a:r>
              <a:rPr lang="en-IN" sz="2400" b="1" dirty="0"/>
              <a:t>Campaign 3</a:t>
            </a:r>
            <a:r>
              <a:rPr lang="en-IN" sz="2400" dirty="0"/>
              <a:t> has moderate CPC values, with the </a:t>
            </a:r>
            <a:r>
              <a:rPr lang="en-IN" sz="2400" b="1" dirty="0"/>
              <a:t>240 x 400</a:t>
            </a:r>
            <a:r>
              <a:rPr lang="en-IN" sz="2400" dirty="0"/>
              <a:t> and </a:t>
            </a:r>
            <a:r>
              <a:rPr lang="en-IN" sz="2400" b="1" dirty="0"/>
              <a:t>728 x 90</a:t>
            </a:r>
            <a:r>
              <a:rPr lang="en-IN" sz="2400" dirty="0"/>
              <a:t> banners performing better.</a:t>
            </a:r>
          </a:p>
          <a:p>
            <a:endParaRPr lang="en-IN" sz="2400" dirty="0"/>
          </a:p>
          <a:p>
            <a:endParaRPr lang="en-IN" sz="2400" b="1" dirty="0"/>
          </a:p>
          <a:p>
            <a:r>
              <a:rPr lang="en-IN" sz="2400" b="1" dirty="0"/>
              <a:t>Recommendations</a:t>
            </a:r>
            <a:r>
              <a:rPr lang="en-IN" sz="2400" dirty="0"/>
              <a:t>:</a:t>
            </a:r>
          </a:p>
          <a:p>
            <a:pPr>
              <a:buFont typeface="Arial" panose="020B0604020202020204" pitchFamily="34" charset="0"/>
              <a:buChar char="•"/>
            </a:pPr>
            <a:r>
              <a:rPr lang="en-IN" sz="2400" b="1" dirty="0"/>
              <a:t>Optimize Banner Sizes</a:t>
            </a:r>
            <a:r>
              <a:rPr lang="en-IN" sz="2400" dirty="0"/>
              <a:t>: Focus on banner sizes with lower CPC for cost-efficient campaigns.</a:t>
            </a:r>
          </a:p>
          <a:p>
            <a:pPr>
              <a:buFont typeface="Arial" panose="020B0604020202020204" pitchFamily="34" charset="0"/>
              <a:buChar char="•"/>
            </a:pPr>
            <a:r>
              <a:rPr lang="en-IN" sz="2400" b="1" dirty="0"/>
              <a:t>Leverage Successful Campaigns</a:t>
            </a:r>
            <a:r>
              <a:rPr lang="en-IN" sz="2400" dirty="0"/>
              <a:t>: Replicate strategies from Campaign 2 to other campaigns to reduce CPC.</a:t>
            </a:r>
          </a:p>
          <a:p>
            <a:pPr>
              <a:buFont typeface="Arial" panose="020B0604020202020204" pitchFamily="34" charset="0"/>
              <a:buChar char="•"/>
            </a:pPr>
            <a:r>
              <a:rPr lang="en-IN" sz="2400" b="1" dirty="0"/>
              <a:t>Monitor and Adjust</a:t>
            </a:r>
            <a:r>
              <a:rPr lang="en-IN" sz="2400" dirty="0"/>
              <a:t>: Continuously monitor CPC across different banner sizes and campaigns to adjust strategies dynamically.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ea typeface="Open Sans Bold"/>
                  <a:cs typeface="Open Sans Bold"/>
                  <a:sym typeface="Open Sans Bold"/>
                </a:rPr>
                <a:t>7</a:t>
              </a:r>
            </a:p>
          </p:txBody>
        </p:sp>
      </p:grpSp>
      <p:sp>
        <p:nvSpPr>
          <p:cNvPr id="12" name="TextBox 12"/>
          <p:cNvSpPr txBox="1"/>
          <p:nvPr/>
        </p:nvSpPr>
        <p:spPr>
          <a:xfrm>
            <a:off x="2209800" y="916208"/>
            <a:ext cx="13180039" cy="1346522"/>
          </a:xfrm>
          <a:prstGeom prst="rect">
            <a:avLst/>
          </a:prstGeom>
        </p:spPr>
        <p:txBody>
          <a:bodyPr lIns="0" tIns="0" rIns="0" bIns="0" rtlCol="0" anchor="t">
            <a:spAutoFit/>
          </a:bodyPr>
          <a:lstStyle/>
          <a:p>
            <a:pPr algn="ctr">
              <a:lnSpc>
                <a:spcPts val="11899"/>
              </a:lnSpc>
            </a:pPr>
            <a:r>
              <a:rPr lang="en-US" sz="6000" b="1" dirty="0">
                <a:solidFill>
                  <a:srgbClr val="000000"/>
                </a:solidFill>
                <a:latin typeface="Arial" panose="020B0604020202020204" pitchFamily="34" charset="0"/>
                <a:ea typeface="Alatsi"/>
                <a:cs typeface="Arial" panose="020B0604020202020204" pitchFamily="34" charset="0"/>
                <a:sym typeface="Alatsi"/>
              </a:rPr>
              <a:t>USER ENGAGEMENT &amp; REVENUE </a:t>
            </a:r>
          </a:p>
        </p:txBody>
      </p:sp>
      <p:sp>
        <p:nvSpPr>
          <p:cNvPr id="13" name="Freeform 13"/>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14" name="TextBox 14"/>
          <p:cNvSpPr txBox="1"/>
          <p:nvPr/>
        </p:nvSpPr>
        <p:spPr>
          <a:xfrm>
            <a:off x="10660566" y="2548926"/>
            <a:ext cx="7531966" cy="5539978"/>
          </a:xfrm>
          <a:prstGeom prst="rect">
            <a:avLst/>
          </a:prstGeom>
        </p:spPr>
        <p:txBody>
          <a:bodyPr wrap="square" lIns="0" tIns="0" rIns="0" bIns="0" rtlCol="0" anchor="t">
            <a:spAutoFit/>
          </a:bodyPr>
          <a:lstStyle/>
          <a:p>
            <a:pPr>
              <a:buFont typeface="Arial" panose="020B0604020202020204" pitchFamily="34" charset="0"/>
              <a:buChar char="•"/>
            </a:pPr>
            <a:r>
              <a:rPr lang="en-IN" sz="4000" dirty="0">
                <a:latin typeface="Mongolian Baiti" panose="03000500000000000000" pitchFamily="66" charset="0"/>
                <a:cs typeface="Mongolian Baiti" panose="03000500000000000000" pitchFamily="66" charset="0"/>
              </a:rPr>
              <a:t>User engagement variables are limited to discrete values (0, 0.5, and 1), which may explain the weak correlation coefficient of </a:t>
            </a:r>
            <a:r>
              <a:rPr lang="en-IN" sz="4000" b="1" dirty="0">
                <a:latin typeface="Mongolian Baiti" panose="03000500000000000000" pitchFamily="66" charset="0"/>
                <a:cs typeface="Mongolian Baiti" panose="03000500000000000000" pitchFamily="66" charset="0"/>
              </a:rPr>
              <a:t>0.18</a:t>
            </a:r>
            <a:r>
              <a:rPr lang="en-IN" sz="4000" dirty="0">
                <a:latin typeface="Mongolian Baiti" panose="03000500000000000000" pitchFamily="66" charset="0"/>
                <a:cs typeface="Mongolian Baiti" panose="03000500000000000000" pitchFamily="66" charset="0"/>
              </a:rPr>
              <a:t>.</a:t>
            </a:r>
          </a:p>
          <a:p>
            <a:pPr>
              <a:buFont typeface="Arial" panose="020B0604020202020204" pitchFamily="34" charset="0"/>
              <a:buChar char="•"/>
            </a:pPr>
            <a:r>
              <a:rPr lang="en-IN" sz="4000" dirty="0">
                <a:latin typeface="Mongolian Baiti" panose="03000500000000000000" pitchFamily="66" charset="0"/>
                <a:cs typeface="Mongolian Baiti" panose="03000500000000000000" pitchFamily="66" charset="0"/>
              </a:rPr>
              <a:t>Despite the weak numerical correlation, the scatter plot suggests a stronger relationship, with higher engagement associated with higher revenue.</a:t>
            </a:r>
          </a:p>
        </p:txBody>
      </p:sp>
      <p:sp>
        <p:nvSpPr>
          <p:cNvPr id="15" name="Freeform 15"/>
          <p:cNvSpPr/>
          <p:nvPr/>
        </p:nvSpPr>
        <p:spPr>
          <a:xfrm>
            <a:off x="-3276600" y="-58202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pic>
        <p:nvPicPr>
          <p:cNvPr id="16" name="Picture 15">
            <a:extLst>
              <a:ext uri="{FF2B5EF4-FFF2-40B4-BE49-F238E27FC236}">
                <a16:creationId xmlns:a16="http://schemas.microsoft.com/office/drawing/2014/main" xmlns="" id="{5404231C-8B66-0FC7-25B2-04D3211FD9BE}"/>
              </a:ext>
            </a:extLst>
          </p:cNvPr>
          <p:cNvPicPr>
            <a:picLocks noChangeAspect="1"/>
          </p:cNvPicPr>
          <p:nvPr/>
        </p:nvPicPr>
        <p:blipFill>
          <a:blip r:embed="rId4"/>
          <a:stretch>
            <a:fillRect/>
          </a:stretch>
        </p:blipFill>
        <p:spPr>
          <a:xfrm>
            <a:off x="151888" y="2970923"/>
            <a:ext cx="10202546" cy="56053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392625"/>
          </a:xfrm>
          <a:prstGeom prst="rect">
            <a:avLst/>
          </a:prstGeom>
        </p:spPr>
        <p:txBody>
          <a:bodyPr lIns="0" tIns="0" rIns="0" bIns="0" rtlCol="0" anchor="t">
            <a:spAutoFit/>
          </a:bodyPr>
          <a:lstStyle/>
          <a:p>
            <a:pPr algn="ctr">
              <a:lnSpc>
                <a:spcPts val="11899"/>
              </a:lnSpc>
            </a:pPr>
            <a:r>
              <a:rPr lang="en-US" sz="8499" b="1" dirty="0">
                <a:solidFill>
                  <a:srgbClr val="000000"/>
                </a:solidFill>
                <a:latin typeface="Arial" panose="020B0604020202020204" pitchFamily="34" charset="0"/>
                <a:ea typeface="Alatsi"/>
                <a:cs typeface="Arial" panose="020B0604020202020204" pitchFamily="34" charset="0"/>
                <a:sym typeface="Alatsi"/>
              </a:rPr>
              <a:t>COST &amp; REVENUE</a:t>
            </a:r>
          </a:p>
        </p:txBody>
      </p:sp>
      <p:grpSp>
        <p:nvGrpSpPr>
          <p:cNvPr id="4" name="Group 4"/>
          <p:cNvGrpSpPr/>
          <p:nvPr/>
        </p:nvGrpSpPr>
        <p:grpSpPr>
          <a:xfrm>
            <a:off x="1683746" y="3037289"/>
            <a:ext cx="7105264" cy="5602222"/>
            <a:chOff x="0" y="0"/>
            <a:chExt cx="1939142" cy="1164413"/>
          </a:xfrm>
        </p:grpSpPr>
        <p:sp>
          <p:nvSpPr>
            <p:cNvPr id="5" name="Freeform 5"/>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txBody>
            <a:bodyPr/>
            <a:lstStyle/>
            <a:p>
              <a:endParaRPr lang="en-US"/>
            </a:p>
          </p:txBody>
        </p:sp>
        <p:sp>
          <p:nvSpPr>
            <p:cNvPr id="6" name="TextBox 6"/>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97595" y="3376188"/>
            <a:ext cx="6291415" cy="4924425"/>
          </a:xfrm>
          <a:prstGeom prst="rect">
            <a:avLst/>
          </a:prstGeom>
        </p:spPr>
        <p:txBody>
          <a:bodyPr wrap="square" lIns="0" tIns="0" rIns="0" bIns="0" rtlCol="0" anchor="t">
            <a:spAutoFit/>
          </a:bodyPr>
          <a:lstStyle/>
          <a:p>
            <a:r>
              <a:rPr lang="en-IN" sz="4000" dirty="0">
                <a:latin typeface="Mongolian Baiti" panose="03000500000000000000" pitchFamily="66" charset="0"/>
                <a:cs typeface="Mongolian Baiti" panose="03000500000000000000" pitchFamily="66" charset="0"/>
              </a:rPr>
              <a:t>The correlation coefficient of </a:t>
            </a:r>
            <a:r>
              <a:rPr lang="en-IN" sz="4000" b="1" dirty="0">
                <a:latin typeface="Mongolian Baiti" panose="03000500000000000000" pitchFamily="66" charset="0"/>
                <a:cs typeface="Mongolian Baiti" panose="03000500000000000000" pitchFamily="66" charset="0"/>
              </a:rPr>
              <a:t>0.76</a:t>
            </a:r>
            <a:r>
              <a:rPr lang="en-IN" sz="4000" dirty="0">
                <a:latin typeface="Mongolian Baiti" panose="03000500000000000000" pitchFamily="66" charset="0"/>
                <a:cs typeface="Mongolian Baiti" panose="03000500000000000000" pitchFamily="66" charset="0"/>
              </a:rPr>
              <a:t> indicates that as costs increase, revenue also tends to increase.</a:t>
            </a:r>
          </a:p>
          <a:p>
            <a:r>
              <a:rPr lang="en-IN" sz="4000" dirty="0">
                <a:latin typeface="Mongolian Baiti" panose="03000500000000000000" pitchFamily="66" charset="0"/>
                <a:cs typeface="Mongolian Baiti" panose="03000500000000000000" pitchFamily="66" charset="0"/>
              </a:rPr>
              <a:t>This means that higher investment in advertising campaigns is generally associated with higher returns</a:t>
            </a:r>
          </a:p>
        </p:txBody>
      </p:sp>
      <p:sp>
        <p:nvSpPr>
          <p:cNvPr id="9" name="Freeform 9"/>
          <p:cNvSpPr/>
          <p:nvPr/>
        </p:nvSpPr>
        <p:spPr>
          <a:xfrm>
            <a:off x="13338907" y="666121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grpSp>
        <p:nvGrpSpPr>
          <p:cNvPr id="15" name="Group 15"/>
          <p:cNvGrpSpPr/>
          <p:nvPr/>
        </p:nvGrpSpPr>
        <p:grpSpPr>
          <a:xfrm>
            <a:off x="1905000" y="3496012"/>
            <a:ext cx="410100" cy="3948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AutoShape 21"/>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22" name="AutoShape 22"/>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ea typeface="Open Sans Bold"/>
                  <a:cs typeface="Open Sans Bold"/>
                  <a:sym typeface="Open Sans Bold"/>
                </a:rPr>
                <a:t>8</a:t>
              </a:r>
            </a:p>
          </p:txBody>
        </p:sp>
      </p:grpSp>
      <p:sp>
        <p:nvSpPr>
          <p:cNvPr id="28" name="Freeform 28"/>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pic>
        <p:nvPicPr>
          <p:cNvPr id="29" name="Picture 28">
            <a:extLst>
              <a:ext uri="{FF2B5EF4-FFF2-40B4-BE49-F238E27FC236}">
                <a16:creationId xmlns:a16="http://schemas.microsoft.com/office/drawing/2014/main" xmlns="" id="{85F2A8DD-C829-EA26-AB54-7388A1234B39}"/>
              </a:ext>
            </a:extLst>
          </p:cNvPr>
          <p:cNvPicPr>
            <a:picLocks noChangeAspect="1"/>
          </p:cNvPicPr>
          <p:nvPr/>
        </p:nvPicPr>
        <p:blipFill>
          <a:blip r:embed="rId4"/>
          <a:stretch>
            <a:fillRect/>
          </a:stretch>
        </p:blipFill>
        <p:spPr>
          <a:xfrm>
            <a:off x="9638230" y="2759061"/>
            <a:ext cx="8470744" cy="4982784"/>
          </a:xfrm>
          <a:prstGeom prst="rect">
            <a:avLst/>
          </a:prstGeom>
        </p:spPr>
      </p:pic>
      <p:grpSp>
        <p:nvGrpSpPr>
          <p:cNvPr id="30" name="Group 15">
            <a:extLst>
              <a:ext uri="{FF2B5EF4-FFF2-40B4-BE49-F238E27FC236}">
                <a16:creationId xmlns:a16="http://schemas.microsoft.com/office/drawing/2014/main" xmlns="" id="{21B0385F-97AE-18C2-EFC8-10A845FA69F0}"/>
              </a:ext>
            </a:extLst>
          </p:cNvPr>
          <p:cNvGrpSpPr/>
          <p:nvPr/>
        </p:nvGrpSpPr>
        <p:grpSpPr>
          <a:xfrm>
            <a:off x="1815489" y="5966275"/>
            <a:ext cx="410100" cy="394862"/>
            <a:chOff x="0" y="0"/>
            <a:chExt cx="812800" cy="812800"/>
          </a:xfrm>
        </p:grpSpPr>
        <p:sp>
          <p:nvSpPr>
            <p:cNvPr id="31" name="Freeform 16">
              <a:extLst>
                <a:ext uri="{FF2B5EF4-FFF2-40B4-BE49-F238E27FC236}">
                  <a16:creationId xmlns:a16="http://schemas.microsoft.com/office/drawing/2014/main" xmlns="" id="{E3B9DA12-3574-6C23-CA99-DFFBF90B542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32" name="TextBox 17">
              <a:extLst>
                <a:ext uri="{FF2B5EF4-FFF2-40B4-BE49-F238E27FC236}">
                  <a16:creationId xmlns:a16="http://schemas.microsoft.com/office/drawing/2014/main" xmlns="" id="{8EA9C620-2981-CEE7-49E7-261083AB7FC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624</Words>
  <Application>Microsoft Office PowerPoint</Application>
  <PresentationFormat>Custom</PresentationFormat>
  <Paragraphs>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Open Sans Bold</vt:lpstr>
      <vt:lpstr>Mongolian Baiti</vt:lpstr>
      <vt:lpstr>Calibri</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6</cp:revision>
  <dcterms:created xsi:type="dcterms:W3CDTF">2006-08-16T00:00:00Z</dcterms:created>
  <dcterms:modified xsi:type="dcterms:W3CDTF">2024-08-15T09:06:03Z</dcterms:modified>
  <dc:identifier>DAGKXFHMYkc</dc:identifier>
</cp:coreProperties>
</file>