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91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7543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NAME:NIVEDHA SHYLA .A </a:t>
            </a:r>
            <a:endParaRPr lang="en-US" sz="2400" dirty="0"/>
          </a:p>
          <a:p>
            <a:r>
              <a:rPr lang="en-US" sz="2400" dirty="0"/>
              <a:t>REGISTER NO</a:t>
            </a:r>
            <a:r>
              <a:rPr lang="en-US" sz="2400" dirty="0" smtClean="0"/>
              <a:t>: 312216384 (asunm1621312216384)</a:t>
            </a:r>
            <a:endParaRPr lang="en-US" sz="2400" dirty="0"/>
          </a:p>
          <a:p>
            <a:r>
              <a:rPr lang="en-US" sz="2400" dirty="0"/>
              <a:t>DEPARTMENT</a:t>
            </a:r>
            <a:r>
              <a:rPr lang="en-US" sz="2400" dirty="0" smtClean="0"/>
              <a:t>: BCOM. COMPUTER APPLICATIONS </a:t>
            </a:r>
            <a:endParaRPr lang="en-US" sz="2400" dirty="0"/>
          </a:p>
          <a:p>
            <a:r>
              <a:rPr lang="en-US" sz="2400" dirty="0" smtClean="0"/>
              <a:t>COLLEGE : SHRI SHANKARLAL SUNDARBAI SHASUN JAIN COLLEGE </a:t>
            </a:r>
          </a:p>
          <a:p>
            <a:r>
              <a:rPr lang="en-US" sz="2400" dirty="0" smtClean="0"/>
              <a:t>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92322" y="128914"/>
            <a:ext cx="3303904" cy="5943294"/>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r>
              <a:rPr lang="en-IN" sz="2000" b="1" spc="5" dirty="0" smtClean="0">
                <a:latin typeface="Trebuchet MS"/>
                <a:cs typeface="Trebuchet MS"/>
              </a:rPr>
              <a:t>Data collection:</a:t>
            </a:r>
          </a:p>
          <a:p>
            <a:pPr marL="12700">
              <a:lnSpc>
                <a:spcPct val="100000"/>
              </a:lnSpc>
              <a:spcBef>
                <a:spcPts val="105"/>
              </a:spcBef>
            </a:pPr>
            <a:r>
              <a:rPr lang="en-IN" sz="1600" spc="5" dirty="0" smtClean="0">
                <a:latin typeface="Trebuchet MS"/>
                <a:cs typeface="Trebuchet MS"/>
              </a:rPr>
              <a:t>From </a:t>
            </a:r>
            <a:r>
              <a:rPr lang="en-IN" sz="1600" spc="5" dirty="0" err="1" smtClean="0">
                <a:latin typeface="Trebuchet MS"/>
                <a:cs typeface="Trebuchet MS"/>
              </a:rPr>
              <a:t>kaggle</a:t>
            </a:r>
            <a:endParaRPr lang="en-IN" sz="1600" spc="5" dirty="0" smtClean="0">
              <a:latin typeface="Trebuchet MS"/>
              <a:cs typeface="Trebuchet MS"/>
            </a:endParaRPr>
          </a:p>
          <a:p>
            <a:pPr marL="12700">
              <a:lnSpc>
                <a:spcPct val="100000"/>
              </a:lnSpc>
              <a:spcBef>
                <a:spcPts val="105"/>
              </a:spcBef>
            </a:pPr>
            <a:r>
              <a:rPr lang="en-IN" sz="2000" b="1" spc="5" dirty="0" smtClean="0">
                <a:latin typeface="Trebuchet MS"/>
                <a:cs typeface="Trebuchet MS"/>
              </a:rPr>
              <a:t>Feature collection:</a:t>
            </a:r>
          </a:p>
          <a:p>
            <a:pPr marL="12700">
              <a:lnSpc>
                <a:spcPct val="100000"/>
              </a:lnSpc>
              <a:spcBef>
                <a:spcPts val="105"/>
              </a:spcBef>
            </a:pPr>
            <a:endParaRPr lang="en-IN" sz="2000" b="1" spc="5" dirty="0" smtClean="0">
              <a:latin typeface="Trebuchet MS"/>
              <a:cs typeface="Trebuchet MS"/>
            </a:endParaRPr>
          </a:p>
          <a:p>
            <a:pPr marL="12700">
              <a:lnSpc>
                <a:spcPct val="100000"/>
              </a:lnSpc>
              <a:spcBef>
                <a:spcPts val="105"/>
              </a:spcBef>
            </a:pPr>
            <a:endParaRPr lang="en-IN" sz="2000" b="1" spc="5" dirty="0">
              <a:latin typeface="Trebuchet MS"/>
              <a:cs typeface="Trebuchet MS"/>
            </a:endParaRPr>
          </a:p>
          <a:p>
            <a:pPr marL="12700">
              <a:lnSpc>
                <a:spcPct val="100000"/>
              </a:lnSpc>
              <a:spcBef>
                <a:spcPts val="105"/>
              </a:spcBef>
            </a:pPr>
            <a:endParaRPr lang="en-IN" sz="2000" b="1" spc="5" dirty="0">
              <a:latin typeface="Trebuchet MS"/>
              <a:cs typeface="Trebuchet MS"/>
            </a:endParaRPr>
          </a:p>
          <a:p>
            <a:pPr marL="12700">
              <a:lnSpc>
                <a:spcPct val="100000"/>
              </a:lnSpc>
              <a:spcBef>
                <a:spcPts val="105"/>
              </a:spcBef>
            </a:pPr>
            <a:r>
              <a:rPr lang="en-IN" sz="2000" b="1" spc="5" dirty="0" smtClean="0">
                <a:latin typeface="Trebuchet MS"/>
                <a:cs typeface="Trebuchet MS"/>
              </a:rPr>
              <a:t>Data cleaning:</a:t>
            </a:r>
          </a:p>
          <a:p>
            <a:pPr marL="12700">
              <a:lnSpc>
                <a:spcPct val="100000"/>
              </a:lnSpc>
              <a:spcBef>
                <a:spcPts val="105"/>
              </a:spcBef>
            </a:pPr>
            <a:endParaRPr lang="en-IN" sz="2000" b="1" spc="5" dirty="0" smtClean="0">
              <a:latin typeface="Trebuchet MS"/>
              <a:cs typeface="Trebuchet MS"/>
            </a:endParaRPr>
          </a:p>
          <a:p>
            <a:pPr marL="12700">
              <a:lnSpc>
                <a:spcPct val="100000"/>
              </a:lnSpc>
              <a:spcBef>
                <a:spcPts val="105"/>
              </a:spcBef>
            </a:pPr>
            <a:endParaRPr lang="en-IN" sz="2000" b="1" spc="5" dirty="0" smtClean="0">
              <a:latin typeface="Trebuchet MS"/>
              <a:cs typeface="Trebuchet MS"/>
            </a:endParaRPr>
          </a:p>
          <a:p>
            <a:pPr marL="12700">
              <a:lnSpc>
                <a:spcPct val="100000"/>
              </a:lnSpc>
              <a:spcBef>
                <a:spcPts val="105"/>
              </a:spcBef>
            </a:pPr>
            <a:r>
              <a:rPr lang="en-IN" sz="2000" b="1" spc="5" dirty="0" smtClean="0">
                <a:latin typeface="Trebuchet MS"/>
                <a:cs typeface="Trebuchet MS"/>
              </a:rPr>
              <a:t>Performance level:</a:t>
            </a:r>
          </a:p>
          <a:p>
            <a:pPr marL="12700">
              <a:lnSpc>
                <a:spcPct val="100000"/>
              </a:lnSpc>
              <a:spcBef>
                <a:spcPts val="105"/>
              </a:spcBef>
            </a:pPr>
            <a:endParaRPr lang="en-IN" sz="2000" b="1" spc="5" dirty="0" smtClean="0">
              <a:latin typeface="Trebuchet MS"/>
              <a:cs typeface="Trebuchet MS"/>
            </a:endParaRPr>
          </a:p>
          <a:p>
            <a:pPr marL="12700">
              <a:lnSpc>
                <a:spcPct val="100000"/>
              </a:lnSpc>
              <a:spcBef>
                <a:spcPts val="105"/>
              </a:spcBef>
            </a:pPr>
            <a:r>
              <a:rPr lang="en-IN" sz="2000" b="1" spc="5" dirty="0" err="1" smtClean="0">
                <a:latin typeface="Trebuchet MS"/>
                <a:cs typeface="Trebuchet MS"/>
              </a:rPr>
              <a:t>Visulaization</a:t>
            </a:r>
            <a:r>
              <a:rPr lang="en-IN" sz="2000" b="1" spc="5" dirty="0" smtClean="0">
                <a:latin typeface="Trebuchet MS"/>
                <a:cs typeface="Trebuchet MS"/>
              </a:rPr>
              <a:t>:</a:t>
            </a:r>
          </a:p>
          <a:p>
            <a:pPr marL="12700">
              <a:lnSpc>
                <a:spcPct val="100000"/>
              </a:lnSpc>
              <a:spcBef>
                <a:spcPts val="105"/>
              </a:spcBef>
            </a:pPr>
            <a:endParaRPr lang="en-IN" sz="2000" b="1" spc="5" dirty="0" smtClean="0">
              <a:latin typeface="Trebuchet MS"/>
              <a:cs typeface="Trebuchet MS"/>
            </a:endParaRPr>
          </a:p>
          <a:p>
            <a:pPr marL="12700">
              <a:lnSpc>
                <a:spcPct val="100000"/>
              </a:lnSpc>
              <a:spcBef>
                <a:spcPts val="105"/>
              </a:spcBef>
            </a:pPr>
            <a:endParaRPr lang="en-IN" sz="2000" b="1"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Summary:</a:t>
            </a:r>
          </a:p>
          <a:p>
            <a:pPr marL="12700">
              <a:lnSpc>
                <a:spcPct val="100000"/>
              </a:lnSpc>
              <a:spcBef>
                <a:spcPts val="105"/>
              </a:spcBef>
            </a:pPr>
            <a:endParaRPr lang="en-IN" sz="2400" b="1" spc="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455451" y="1828800"/>
            <a:ext cx="96103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Relevance:</a:t>
            </a:r>
            <a:r>
              <a:rPr kumimoji="0" lang="en-US" sz="1200" b="0" i="0" u="none" strike="noStrike" cap="none" normalizeH="0" baseline="0" dirty="0" smtClean="0">
                <a:ln>
                  <a:noFill/>
                </a:ln>
                <a:solidFill>
                  <a:schemeClr val="tx1"/>
                </a:solidFill>
                <a:effectLst/>
                <a:latin typeface="Arial" panose="020B0604020202020204" pitchFamily="34" charset="0"/>
              </a:rPr>
              <a:t> Identify features that directly impact performance, such as task completion rates, quality of work, and adherence to deadlines.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Standardization:</a:t>
            </a:r>
            <a:r>
              <a:rPr kumimoji="0" lang="en-US" sz="1200" b="0" i="0" u="none" strike="noStrike" cap="none" normalizeH="0" baseline="0" dirty="0" smtClean="0">
                <a:ln>
                  <a:noFill/>
                </a:ln>
                <a:solidFill>
                  <a:schemeClr val="tx1"/>
                </a:solidFill>
                <a:effectLst/>
                <a:latin typeface="Arial" panose="020B0604020202020204" pitchFamily="34" charset="0"/>
              </a:rPr>
              <a:t> Define and standardize performance features to ensure consistency in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Measurement:</a:t>
            </a:r>
            <a:r>
              <a:rPr kumimoji="0" lang="en-US" sz="1200" b="0" i="0" u="none" strike="noStrike" cap="none" normalizeH="0" baseline="0" dirty="0" smtClean="0">
                <a:ln>
                  <a:noFill/>
                </a:ln>
                <a:solidFill>
                  <a:schemeClr val="tx1"/>
                </a:solidFill>
                <a:effectLst/>
                <a:latin typeface="Arial" panose="020B0604020202020204" pitchFamily="34" charset="0"/>
              </a:rPr>
              <a:t> Develop clear metrics for each feature (e.g., number of completed projects, customer satisfaction scores).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Categories:</a:t>
            </a:r>
            <a:r>
              <a:rPr kumimoji="0" lang="en-US" sz="1200" b="0" i="0" u="none" strike="noStrike" cap="none" normalizeH="0" baseline="0" dirty="0" smtClean="0">
                <a:ln>
                  <a:noFill/>
                </a:ln>
                <a:solidFill>
                  <a:schemeClr val="tx1"/>
                </a:solidFill>
                <a:effectLst/>
                <a:latin typeface="Arial" panose="020B0604020202020204" pitchFamily="34" charset="0"/>
              </a:rPr>
              <a:t> Group features into categories such as productivity, quality, and behavior for more comprehensive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Documentation:</a:t>
            </a:r>
            <a:r>
              <a:rPr kumimoji="0" lang="en-US" sz="1200" b="0" i="0" u="none" strike="noStrike" cap="none" normalizeH="0" baseline="0" dirty="0" smtClean="0">
                <a:ln>
                  <a:noFill/>
                </a:ln>
                <a:solidFill>
                  <a:schemeClr val="tx1"/>
                </a:solidFill>
                <a:effectLst/>
                <a:latin typeface="Arial" panose="020B0604020202020204" pitchFamily="34" charset="0"/>
              </a:rPr>
              <a:t> Keep detailed records of each feature’s definition, source, and method of measurement. </a:t>
            </a:r>
          </a:p>
        </p:txBody>
      </p:sp>
      <p:sp>
        <p:nvSpPr>
          <p:cNvPr id="3" name="Rectangle 2"/>
          <p:cNvSpPr>
            <a:spLocks noChangeArrowheads="1"/>
          </p:cNvSpPr>
          <p:nvPr/>
        </p:nvSpPr>
        <p:spPr bwMode="auto">
          <a:xfrm>
            <a:off x="304800" y="3044591"/>
            <a:ext cx="96203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Error Correction:</a:t>
            </a:r>
            <a:r>
              <a:rPr kumimoji="0" lang="en-US" sz="1200" b="0" i="0" u="none" strike="noStrike" cap="none" normalizeH="0" baseline="0" dirty="0" smtClean="0">
                <a:ln>
                  <a:noFill/>
                </a:ln>
                <a:solidFill>
                  <a:schemeClr val="tx1"/>
                </a:solidFill>
                <a:effectLst/>
                <a:latin typeface="Arial" panose="020B0604020202020204" pitchFamily="34" charset="0"/>
              </a:rPr>
              <a:t> Identify and correct errors in the data, such as incorrect entries or miscalculations.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Consistency Checks:</a:t>
            </a:r>
            <a:r>
              <a:rPr kumimoji="0" lang="en-US" sz="1200" b="0" i="0" u="none" strike="noStrike" cap="none" normalizeH="0" baseline="0" dirty="0" smtClean="0">
                <a:ln>
                  <a:noFill/>
                </a:ln>
                <a:solidFill>
                  <a:schemeClr val="tx1"/>
                </a:solidFill>
                <a:effectLst/>
                <a:latin typeface="Arial" panose="020B0604020202020204" pitchFamily="34" charset="0"/>
              </a:rPr>
              <a:t> Ensure that data formats and values are consistent across different sources (e.g., standard units of measurement).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smtClean="0">
                <a:ln>
                  <a:noFill/>
                </a:ln>
                <a:solidFill>
                  <a:schemeClr val="tx1"/>
                </a:solidFill>
                <a:effectLst/>
                <a:latin typeface="Arial" panose="020B0604020202020204" pitchFamily="34" charset="0"/>
              </a:rPr>
              <a:t>Handling Missing Data:</a:t>
            </a:r>
            <a:r>
              <a:rPr kumimoji="0" lang="en-US" sz="1200" b="0" i="0" u="none" strike="noStrike" cap="none" normalizeH="0" baseline="0" dirty="0" smtClean="0">
                <a:ln>
                  <a:noFill/>
                </a:ln>
                <a:solidFill>
                  <a:schemeClr val="tx1"/>
                </a:solidFill>
                <a:effectLst/>
                <a:latin typeface="Arial" panose="020B0604020202020204" pitchFamily="34" charset="0"/>
              </a:rPr>
              <a:t> Address missing data by using techniques like imputation or follow-up data collection. </a:t>
            </a:r>
          </a:p>
        </p:txBody>
      </p:sp>
      <p:sp>
        <p:nvSpPr>
          <p:cNvPr id="4" name="Rectangle 3"/>
          <p:cNvSpPr>
            <a:spLocks noChangeArrowheads="1"/>
          </p:cNvSpPr>
          <p:nvPr/>
        </p:nvSpPr>
        <p:spPr bwMode="auto">
          <a:xfrm>
            <a:off x="312783" y="3959871"/>
            <a:ext cx="975299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50" b="1" i="0" u="none" strike="noStrike" cap="none" normalizeH="0" baseline="0" dirty="0" smtClean="0">
                <a:ln>
                  <a:noFill/>
                </a:ln>
                <a:solidFill>
                  <a:schemeClr val="tx1"/>
                </a:solidFill>
                <a:effectLst/>
                <a:latin typeface="Arial" panose="020B0604020202020204" pitchFamily="34" charset="0"/>
              </a:rPr>
              <a:t>Criteria Definition:</a:t>
            </a:r>
            <a:r>
              <a:rPr kumimoji="0" lang="en-US" sz="1050" b="0" i="0" u="none" strike="noStrike" cap="none" normalizeH="0" baseline="0" dirty="0" smtClean="0">
                <a:ln>
                  <a:noFill/>
                </a:ln>
                <a:solidFill>
                  <a:schemeClr val="tx1"/>
                </a:solidFill>
                <a:effectLst/>
                <a:latin typeface="Arial" panose="020B0604020202020204" pitchFamily="34" charset="0"/>
              </a:rPr>
              <a:t> Clearly define performance levels (e.g., exceeds expectations, meets expectations, below expectations) based on established benchmarks.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50" b="1" i="0" u="none" strike="noStrike" cap="none" normalizeH="0" baseline="0" dirty="0" smtClean="0">
                <a:ln>
                  <a:noFill/>
                </a:ln>
                <a:solidFill>
                  <a:schemeClr val="tx1"/>
                </a:solidFill>
                <a:effectLst/>
                <a:latin typeface="Arial" panose="020B0604020202020204" pitchFamily="34" charset="0"/>
              </a:rPr>
              <a:t>Scoring System:</a:t>
            </a:r>
            <a:r>
              <a:rPr kumimoji="0" lang="en-US" sz="1050" b="0" i="0" u="none" strike="noStrike" cap="none" normalizeH="0" baseline="0" dirty="0" smtClean="0">
                <a:ln>
                  <a:noFill/>
                </a:ln>
                <a:solidFill>
                  <a:schemeClr val="tx1"/>
                </a:solidFill>
                <a:effectLst/>
                <a:latin typeface="Arial" panose="020B0604020202020204" pitchFamily="34" charset="0"/>
              </a:rPr>
              <a:t> Implement a scoring or rating system to objectively categorize performance. </a:t>
            </a:r>
          </a:p>
        </p:txBody>
      </p:sp>
      <p:sp>
        <p:nvSpPr>
          <p:cNvPr id="7" name="Rectangle 4"/>
          <p:cNvSpPr>
            <a:spLocks noChangeArrowheads="1"/>
          </p:cNvSpPr>
          <p:nvPr/>
        </p:nvSpPr>
        <p:spPr bwMode="auto">
          <a:xfrm>
            <a:off x="423496" y="4644318"/>
            <a:ext cx="8058616"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Types of Visuals:</a:t>
            </a:r>
            <a:r>
              <a:rPr kumimoji="0" lang="en-US" sz="1100" b="0" i="0" u="none" strike="noStrike" cap="none" normalizeH="0" baseline="0" dirty="0" smtClean="0">
                <a:ln>
                  <a:noFill/>
                </a:ln>
                <a:solidFill>
                  <a:schemeClr val="tx1"/>
                </a:solidFill>
                <a:effectLst/>
                <a:latin typeface="Arial" panose="020B0604020202020204" pitchFamily="34" charset="0"/>
              </a:rPr>
              <a:t> Use bar charts, line graphs, pie charts, </a:t>
            </a:r>
            <a:r>
              <a:rPr kumimoji="0" lang="en-US" sz="1100" b="0" i="0" u="none" strike="noStrike" cap="none" normalizeH="0" baseline="0" dirty="0" err="1" smtClean="0">
                <a:ln>
                  <a:noFill/>
                </a:ln>
                <a:solidFill>
                  <a:schemeClr val="tx1"/>
                </a:solidFill>
                <a:effectLst/>
                <a:latin typeface="Arial" panose="020B0604020202020204" pitchFamily="34" charset="0"/>
              </a:rPr>
              <a:t>heatmaps</a:t>
            </a:r>
            <a:r>
              <a:rPr kumimoji="0" lang="en-US" sz="1100" b="0" i="0" u="none" strike="noStrike" cap="none" normalizeH="0" baseline="0" dirty="0" smtClean="0">
                <a:ln>
                  <a:noFill/>
                </a:ln>
                <a:solidFill>
                  <a:schemeClr val="tx1"/>
                </a:solidFill>
                <a:effectLst/>
                <a:latin typeface="Arial" panose="020B0604020202020204" pitchFamily="34" charset="0"/>
              </a:rPr>
              <a:t>, and dashboards to represent performance data visually.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Clarity:</a:t>
            </a:r>
            <a:r>
              <a:rPr kumimoji="0" lang="en-US" sz="1100" b="0" i="0" u="none" strike="noStrike" cap="none" normalizeH="0" baseline="0" dirty="0" smtClean="0">
                <a:ln>
                  <a:noFill/>
                </a:ln>
                <a:solidFill>
                  <a:schemeClr val="tx1"/>
                </a:solidFill>
                <a:effectLst/>
                <a:latin typeface="Arial" panose="020B0604020202020204" pitchFamily="34" charset="0"/>
              </a:rPr>
              <a:t> Design visuals that clearly convey the data and insights, using appropriate labels, legends, and color schemes.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Tools:</a:t>
            </a:r>
            <a:r>
              <a:rPr kumimoji="0" lang="en-US" sz="1100" b="0" i="0" u="none" strike="noStrike" cap="none" normalizeH="0" baseline="0" dirty="0" smtClean="0">
                <a:ln>
                  <a:noFill/>
                </a:ln>
                <a:solidFill>
                  <a:schemeClr val="tx1"/>
                </a:solidFill>
                <a:effectLst/>
                <a:latin typeface="Arial" panose="020B0604020202020204" pitchFamily="34" charset="0"/>
              </a:rPr>
              <a:t> Utilize visualization tools like Excel, Tableau, or Power BI to create effective graphical representations. </a:t>
            </a:r>
          </a:p>
        </p:txBody>
      </p:sp>
      <p:sp>
        <p:nvSpPr>
          <p:cNvPr id="10" name="Rectangle 5"/>
          <p:cNvSpPr>
            <a:spLocks noChangeArrowheads="1"/>
          </p:cNvSpPr>
          <p:nvPr/>
        </p:nvSpPr>
        <p:spPr bwMode="auto">
          <a:xfrm>
            <a:off x="290052" y="5639749"/>
            <a:ext cx="8964313"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Key Insights:</a:t>
            </a:r>
            <a:r>
              <a:rPr kumimoji="0" lang="en-US" sz="1100" b="0" i="0" u="none" strike="noStrike" cap="none" normalizeH="0" baseline="0" dirty="0" smtClean="0">
                <a:ln>
                  <a:noFill/>
                </a:ln>
                <a:solidFill>
                  <a:schemeClr val="tx1"/>
                </a:solidFill>
                <a:effectLst/>
                <a:latin typeface="Arial" panose="020B0604020202020204" pitchFamily="34" charset="0"/>
              </a:rPr>
              <a:t> Summarize major findings from the performance analysis, including strengths, weaknesses, and areas needing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Trends:</a:t>
            </a:r>
            <a:r>
              <a:rPr kumimoji="0" lang="en-US" sz="1100" b="0" i="0" u="none" strike="noStrike" cap="none" normalizeH="0" baseline="0" dirty="0" smtClean="0">
                <a:ln>
                  <a:noFill/>
                </a:ln>
                <a:solidFill>
                  <a:schemeClr val="tx1"/>
                </a:solidFill>
                <a:effectLst/>
                <a:latin typeface="Arial" panose="020B0604020202020204" pitchFamily="34" charset="0"/>
              </a:rPr>
              <a:t> Highlight significant trends or patterns observed across employees or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100" b="1" i="0" u="none" strike="noStrike" cap="none" normalizeH="0" baseline="0" dirty="0" smtClean="0">
                <a:ln>
                  <a:noFill/>
                </a:ln>
                <a:solidFill>
                  <a:schemeClr val="tx1"/>
                </a:solidFill>
                <a:effectLst/>
                <a:latin typeface="Arial" panose="020B0604020202020204" pitchFamily="34" charset="0"/>
              </a:rPr>
              <a:t>Recommendations:</a:t>
            </a:r>
            <a:r>
              <a:rPr kumimoji="0" lang="en-US" sz="1100" b="0" i="0" u="none" strike="noStrike" cap="none" normalizeH="0" baseline="0" dirty="0" smtClean="0">
                <a:ln>
                  <a:noFill/>
                </a:ln>
                <a:solidFill>
                  <a:schemeClr val="tx1"/>
                </a:solidFill>
                <a:effectLst/>
                <a:latin typeface="Arial" panose="020B0604020202020204" pitchFamily="34" charset="0"/>
              </a:rPr>
              <a:t> Offer actionable recommendations based on the analysis to address performance issues or leverage strengths.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smtClean="0"/>
              <a:t>R</a:t>
            </a:r>
            <a:r>
              <a:rPr spc="-40" dirty="0" smtClean="0"/>
              <a:t>E</a:t>
            </a:r>
            <a:r>
              <a:rPr spc="15" dirty="0" smtClean="0"/>
              <a:t>S</a:t>
            </a:r>
            <a:r>
              <a:rPr spc="-30" dirty="0" smtClean="0"/>
              <a:t>U</a:t>
            </a:r>
            <a:r>
              <a:rPr spc="-405" dirty="0" smtClean="0"/>
              <a:t>L</a:t>
            </a:r>
            <a:r>
              <a:rPr dirty="0" smtClean="0"/>
              <a:t>TS</a:t>
            </a: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rotWithShape="1">
          <a:blip r:embed="rId4"/>
          <a:srcRect l="9590" t="18750" r="23645" b="21875"/>
          <a:stretch/>
        </p:blipFill>
        <p:spPr>
          <a:xfrm>
            <a:off x="838200" y="1143000"/>
            <a:ext cx="10667618" cy="5181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6432530"/>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GB" sz="1800" dirty="0"/>
              <a:t>The employee performance analysis conducted over the past [time period] has provided valuable insights into the current state of employee performance across the organization. Key findings include:</a:t>
            </a:r>
            <a:br>
              <a:rPr lang="en-GB" sz="1800" dirty="0"/>
            </a:br>
            <a:r>
              <a:rPr lang="en-GB" sz="1800" dirty="0"/>
              <a:t>Performance Distribution: A clear distribution of performance levels was observed, with [percentage] of employees exceeding expectations, [percentage] meeting expectations, and [percentage] falling below expectations.</a:t>
            </a:r>
            <a:br>
              <a:rPr lang="en-GB" sz="1800" dirty="0"/>
            </a:br>
            <a:r>
              <a:rPr lang="en-GB" sz="1800" dirty="0"/>
              <a:t>Strengths Identified: Employees excelled in areas such as [specific strengths, e.g., productivity, client satisfaction], contributing positively to organizational </a:t>
            </a:r>
            <a:r>
              <a:rPr lang="en-GB" sz="1800" dirty="0" err="1" smtClean="0"/>
              <a:t>goalsAreas</a:t>
            </a:r>
            <a:r>
              <a:rPr lang="en-GB" sz="1800" dirty="0" smtClean="0"/>
              <a:t> </a:t>
            </a:r>
            <a:r>
              <a:rPr lang="en-GB" sz="1800" dirty="0"/>
              <a:t>for Improvement: Notable areas for improvement include [specific weaknesses, e.g., adherence to </a:t>
            </a:r>
            <a:r>
              <a:rPr lang="en-GB" sz="1800" dirty="0" err="1" smtClean="0"/>
              <a:t>deadlinesteamwork</a:t>
            </a:r>
            <a:r>
              <a:rPr lang="en-GB" sz="1800" dirty="0"/>
              <a:t>]. These areas have been consistently highlighted across multiple departments.</a:t>
            </a:r>
            <a:br>
              <a:rPr lang="en-GB" sz="1800" dirty="0"/>
            </a:br>
            <a:r>
              <a:rPr lang="en-GB" sz="1800" dirty="0"/>
              <a:t>Trends and Patterns: Analysis revealed [specific trends or patterns, e.g., higher performance in certain teams or departments, seasonal variations in </a:t>
            </a:r>
            <a:r>
              <a:rPr lang="en-GB" sz="1800" dirty="0" smtClean="0"/>
              <a:t>performance</a:t>
            </a:r>
            <a:br>
              <a:rPr lang="en-GB" sz="1800" dirty="0" smtClean="0"/>
            </a:br>
            <a:r>
              <a:rPr lang="en-GB" sz="1800" dirty="0"/>
              <a:t/>
            </a:r>
            <a:br>
              <a:rPr lang="en-GB" sz="1800" dirty="0"/>
            </a:br>
            <a:r>
              <a:rPr lang="en-GB" sz="1800" dirty="0"/>
              <a:t>The insights gained from this performance analysis are instrumental in shaping our approach to employee development and organizational success. By implementing the recommended strategies and focusing on continuous improvement, we can enhance overall performance, boost employee satisfaction, and achieve our strategic objectives. We encourage all stakeholders to actively engage with the findings and contribute to the ongoing efforts to drive performance excellence across the organization.</a:t>
            </a:r>
            <a:br>
              <a:rPr lang="en-GB" sz="1800" dirty="0"/>
            </a:br>
            <a:r>
              <a:rPr lang="en-GB" sz="1400" dirty="0"/>
              <a:t/>
            </a:r>
            <a:br>
              <a:rPr lang="en-GB" sz="1400" dirty="0"/>
            </a:b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762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5018040"/>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GB" sz="2400" dirty="0"/>
              <a:t>In our organization, employee performance is critical to achieving strategic goals and maintaining competitive advantage. Despite having performance metrics and review processes in place, we are experiencing inconsistent results in employee productivity and overall engagement.</a:t>
            </a:r>
            <a:br>
              <a:rPr lang="en-GB" sz="240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r>
              <a:rPr lang="en-GB" sz="2400" b="1" dirty="0"/>
              <a:t> Identify Performance Gaps:</a:t>
            </a:r>
            <a:r>
              <a:rPr lang="en-GB" sz="2400" dirty="0"/>
              <a:t> Determine discrepancies in performance levels among employees</a:t>
            </a:r>
            <a:r>
              <a:rPr lang="en-GB" sz="2400" dirty="0" smtClean="0"/>
              <a:t>.</a:t>
            </a:r>
          </a:p>
          <a:p>
            <a:pPr>
              <a:buFont typeface="Arial" panose="020B0604020202020204" pitchFamily="34" charset="0"/>
              <a:buChar char="•"/>
            </a:pPr>
            <a:r>
              <a:rPr lang="en-GB" sz="2400" b="1" dirty="0" err="1"/>
              <a:t>Analyze</a:t>
            </a:r>
            <a:r>
              <a:rPr lang="en-GB" sz="2400" b="1" dirty="0"/>
              <a:t> Root Causes:</a:t>
            </a:r>
            <a:r>
              <a:rPr lang="en-GB" sz="2400" dirty="0"/>
              <a:t> Understand the underlying factors contributing to performance issues</a:t>
            </a:r>
            <a:r>
              <a:rPr lang="en-GB" sz="2400" dirty="0" smtClean="0"/>
              <a:t>.</a:t>
            </a:r>
          </a:p>
          <a:p>
            <a:pPr>
              <a:buFont typeface="Arial" panose="020B0604020202020204" pitchFamily="34" charset="0"/>
              <a:buChar char="•"/>
            </a:pPr>
            <a:r>
              <a:rPr lang="en-GB" sz="2400" b="1" dirty="0"/>
              <a:t>Develop Action Plans:</a:t>
            </a:r>
            <a:r>
              <a:rPr lang="en-GB" sz="2400" dirty="0"/>
              <a:t> Create targeted interventions to address performance gaps</a:t>
            </a:r>
            <a:r>
              <a:rPr lang="en-GB" sz="2400" dirty="0" smtClean="0"/>
              <a:t>.</a:t>
            </a:r>
          </a:p>
          <a:p>
            <a:pPr>
              <a:buFont typeface="Arial" panose="020B0604020202020204" pitchFamily="34" charset="0"/>
              <a:buChar char="•"/>
            </a:pPr>
            <a:r>
              <a:rPr lang="en-GB" sz="2400" b="1" dirty="0"/>
              <a:t>Enhance Overall Performance:</a:t>
            </a:r>
            <a:r>
              <a:rPr lang="en-GB" sz="2400" dirty="0"/>
              <a:t> Implement strategies to improve productivity, employee engagement, and reduce turnover.</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itle 6"/>
          <p:cNvSpPr>
            <a:spLocks noGrp="1"/>
          </p:cNvSpPr>
          <p:nvPr>
            <p:ph type="title"/>
          </p:nvPr>
        </p:nvSpPr>
        <p:spPr>
          <a:xfrm>
            <a:off x="755332" y="385444"/>
            <a:ext cx="10681335" cy="2954655"/>
          </a:xfrm>
        </p:spPr>
        <p:txBody>
          <a:bodyPr/>
          <a:lstStyle/>
          <a:p>
            <a:r>
              <a:rPr lang="en-IN" dirty="0" smtClean="0"/>
              <a:t>Who</a:t>
            </a:r>
            <a:r>
              <a:rPr lang="en-IN" sz="3600" dirty="0" smtClean="0"/>
              <a:t> </a:t>
            </a:r>
            <a:r>
              <a:rPr lang="en-IN" dirty="0" smtClean="0"/>
              <a:t>are the end users?</a:t>
            </a:r>
            <a:br>
              <a:rPr lang="en-IN" dirty="0" smtClean="0"/>
            </a:br>
            <a:r>
              <a:rPr lang="en-IN" dirty="0"/>
              <a:t/>
            </a:r>
            <a:br>
              <a:rPr lang="en-IN" dirty="0"/>
            </a:br>
            <a:r>
              <a:rPr lang="en-IN" dirty="0" smtClean="0"/>
              <a:t/>
            </a:r>
            <a:br>
              <a:rPr lang="en-IN" dirty="0" smtClean="0"/>
            </a:br>
            <a:endParaRPr lang="en-IN" dirty="0"/>
          </a:p>
        </p:txBody>
      </p:sp>
      <p:sp>
        <p:nvSpPr>
          <p:cNvPr id="9" name="Rectangle 1"/>
          <p:cNvSpPr>
            <a:spLocks noChangeArrowheads="1"/>
          </p:cNvSpPr>
          <p:nvPr/>
        </p:nvSpPr>
        <p:spPr bwMode="auto">
          <a:xfrm>
            <a:off x="607848" y="1185953"/>
            <a:ext cx="6402552"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Managers and Supervisors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Human Resources (HR) Department</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Executives and Senior Leadership</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Employees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Training and Development Teams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Project Teams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Organizational Development Specialists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Compensation and Benefits Teams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Compliance and Audit Teams</a:t>
            </a: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panose="020B0604020202020204" pitchFamily="34" charset="0"/>
              </a:rPr>
              <a:t>External Consultants</a:t>
            </a: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245667"/>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r>
              <a:rPr lang="en-IN" sz="3600" dirty="0"/>
              <a:t/>
            </a:r>
            <a:br>
              <a:rPr lang="en-IN" sz="3600" dirty="0"/>
            </a:br>
            <a:r>
              <a:rPr lang="en-IN" sz="3600" dirty="0"/>
              <a:t> </a:t>
            </a:r>
            <a:r>
              <a:rPr lang="en-IN" sz="3600" dirty="0" smtClean="0"/>
              <a:t>                   </a:t>
            </a:r>
            <a:br>
              <a:rPr lang="en-IN" sz="3600" dirty="0" smtClean="0"/>
            </a:br>
            <a:r>
              <a:rPr lang="en-IN" sz="3600" dirty="0"/>
              <a:t> </a:t>
            </a:r>
            <a:r>
              <a:rPr lang="en-IN" sz="3600" dirty="0" smtClean="0"/>
              <a:t>                </a:t>
            </a:r>
            <a:r>
              <a:rPr lang="en-IN" sz="3200" dirty="0" smtClean="0"/>
              <a:t>Conditional formatting – missing</a:t>
            </a:r>
            <a:br>
              <a:rPr lang="en-IN" sz="3200" dirty="0" smtClean="0"/>
            </a:br>
            <a:r>
              <a:rPr lang="en-IN" sz="3200" dirty="0"/>
              <a:t> </a:t>
            </a:r>
            <a:r>
              <a:rPr lang="en-IN" sz="3200" dirty="0" smtClean="0"/>
              <a:t>                  Filter-remove</a:t>
            </a:r>
            <a:br>
              <a:rPr lang="en-IN" sz="3200" dirty="0" smtClean="0"/>
            </a:br>
            <a:r>
              <a:rPr lang="en-IN" sz="3200" dirty="0"/>
              <a:t> </a:t>
            </a:r>
            <a:r>
              <a:rPr lang="en-IN" sz="3200" dirty="0" smtClean="0"/>
              <a:t>                  Formula – performance</a:t>
            </a:r>
            <a:br>
              <a:rPr lang="en-IN" sz="3200" dirty="0" smtClean="0"/>
            </a:br>
            <a:r>
              <a:rPr lang="en-IN" sz="3200" dirty="0"/>
              <a:t> </a:t>
            </a:r>
            <a:r>
              <a:rPr lang="en-IN" sz="3200" dirty="0" smtClean="0"/>
              <a:t>                  Pivot-summary</a:t>
            </a:r>
            <a:br>
              <a:rPr lang="en-IN" sz="3200" dirty="0" smtClean="0"/>
            </a:br>
            <a:r>
              <a:rPr lang="en-IN" sz="3200" dirty="0"/>
              <a:t> </a:t>
            </a:r>
            <a:r>
              <a:rPr lang="en-IN" sz="3200" dirty="0" smtClean="0"/>
              <a:t>                  Graph – data visualization</a:t>
            </a:r>
            <a:r>
              <a:rPr lang="en-IN" sz="3200" dirty="0"/>
              <a:t/>
            </a:r>
            <a:br>
              <a:rPr lang="en-IN" sz="3200" dirty="0"/>
            </a:br>
            <a:r>
              <a:rPr lang="en-IN" sz="3200" dirty="0" smtClean="0"/>
              <a:t/>
            </a:r>
            <a:br>
              <a:rPr lang="en-IN" sz="3200" dirty="0" smtClean="0"/>
            </a:br>
            <a:r>
              <a:rPr lang="en-IN" sz="3600" dirty="0"/>
              <a:t> </a:t>
            </a:r>
            <a:r>
              <a:rPr lang="en-IN" sz="3600" dirty="0" smtClean="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5909310"/>
          </a:xfrm>
        </p:spPr>
        <p:txBody>
          <a:bodyPr/>
          <a:lstStyle/>
          <a:p>
            <a:r>
              <a:rPr lang="en-IN" dirty="0"/>
              <a:t>Dataset </a:t>
            </a:r>
            <a:r>
              <a:rPr lang="en-IN" dirty="0" smtClean="0"/>
              <a:t>Description</a:t>
            </a:r>
            <a:br>
              <a:rPr lang="en-IN" dirty="0" smtClean="0"/>
            </a:br>
            <a:r>
              <a:rPr lang="en-IN" dirty="0"/>
              <a:t/>
            </a:r>
            <a:br>
              <a:rPr lang="en-IN" dirty="0"/>
            </a:br>
            <a:r>
              <a:rPr lang="en-IN" sz="3200" dirty="0" smtClean="0">
                <a:latin typeface="Times New Roman" panose="02020603050405020304" pitchFamily="18" charset="0"/>
                <a:cs typeface="Times New Roman" panose="02020603050405020304" pitchFamily="18" charset="0"/>
              </a:rPr>
              <a:t>Employee = </a:t>
            </a:r>
            <a:r>
              <a:rPr lang="en-IN" sz="3200" dirty="0" err="1" smtClean="0">
                <a:latin typeface="Times New Roman" panose="02020603050405020304" pitchFamily="18" charset="0"/>
                <a:cs typeface="Times New Roman" panose="02020603050405020304" pitchFamily="18" charset="0"/>
              </a:rPr>
              <a:t>Kaggle</a:t>
            </a: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26-features</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9-features</a:t>
            </a:r>
            <a:br>
              <a:rPr lang="en-IN" sz="3200" dirty="0" smtClean="0">
                <a:latin typeface="Times New Roman" panose="02020603050405020304" pitchFamily="18" charset="0"/>
                <a:cs typeface="Times New Roman" panose="02020603050405020304" pitchFamily="18" charset="0"/>
              </a:rPr>
            </a:br>
            <a:r>
              <a:rPr lang="en-IN" sz="3200" dirty="0" err="1" smtClean="0">
                <a:latin typeface="Times New Roman" panose="02020603050405020304" pitchFamily="18" charset="0"/>
                <a:cs typeface="Times New Roman" panose="02020603050405020304" pitchFamily="18" charset="0"/>
              </a:rPr>
              <a:t>emp</a:t>
            </a:r>
            <a:r>
              <a:rPr lang="en-IN" sz="3200" dirty="0" smtClean="0">
                <a:latin typeface="Times New Roman" panose="02020603050405020304" pitchFamily="18" charset="0"/>
                <a:cs typeface="Times New Roman" panose="02020603050405020304" pitchFamily="18" charset="0"/>
              </a:rPr>
              <a:t> id-</a:t>
            </a:r>
            <a:r>
              <a:rPr lang="en-IN" sz="3200" dirty="0" err="1" smtClean="0">
                <a:latin typeface="Times New Roman" panose="02020603050405020304" pitchFamily="18" charset="0"/>
                <a:cs typeface="Times New Roman" panose="02020603050405020304" pitchFamily="18" charset="0"/>
              </a:rPr>
              <a:t>num</a:t>
            </a:r>
            <a:r>
              <a:rPr lang="en-IN" sz="3200" dirty="0" smtClean="0">
                <a:latin typeface="Times New Roman" panose="02020603050405020304" pitchFamily="18" charset="0"/>
                <a:cs typeface="Times New Roman" panose="02020603050405020304" pitchFamily="18" charset="0"/>
              </a:rPr>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Name-text</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EMP type </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Performance level</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Gender- male , female</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Employee rating-</a:t>
            </a:r>
            <a:r>
              <a:rPr lang="en-IN" sz="3200" dirty="0" err="1" smtClean="0">
                <a:latin typeface="Times New Roman" panose="02020603050405020304" pitchFamily="18" charset="0"/>
                <a:cs typeface="Times New Roman" panose="02020603050405020304" pitchFamily="18" charset="0"/>
              </a:rPr>
              <a:t>num</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smtClean="0">
                <a:solidFill>
                  <a:srgbClr val="0D0D0D"/>
                </a:solidFill>
                <a:latin typeface="Times New Roman" panose="02020603050405020304" pitchFamily="18" charset="0"/>
                <a:cs typeface="Times New Roman" panose="02020603050405020304" pitchFamily="18" charset="0"/>
              </a:rPr>
              <a:t>Performance level= IFS(Z8&gt;=5,”VERY HIGH”,</a:t>
            </a: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Z8&gt;=4,”HIGH”,Z8&gt;=3,”MED”,TRUE,”LOW”)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TotalTime>
  <Words>542</Words>
  <Application>Microsoft Office PowerPoint</Application>
  <PresentationFormat>Widescreen</PresentationFormat>
  <Paragraphs>90</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In our organization, employee performance is critical to achieving strategic goals and maintaining competitive advantage. Despite having performance metrics and review processes in place, we are experiencing inconsistent results in employee productivity and overall engagement. </vt:lpstr>
      <vt:lpstr>PROJECT OVERVIEW</vt:lpstr>
      <vt:lpstr>Who are the end users?   </vt:lpstr>
      <vt:lpstr>OUR SOLUTION AND ITS VALUE PROPOSITION                                        Conditional formatting – missing                    Filter-remove                    Formula – performance                    Pivot-summary                    Graph – data visualization                       </vt:lpstr>
      <vt:lpstr>Dataset Description  Employee = Kaggle 26-features 9-features emp id-num Name-text EMP type  Performance level Gender- male , female Employee rating-num</vt:lpstr>
      <vt:lpstr>THE "WOW" IN OUR SOLUTION</vt:lpstr>
      <vt:lpstr>PowerPoint Presentation</vt:lpstr>
      <vt:lpstr>RESULTS </vt:lpstr>
      <vt:lpstr>Conclusion The employee performance analysis conducted over the past [time period] has provided valuable insights into the current state of employee performance across the organization. Key findings include: Performance Distribution: A clear distribution of performance levels was observed, with [percentage] of employees exceeding expectations, [percentage] meeting expectations, and [percentage] falling below expectations. Strengths Identified: Employees excelled in areas such as [specific strengths, e.g., productivity, client satisfaction], contributing positively to organizational goalsAreas for Improvement: Notable areas for improvement include [specific weaknesses, e.g., adherence to deadlinesteamwork]. These areas have been consistently highlighted across multiple departments. Trends and Patterns: Analysis revealed [specific trends or patterns, e.g., higher performance in certain teams or departments, seasonal variations in performance  The insights gained from this performance analysis are instrumental in shaping our approach to employee development and organizational success. By implementing the recommended strategies and focusing on continuous improvement, we can enhance overall performance, boost employee satisfaction, and achieve our strategic objectives. We encourage all stakeholders to actively engage with the findings and contribute to the ongoing efforts to drive performance excellence across the organization.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Hi</cp:lastModifiedBy>
  <cp:revision>19</cp:revision>
  <dcterms:created xsi:type="dcterms:W3CDTF">2024-03-29T15:07:22Z</dcterms:created>
  <dcterms:modified xsi:type="dcterms:W3CDTF">2024-09-03T15:09:44Z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