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5" r:id="rId2"/>
    <p:sldId id="266" r:id="rId3"/>
    <p:sldId id="256" r:id="rId4"/>
    <p:sldId id="259" r:id="rId5"/>
    <p:sldId id="262" r:id="rId6"/>
    <p:sldId id="260" r:id="rId7"/>
    <p:sldId id="261" r:id="rId8"/>
    <p:sldId id="263" r:id="rId9"/>
    <p:sldId id="264"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660"/>
  </p:normalViewPr>
  <p:slideViewPr>
    <p:cSldViewPr snapToGrid="0">
      <p:cViewPr varScale="1">
        <p:scale>
          <a:sx n="72" d="100"/>
          <a:sy n="72" d="100"/>
        </p:scale>
        <p:origin x="6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5C80F0-3DF3-4967-B2E1-BCE79D13F8BC}"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FB87F-F370-4E65-8159-7EB4E0F47B63}" type="slidenum">
              <a:rPr lang="en-IN" smtClean="0"/>
              <a:t>‹#›</a:t>
            </a:fld>
            <a:endParaRPr lang="en-IN"/>
          </a:p>
        </p:txBody>
      </p:sp>
    </p:spTree>
    <p:extLst>
      <p:ext uri="{BB962C8B-B14F-4D97-AF65-F5344CB8AC3E}">
        <p14:creationId xmlns:p14="http://schemas.microsoft.com/office/powerpoint/2010/main" val="2047829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5C80F0-3DF3-4967-B2E1-BCE79D13F8BC}"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FB87F-F370-4E65-8159-7EB4E0F47B63}" type="slidenum">
              <a:rPr lang="en-IN" smtClean="0"/>
              <a:t>‹#›</a:t>
            </a:fld>
            <a:endParaRPr lang="en-IN"/>
          </a:p>
        </p:txBody>
      </p:sp>
    </p:spTree>
    <p:extLst>
      <p:ext uri="{BB962C8B-B14F-4D97-AF65-F5344CB8AC3E}">
        <p14:creationId xmlns:p14="http://schemas.microsoft.com/office/powerpoint/2010/main" val="318819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5C80F0-3DF3-4967-B2E1-BCE79D13F8BC}"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FB87F-F370-4E65-8159-7EB4E0F47B63}" type="slidenum">
              <a:rPr lang="en-IN" smtClean="0"/>
              <a:t>‹#›</a:t>
            </a:fld>
            <a:endParaRPr lang="en-IN"/>
          </a:p>
        </p:txBody>
      </p:sp>
    </p:spTree>
    <p:extLst>
      <p:ext uri="{BB962C8B-B14F-4D97-AF65-F5344CB8AC3E}">
        <p14:creationId xmlns:p14="http://schemas.microsoft.com/office/powerpoint/2010/main" val="2191464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5C80F0-3DF3-4967-B2E1-BCE79D13F8BC}"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FB87F-F370-4E65-8159-7EB4E0F47B6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94734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5C80F0-3DF3-4967-B2E1-BCE79D13F8BC}"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FB87F-F370-4E65-8159-7EB4E0F47B63}" type="slidenum">
              <a:rPr lang="en-IN" smtClean="0"/>
              <a:t>‹#›</a:t>
            </a:fld>
            <a:endParaRPr lang="en-IN"/>
          </a:p>
        </p:txBody>
      </p:sp>
    </p:spTree>
    <p:extLst>
      <p:ext uri="{BB962C8B-B14F-4D97-AF65-F5344CB8AC3E}">
        <p14:creationId xmlns:p14="http://schemas.microsoft.com/office/powerpoint/2010/main" val="1404106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5C80F0-3DF3-4967-B2E1-BCE79D13F8BC}" type="datetimeFigureOut">
              <a:rPr lang="en-IN" smtClean="0"/>
              <a:t>12-03-2023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BFB87F-F370-4E65-8159-7EB4E0F47B63}" type="slidenum">
              <a:rPr lang="en-IN" smtClean="0"/>
              <a:t>‹#›</a:t>
            </a:fld>
            <a:endParaRPr lang="en-IN"/>
          </a:p>
        </p:txBody>
      </p:sp>
    </p:spTree>
    <p:extLst>
      <p:ext uri="{BB962C8B-B14F-4D97-AF65-F5344CB8AC3E}">
        <p14:creationId xmlns:p14="http://schemas.microsoft.com/office/powerpoint/2010/main" val="590190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5C80F0-3DF3-4967-B2E1-BCE79D13F8BC}" type="datetimeFigureOut">
              <a:rPr lang="en-IN" smtClean="0"/>
              <a:t>12-03-2023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BFB87F-F370-4E65-8159-7EB4E0F47B63}" type="slidenum">
              <a:rPr lang="en-IN" smtClean="0"/>
              <a:t>‹#›</a:t>
            </a:fld>
            <a:endParaRPr lang="en-IN"/>
          </a:p>
        </p:txBody>
      </p:sp>
    </p:spTree>
    <p:extLst>
      <p:ext uri="{BB962C8B-B14F-4D97-AF65-F5344CB8AC3E}">
        <p14:creationId xmlns:p14="http://schemas.microsoft.com/office/powerpoint/2010/main" val="4251018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C80F0-3DF3-4967-B2E1-BCE79D13F8BC}"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FB87F-F370-4E65-8159-7EB4E0F47B63}" type="slidenum">
              <a:rPr lang="en-IN" smtClean="0"/>
              <a:t>‹#›</a:t>
            </a:fld>
            <a:endParaRPr lang="en-IN"/>
          </a:p>
        </p:txBody>
      </p:sp>
    </p:spTree>
    <p:extLst>
      <p:ext uri="{BB962C8B-B14F-4D97-AF65-F5344CB8AC3E}">
        <p14:creationId xmlns:p14="http://schemas.microsoft.com/office/powerpoint/2010/main" val="2974434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C80F0-3DF3-4967-B2E1-BCE79D13F8BC}"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FB87F-F370-4E65-8159-7EB4E0F47B63}" type="slidenum">
              <a:rPr lang="en-IN" smtClean="0"/>
              <a:t>‹#›</a:t>
            </a:fld>
            <a:endParaRPr lang="en-IN"/>
          </a:p>
        </p:txBody>
      </p:sp>
    </p:spTree>
    <p:extLst>
      <p:ext uri="{BB962C8B-B14F-4D97-AF65-F5344CB8AC3E}">
        <p14:creationId xmlns:p14="http://schemas.microsoft.com/office/powerpoint/2010/main" val="318322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C80F0-3DF3-4967-B2E1-BCE79D13F8BC}"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FB87F-F370-4E65-8159-7EB4E0F47B63}" type="slidenum">
              <a:rPr lang="en-IN" smtClean="0"/>
              <a:t>‹#›</a:t>
            </a:fld>
            <a:endParaRPr lang="en-IN"/>
          </a:p>
        </p:txBody>
      </p:sp>
    </p:spTree>
    <p:extLst>
      <p:ext uri="{BB962C8B-B14F-4D97-AF65-F5344CB8AC3E}">
        <p14:creationId xmlns:p14="http://schemas.microsoft.com/office/powerpoint/2010/main" val="3393467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C80F0-3DF3-4967-B2E1-BCE79D13F8BC}"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FB87F-F370-4E65-8159-7EB4E0F47B63}" type="slidenum">
              <a:rPr lang="en-IN" smtClean="0"/>
              <a:t>‹#›</a:t>
            </a:fld>
            <a:endParaRPr lang="en-IN"/>
          </a:p>
        </p:txBody>
      </p:sp>
    </p:spTree>
    <p:extLst>
      <p:ext uri="{BB962C8B-B14F-4D97-AF65-F5344CB8AC3E}">
        <p14:creationId xmlns:p14="http://schemas.microsoft.com/office/powerpoint/2010/main" val="3535689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5C80F0-3DF3-4967-B2E1-BCE79D13F8BC}"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FB87F-F370-4E65-8159-7EB4E0F47B63}" type="slidenum">
              <a:rPr lang="en-IN" smtClean="0"/>
              <a:t>‹#›</a:t>
            </a:fld>
            <a:endParaRPr lang="en-IN"/>
          </a:p>
        </p:txBody>
      </p:sp>
    </p:spTree>
    <p:extLst>
      <p:ext uri="{BB962C8B-B14F-4D97-AF65-F5344CB8AC3E}">
        <p14:creationId xmlns:p14="http://schemas.microsoft.com/office/powerpoint/2010/main" val="1358026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5C80F0-3DF3-4967-B2E1-BCE79D13F8BC}" type="datetimeFigureOut">
              <a:rPr lang="en-IN" smtClean="0"/>
              <a:t>12-03-2023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BFB87F-F370-4E65-8159-7EB4E0F47B63}" type="slidenum">
              <a:rPr lang="en-IN" smtClean="0"/>
              <a:t>‹#›</a:t>
            </a:fld>
            <a:endParaRPr lang="en-IN"/>
          </a:p>
        </p:txBody>
      </p:sp>
    </p:spTree>
    <p:extLst>
      <p:ext uri="{BB962C8B-B14F-4D97-AF65-F5344CB8AC3E}">
        <p14:creationId xmlns:p14="http://schemas.microsoft.com/office/powerpoint/2010/main" val="208846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5C80F0-3DF3-4967-B2E1-BCE79D13F8BC}" type="datetimeFigureOut">
              <a:rPr lang="en-IN" smtClean="0"/>
              <a:t>12-03-2023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BFB87F-F370-4E65-8159-7EB4E0F47B63}" type="slidenum">
              <a:rPr lang="en-IN" smtClean="0"/>
              <a:t>‹#›</a:t>
            </a:fld>
            <a:endParaRPr lang="en-IN"/>
          </a:p>
        </p:txBody>
      </p:sp>
    </p:spTree>
    <p:extLst>
      <p:ext uri="{BB962C8B-B14F-4D97-AF65-F5344CB8AC3E}">
        <p14:creationId xmlns:p14="http://schemas.microsoft.com/office/powerpoint/2010/main" val="177289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C5C80F0-3DF3-4967-B2E1-BCE79D13F8BC}" type="datetimeFigureOut">
              <a:rPr lang="en-IN" smtClean="0"/>
              <a:t>12-03-2023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BFB87F-F370-4E65-8159-7EB4E0F47B63}" type="slidenum">
              <a:rPr lang="en-IN" smtClean="0"/>
              <a:t>‹#›</a:t>
            </a:fld>
            <a:endParaRPr lang="en-IN"/>
          </a:p>
        </p:txBody>
      </p:sp>
    </p:spTree>
    <p:extLst>
      <p:ext uri="{BB962C8B-B14F-4D97-AF65-F5344CB8AC3E}">
        <p14:creationId xmlns:p14="http://schemas.microsoft.com/office/powerpoint/2010/main" val="149426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5C80F0-3DF3-4967-B2E1-BCE79D13F8BC}"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FB87F-F370-4E65-8159-7EB4E0F47B63}" type="slidenum">
              <a:rPr lang="en-IN" smtClean="0"/>
              <a:t>‹#›</a:t>
            </a:fld>
            <a:endParaRPr lang="en-IN"/>
          </a:p>
        </p:txBody>
      </p:sp>
    </p:spTree>
    <p:extLst>
      <p:ext uri="{BB962C8B-B14F-4D97-AF65-F5344CB8AC3E}">
        <p14:creationId xmlns:p14="http://schemas.microsoft.com/office/powerpoint/2010/main" val="2363356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5C80F0-3DF3-4967-B2E1-BCE79D13F8BC}"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FB87F-F370-4E65-8159-7EB4E0F47B63}" type="slidenum">
              <a:rPr lang="en-IN" smtClean="0"/>
              <a:t>‹#›</a:t>
            </a:fld>
            <a:endParaRPr lang="en-IN"/>
          </a:p>
        </p:txBody>
      </p:sp>
    </p:spTree>
    <p:extLst>
      <p:ext uri="{BB962C8B-B14F-4D97-AF65-F5344CB8AC3E}">
        <p14:creationId xmlns:p14="http://schemas.microsoft.com/office/powerpoint/2010/main" val="299542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C5C80F0-3DF3-4967-B2E1-BCE79D13F8BC}" type="datetimeFigureOut">
              <a:rPr lang="en-IN" smtClean="0"/>
              <a:t>12-03-2023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0BFB87F-F370-4E65-8159-7EB4E0F47B63}" type="slidenum">
              <a:rPr lang="en-IN" smtClean="0"/>
              <a:t>‹#›</a:t>
            </a:fld>
            <a:endParaRPr lang="en-IN"/>
          </a:p>
        </p:txBody>
      </p:sp>
    </p:spTree>
    <p:extLst>
      <p:ext uri="{BB962C8B-B14F-4D97-AF65-F5344CB8AC3E}">
        <p14:creationId xmlns:p14="http://schemas.microsoft.com/office/powerpoint/2010/main" val="36412463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779867-A43B-3E80-71BE-94D675FB7025}"/>
              </a:ext>
            </a:extLst>
          </p:cNvPr>
          <p:cNvPicPr>
            <a:picLocks noChangeAspect="1"/>
          </p:cNvPicPr>
          <p:nvPr/>
        </p:nvPicPr>
        <p:blipFill>
          <a:blip r:embed="rId2"/>
          <a:stretch>
            <a:fillRect/>
          </a:stretch>
        </p:blipFill>
        <p:spPr>
          <a:xfrm>
            <a:off x="838199" y="901148"/>
            <a:ext cx="3228975" cy="1762538"/>
          </a:xfrm>
          <a:prstGeom prst="rect">
            <a:avLst/>
          </a:prstGeom>
        </p:spPr>
      </p:pic>
      <p:sp>
        <p:nvSpPr>
          <p:cNvPr id="5" name="Title 4">
            <a:extLst>
              <a:ext uri="{FF2B5EF4-FFF2-40B4-BE49-F238E27FC236}">
                <a16:creationId xmlns:a16="http://schemas.microsoft.com/office/drawing/2014/main" id="{48ED6A41-5AE8-54B6-BD14-E9021C110F89}"/>
              </a:ext>
            </a:extLst>
          </p:cNvPr>
          <p:cNvSpPr>
            <a:spLocks noGrp="1"/>
          </p:cNvSpPr>
          <p:nvPr>
            <p:ph type="title"/>
          </p:nvPr>
        </p:nvSpPr>
        <p:spPr>
          <a:xfrm>
            <a:off x="838199" y="2875722"/>
            <a:ext cx="4118114" cy="3021494"/>
          </a:xfrm>
        </p:spPr>
        <p:txBody>
          <a:bodyPr>
            <a:normAutofit/>
          </a:bodyPr>
          <a:lstStyle/>
          <a:p>
            <a:r>
              <a:rPr lang="en-US" sz="3600" b="1" dirty="0">
                <a:solidFill>
                  <a:srgbClr val="0099FF"/>
                </a:solidFill>
                <a:latin typeface="Bahnschrift Condensed" panose="020B0502040204020203" pitchFamily="34" charset="0"/>
              </a:rPr>
              <a:t>SOFTWARE REQUIREMENT SPECIFICATION FOR ONLINE BANKING</a:t>
            </a:r>
            <a:endParaRPr lang="en-IN" sz="3600" b="1" dirty="0">
              <a:solidFill>
                <a:srgbClr val="0099FF"/>
              </a:solidFill>
              <a:latin typeface="Bahnschrift Condensed" panose="020B0502040204020203" pitchFamily="34" charset="0"/>
            </a:endParaRPr>
          </a:p>
        </p:txBody>
      </p:sp>
      <p:pic>
        <p:nvPicPr>
          <p:cNvPr id="6" name="Picture 5">
            <a:extLst>
              <a:ext uri="{FF2B5EF4-FFF2-40B4-BE49-F238E27FC236}">
                <a16:creationId xmlns:a16="http://schemas.microsoft.com/office/drawing/2014/main" id="{82D2057B-2F4E-E476-3199-F56D2C5F754B}"/>
              </a:ext>
            </a:extLst>
          </p:cNvPr>
          <p:cNvPicPr>
            <a:picLocks noChangeAspect="1"/>
          </p:cNvPicPr>
          <p:nvPr/>
        </p:nvPicPr>
        <p:blipFill>
          <a:blip r:embed="rId3"/>
          <a:stretch>
            <a:fillRect/>
          </a:stretch>
        </p:blipFill>
        <p:spPr>
          <a:xfrm>
            <a:off x="6533322" y="1404730"/>
            <a:ext cx="4664765" cy="3803374"/>
          </a:xfrm>
          <a:prstGeom prst="rect">
            <a:avLst/>
          </a:prstGeom>
        </p:spPr>
      </p:pic>
    </p:spTree>
    <p:extLst>
      <p:ext uri="{BB962C8B-B14F-4D97-AF65-F5344CB8AC3E}">
        <p14:creationId xmlns:p14="http://schemas.microsoft.com/office/powerpoint/2010/main" val="2367812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08E4-1D11-93C7-3B11-3EAF02D97E6D}"/>
              </a:ext>
            </a:extLst>
          </p:cNvPr>
          <p:cNvSpPr>
            <a:spLocks noGrp="1"/>
          </p:cNvSpPr>
          <p:nvPr>
            <p:ph type="title"/>
          </p:nvPr>
        </p:nvSpPr>
        <p:spPr>
          <a:xfrm>
            <a:off x="2001079" y="2570922"/>
            <a:ext cx="8070574" cy="1789044"/>
          </a:xfrm>
        </p:spPr>
        <p:txBody>
          <a:bodyPr>
            <a:normAutofit/>
          </a:bodyPr>
          <a:lstStyle/>
          <a:p>
            <a:r>
              <a:rPr lang="en-US" sz="4400" dirty="0"/>
              <a:t>Thank you !</a:t>
            </a:r>
            <a:endParaRPr lang="en-IN" sz="4400" dirty="0"/>
          </a:p>
        </p:txBody>
      </p:sp>
    </p:spTree>
    <p:extLst>
      <p:ext uri="{BB962C8B-B14F-4D97-AF65-F5344CB8AC3E}">
        <p14:creationId xmlns:p14="http://schemas.microsoft.com/office/powerpoint/2010/main" val="366998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214775-216F-D7F8-CF8C-78ECCA769352}"/>
              </a:ext>
            </a:extLst>
          </p:cNvPr>
          <p:cNvPicPr>
            <a:picLocks noChangeAspect="1"/>
          </p:cNvPicPr>
          <p:nvPr/>
        </p:nvPicPr>
        <p:blipFill>
          <a:blip r:embed="rId2"/>
          <a:stretch>
            <a:fillRect/>
          </a:stretch>
        </p:blipFill>
        <p:spPr>
          <a:xfrm>
            <a:off x="7381462" y="1524001"/>
            <a:ext cx="4359963" cy="3551582"/>
          </a:xfrm>
          <a:prstGeom prst="rect">
            <a:avLst/>
          </a:prstGeom>
        </p:spPr>
      </p:pic>
      <p:graphicFrame>
        <p:nvGraphicFramePr>
          <p:cNvPr id="5" name="Table 5">
            <a:extLst>
              <a:ext uri="{FF2B5EF4-FFF2-40B4-BE49-F238E27FC236}">
                <a16:creationId xmlns:a16="http://schemas.microsoft.com/office/drawing/2014/main" id="{509C37C7-8522-D8BD-4468-D7F781371151}"/>
              </a:ext>
            </a:extLst>
          </p:cNvPr>
          <p:cNvGraphicFramePr>
            <a:graphicFrameLocks noGrp="1"/>
          </p:cNvGraphicFramePr>
          <p:nvPr>
            <p:extLst>
              <p:ext uri="{D42A27DB-BD31-4B8C-83A1-F6EECF244321}">
                <p14:modId xmlns:p14="http://schemas.microsoft.com/office/powerpoint/2010/main" val="2126416169"/>
              </p:ext>
            </p:extLst>
          </p:nvPr>
        </p:nvGraphicFramePr>
        <p:xfrm>
          <a:off x="450575" y="1921565"/>
          <a:ext cx="4359963" cy="4306956"/>
        </p:xfrm>
        <a:graphic>
          <a:graphicData uri="http://schemas.openxmlformats.org/drawingml/2006/table">
            <a:tbl>
              <a:tblPr firstRow="1" bandRow="1">
                <a:tableStyleId>{5C22544A-7EE6-4342-B048-85BDC9FD1C3A}</a:tableStyleId>
              </a:tblPr>
              <a:tblGrid>
                <a:gridCol w="1537251">
                  <a:extLst>
                    <a:ext uri="{9D8B030D-6E8A-4147-A177-3AD203B41FA5}">
                      <a16:colId xmlns:a16="http://schemas.microsoft.com/office/drawing/2014/main" val="577772201"/>
                    </a:ext>
                  </a:extLst>
                </a:gridCol>
                <a:gridCol w="1369391">
                  <a:extLst>
                    <a:ext uri="{9D8B030D-6E8A-4147-A177-3AD203B41FA5}">
                      <a16:colId xmlns:a16="http://schemas.microsoft.com/office/drawing/2014/main" val="1739162545"/>
                    </a:ext>
                  </a:extLst>
                </a:gridCol>
                <a:gridCol w="1453321">
                  <a:extLst>
                    <a:ext uri="{9D8B030D-6E8A-4147-A177-3AD203B41FA5}">
                      <a16:colId xmlns:a16="http://schemas.microsoft.com/office/drawing/2014/main" val="2826977750"/>
                    </a:ext>
                  </a:extLst>
                </a:gridCol>
              </a:tblGrid>
              <a:tr h="1076739">
                <a:tc>
                  <a:txBody>
                    <a:bodyPr/>
                    <a:lstStyle/>
                    <a:p>
                      <a:r>
                        <a:rPr lang="en-US" sz="2000" dirty="0"/>
                        <a:t>LMS USER       </a:t>
                      </a:r>
                    </a:p>
                    <a:p>
                      <a:r>
                        <a:rPr lang="en-US" sz="2000" dirty="0"/>
                        <a:t>NAME</a:t>
                      </a:r>
                      <a:endParaRPr lang="en-IN" sz="2000" dirty="0"/>
                    </a:p>
                  </a:txBody>
                  <a:tcPr/>
                </a:tc>
                <a:tc>
                  <a:txBody>
                    <a:bodyPr/>
                    <a:lstStyle/>
                    <a:p>
                      <a:r>
                        <a:rPr lang="en-US" dirty="0"/>
                        <a:t>     </a:t>
                      </a:r>
                    </a:p>
                    <a:p>
                      <a:r>
                        <a:rPr lang="en-US" dirty="0"/>
                        <a:t>      NAME</a:t>
                      </a:r>
                      <a:endParaRPr lang="en-IN" dirty="0"/>
                    </a:p>
                  </a:txBody>
                  <a:tcPr/>
                </a:tc>
                <a:tc>
                  <a:txBody>
                    <a:bodyPr/>
                    <a:lstStyle/>
                    <a:p>
                      <a:r>
                        <a:rPr lang="en-US" dirty="0"/>
                        <a:t>    </a:t>
                      </a:r>
                    </a:p>
                    <a:p>
                      <a:r>
                        <a:rPr lang="en-US" dirty="0"/>
                        <a:t>      BATCH</a:t>
                      </a:r>
                      <a:endParaRPr lang="en-IN" dirty="0"/>
                    </a:p>
                  </a:txBody>
                  <a:tcPr/>
                </a:tc>
                <a:extLst>
                  <a:ext uri="{0D108BD9-81ED-4DB2-BD59-A6C34878D82A}">
                    <a16:rowId xmlns:a16="http://schemas.microsoft.com/office/drawing/2014/main" val="2583948269"/>
                  </a:ext>
                </a:extLst>
              </a:tr>
              <a:tr h="1076739">
                <a:tc>
                  <a:txBody>
                    <a:bodyPr/>
                    <a:lstStyle/>
                    <a:p>
                      <a:r>
                        <a:rPr lang="en-US" dirty="0"/>
                        <a:t>Nivedha_A7</a:t>
                      </a:r>
                      <a:endParaRPr lang="en-IN" dirty="0"/>
                    </a:p>
                  </a:txBody>
                  <a:tcPr/>
                </a:tc>
                <a:tc>
                  <a:txBody>
                    <a:bodyPr/>
                    <a:lstStyle/>
                    <a:p>
                      <a:r>
                        <a:rPr lang="en-US" dirty="0"/>
                        <a:t>Nivedha</a:t>
                      </a:r>
                      <a:endParaRPr lang="en-IN" dirty="0"/>
                    </a:p>
                  </a:txBody>
                  <a:tcPr/>
                </a:tc>
                <a:tc>
                  <a:txBody>
                    <a:bodyPr/>
                    <a:lstStyle/>
                    <a:p>
                      <a:r>
                        <a:rPr lang="en-US" dirty="0"/>
                        <a:t>A7</a:t>
                      </a:r>
                      <a:endParaRPr lang="en-IN" dirty="0"/>
                    </a:p>
                  </a:txBody>
                  <a:tcPr/>
                </a:tc>
                <a:extLst>
                  <a:ext uri="{0D108BD9-81ED-4DB2-BD59-A6C34878D82A}">
                    <a16:rowId xmlns:a16="http://schemas.microsoft.com/office/drawing/2014/main" val="3975843387"/>
                  </a:ext>
                </a:extLst>
              </a:tr>
              <a:tr h="1076739">
                <a:tc>
                  <a:txBody>
                    <a:bodyPr/>
                    <a:lstStyle/>
                    <a:p>
                      <a:r>
                        <a:rPr lang="en-US" dirty="0"/>
                        <a:t>Nashrinbanu_A7</a:t>
                      </a:r>
                      <a:endParaRPr lang="en-IN" dirty="0"/>
                    </a:p>
                  </a:txBody>
                  <a:tcPr/>
                </a:tc>
                <a:tc>
                  <a:txBody>
                    <a:bodyPr/>
                    <a:lstStyle/>
                    <a:p>
                      <a:r>
                        <a:rPr lang="en-US" dirty="0" err="1"/>
                        <a:t>Nashrin</a:t>
                      </a:r>
                      <a:r>
                        <a:rPr lang="en-US" dirty="0"/>
                        <a:t> Banu</a:t>
                      </a:r>
                      <a:endParaRPr lang="en-IN" dirty="0"/>
                    </a:p>
                  </a:txBody>
                  <a:tcPr/>
                </a:tc>
                <a:tc>
                  <a:txBody>
                    <a:bodyPr/>
                    <a:lstStyle/>
                    <a:p>
                      <a:r>
                        <a:rPr lang="en-US" dirty="0"/>
                        <a:t>A7</a:t>
                      </a:r>
                      <a:endParaRPr lang="en-IN" dirty="0"/>
                    </a:p>
                  </a:txBody>
                  <a:tcPr/>
                </a:tc>
                <a:extLst>
                  <a:ext uri="{0D108BD9-81ED-4DB2-BD59-A6C34878D82A}">
                    <a16:rowId xmlns:a16="http://schemas.microsoft.com/office/drawing/2014/main" val="3258234292"/>
                  </a:ext>
                </a:extLst>
              </a:tr>
              <a:tr h="1076739">
                <a:tc>
                  <a:txBody>
                    <a:bodyPr/>
                    <a:lstStyle/>
                    <a:p>
                      <a:r>
                        <a:rPr lang="en-US" dirty="0" err="1"/>
                        <a:t>Rabiyathul</a:t>
                      </a:r>
                      <a:r>
                        <a:rPr lang="en-US" dirty="0"/>
                        <a:t> hasna_A7</a:t>
                      </a:r>
                      <a:endParaRPr lang="en-IN" dirty="0"/>
                    </a:p>
                  </a:txBody>
                  <a:tcPr/>
                </a:tc>
                <a:tc>
                  <a:txBody>
                    <a:bodyPr/>
                    <a:lstStyle/>
                    <a:p>
                      <a:r>
                        <a:rPr lang="en-US" dirty="0" err="1"/>
                        <a:t>Rabiyathul</a:t>
                      </a:r>
                      <a:r>
                        <a:rPr lang="en-US" dirty="0"/>
                        <a:t> </a:t>
                      </a:r>
                      <a:r>
                        <a:rPr lang="en-US" dirty="0" err="1"/>
                        <a:t>Hasna</a:t>
                      </a:r>
                      <a:endParaRPr lang="en-IN" dirty="0"/>
                    </a:p>
                  </a:txBody>
                  <a:tcPr/>
                </a:tc>
                <a:tc>
                  <a:txBody>
                    <a:bodyPr/>
                    <a:lstStyle/>
                    <a:p>
                      <a:r>
                        <a:rPr lang="en-US" dirty="0"/>
                        <a:t>A7</a:t>
                      </a:r>
                      <a:endParaRPr lang="en-IN" dirty="0"/>
                    </a:p>
                  </a:txBody>
                  <a:tcPr/>
                </a:tc>
                <a:extLst>
                  <a:ext uri="{0D108BD9-81ED-4DB2-BD59-A6C34878D82A}">
                    <a16:rowId xmlns:a16="http://schemas.microsoft.com/office/drawing/2014/main" val="4267534573"/>
                  </a:ext>
                </a:extLst>
              </a:tr>
            </a:tbl>
          </a:graphicData>
        </a:graphic>
      </p:graphicFrame>
    </p:spTree>
    <p:extLst>
      <p:ext uri="{BB962C8B-B14F-4D97-AF65-F5344CB8AC3E}">
        <p14:creationId xmlns:p14="http://schemas.microsoft.com/office/powerpoint/2010/main" val="4134282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1AFB-F9CB-6294-6627-A563A7866E58}"/>
              </a:ext>
            </a:extLst>
          </p:cNvPr>
          <p:cNvSpPr>
            <a:spLocks noGrp="1"/>
          </p:cNvSpPr>
          <p:nvPr>
            <p:ph type="ctrTitle"/>
          </p:nvPr>
        </p:nvSpPr>
        <p:spPr>
          <a:xfrm>
            <a:off x="4240696" y="636104"/>
            <a:ext cx="3339548" cy="808384"/>
          </a:xfrm>
        </p:spPr>
        <p:txBody>
          <a:bodyPr>
            <a:normAutofit/>
          </a:bodyPr>
          <a:lstStyle/>
          <a:p>
            <a:r>
              <a:rPr lang="en-US" sz="3600" dirty="0">
                <a:latin typeface="Algerian" panose="04020705040A02060702" pitchFamily="82" charset="0"/>
              </a:rPr>
              <a:t>introduction</a:t>
            </a:r>
            <a:endParaRPr lang="en-IN" sz="3600" dirty="0">
              <a:latin typeface="Algerian" panose="04020705040A02060702" pitchFamily="82" charset="0"/>
            </a:endParaRPr>
          </a:p>
        </p:txBody>
      </p:sp>
      <p:sp>
        <p:nvSpPr>
          <p:cNvPr id="3" name="Subtitle 2">
            <a:extLst>
              <a:ext uri="{FF2B5EF4-FFF2-40B4-BE49-F238E27FC236}">
                <a16:creationId xmlns:a16="http://schemas.microsoft.com/office/drawing/2014/main" id="{8130B66A-40F2-B030-D7CE-5407463EF8A7}"/>
              </a:ext>
            </a:extLst>
          </p:cNvPr>
          <p:cNvSpPr>
            <a:spLocks noGrp="1"/>
          </p:cNvSpPr>
          <p:nvPr>
            <p:ph type="subTitle" idx="1"/>
          </p:nvPr>
        </p:nvSpPr>
        <p:spPr>
          <a:xfrm>
            <a:off x="954158" y="2332383"/>
            <a:ext cx="9713842" cy="2925417"/>
          </a:xfrm>
        </p:spPr>
        <p:txBody>
          <a:bodyPr>
            <a:normAutofit fontScale="85000" lnSpcReduction="10000"/>
          </a:bodyPr>
          <a:lstStyle/>
          <a:p>
            <a:r>
              <a:rPr lang="en-US" sz="2800" dirty="0"/>
              <a:t>Internet banking is often referred to as e-banking, online banking, or virtual banking. A range of banking activities have benefited from this communication channel’s versatility and adaptability, as well as this its ubiquity. Electronic banking, sometimes referred to as electronic funds transfer(EFT) is simply the act of transferring money electronically rather than with a check or cash from one account to another.</a:t>
            </a:r>
            <a:endParaRPr lang="en-IN" sz="2800" dirty="0"/>
          </a:p>
        </p:txBody>
      </p:sp>
    </p:spTree>
    <p:extLst>
      <p:ext uri="{BB962C8B-B14F-4D97-AF65-F5344CB8AC3E}">
        <p14:creationId xmlns:p14="http://schemas.microsoft.com/office/powerpoint/2010/main" val="324649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00C7-9377-F2CC-7930-CF8D9412391C}"/>
              </a:ext>
            </a:extLst>
          </p:cNvPr>
          <p:cNvSpPr>
            <a:spLocks noGrp="1"/>
          </p:cNvSpPr>
          <p:nvPr>
            <p:ph type="title"/>
          </p:nvPr>
        </p:nvSpPr>
        <p:spPr>
          <a:xfrm>
            <a:off x="684213" y="622852"/>
            <a:ext cx="3874536" cy="742123"/>
          </a:xfrm>
        </p:spPr>
        <p:txBody>
          <a:bodyPr>
            <a:noAutofit/>
          </a:bodyPr>
          <a:lstStyle/>
          <a:p>
            <a:r>
              <a:rPr lang="en-US" dirty="0">
                <a:latin typeface="Algerian" panose="04020705040A02060702" pitchFamily="82" charset="0"/>
              </a:rPr>
              <a:t>Security system</a:t>
            </a:r>
            <a:endParaRPr lang="en-IN" dirty="0">
              <a:latin typeface="Algerian" panose="04020705040A02060702" pitchFamily="82" charset="0"/>
            </a:endParaRPr>
          </a:p>
        </p:txBody>
      </p:sp>
      <p:pic>
        <p:nvPicPr>
          <p:cNvPr id="6" name="Picture Placeholder 5">
            <a:extLst>
              <a:ext uri="{FF2B5EF4-FFF2-40B4-BE49-F238E27FC236}">
                <a16:creationId xmlns:a16="http://schemas.microsoft.com/office/drawing/2014/main" id="{DDA0CA97-3D52-3D99-221D-A0230B693F0B}"/>
              </a:ext>
            </a:extLst>
          </p:cNvPr>
          <p:cNvPicPr>
            <a:picLocks noGrp="1" noChangeAspect="1"/>
          </p:cNvPicPr>
          <p:nvPr>
            <p:ph type="pic" idx="1"/>
          </p:nvPr>
        </p:nvPicPr>
        <p:blipFill>
          <a:blip r:embed="rId2"/>
          <a:srcRect l="30958" r="30958"/>
          <a:stretch>
            <a:fillRect/>
          </a:stretch>
        </p:blipFill>
        <p:spPr>
          <a:xfrm>
            <a:off x="7424802" y="1577008"/>
            <a:ext cx="3927409" cy="4227443"/>
          </a:xfrm>
          <a:prstGeom prst="rect">
            <a:avLst/>
          </a:prstGeom>
        </p:spPr>
      </p:pic>
      <p:sp>
        <p:nvSpPr>
          <p:cNvPr id="4" name="Text Placeholder 3">
            <a:extLst>
              <a:ext uri="{FF2B5EF4-FFF2-40B4-BE49-F238E27FC236}">
                <a16:creationId xmlns:a16="http://schemas.microsoft.com/office/drawing/2014/main" id="{E2794D06-35FE-C26F-903A-F25A1164EC24}"/>
              </a:ext>
            </a:extLst>
          </p:cNvPr>
          <p:cNvSpPr>
            <a:spLocks noGrp="1"/>
          </p:cNvSpPr>
          <p:nvPr>
            <p:ph type="body" sz="half" idx="2"/>
          </p:nvPr>
        </p:nvSpPr>
        <p:spPr>
          <a:xfrm>
            <a:off x="684212" y="2057400"/>
            <a:ext cx="5411787" cy="3811588"/>
          </a:xfrm>
        </p:spPr>
        <p:txBody>
          <a:bodyPr>
            <a:normAutofit fontScale="77500" lnSpcReduction="20000"/>
          </a:bodyPr>
          <a:lstStyle/>
          <a:p>
            <a:r>
              <a:rPr lang="en-US" sz="3200" dirty="0"/>
              <a:t>Security plays an important role in online banking system. The risk of unapproved internet access to a customer’s records has been reduced by financial institutions by implementing a variety of security procedures, although the different methods used vary widely. </a:t>
            </a:r>
            <a:endParaRPr lang="en-IN" sz="3200" dirty="0"/>
          </a:p>
        </p:txBody>
      </p:sp>
      <p:sp>
        <p:nvSpPr>
          <p:cNvPr id="5" name="Picture Placeholder 2">
            <a:extLst>
              <a:ext uri="{FF2B5EF4-FFF2-40B4-BE49-F238E27FC236}">
                <a16:creationId xmlns:a16="http://schemas.microsoft.com/office/drawing/2014/main" id="{FF33BA94-B683-B881-396B-9631F007CEF2}"/>
              </a:ext>
            </a:extLst>
          </p:cNvPr>
          <p:cNvSpPr txBox="1">
            <a:spLocks/>
          </p:cNvSpPr>
          <p:nvPr/>
        </p:nvSpPr>
        <p:spPr>
          <a:xfrm>
            <a:off x="5335588" y="1139825"/>
            <a:ext cx="6172200" cy="4873625"/>
          </a:xfrm>
          <a:prstGeom prst="rect">
            <a:avLst/>
          </a:prstGeom>
        </p:spPr>
      </p:sp>
    </p:spTree>
    <p:extLst>
      <p:ext uri="{BB962C8B-B14F-4D97-AF65-F5344CB8AC3E}">
        <p14:creationId xmlns:p14="http://schemas.microsoft.com/office/powerpoint/2010/main" val="138055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18F4-9910-DB48-BC13-0709AC68C77F}"/>
              </a:ext>
            </a:extLst>
          </p:cNvPr>
          <p:cNvSpPr>
            <a:spLocks noGrp="1"/>
          </p:cNvSpPr>
          <p:nvPr>
            <p:ph type="title"/>
          </p:nvPr>
        </p:nvSpPr>
        <p:spPr>
          <a:xfrm>
            <a:off x="318053" y="768351"/>
            <a:ext cx="4943060" cy="954432"/>
          </a:xfrm>
        </p:spPr>
        <p:txBody>
          <a:bodyPr>
            <a:normAutofit fontScale="90000"/>
          </a:bodyPr>
          <a:lstStyle/>
          <a:p>
            <a:r>
              <a:rPr lang="en-US" sz="3200" dirty="0">
                <a:latin typeface="Algerian" panose="04020705040A02060702" pitchFamily="82" charset="0"/>
              </a:rPr>
              <a:t>   Criticism and problems</a:t>
            </a:r>
            <a:endParaRPr lang="en-IN" sz="3200" dirty="0">
              <a:latin typeface="Algerian" panose="04020705040A02060702" pitchFamily="82" charset="0"/>
            </a:endParaRPr>
          </a:p>
        </p:txBody>
      </p:sp>
      <p:sp>
        <p:nvSpPr>
          <p:cNvPr id="3" name="Text Placeholder 2">
            <a:extLst>
              <a:ext uri="{FF2B5EF4-FFF2-40B4-BE49-F238E27FC236}">
                <a16:creationId xmlns:a16="http://schemas.microsoft.com/office/drawing/2014/main" id="{7C3EE28A-1F0E-1069-8FA1-0CFD89A3CBF8}"/>
              </a:ext>
            </a:extLst>
          </p:cNvPr>
          <p:cNvSpPr>
            <a:spLocks noGrp="1"/>
          </p:cNvSpPr>
          <p:nvPr>
            <p:ph type="body" idx="1"/>
          </p:nvPr>
        </p:nvSpPr>
        <p:spPr>
          <a:xfrm>
            <a:off x="831850" y="2040835"/>
            <a:ext cx="8272393" cy="4240696"/>
          </a:xfrm>
        </p:spPr>
        <p:txBody>
          <a:bodyPr>
            <a:normAutofit fontScale="92500"/>
          </a:bodyPr>
          <a:lstStyle/>
          <a:p>
            <a:r>
              <a:rPr lang="en-US" sz="2800" dirty="0">
                <a:solidFill>
                  <a:schemeClr val="tx1"/>
                </a:solidFill>
              </a:rPr>
              <a:t>Those who are physically or mentally unable to use internet banking due to age or disease are discriminated against by the rise in online banking that is accompanied by the closure of nearby bank branches or a reduction in retail business hours. Internet is necessary. In the absence of a steady internet connection, your ability to access Internet banking services may be restricted.</a:t>
            </a:r>
            <a:endParaRPr lang="en-IN" sz="2800" dirty="0">
              <a:solidFill>
                <a:schemeClr val="tx1"/>
              </a:solidFill>
            </a:endParaRPr>
          </a:p>
        </p:txBody>
      </p:sp>
    </p:spTree>
    <p:extLst>
      <p:ext uri="{BB962C8B-B14F-4D97-AF65-F5344CB8AC3E}">
        <p14:creationId xmlns:p14="http://schemas.microsoft.com/office/powerpoint/2010/main" val="1498887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7FB97A-0644-2EA5-57BD-74E1415A0F44}"/>
              </a:ext>
            </a:extLst>
          </p:cNvPr>
          <p:cNvPicPr>
            <a:picLocks noChangeAspect="1"/>
          </p:cNvPicPr>
          <p:nvPr/>
        </p:nvPicPr>
        <p:blipFill>
          <a:blip r:embed="rId2"/>
          <a:stretch>
            <a:fillRect/>
          </a:stretch>
        </p:blipFill>
        <p:spPr>
          <a:xfrm>
            <a:off x="2716696" y="1563756"/>
            <a:ext cx="6930887" cy="5174973"/>
          </a:xfrm>
          <a:prstGeom prst="rect">
            <a:avLst/>
          </a:prstGeom>
        </p:spPr>
      </p:pic>
      <p:sp>
        <p:nvSpPr>
          <p:cNvPr id="3" name="Title 2">
            <a:extLst>
              <a:ext uri="{FF2B5EF4-FFF2-40B4-BE49-F238E27FC236}">
                <a16:creationId xmlns:a16="http://schemas.microsoft.com/office/drawing/2014/main" id="{7057B0D5-31EB-AFE6-E826-CF5C10E3A0CD}"/>
              </a:ext>
            </a:extLst>
          </p:cNvPr>
          <p:cNvSpPr>
            <a:spLocks noGrp="1"/>
          </p:cNvSpPr>
          <p:nvPr>
            <p:ph type="title"/>
          </p:nvPr>
        </p:nvSpPr>
        <p:spPr>
          <a:xfrm>
            <a:off x="913775" y="119270"/>
            <a:ext cx="4877425" cy="689113"/>
          </a:xfrm>
        </p:spPr>
        <p:txBody>
          <a:bodyPr>
            <a:normAutofit/>
          </a:bodyPr>
          <a:lstStyle/>
          <a:p>
            <a:r>
              <a:rPr lang="en-US" dirty="0">
                <a:latin typeface="Algerian" panose="04020705040A02060702" pitchFamily="82" charset="0"/>
              </a:rPr>
              <a:t>Use case diagram</a:t>
            </a:r>
            <a:endParaRPr lang="en-IN" dirty="0">
              <a:latin typeface="Algerian" panose="04020705040A02060702" pitchFamily="82" charset="0"/>
            </a:endParaRPr>
          </a:p>
        </p:txBody>
      </p:sp>
    </p:spTree>
    <p:extLst>
      <p:ext uri="{BB962C8B-B14F-4D97-AF65-F5344CB8AC3E}">
        <p14:creationId xmlns:p14="http://schemas.microsoft.com/office/powerpoint/2010/main" val="4185038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E5C89E-B86A-2B6C-A042-27D4E5EFBCA8}"/>
              </a:ext>
            </a:extLst>
          </p:cNvPr>
          <p:cNvPicPr>
            <a:picLocks noChangeAspect="1"/>
          </p:cNvPicPr>
          <p:nvPr/>
        </p:nvPicPr>
        <p:blipFill>
          <a:blip r:embed="rId2"/>
          <a:stretch>
            <a:fillRect/>
          </a:stretch>
        </p:blipFill>
        <p:spPr>
          <a:xfrm>
            <a:off x="1623391" y="1696278"/>
            <a:ext cx="8488018" cy="5035826"/>
          </a:xfrm>
          <a:prstGeom prst="rect">
            <a:avLst/>
          </a:prstGeom>
        </p:spPr>
      </p:pic>
      <p:sp>
        <p:nvSpPr>
          <p:cNvPr id="2" name="Title 1">
            <a:extLst>
              <a:ext uri="{FF2B5EF4-FFF2-40B4-BE49-F238E27FC236}">
                <a16:creationId xmlns:a16="http://schemas.microsoft.com/office/drawing/2014/main" id="{6A2D3A96-2737-E6DE-B664-33763A8F0388}"/>
              </a:ext>
            </a:extLst>
          </p:cNvPr>
          <p:cNvSpPr>
            <a:spLocks noGrp="1"/>
          </p:cNvSpPr>
          <p:nvPr>
            <p:ph type="title"/>
          </p:nvPr>
        </p:nvSpPr>
        <p:spPr>
          <a:xfrm>
            <a:off x="913776" y="125896"/>
            <a:ext cx="3711234" cy="1080052"/>
          </a:xfrm>
        </p:spPr>
        <p:txBody>
          <a:bodyPr/>
          <a:lstStyle/>
          <a:p>
            <a:r>
              <a:rPr lang="en-US" dirty="0" err="1">
                <a:latin typeface="Algerian" panose="04020705040A02060702" pitchFamily="82" charset="0"/>
              </a:rPr>
              <a:t>Dfd</a:t>
            </a:r>
            <a:r>
              <a:rPr lang="en-US" dirty="0">
                <a:latin typeface="Algerian" panose="04020705040A02060702" pitchFamily="82" charset="0"/>
              </a:rPr>
              <a:t> diagram</a:t>
            </a:r>
            <a:endParaRPr lang="en-IN" dirty="0">
              <a:latin typeface="Algerian" panose="04020705040A02060702" pitchFamily="82" charset="0"/>
            </a:endParaRPr>
          </a:p>
        </p:txBody>
      </p:sp>
    </p:spTree>
    <p:extLst>
      <p:ext uri="{BB962C8B-B14F-4D97-AF65-F5344CB8AC3E}">
        <p14:creationId xmlns:p14="http://schemas.microsoft.com/office/powerpoint/2010/main" val="1717261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9FFE-161E-3965-9753-A3C5517D79DF}"/>
              </a:ext>
            </a:extLst>
          </p:cNvPr>
          <p:cNvSpPr>
            <a:spLocks noGrp="1"/>
          </p:cNvSpPr>
          <p:nvPr>
            <p:ph type="title"/>
          </p:nvPr>
        </p:nvSpPr>
        <p:spPr>
          <a:xfrm>
            <a:off x="831851" y="980662"/>
            <a:ext cx="6032776" cy="1113182"/>
          </a:xfrm>
        </p:spPr>
        <p:txBody>
          <a:bodyPr>
            <a:normAutofit/>
          </a:bodyPr>
          <a:lstStyle/>
          <a:p>
            <a:r>
              <a:rPr lang="en-US" sz="3600" dirty="0">
                <a:latin typeface="Algerian" panose="04020705040A02060702" pitchFamily="82" charset="0"/>
              </a:rPr>
              <a:t>Evolution of online banking in future</a:t>
            </a:r>
            <a:endParaRPr lang="en-IN" sz="3600" dirty="0">
              <a:latin typeface="Algerian" panose="04020705040A02060702" pitchFamily="82" charset="0"/>
            </a:endParaRPr>
          </a:p>
        </p:txBody>
      </p:sp>
      <p:sp>
        <p:nvSpPr>
          <p:cNvPr id="3" name="Text Placeholder 2">
            <a:extLst>
              <a:ext uri="{FF2B5EF4-FFF2-40B4-BE49-F238E27FC236}">
                <a16:creationId xmlns:a16="http://schemas.microsoft.com/office/drawing/2014/main" id="{F6243E87-E5F3-106A-FF72-87DC5DEF22E3}"/>
              </a:ext>
            </a:extLst>
          </p:cNvPr>
          <p:cNvSpPr>
            <a:spLocks noGrp="1"/>
          </p:cNvSpPr>
          <p:nvPr>
            <p:ph type="body" idx="1"/>
          </p:nvPr>
        </p:nvSpPr>
        <p:spPr>
          <a:xfrm>
            <a:off x="831850" y="2451653"/>
            <a:ext cx="8563941" cy="3637998"/>
          </a:xfrm>
        </p:spPr>
        <p:txBody>
          <a:bodyPr>
            <a:normAutofit lnSpcReduction="10000"/>
          </a:bodyPr>
          <a:lstStyle/>
          <a:p>
            <a:r>
              <a:rPr lang="en-US" sz="2800" dirty="0">
                <a:solidFill>
                  <a:schemeClr val="tx1"/>
                </a:solidFill>
              </a:rPr>
              <a:t>Indian banking is serving as a model for "future banking," laying the groundwork for the success of UPI payments and QR codes. The management of data and lending both need to use this strategy. These vital drivers of growth serve as the foundation for Indian banking's digital revolution.</a:t>
            </a:r>
            <a:endParaRPr lang="en-IN" sz="2800" dirty="0">
              <a:solidFill>
                <a:schemeClr val="tx1"/>
              </a:solidFill>
            </a:endParaRPr>
          </a:p>
        </p:txBody>
      </p:sp>
    </p:spTree>
    <p:extLst>
      <p:ext uri="{BB962C8B-B14F-4D97-AF65-F5344CB8AC3E}">
        <p14:creationId xmlns:p14="http://schemas.microsoft.com/office/powerpoint/2010/main" val="82969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1418-77DC-ECA0-271B-A7F8B169999D}"/>
              </a:ext>
            </a:extLst>
          </p:cNvPr>
          <p:cNvSpPr>
            <a:spLocks noGrp="1"/>
          </p:cNvSpPr>
          <p:nvPr>
            <p:ph type="title"/>
          </p:nvPr>
        </p:nvSpPr>
        <p:spPr>
          <a:xfrm>
            <a:off x="831850" y="914400"/>
            <a:ext cx="4363002" cy="874643"/>
          </a:xfrm>
        </p:spPr>
        <p:txBody>
          <a:bodyPr>
            <a:normAutofit fontScale="90000"/>
          </a:bodyPr>
          <a:lstStyle/>
          <a:p>
            <a:r>
              <a:rPr lang="en-US" sz="3600" dirty="0">
                <a:latin typeface="Algerian" panose="04020705040A02060702" pitchFamily="82" charset="0"/>
              </a:rPr>
              <a:t>Benefits of online banking</a:t>
            </a:r>
            <a:endParaRPr lang="en-IN" sz="3600" dirty="0">
              <a:latin typeface="Algerian" panose="04020705040A02060702" pitchFamily="82" charset="0"/>
            </a:endParaRPr>
          </a:p>
        </p:txBody>
      </p:sp>
      <p:sp>
        <p:nvSpPr>
          <p:cNvPr id="3" name="Text Placeholder 2">
            <a:extLst>
              <a:ext uri="{FF2B5EF4-FFF2-40B4-BE49-F238E27FC236}">
                <a16:creationId xmlns:a16="http://schemas.microsoft.com/office/drawing/2014/main" id="{D4CE50E2-752D-4559-14CE-89E12FDE4E3F}"/>
              </a:ext>
            </a:extLst>
          </p:cNvPr>
          <p:cNvSpPr>
            <a:spLocks noGrp="1"/>
          </p:cNvSpPr>
          <p:nvPr>
            <p:ph type="body" idx="1"/>
          </p:nvPr>
        </p:nvSpPr>
        <p:spPr>
          <a:xfrm>
            <a:off x="831850" y="2319131"/>
            <a:ext cx="7490515" cy="3770520"/>
          </a:xfrm>
        </p:spPr>
        <p:txBody>
          <a:bodyPr>
            <a:normAutofit/>
          </a:bodyPr>
          <a:lstStyle/>
          <a:p>
            <a:pPr algn="l"/>
            <a:r>
              <a:rPr lang="en-US" sz="3200" dirty="0">
                <a:solidFill>
                  <a:schemeClr val="tx1"/>
                </a:solidFill>
              </a:rPr>
              <a:t>1.Check balances</a:t>
            </a:r>
          </a:p>
          <a:p>
            <a:pPr algn="l"/>
            <a:r>
              <a:rPr lang="en-US" sz="3200" dirty="0">
                <a:solidFill>
                  <a:schemeClr val="tx1"/>
                </a:solidFill>
              </a:rPr>
              <a:t>2.Pay bills</a:t>
            </a:r>
          </a:p>
          <a:p>
            <a:pPr algn="l"/>
            <a:r>
              <a:rPr lang="en-US" sz="3200" dirty="0">
                <a:solidFill>
                  <a:schemeClr val="tx1"/>
                </a:solidFill>
              </a:rPr>
              <a:t>3.Transfer funds</a:t>
            </a:r>
          </a:p>
          <a:p>
            <a:pPr algn="l"/>
            <a:r>
              <a:rPr lang="en-US" sz="3200" dirty="0">
                <a:solidFill>
                  <a:schemeClr val="tx1"/>
                </a:solidFill>
              </a:rPr>
              <a:t>4.Download or print statements</a:t>
            </a:r>
          </a:p>
          <a:p>
            <a:pPr algn="l"/>
            <a:r>
              <a:rPr lang="en-US" sz="3200" dirty="0">
                <a:solidFill>
                  <a:schemeClr val="tx1"/>
                </a:solidFill>
              </a:rPr>
              <a:t>5.Access your account</a:t>
            </a:r>
          </a:p>
        </p:txBody>
      </p:sp>
    </p:spTree>
    <p:extLst>
      <p:ext uri="{BB962C8B-B14F-4D97-AF65-F5344CB8AC3E}">
        <p14:creationId xmlns:p14="http://schemas.microsoft.com/office/powerpoint/2010/main" val="189532705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70</TotalTime>
  <Words>315</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Bahnschrift Condensed</vt:lpstr>
      <vt:lpstr>Tw Cen MT</vt:lpstr>
      <vt:lpstr>Droplet</vt:lpstr>
      <vt:lpstr>SOFTWARE REQUIREMENT SPECIFICATION FOR ONLINE BANKING</vt:lpstr>
      <vt:lpstr>PowerPoint Presentation</vt:lpstr>
      <vt:lpstr>introduction</vt:lpstr>
      <vt:lpstr>Security system</vt:lpstr>
      <vt:lpstr>   Criticism and problems</vt:lpstr>
      <vt:lpstr>Use case diagram</vt:lpstr>
      <vt:lpstr>Dfd diagram</vt:lpstr>
      <vt:lpstr>Evolution of online banking in future</vt:lpstr>
      <vt:lpstr>Benefits of online banking</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2020PITIT146</dc:creator>
  <cp:lastModifiedBy>2020PITIT146</cp:lastModifiedBy>
  <cp:revision>7</cp:revision>
  <dcterms:created xsi:type="dcterms:W3CDTF">2023-03-11T14:17:12Z</dcterms:created>
  <dcterms:modified xsi:type="dcterms:W3CDTF">2023-03-12T05:17:43Z</dcterms:modified>
</cp:coreProperties>
</file>