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82" r:id="rId4"/>
    <p:sldId id="263" r:id="rId5"/>
    <p:sldId id="273" r:id="rId6"/>
    <p:sldId id="272" r:id="rId7"/>
    <p:sldId id="261" r:id="rId8"/>
    <p:sldId id="260" r:id="rId9"/>
    <p:sldId id="259" r:id="rId10"/>
    <p:sldId id="266" r:id="rId11"/>
    <p:sldId id="275" r:id="rId12"/>
    <p:sldId id="274" r:id="rId13"/>
    <p:sldId id="283" r:id="rId14"/>
    <p:sldId id="267" r:id="rId15"/>
    <p:sldId id="278" r:id="rId16"/>
    <p:sldId id="277" r:id="rId17"/>
    <p:sldId id="276" r:id="rId18"/>
    <p:sldId id="286" r:id="rId19"/>
    <p:sldId id="284" r:id="rId20"/>
    <p:sldId id="268" r:id="rId21"/>
    <p:sldId id="269" r:id="rId22"/>
    <p:sldId id="281" r:id="rId23"/>
    <p:sldId id="280" r:id="rId24"/>
    <p:sldId id="270" r:id="rId25"/>
    <p:sldId id="26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26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04-04-2023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04-04-2023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 xmlns:a16="http://schemas.microsoft.com/office/drawing/2014/main" id="{E2AB4079-B959-438A-8887-B4E86C814C3D}"/>
              </a:ext>
            </a:extLst>
          </p:cNvPr>
          <p:cNvSpPr txBox="1"/>
          <p:nvPr/>
        </p:nvSpPr>
        <p:spPr>
          <a:xfrm>
            <a:off x="1460500" y="2448779"/>
            <a:ext cx="6122616" cy="954107"/>
          </a:xfrm>
          <a:prstGeom prst="rect">
            <a:avLst/>
          </a:prstGeom>
          <a:noFill/>
        </p:spPr>
        <p:txBody>
          <a:bodyPr wrap="square" rtlCol="0">
            <a:spAutoFit/>
          </a:bodyPr>
          <a:lstStyle/>
          <a:p>
            <a:pPr algn="ctr"/>
            <a:r>
              <a:rPr lang="en-IN" sz="2800" b="1" dirty="0" smtClean="0"/>
              <a:t>TEXT-BASED </a:t>
            </a:r>
            <a:r>
              <a:rPr lang="en-IN" sz="2800" b="1" dirty="0"/>
              <a:t>EMOTION CLASSIFICATION USING </a:t>
            </a:r>
            <a:r>
              <a:rPr lang="en-IN" sz="2800" b="1" dirty="0" smtClean="0"/>
              <a:t>ML </a:t>
            </a:r>
            <a:r>
              <a:rPr lang="en-IN" sz="2800" b="1" dirty="0"/>
              <a:t>with NLP</a:t>
            </a: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 xmlns:a16="http://schemas.microsoft.com/office/drawing/2014/main" id="{1330EC8A-088B-458F-9182-920EE3139846}"/>
              </a:ext>
            </a:extLst>
          </p:cNvPr>
          <p:cNvSpPr txBox="1"/>
          <p:nvPr/>
        </p:nvSpPr>
        <p:spPr>
          <a:xfrm>
            <a:off x="2602637" y="5691480"/>
            <a:ext cx="3938725" cy="369332"/>
          </a:xfrm>
          <a:prstGeom prst="rect">
            <a:avLst/>
          </a:prstGeom>
          <a:noFill/>
        </p:spPr>
        <p:txBody>
          <a:bodyPr wrap="square" rtlCol="0">
            <a:spAutoFit/>
          </a:bodyPr>
          <a:lstStyle/>
          <a:p>
            <a:r>
              <a:rPr lang="en-IN" b="1" dirty="0" err="1">
                <a:latin typeface="Times New Roman" pitchFamily="18" charset="0"/>
                <a:cs typeface="Times New Roman" pitchFamily="18" charset="0"/>
              </a:rPr>
              <a:t>Dr.Kavitha</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Subramani</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M.E,Ph.D</a:t>
            </a:r>
            <a:r>
              <a:rPr lang="en-IN" b="1" dirty="0" smtClean="0">
                <a:latin typeface="Times New Roman" pitchFamily="18" charset="0"/>
                <a:cs typeface="Times New Roman" pitchFamily="18" charset="0"/>
              </a:rPr>
              <a:t>.,</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0B14CB2B-BA40-B9F9-16FA-AA5B5E13E8EA}"/>
              </a:ext>
            </a:extLst>
          </p:cNvPr>
          <p:cNvSpPr txBox="1"/>
          <p:nvPr/>
        </p:nvSpPr>
        <p:spPr>
          <a:xfrm>
            <a:off x="2552444" y="3767170"/>
            <a:ext cx="4296001" cy="923330"/>
          </a:xfrm>
          <a:prstGeom prst="rect">
            <a:avLst/>
          </a:prstGeom>
          <a:noFill/>
        </p:spPr>
        <p:txBody>
          <a:bodyPr wrap="square" rtlCol="0">
            <a:spAutoFit/>
          </a:bodyPr>
          <a:lstStyle/>
          <a:p>
            <a:r>
              <a:rPr lang="en-IN" b="1" dirty="0" err="1">
                <a:latin typeface="Times New Roman" pitchFamily="18" charset="0"/>
                <a:cs typeface="Times New Roman" pitchFamily="18" charset="0"/>
              </a:rPr>
              <a:t>Dhuneesha.E</a:t>
            </a: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a:t>
            </a:r>
            <a:r>
              <a:rPr lang="en-IN" b="1" dirty="0">
                <a:latin typeface="Times New Roman" pitchFamily="18" charset="0"/>
                <a:cs typeface="Times New Roman" pitchFamily="18" charset="0"/>
              </a:rPr>
              <a:t>211419104066)</a:t>
            </a:r>
          </a:p>
          <a:p>
            <a:r>
              <a:rPr lang="en-IN" b="1" dirty="0" err="1">
                <a:latin typeface="Times New Roman" pitchFamily="18" charset="0"/>
                <a:cs typeface="Times New Roman" pitchFamily="18" charset="0"/>
              </a:rPr>
              <a:t>Divya.S</a:t>
            </a: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a:t>
            </a:r>
            <a:r>
              <a:rPr lang="en-IN" b="1" dirty="0">
                <a:latin typeface="Times New Roman" pitchFamily="18" charset="0"/>
                <a:cs typeface="Times New Roman" pitchFamily="18" charset="0"/>
              </a:rPr>
              <a:t>211419104072)</a:t>
            </a:r>
          </a:p>
          <a:p>
            <a:r>
              <a:rPr lang="en-IN" b="1" dirty="0" err="1" smtClean="0">
                <a:latin typeface="Times New Roman" pitchFamily="18" charset="0"/>
                <a:cs typeface="Times New Roman" pitchFamily="18" charset="0"/>
              </a:rPr>
              <a:t>Nivedha.U</a:t>
            </a:r>
            <a:r>
              <a:rPr lang="en-IN" b="1" dirty="0" smtClean="0">
                <a:latin typeface="Times New Roman" pitchFamily="18" charset="0"/>
                <a:cs typeface="Times New Roman" pitchFamily="18" charset="0"/>
              </a:rPr>
              <a:t>               </a:t>
            </a:r>
            <a:r>
              <a:rPr lang="en-IN" b="1" dirty="0">
                <a:latin typeface="Times New Roman" pitchFamily="18" charset="0"/>
                <a:cs typeface="Times New Roman" pitchFamily="18" charset="0"/>
              </a:rPr>
              <a:t>(211419104185)</a:t>
            </a:r>
          </a:p>
        </p:txBody>
      </p:sp>
      <p:pic>
        <p:nvPicPr>
          <p:cNvPr id="5" name="Picture 4">
            <a:extLst>
              <a:ext uri="{FF2B5EF4-FFF2-40B4-BE49-F238E27FC236}">
                <a16:creationId xmlns=""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 xmlns:a16="http://schemas.microsoft.com/office/drawing/2014/main" id="{EB3F79D1-0796-072A-CD75-B8086F0F9250}"/>
              </a:ext>
            </a:extLst>
          </p:cNvPr>
          <p:cNvSpPr>
            <a:spLocks noGrp="1"/>
          </p:cNvSpPr>
          <p:nvPr>
            <p:ph type="dt" sz="half" idx="10"/>
          </p:nvPr>
        </p:nvSpPr>
        <p:spPr/>
        <p:txBody>
          <a:bodyPr/>
          <a:lstStyle/>
          <a:p>
            <a:r>
              <a:rPr lang="en-IN" dirty="0" smtClean="0"/>
              <a:t>10-04-2023</a:t>
            </a:r>
            <a:endParaRPr lang="en-IN" dirty="0"/>
          </a:p>
        </p:txBody>
      </p:sp>
      <p:sp>
        <p:nvSpPr>
          <p:cNvPr id="10" name="Slide Number Placeholder 9">
            <a:extLst>
              <a:ext uri="{FF2B5EF4-FFF2-40B4-BE49-F238E27FC236}">
                <a16:creationId xmlns=""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
        <p:nvSpPr>
          <p:cNvPr id="4" name="TextBox 3"/>
          <p:cNvSpPr txBox="1"/>
          <p:nvPr/>
        </p:nvSpPr>
        <p:spPr>
          <a:xfrm>
            <a:off x="3124200" y="5309448"/>
            <a:ext cx="289560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Guide &amp; co-ordinator</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Use Case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C882CF49-C6EE-11A2-A9CF-6435ECACEAA7}"/>
              </a:ext>
            </a:extLst>
          </p:cNvPr>
          <p:cNvSpPr>
            <a:spLocks noGrp="1"/>
          </p:cNvSpPr>
          <p:nvPr>
            <p:ph type="dt" sz="half" idx="10"/>
          </p:nvPr>
        </p:nvSpPr>
        <p:spPr/>
        <p:txBody>
          <a:bodyPr/>
          <a:lstStyle/>
          <a:p>
            <a:r>
              <a:rPr lang="en-IN" dirty="0" smtClean="0"/>
              <a:t>10-04-2023</a:t>
            </a:r>
            <a:endParaRPr lang="en-IN" dirty="0"/>
          </a:p>
        </p:txBody>
      </p:sp>
      <p:sp>
        <p:nvSpPr>
          <p:cNvPr id="8" name="Slide Number Placeholder 7">
            <a:extLst>
              <a:ext uri="{FF2B5EF4-FFF2-40B4-BE49-F238E27FC236}">
                <a16:creationId xmlns=""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10</a:t>
            </a:fld>
            <a:endParaRPr lang="en-IN"/>
          </a:p>
        </p:txBody>
      </p:sp>
      <p:pic>
        <p:nvPicPr>
          <p:cNvPr id="9" name="Picture 8"/>
          <p:cNvPicPr/>
          <p:nvPr/>
        </p:nvPicPr>
        <p:blipFill rotWithShape="1">
          <a:blip r:embed="rId2"/>
          <a:srcRect l="22502" t="33079" r="10517" b="11570"/>
          <a:stretch/>
        </p:blipFill>
        <p:spPr bwMode="auto">
          <a:xfrm>
            <a:off x="819150" y="1489393"/>
            <a:ext cx="7785100" cy="4552314"/>
          </a:xfrm>
          <a:prstGeom prst="rect">
            <a:avLst/>
          </a:prstGeom>
          <a:solidFill>
            <a:schemeClr val="bg1"/>
          </a:solidFill>
          <a:ln>
            <a:noFill/>
          </a:ln>
          <a:extLst>
            <a:ext uri="{53640926-AAD7-44D8-BBD7-CCE9431645EC}">
              <a14:shadowObscured xmlns:a14="http://schemas.microsoft.com/office/drawing/2010/main"/>
            </a:ext>
          </a:extLst>
        </p:spPr>
      </p:pic>
      <p:sp>
        <p:nvSpPr>
          <p:cNvPr id="5" name="Rectangle 4"/>
          <p:cNvSpPr/>
          <p:nvPr/>
        </p:nvSpPr>
        <p:spPr>
          <a:xfrm>
            <a:off x="6705600" y="1489393"/>
            <a:ext cx="1562100" cy="78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10400" y="5794692"/>
            <a:ext cx="1993900" cy="247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533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C882CF49-C6EE-11A2-A9CF-6435ECACEAA7}"/>
              </a:ext>
            </a:extLst>
          </p:cNvPr>
          <p:cNvSpPr>
            <a:spLocks noGrp="1"/>
          </p:cNvSpPr>
          <p:nvPr>
            <p:ph type="dt" sz="half" idx="10"/>
          </p:nvPr>
        </p:nvSpPr>
        <p:spPr/>
        <p:txBody>
          <a:bodyPr/>
          <a:lstStyle/>
          <a:p>
            <a:r>
              <a:rPr lang="en-IN" dirty="0" smtClean="0"/>
              <a:t>10-04-2023</a:t>
            </a:r>
            <a:endParaRPr lang="en-IN" dirty="0"/>
          </a:p>
        </p:txBody>
      </p:sp>
      <p:sp>
        <p:nvSpPr>
          <p:cNvPr id="8" name="Slide Number Placeholder 7">
            <a:extLst>
              <a:ext uri="{FF2B5EF4-FFF2-40B4-BE49-F238E27FC236}">
                <a16:creationId xmlns=""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11</a:t>
            </a:fld>
            <a:endParaRPr lang="en-IN"/>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183" t="33160" r="11567" b="14236"/>
          <a:stretch/>
        </p:blipFill>
        <p:spPr bwMode="auto">
          <a:xfrm>
            <a:off x="584200" y="1422400"/>
            <a:ext cx="82296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451600" y="1511300"/>
            <a:ext cx="1917700" cy="825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70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Sequence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a:t>
            </a:r>
            <a:r>
              <a:rPr lang="en-US" dirty="0">
                <a:solidFill>
                  <a:srgbClr val="222222"/>
                </a:solidFill>
                <a:latin typeface="Arial" panose="020B0604020202020204" pitchFamily="34" charset="0"/>
                <a:ea typeface="Calibri" panose="020F0502020204030204" pitchFamily="34" charset="0"/>
              </a:rPr>
              <a:t>11 </a:t>
            </a:r>
            <a:r>
              <a:rPr lang="en-US" sz="1800" dirty="0">
                <a:solidFill>
                  <a:srgbClr val="222222"/>
                </a:solidFill>
                <a:effectLst/>
                <a:latin typeface="Arial" panose="020B0604020202020204" pitchFamily="34" charset="0"/>
                <a:ea typeface="Calibri" panose="020F0502020204030204" pitchFamily="34" charset="0"/>
              </a:rPr>
              <a:t>to 13  </a:t>
            </a:r>
            <a:endParaRPr lang="en-IN" dirty="0"/>
          </a:p>
        </p:txBody>
      </p:sp>
      <p:sp>
        <p:nvSpPr>
          <p:cNvPr id="6" name="TextBox 5">
            <a:extLst>
              <a:ext uri="{FF2B5EF4-FFF2-40B4-BE49-F238E27FC236}">
                <a16:creationId xmlns="" xmlns:a16="http://schemas.microsoft.com/office/drawing/2014/main" id="{9E8B47BC-0028-77ED-E0AF-805FFDB5AD29}"/>
              </a:ext>
            </a:extLst>
          </p:cNvPr>
          <p:cNvSpPr txBox="1"/>
          <p:nvPr/>
        </p:nvSpPr>
        <p:spPr>
          <a:xfrm>
            <a:off x="1412240" y="2962255"/>
            <a:ext cx="6654800" cy="64633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Flow Chart/DFD/ER Diagram/Use case </a:t>
            </a:r>
            <a:r>
              <a:rPr lang="pt-BR" sz="1800" dirty="0">
                <a:solidFill>
                  <a:srgbClr val="222222"/>
                </a:solidFill>
                <a:effectLst/>
                <a:latin typeface="Arial" panose="020B0604020202020204" pitchFamily="34" charset="0"/>
                <a:ea typeface="Calibri" panose="020F0502020204030204" pitchFamily="34" charset="0"/>
              </a:rPr>
              <a:t>Diagram/Collaboration /Sequence Diagram</a:t>
            </a:r>
            <a:endParaRPr lang="en-IN" dirty="0"/>
          </a:p>
        </p:txBody>
      </p:sp>
      <p:sp>
        <p:nvSpPr>
          <p:cNvPr id="7" name="Date Placeholder 6">
            <a:extLst>
              <a:ext uri="{FF2B5EF4-FFF2-40B4-BE49-F238E27FC236}">
                <a16:creationId xmlns="" xmlns:a16="http://schemas.microsoft.com/office/drawing/2014/main" id="{C882CF49-C6EE-11A2-A9CF-6435ECACEAA7}"/>
              </a:ext>
            </a:extLst>
          </p:cNvPr>
          <p:cNvSpPr>
            <a:spLocks noGrp="1"/>
          </p:cNvSpPr>
          <p:nvPr>
            <p:ph type="dt" sz="half" idx="10"/>
          </p:nvPr>
        </p:nvSpPr>
        <p:spPr/>
        <p:txBody>
          <a:bodyPr/>
          <a:lstStyle/>
          <a:p>
            <a:r>
              <a:rPr lang="en-IN" dirty="0" smtClean="0"/>
              <a:t>10-04-2023</a:t>
            </a:r>
            <a:endParaRPr lang="en-IN" dirty="0"/>
          </a:p>
        </p:txBody>
      </p:sp>
      <p:sp>
        <p:nvSpPr>
          <p:cNvPr id="8" name="Slide Number Placeholder 7">
            <a:extLst>
              <a:ext uri="{FF2B5EF4-FFF2-40B4-BE49-F238E27FC236}">
                <a16:creationId xmlns=""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95772"/>
            <a:ext cx="8089900" cy="5067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629400" y="1095772"/>
            <a:ext cx="1917700" cy="6187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236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Activity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a:t>
            </a:r>
            <a:r>
              <a:rPr lang="en-US" dirty="0">
                <a:solidFill>
                  <a:srgbClr val="222222"/>
                </a:solidFill>
                <a:latin typeface="Arial" panose="020B0604020202020204" pitchFamily="34" charset="0"/>
                <a:ea typeface="Calibri" panose="020F0502020204030204" pitchFamily="34" charset="0"/>
              </a:rPr>
              <a:t>11 </a:t>
            </a:r>
            <a:r>
              <a:rPr lang="en-US" sz="1800" dirty="0">
                <a:solidFill>
                  <a:srgbClr val="222222"/>
                </a:solidFill>
                <a:effectLst/>
                <a:latin typeface="Arial" panose="020B0604020202020204" pitchFamily="34" charset="0"/>
                <a:ea typeface="Calibri" panose="020F0502020204030204" pitchFamily="34" charset="0"/>
              </a:rPr>
              <a:t>to 13  </a:t>
            </a:r>
            <a:endParaRPr lang="en-IN" dirty="0"/>
          </a:p>
        </p:txBody>
      </p:sp>
      <p:sp>
        <p:nvSpPr>
          <p:cNvPr id="6" name="TextBox 5">
            <a:extLst>
              <a:ext uri="{FF2B5EF4-FFF2-40B4-BE49-F238E27FC236}">
                <a16:creationId xmlns="" xmlns:a16="http://schemas.microsoft.com/office/drawing/2014/main" id="{9E8B47BC-0028-77ED-E0AF-805FFDB5AD29}"/>
              </a:ext>
            </a:extLst>
          </p:cNvPr>
          <p:cNvSpPr txBox="1"/>
          <p:nvPr/>
        </p:nvSpPr>
        <p:spPr>
          <a:xfrm>
            <a:off x="1412240" y="2962255"/>
            <a:ext cx="6654800" cy="64633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Flow Chart/DFD/ER Diagram/Use case </a:t>
            </a:r>
            <a:r>
              <a:rPr lang="pt-BR" sz="1800" dirty="0">
                <a:solidFill>
                  <a:srgbClr val="222222"/>
                </a:solidFill>
                <a:effectLst/>
                <a:latin typeface="Arial" panose="020B0604020202020204" pitchFamily="34" charset="0"/>
                <a:ea typeface="Calibri" panose="020F0502020204030204" pitchFamily="34" charset="0"/>
              </a:rPr>
              <a:t>Diagram/Collaboration /Sequence Diagram</a:t>
            </a:r>
            <a:endParaRPr lang="en-IN" dirty="0"/>
          </a:p>
        </p:txBody>
      </p:sp>
      <p:sp>
        <p:nvSpPr>
          <p:cNvPr id="7" name="Date Placeholder 6">
            <a:extLst>
              <a:ext uri="{FF2B5EF4-FFF2-40B4-BE49-F238E27FC236}">
                <a16:creationId xmlns="" xmlns:a16="http://schemas.microsoft.com/office/drawing/2014/main" id="{C882CF49-C6EE-11A2-A9CF-6435ECACEAA7}"/>
              </a:ext>
            </a:extLst>
          </p:cNvPr>
          <p:cNvSpPr>
            <a:spLocks noGrp="1"/>
          </p:cNvSpPr>
          <p:nvPr>
            <p:ph type="dt" sz="half" idx="10"/>
          </p:nvPr>
        </p:nvSpPr>
        <p:spPr/>
        <p:txBody>
          <a:bodyPr/>
          <a:lstStyle/>
          <a:p>
            <a:r>
              <a:rPr lang="en-IN" dirty="0" smtClean="0"/>
              <a:t>10-04-2023</a:t>
            </a:r>
            <a:endParaRPr lang="en-IN" dirty="0"/>
          </a:p>
        </p:txBody>
      </p:sp>
      <p:sp>
        <p:nvSpPr>
          <p:cNvPr id="8" name="Slide Number Placeholder 7">
            <a:extLst>
              <a:ext uri="{FF2B5EF4-FFF2-40B4-BE49-F238E27FC236}">
                <a16:creationId xmlns=""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3" name="Rectangle 2"/>
          <p:cNvSpPr/>
          <p:nvPr/>
        </p:nvSpPr>
        <p:spPr>
          <a:xfrm>
            <a:off x="6629400" y="1095772"/>
            <a:ext cx="1917700" cy="6187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1219200"/>
            <a:ext cx="80772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22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62E8DBB-8CAD-47AF-1F08-E5D854F507F6}"/>
              </a:ext>
            </a:extLst>
          </p:cNvPr>
          <p:cNvSpPr txBox="1"/>
          <p:nvPr/>
        </p:nvSpPr>
        <p:spPr>
          <a:xfrm>
            <a:off x="571500" y="958334"/>
            <a:ext cx="7962900" cy="2308324"/>
          </a:xfrm>
          <a:prstGeom prst="rect">
            <a:avLst/>
          </a:prstGeom>
          <a:noFill/>
        </p:spPr>
        <p:txBody>
          <a:bodyPr wrap="square">
            <a:spAutoFit/>
          </a:bodyPr>
          <a:lstStyle/>
          <a:p>
            <a:r>
              <a:rPr lang="en-IN" b="1" dirty="0">
                <a:latin typeface="Times New Roman" pitchFamily="18" charset="0"/>
                <a:cs typeface="Times New Roman" pitchFamily="18" charset="0"/>
              </a:rPr>
              <a:t>Data Pre-processing:</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It is the process of cleaning the imbalanced data, unwanted data, duplicate data, missing values.</a:t>
            </a:r>
          </a:p>
          <a:p>
            <a:r>
              <a:rPr lang="en-IN" dirty="0">
                <a:latin typeface="Times New Roman" pitchFamily="18" charset="0"/>
                <a:cs typeface="Times New Roman" pitchFamily="18" charset="0"/>
              </a:rPr>
              <a:t>It involves</a:t>
            </a:r>
          </a:p>
          <a:p>
            <a:pPr marL="742950" lvl="1" indent="-285750">
              <a:buFont typeface="Arial" pitchFamily="34" charset="0"/>
              <a:buChar char="•"/>
            </a:pPr>
            <a:r>
              <a:rPr lang="en-IN" dirty="0">
                <a:latin typeface="Times New Roman" pitchFamily="18" charset="0"/>
                <a:cs typeface="Times New Roman" pitchFamily="18" charset="0"/>
              </a:rPr>
              <a:t>Tokenising the data</a:t>
            </a:r>
          </a:p>
          <a:p>
            <a:pPr marL="742950" lvl="1" indent="-285750">
              <a:buFont typeface="Arial" pitchFamily="34" charset="0"/>
              <a:buChar char="•"/>
            </a:pPr>
            <a:r>
              <a:rPr lang="en-IN" dirty="0">
                <a:latin typeface="Times New Roman" pitchFamily="18" charset="0"/>
                <a:cs typeface="Times New Roman" pitchFamily="18" charset="0"/>
              </a:rPr>
              <a:t>Removing </a:t>
            </a:r>
            <a:r>
              <a:rPr lang="en-IN" dirty="0" err="1">
                <a:latin typeface="Times New Roman" pitchFamily="18" charset="0"/>
                <a:cs typeface="Times New Roman" pitchFamily="18" charset="0"/>
              </a:rPr>
              <a:t>stopwords</a:t>
            </a:r>
            <a:endParaRPr lang="en-IN" dirty="0">
              <a:latin typeface="Times New Roman" pitchFamily="18" charset="0"/>
              <a:cs typeface="Times New Roman" pitchFamily="18" charset="0"/>
            </a:endParaRPr>
          </a:p>
          <a:p>
            <a:pPr marL="742950" lvl="1" indent="-285750">
              <a:buFont typeface="Arial" pitchFamily="34" charset="0"/>
              <a:buChar char="•"/>
            </a:pPr>
            <a:r>
              <a:rPr lang="en-IN" dirty="0">
                <a:latin typeface="Times New Roman" pitchFamily="18" charset="0"/>
                <a:cs typeface="Times New Roman" pitchFamily="18" charset="0"/>
              </a:rPr>
              <a:t>Eliminating punctuation</a:t>
            </a:r>
          </a:p>
          <a:p>
            <a:pPr marL="742950" lvl="1" indent="-285750">
              <a:buFont typeface="Arial" pitchFamily="34" charset="0"/>
              <a:buChar char="•"/>
            </a:pPr>
            <a:r>
              <a:rPr lang="en-IN" dirty="0">
                <a:latin typeface="Times New Roman" pitchFamily="18" charset="0"/>
                <a:cs typeface="Times New Roman" pitchFamily="18" charset="0"/>
              </a:rPr>
              <a:t>Encoding the </a:t>
            </a:r>
            <a:r>
              <a:rPr lang="en-IN"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sp>
        <p:nvSpPr>
          <p:cNvPr id="3" name="Date Placeholder 2">
            <a:extLst>
              <a:ext uri="{FF2B5EF4-FFF2-40B4-BE49-F238E27FC236}">
                <a16:creationId xmlns="" xmlns:a16="http://schemas.microsoft.com/office/drawing/2014/main" id="{F7C3E4E9-4199-339C-75CA-C1D0D0AF6F57}"/>
              </a:ext>
            </a:extLst>
          </p:cNvPr>
          <p:cNvSpPr>
            <a:spLocks noGrp="1"/>
          </p:cNvSpPr>
          <p:nvPr>
            <p:ph type="dt" sz="half" idx="10"/>
          </p:nvPr>
        </p:nvSpPr>
        <p:spPr/>
        <p:txBody>
          <a:bodyPr/>
          <a:lstStyle/>
          <a:p>
            <a:r>
              <a:rPr lang="en-IN" dirty="0" smtClean="0"/>
              <a:t>10-04-2023</a:t>
            </a:r>
            <a:endParaRPr lang="en-IN" dirty="0"/>
          </a:p>
        </p:txBody>
      </p:sp>
      <p:sp>
        <p:nvSpPr>
          <p:cNvPr id="5" name="Slide Number Placeholder 4">
            <a:extLst>
              <a:ext uri="{FF2B5EF4-FFF2-40B4-BE49-F238E27FC236}">
                <a16:creationId xmlns=""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14</a:t>
            </a:fld>
            <a:endParaRPr lang="en-IN"/>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583" t="36111" r="29722" b="17708"/>
          <a:stretch/>
        </p:blipFill>
        <p:spPr bwMode="auto">
          <a:xfrm>
            <a:off x="4902200" y="1577558"/>
            <a:ext cx="3213100" cy="230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11200" y="4006840"/>
            <a:ext cx="7721600" cy="2308324"/>
          </a:xfrm>
          <a:prstGeom prst="rect">
            <a:avLst/>
          </a:prstGeom>
        </p:spPr>
        <p:txBody>
          <a:bodyPr wrap="square">
            <a:spAutoFit/>
          </a:bodyPr>
          <a:lstStyle/>
          <a:p>
            <a:pPr fontAlgn="base"/>
            <a:r>
              <a:rPr lang="en-IN" b="1" dirty="0">
                <a:latin typeface="Times New Roman" pitchFamily="18" charset="0"/>
                <a:cs typeface="Times New Roman" pitchFamily="18" charset="0"/>
              </a:rPr>
              <a:t>Data </a:t>
            </a:r>
            <a:r>
              <a:rPr lang="en-IN" b="1" dirty="0" smtClean="0">
                <a:latin typeface="Times New Roman" pitchFamily="18" charset="0"/>
                <a:cs typeface="Times New Roman" pitchFamily="18" charset="0"/>
              </a:rPr>
              <a:t>visualization:</a:t>
            </a:r>
            <a:endParaRPr lang="en-IN" dirty="0" smtClean="0">
              <a:latin typeface="Times New Roman" pitchFamily="18" charset="0"/>
              <a:cs typeface="Times New Roman" pitchFamily="18" charset="0"/>
            </a:endParaRPr>
          </a:p>
          <a:p>
            <a:pPr fontAlgn="base"/>
            <a:r>
              <a:rPr lang="en-IN" dirty="0" smtClean="0">
                <a:latin typeface="Times New Roman" pitchFamily="18" charset="0"/>
                <a:cs typeface="Times New Roman" pitchFamily="18" charset="0"/>
              </a:rPr>
              <a:t>In </a:t>
            </a:r>
            <a:r>
              <a:rPr lang="en-IN" dirty="0">
                <a:latin typeface="Times New Roman" pitchFamily="18" charset="0"/>
                <a:cs typeface="Times New Roman" pitchFamily="18" charset="0"/>
              </a:rPr>
              <a:t>this project, we use “</a:t>
            </a:r>
            <a:r>
              <a:rPr lang="en-IN" dirty="0" err="1">
                <a:latin typeface="Times New Roman" pitchFamily="18" charset="0"/>
                <a:cs typeface="Times New Roman" pitchFamily="18" charset="0"/>
              </a:rPr>
              <a:t>matplotlib</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seaborn</a:t>
            </a:r>
            <a:r>
              <a:rPr lang="en-IN" dirty="0">
                <a:latin typeface="Times New Roman" pitchFamily="18" charset="0"/>
                <a:cs typeface="Times New Roman" pitchFamily="18" charset="0"/>
              </a:rPr>
              <a:t>”  library for data visualization. Word clouds are a type of data visualization that can be used to visualize the most commonly used words in a text. Word Clouds were generated for all the emotions in pairwise manner. Overall, data visualization can be a powerful tool for </a:t>
            </a:r>
            <a:r>
              <a:rPr lang="en-IN" dirty="0" err="1">
                <a:latin typeface="Times New Roman" pitchFamily="18" charset="0"/>
                <a:cs typeface="Times New Roman" pitchFamily="18" charset="0"/>
              </a:rPr>
              <a:t>analyzing</a:t>
            </a:r>
            <a:r>
              <a:rPr lang="en-IN" dirty="0">
                <a:latin typeface="Times New Roman" pitchFamily="18" charset="0"/>
                <a:cs typeface="Times New Roman" pitchFamily="18" charset="0"/>
              </a:rPr>
              <a:t> and understanding patterns in text-based emotion recognition, and can help researchers and practitioners make more informed decisions about how to interpret and use emotional data.</a:t>
            </a:r>
          </a:p>
        </p:txBody>
      </p:sp>
    </p:spTree>
    <p:extLst>
      <p:ext uri="{BB962C8B-B14F-4D97-AF65-F5344CB8AC3E}">
        <p14:creationId xmlns:p14="http://schemas.microsoft.com/office/powerpoint/2010/main" val="254752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62E8DBB-8CAD-47AF-1F08-E5D854F507F6}"/>
              </a:ext>
            </a:extLst>
          </p:cNvPr>
          <p:cNvSpPr txBox="1"/>
          <p:nvPr/>
        </p:nvSpPr>
        <p:spPr>
          <a:xfrm>
            <a:off x="266700" y="1377434"/>
            <a:ext cx="8648700" cy="4801314"/>
          </a:xfrm>
          <a:prstGeom prst="rect">
            <a:avLst/>
          </a:prstGeom>
          <a:noFill/>
        </p:spPr>
        <p:txBody>
          <a:bodyPr wrap="square">
            <a:spAutoFit/>
          </a:bodyPr>
          <a:lstStyle/>
          <a:p>
            <a:r>
              <a:rPr lang="en-IN" b="1" dirty="0" smtClean="0">
                <a:latin typeface="Times New Roman" pitchFamily="18" charset="0"/>
                <a:cs typeface="Times New Roman" pitchFamily="18" charset="0"/>
              </a:rPr>
              <a:t>1)Decision Tree Classifier</a:t>
            </a:r>
          </a:p>
          <a:p>
            <a:endParaRPr lang="en-IN" b="1" dirty="0" smtClean="0">
              <a:latin typeface="Times New Roman" pitchFamily="18" charset="0"/>
              <a:cs typeface="Times New Roman" pitchFamily="18" charset="0"/>
            </a:endParaRPr>
          </a:p>
          <a:p>
            <a:pPr>
              <a:lnSpc>
                <a:spcPct val="150000"/>
              </a:lnSpc>
            </a:pPr>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 its also widely used in machine learning, which will be the main focus of this </a:t>
            </a:r>
            <a:r>
              <a:rPr lang="en-IN" dirty="0" smtClean="0">
                <a:latin typeface="Times New Roman" pitchFamily="18" charset="0"/>
                <a:cs typeface="Times New Roman" pitchFamily="18" charset="0"/>
              </a:rPr>
              <a:t>article. The </a:t>
            </a:r>
            <a:r>
              <a:rPr lang="en-IN" dirty="0">
                <a:latin typeface="Times New Roman" pitchFamily="18" charset="0"/>
                <a:cs typeface="Times New Roman" pitchFamily="18" charset="0"/>
              </a:rPr>
              <a:t>Decision Tree Classifier algorithm is trained used the “</a:t>
            </a:r>
            <a:r>
              <a:rPr lang="en-IN" dirty="0" err="1">
                <a:latin typeface="Times New Roman" pitchFamily="18" charset="0"/>
                <a:cs typeface="Times New Roman" pitchFamily="18" charset="0"/>
              </a:rPr>
              <a:t>DecisionTreeClassifier</a:t>
            </a:r>
            <a:r>
              <a:rPr lang="en-IN" dirty="0">
                <a:latin typeface="Times New Roman" pitchFamily="18" charset="0"/>
                <a:cs typeface="Times New Roman" pitchFamily="18" charset="0"/>
              </a:rPr>
              <a:t>” module form </a:t>
            </a:r>
            <a:r>
              <a:rPr lang="en-IN" dirty="0" err="1">
                <a:latin typeface="Times New Roman" pitchFamily="18" charset="0"/>
                <a:cs typeface="Times New Roman" pitchFamily="18" charset="0"/>
              </a:rPr>
              <a:t>sklearn.tree</a:t>
            </a:r>
            <a:r>
              <a:rPr lang="en-IN" dirty="0">
                <a:latin typeface="Times New Roman" pitchFamily="18" charset="0"/>
                <a:cs typeface="Times New Roman" pitchFamily="18" charset="0"/>
              </a:rPr>
              <a:t> library.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used in this algorithm are </a:t>
            </a:r>
            <a:r>
              <a:rPr lang="en-IN" dirty="0" err="1">
                <a:latin typeface="Times New Roman" pitchFamily="18" charset="0"/>
                <a:cs typeface="Times New Roman" pitchFamily="18" charset="0"/>
              </a:rPr>
              <a:t>max_depth</a:t>
            </a:r>
            <a:r>
              <a:rPr lang="en-IN" dirty="0">
                <a:latin typeface="Times New Roman" pitchFamily="18" charset="0"/>
                <a:cs typeface="Times New Roman" pitchFamily="18" charset="0"/>
              </a:rPr>
              <a:t>, criterion. The </a:t>
            </a:r>
            <a:r>
              <a:rPr lang="en-IN" dirty="0" err="1">
                <a:latin typeface="Times New Roman" pitchFamily="18" charset="0"/>
                <a:cs typeface="Times New Roman" pitchFamily="18" charset="0"/>
              </a:rPr>
              <a:t>max_depth</a:t>
            </a:r>
            <a:r>
              <a:rPr lang="en-IN" dirty="0">
                <a:latin typeface="Times New Roman" pitchFamily="18" charset="0"/>
                <a:cs typeface="Times New Roman" pitchFamily="18" charset="0"/>
              </a:rPr>
              <a:t> represents the depth of the decision tree and the criterion shows the measure of quality of split. The </a:t>
            </a:r>
            <a:r>
              <a:rPr lang="en-IN" dirty="0" err="1">
                <a:latin typeface="Times New Roman" pitchFamily="18" charset="0"/>
                <a:cs typeface="Times New Roman" pitchFamily="18" charset="0"/>
              </a:rPr>
              <a:t>max_depth</a:t>
            </a:r>
            <a:r>
              <a:rPr lang="en-IN" dirty="0">
                <a:latin typeface="Times New Roman" pitchFamily="18" charset="0"/>
                <a:cs typeface="Times New Roman" pitchFamily="18" charset="0"/>
              </a:rPr>
              <a:t> value is set to 1000. The criterion used for building decision tree is entropy</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Date Placeholder 2">
            <a:extLst>
              <a:ext uri="{FF2B5EF4-FFF2-40B4-BE49-F238E27FC236}">
                <a16:creationId xmlns="" xmlns:a16="http://schemas.microsoft.com/office/drawing/2014/main" id="{F7C3E4E9-4199-339C-75CA-C1D0D0AF6F57}"/>
              </a:ext>
            </a:extLst>
          </p:cNvPr>
          <p:cNvSpPr>
            <a:spLocks noGrp="1"/>
          </p:cNvSpPr>
          <p:nvPr>
            <p:ph type="dt" sz="half" idx="10"/>
          </p:nvPr>
        </p:nvSpPr>
        <p:spPr/>
        <p:txBody>
          <a:bodyPr/>
          <a:lstStyle/>
          <a:p>
            <a:r>
              <a:rPr lang="en-IN" dirty="0" smtClean="0"/>
              <a:t>10-04-2023</a:t>
            </a:r>
            <a:endParaRPr lang="en-IN" dirty="0"/>
          </a:p>
        </p:txBody>
      </p:sp>
      <p:sp>
        <p:nvSpPr>
          <p:cNvPr id="5" name="Slide Number Placeholder 4">
            <a:extLst>
              <a:ext uri="{FF2B5EF4-FFF2-40B4-BE49-F238E27FC236}">
                <a16:creationId xmlns=""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15</a:t>
            </a:fld>
            <a:endParaRPr lang="en-IN"/>
          </a:p>
        </p:txBody>
      </p:sp>
    </p:spTree>
    <p:extLst>
      <p:ext uri="{BB962C8B-B14F-4D97-AF65-F5344CB8AC3E}">
        <p14:creationId xmlns:p14="http://schemas.microsoft.com/office/powerpoint/2010/main" val="215430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62E8DBB-8CAD-47AF-1F08-E5D854F507F6}"/>
              </a:ext>
            </a:extLst>
          </p:cNvPr>
          <p:cNvSpPr txBox="1"/>
          <p:nvPr/>
        </p:nvSpPr>
        <p:spPr>
          <a:xfrm>
            <a:off x="368300" y="1212334"/>
            <a:ext cx="8445500" cy="5444054"/>
          </a:xfrm>
          <a:prstGeom prst="rect">
            <a:avLst/>
          </a:prstGeom>
          <a:noFill/>
        </p:spPr>
        <p:txBody>
          <a:bodyPr wrap="square">
            <a:spAutoFit/>
          </a:bodyPr>
          <a:lstStyle/>
          <a:p>
            <a:pPr>
              <a:lnSpc>
                <a:spcPct val="150000"/>
              </a:lnSpc>
            </a:pPr>
            <a:r>
              <a:rPr lang="en-IN" b="1" dirty="0" smtClean="0">
                <a:latin typeface="Times New Roman" pitchFamily="18" charset="0"/>
                <a:cs typeface="Times New Roman" pitchFamily="18" charset="0"/>
              </a:rPr>
              <a:t>2)Random Forest</a:t>
            </a:r>
          </a:p>
          <a:p>
            <a:pPr>
              <a:lnSpc>
                <a:spcPct val="150000"/>
              </a:lnSpc>
            </a:pPr>
            <a:endParaRPr lang="en-IN" b="1" dirty="0" smtClean="0">
              <a:latin typeface="Times New Roman" pitchFamily="18" charset="0"/>
              <a:cs typeface="Times New Roman" pitchFamily="18" charset="0"/>
            </a:endParaRPr>
          </a:p>
          <a:p>
            <a:pPr>
              <a:lnSpc>
                <a:spcPct val="150000"/>
              </a:lnSpc>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following are the basic steps involved in performing the random forest algorithm:</a:t>
            </a:r>
          </a:p>
          <a:p>
            <a:pPr lvl="0">
              <a:lnSpc>
                <a:spcPct val="150000"/>
              </a:lnSpc>
            </a:pPr>
            <a:r>
              <a:rPr lang="en-IN" dirty="0">
                <a:latin typeface="Times New Roman" pitchFamily="18" charset="0"/>
                <a:cs typeface="Times New Roman" pitchFamily="18" charset="0"/>
              </a:rPr>
              <a:t>Pick N random records from the dataset.</a:t>
            </a:r>
          </a:p>
          <a:p>
            <a:pPr lvl="0">
              <a:lnSpc>
                <a:spcPct val="150000"/>
              </a:lnSpc>
            </a:pPr>
            <a:r>
              <a:rPr lang="en-IN" dirty="0">
                <a:latin typeface="Times New Roman" pitchFamily="18" charset="0"/>
                <a:cs typeface="Times New Roman" pitchFamily="18" charset="0"/>
              </a:rPr>
              <a:t>Build a decision tree based on these N records.</a:t>
            </a:r>
          </a:p>
          <a:p>
            <a:pPr lvl="0">
              <a:lnSpc>
                <a:spcPct val="150000"/>
              </a:lnSpc>
            </a:pPr>
            <a:r>
              <a:rPr lang="en-IN" dirty="0">
                <a:latin typeface="Times New Roman" pitchFamily="18" charset="0"/>
                <a:cs typeface="Times New Roman" pitchFamily="18" charset="0"/>
              </a:rPr>
              <a:t>Choose the number of trees you want in your algorithm and repeat steps 1 and 2.</a:t>
            </a:r>
          </a:p>
          <a:p>
            <a:pPr>
              <a:lnSpc>
                <a:spcPct val="150000"/>
              </a:lnSpc>
            </a:pPr>
            <a:r>
              <a:rPr lang="en-US" dirty="0">
                <a:latin typeface="Times New Roman" pitchFamily="18" charset="0"/>
                <a:cs typeface="Times New Roman" pitchFamily="18" charset="0"/>
              </a:rPr>
              <a:t>Random Forest is trained used the “</a:t>
            </a:r>
            <a:r>
              <a:rPr lang="en-US" dirty="0" err="1">
                <a:latin typeface="Times New Roman" pitchFamily="18" charset="0"/>
                <a:cs typeface="Times New Roman" pitchFamily="18" charset="0"/>
              </a:rPr>
              <a:t>RandomForestClassifier</a:t>
            </a:r>
            <a:r>
              <a:rPr lang="en-US" dirty="0">
                <a:latin typeface="Times New Roman" pitchFamily="18" charset="0"/>
                <a:cs typeface="Times New Roman" pitchFamily="18" charset="0"/>
              </a:rPr>
              <a:t>” module form </a:t>
            </a:r>
            <a:r>
              <a:rPr lang="en-US" dirty="0" err="1">
                <a:latin typeface="Times New Roman" pitchFamily="18" charset="0"/>
                <a:cs typeface="Times New Roman" pitchFamily="18" charset="0"/>
              </a:rPr>
              <a:t>sklearn.ensemble</a:t>
            </a:r>
            <a:r>
              <a:rPr lang="en-US" dirty="0">
                <a:latin typeface="Times New Roman" pitchFamily="18" charset="0"/>
                <a:cs typeface="Times New Roman" pitchFamily="18" charset="0"/>
              </a:rPr>
              <a:t> library. The dataset is split into train and test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X_train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X_test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y_train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y_test</a:t>
            </a:r>
            <a:r>
              <a:rPr lang="en-US" dirty="0">
                <a:latin typeface="Times New Roman" pitchFamily="18" charset="0"/>
                <a:cs typeface="Times New Roman" pitchFamily="18" charset="0"/>
              </a:rPr>
              <a:t>”. The size of test dataset is 20% of the total dataset.  The value of  random state used to train the model using Random Forest is 42. One of the </a:t>
            </a:r>
            <a:r>
              <a:rPr lang="en-US" dirty="0" err="1">
                <a:latin typeface="Times New Roman" pitchFamily="18" charset="0"/>
                <a:cs typeface="Times New Roman" pitchFamily="18" charset="0"/>
              </a:rPr>
              <a:t>hyperparameters</a:t>
            </a:r>
            <a:r>
              <a:rPr lang="en-US" dirty="0">
                <a:latin typeface="Times New Roman" pitchFamily="18" charset="0"/>
                <a:cs typeface="Times New Roman" pitchFamily="18" charset="0"/>
              </a:rPr>
              <a:t> used in random forest is “</a:t>
            </a:r>
            <a:r>
              <a:rPr lang="en-US" dirty="0" err="1">
                <a:latin typeface="Times New Roman" pitchFamily="18" charset="0"/>
                <a:cs typeface="Times New Roman" pitchFamily="18" charset="0"/>
              </a:rPr>
              <a:t>n_estimators</a:t>
            </a:r>
            <a:r>
              <a:rPr lang="en-US" dirty="0">
                <a:latin typeface="Times New Roman" pitchFamily="18" charset="0"/>
                <a:cs typeface="Times New Roman" pitchFamily="18" charset="0"/>
              </a:rPr>
              <a:t>”. The default value is </a:t>
            </a:r>
            <a:r>
              <a:rPr lang="en-US" dirty="0" smtClean="0">
                <a:latin typeface="Times New Roman" pitchFamily="18" charset="0"/>
                <a:cs typeface="Times New Roman" pitchFamily="18" charset="0"/>
              </a:rPr>
              <a:t>10 and </a:t>
            </a:r>
            <a:r>
              <a:rPr lang="en-US" dirty="0">
                <a:latin typeface="Times New Roman" pitchFamily="18" charset="0"/>
                <a:cs typeface="Times New Roman" pitchFamily="18" charset="0"/>
              </a:rPr>
              <a:t>it is set to 100 in this model. The </a:t>
            </a:r>
            <a:r>
              <a:rPr lang="en-US" dirty="0" err="1">
                <a:latin typeface="Times New Roman" pitchFamily="18" charset="0"/>
                <a:cs typeface="Times New Roman" pitchFamily="18" charset="0"/>
              </a:rPr>
              <a:t>n_estimators</a:t>
            </a:r>
            <a:r>
              <a:rPr lang="en-US" dirty="0">
                <a:latin typeface="Times New Roman" pitchFamily="18" charset="0"/>
                <a:cs typeface="Times New Roman" pitchFamily="18" charset="0"/>
              </a:rPr>
              <a:t> represents the number of decision trees. </a:t>
            </a:r>
            <a:endParaRPr lang="en-IN" dirty="0">
              <a:latin typeface="Times New Roman" pitchFamily="18" charset="0"/>
              <a:cs typeface="Times New Roman" pitchFamily="18" charset="0"/>
            </a:endParaRPr>
          </a:p>
          <a:p>
            <a:pPr>
              <a:lnSpc>
                <a:spcPct val="150000"/>
              </a:lnSpc>
            </a:pPr>
            <a:r>
              <a:rPr lang="en-US" sz="1800" dirty="0">
                <a:solidFill>
                  <a:srgbClr val="222222"/>
                </a:solidFill>
                <a:effectLst/>
                <a:latin typeface="Times New Roman" pitchFamily="18" charset="0"/>
                <a:ea typeface="Calibri" panose="020F0502020204030204" pitchFamily="34" charset="0"/>
                <a:cs typeface="Times New Roman" pitchFamily="18" charset="0"/>
              </a:rPr>
              <a:t>    </a:t>
            </a:r>
            <a:endParaRPr lang="en-IN" dirty="0">
              <a:latin typeface="Times New Roman" pitchFamily="18" charset="0"/>
              <a:cs typeface="Times New Roman" pitchFamily="18" charset="0"/>
            </a:endParaRPr>
          </a:p>
        </p:txBody>
      </p:sp>
      <p:sp>
        <p:nvSpPr>
          <p:cNvPr id="3" name="Date Placeholder 2">
            <a:extLst>
              <a:ext uri="{FF2B5EF4-FFF2-40B4-BE49-F238E27FC236}">
                <a16:creationId xmlns="" xmlns:a16="http://schemas.microsoft.com/office/drawing/2014/main" id="{F7C3E4E9-4199-339C-75CA-C1D0D0AF6F57}"/>
              </a:ext>
            </a:extLst>
          </p:cNvPr>
          <p:cNvSpPr>
            <a:spLocks noGrp="1"/>
          </p:cNvSpPr>
          <p:nvPr>
            <p:ph type="dt" sz="half" idx="10"/>
          </p:nvPr>
        </p:nvSpPr>
        <p:spPr/>
        <p:txBody>
          <a:bodyPr/>
          <a:lstStyle/>
          <a:p>
            <a:r>
              <a:rPr lang="en-IN" dirty="0" smtClean="0"/>
              <a:t>10-04-2023</a:t>
            </a:r>
            <a:endParaRPr lang="en-IN" dirty="0"/>
          </a:p>
        </p:txBody>
      </p:sp>
      <p:sp>
        <p:nvSpPr>
          <p:cNvPr id="5" name="Slide Number Placeholder 4">
            <a:extLst>
              <a:ext uri="{FF2B5EF4-FFF2-40B4-BE49-F238E27FC236}">
                <a16:creationId xmlns=""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16</a:t>
            </a:fld>
            <a:endParaRPr lang="en-IN"/>
          </a:p>
        </p:txBody>
      </p:sp>
    </p:spTree>
    <p:extLst>
      <p:ext uri="{BB962C8B-B14F-4D97-AF65-F5344CB8AC3E}">
        <p14:creationId xmlns:p14="http://schemas.microsoft.com/office/powerpoint/2010/main" val="1021463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62E8DBB-8CAD-47AF-1F08-E5D854F507F6}"/>
              </a:ext>
            </a:extLst>
          </p:cNvPr>
          <p:cNvSpPr txBox="1"/>
          <p:nvPr/>
        </p:nvSpPr>
        <p:spPr>
          <a:xfrm>
            <a:off x="749300" y="1072634"/>
            <a:ext cx="7759700" cy="4939814"/>
          </a:xfrm>
          <a:prstGeom prst="rect">
            <a:avLst/>
          </a:prstGeom>
          <a:noFill/>
        </p:spPr>
        <p:txBody>
          <a:bodyPr wrap="square">
            <a:spAutoFit/>
          </a:bodyPr>
          <a:lstStyle/>
          <a:p>
            <a:pPr>
              <a:lnSpc>
                <a:spcPct val="150000"/>
              </a:lnSpc>
            </a:pPr>
            <a:r>
              <a:rPr lang="en-IN" b="1" dirty="0" smtClean="0">
                <a:latin typeface="Times New Roman" pitchFamily="18" charset="0"/>
                <a:cs typeface="Times New Roman" pitchFamily="18" charset="0"/>
              </a:rPr>
              <a:t>3)Linear SVM</a:t>
            </a:r>
          </a:p>
          <a:p>
            <a:pPr>
              <a:lnSpc>
                <a:spcPct val="150000"/>
              </a:lnSpc>
            </a:pPr>
            <a:endParaRPr lang="en-IN" dirty="0" smtClean="0">
              <a:latin typeface="Times New Roman" pitchFamily="18" charset="0"/>
              <a:cs typeface="Times New Roman" pitchFamily="18" charset="0"/>
            </a:endParaRPr>
          </a:p>
          <a:p>
            <a:pPr>
              <a:lnSpc>
                <a:spcPct val="150000"/>
              </a:lnSpc>
            </a:pPr>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Linear Support Vector Machine (SVM) is a type of machine learning algorithm used for classification and regression analysis. It is a type of supervised learning algorithm that works by finding the </a:t>
            </a:r>
            <a:r>
              <a:rPr lang="en-IN" dirty="0" err="1">
                <a:latin typeface="Times New Roman" pitchFamily="18" charset="0"/>
                <a:cs typeface="Times New Roman" pitchFamily="18" charset="0"/>
              </a:rPr>
              <a:t>hyperplane</a:t>
            </a:r>
            <a:r>
              <a:rPr lang="en-IN" dirty="0">
                <a:latin typeface="Times New Roman" pitchFamily="18" charset="0"/>
                <a:cs typeface="Times New Roman" pitchFamily="18" charset="0"/>
              </a:rPr>
              <a:t> that best separates the data into different classes.</a:t>
            </a:r>
          </a:p>
          <a:p>
            <a:pPr>
              <a:lnSpc>
                <a:spcPct val="150000"/>
              </a:lnSpc>
            </a:pPr>
            <a:endParaRPr lang="en-US" sz="1800" dirty="0" smtClean="0">
              <a:solidFill>
                <a:srgbClr val="222222"/>
              </a:solidFill>
              <a:effectLst/>
              <a:latin typeface="Times New Roman" pitchFamily="18" charset="0"/>
              <a:ea typeface="Calibri" panose="020F0502020204030204" pitchFamily="34" charset="0"/>
              <a:cs typeface="Times New Roman" pitchFamily="18" charset="0"/>
            </a:endParaRPr>
          </a:p>
          <a:p>
            <a:pPr>
              <a:lnSpc>
                <a:spcPct val="150000"/>
              </a:lnSpc>
            </a:pPr>
            <a:r>
              <a:rPr lang="en-IN" dirty="0">
                <a:latin typeface="Times New Roman" pitchFamily="18" charset="0"/>
                <a:cs typeface="Times New Roman" pitchFamily="18" charset="0"/>
              </a:rPr>
              <a:t>The Linear Support Vector Machine algorithm is trained used the “</a:t>
            </a:r>
            <a:r>
              <a:rPr lang="en-IN" dirty="0" err="1">
                <a:latin typeface="Times New Roman" pitchFamily="18" charset="0"/>
                <a:cs typeface="Times New Roman" pitchFamily="18" charset="0"/>
              </a:rPr>
              <a:t>LinearSVC</a:t>
            </a:r>
            <a:r>
              <a:rPr lang="en-IN" dirty="0">
                <a:latin typeface="Times New Roman" pitchFamily="18" charset="0"/>
                <a:cs typeface="Times New Roman" pitchFamily="18" charset="0"/>
              </a:rPr>
              <a:t>” module form </a:t>
            </a:r>
            <a:r>
              <a:rPr lang="en-IN" dirty="0" err="1">
                <a:latin typeface="Times New Roman" pitchFamily="18" charset="0"/>
                <a:cs typeface="Times New Roman" pitchFamily="18" charset="0"/>
              </a:rPr>
              <a:t>sklearn.svm</a:t>
            </a:r>
            <a:r>
              <a:rPr lang="en-IN" dirty="0">
                <a:latin typeface="Times New Roman" pitchFamily="18" charset="0"/>
                <a:cs typeface="Times New Roman" pitchFamily="18" charset="0"/>
              </a:rPr>
              <a:t>  library. The size of test dataset is 20% of the total dataset.  The value of random state used to train the model using Linear SVM is 42. </a:t>
            </a:r>
          </a:p>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3" name="Date Placeholder 2">
            <a:extLst>
              <a:ext uri="{FF2B5EF4-FFF2-40B4-BE49-F238E27FC236}">
                <a16:creationId xmlns="" xmlns:a16="http://schemas.microsoft.com/office/drawing/2014/main" id="{F7C3E4E9-4199-339C-75CA-C1D0D0AF6F57}"/>
              </a:ext>
            </a:extLst>
          </p:cNvPr>
          <p:cNvSpPr>
            <a:spLocks noGrp="1"/>
          </p:cNvSpPr>
          <p:nvPr>
            <p:ph type="dt" sz="half" idx="10"/>
          </p:nvPr>
        </p:nvSpPr>
        <p:spPr/>
        <p:txBody>
          <a:bodyPr/>
          <a:lstStyle/>
          <a:p>
            <a:r>
              <a:rPr lang="en-IN" dirty="0" smtClean="0"/>
              <a:t>10-04-2023</a:t>
            </a:r>
            <a:endParaRPr lang="en-IN" dirty="0"/>
          </a:p>
        </p:txBody>
      </p:sp>
      <p:sp>
        <p:nvSpPr>
          <p:cNvPr id="5" name="Slide Number Placeholder 4">
            <a:extLst>
              <a:ext uri="{FF2B5EF4-FFF2-40B4-BE49-F238E27FC236}">
                <a16:creationId xmlns=""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17</a:t>
            </a:fld>
            <a:endParaRPr lang="en-IN"/>
          </a:p>
        </p:txBody>
      </p:sp>
    </p:spTree>
    <p:extLst>
      <p:ext uri="{BB962C8B-B14F-4D97-AF65-F5344CB8AC3E}">
        <p14:creationId xmlns:p14="http://schemas.microsoft.com/office/powerpoint/2010/main" val="53208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62E8DBB-8CAD-47AF-1F08-E5D854F507F6}"/>
              </a:ext>
            </a:extLst>
          </p:cNvPr>
          <p:cNvSpPr txBox="1"/>
          <p:nvPr/>
        </p:nvSpPr>
        <p:spPr>
          <a:xfrm>
            <a:off x="749300" y="1402834"/>
            <a:ext cx="7759700" cy="3693319"/>
          </a:xfrm>
          <a:prstGeom prst="rect">
            <a:avLst/>
          </a:prstGeom>
          <a:noFill/>
        </p:spPr>
        <p:txBody>
          <a:bodyPr wrap="square">
            <a:spAutoFit/>
          </a:bodyPr>
          <a:lstStyle/>
          <a:p>
            <a:pPr>
              <a:lnSpc>
                <a:spcPct val="150000"/>
              </a:lnSpc>
            </a:pPr>
            <a:r>
              <a:rPr lang="en-IN" b="1" dirty="0" smtClean="0">
                <a:latin typeface="Times New Roman" pitchFamily="18" charset="0"/>
                <a:cs typeface="Times New Roman" pitchFamily="18" charset="0"/>
              </a:rPr>
              <a:t>Deployment</a:t>
            </a:r>
          </a:p>
          <a:p>
            <a:pPr>
              <a:lnSpc>
                <a:spcPct val="150000"/>
              </a:lnSpc>
            </a:pPr>
            <a:endParaRPr lang="en-IN" dirty="0" smtClean="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In this module the trained machine learning model is converted into pickle data format file (.</a:t>
            </a:r>
            <a:r>
              <a:rPr lang="en-US" dirty="0" err="1">
                <a:latin typeface="Times New Roman" pitchFamily="18" charset="0"/>
                <a:cs typeface="Times New Roman" pitchFamily="18" charset="0"/>
              </a:rPr>
              <a:t>pkl</a:t>
            </a:r>
            <a:r>
              <a:rPr lang="en-US" dirty="0">
                <a:latin typeface="Times New Roman" pitchFamily="18" charset="0"/>
                <a:cs typeface="Times New Roman" pitchFamily="18" charset="0"/>
              </a:rPr>
              <a:t> file) which is then deployed in our flask framework for providing better user interface and predicting the output of how much the given data is emotions based on texts. The webpage takes voice as well as text input to recognize emotions. The voice input method is achieved using HTML and </a:t>
            </a:r>
            <a:r>
              <a:rPr lang="en-US" dirty="0" err="1">
                <a:latin typeface="Times New Roman" pitchFamily="18" charset="0"/>
                <a:cs typeface="Times New Roman" pitchFamily="18" charset="0"/>
              </a:rPr>
              <a:t>Javascript</a:t>
            </a:r>
            <a:r>
              <a:rPr lang="en-US" dirty="0">
                <a:latin typeface="Times New Roman" pitchFamily="18" charset="0"/>
                <a:cs typeface="Times New Roman" pitchFamily="18" charset="0"/>
              </a:rPr>
              <a:t> code.</a:t>
            </a:r>
            <a:endParaRPr lang="en-IN" b="1" dirty="0">
              <a:latin typeface="Times New Roman" pitchFamily="18" charset="0"/>
              <a:cs typeface="Times New Roman" pitchFamily="18" charset="0"/>
            </a:endParaRPr>
          </a:p>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3" name="Date Placeholder 2">
            <a:extLst>
              <a:ext uri="{FF2B5EF4-FFF2-40B4-BE49-F238E27FC236}">
                <a16:creationId xmlns="" xmlns:a16="http://schemas.microsoft.com/office/drawing/2014/main" id="{F7C3E4E9-4199-339C-75CA-C1D0D0AF6F57}"/>
              </a:ext>
            </a:extLst>
          </p:cNvPr>
          <p:cNvSpPr>
            <a:spLocks noGrp="1"/>
          </p:cNvSpPr>
          <p:nvPr>
            <p:ph type="dt" sz="half" idx="10"/>
          </p:nvPr>
        </p:nvSpPr>
        <p:spPr/>
        <p:txBody>
          <a:bodyPr/>
          <a:lstStyle/>
          <a:p>
            <a:r>
              <a:rPr lang="en-IN" dirty="0" smtClean="0"/>
              <a:t>10-04-2023</a:t>
            </a:r>
            <a:endParaRPr lang="en-IN" dirty="0"/>
          </a:p>
        </p:txBody>
      </p:sp>
      <p:sp>
        <p:nvSpPr>
          <p:cNvPr id="5" name="Slide Number Placeholder 4">
            <a:extLst>
              <a:ext uri="{FF2B5EF4-FFF2-40B4-BE49-F238E27FC236}">
                <a16:creationId xmlns=""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18</a:t>
            </a:fld>
            <a:endParaRPr lang="en-IN"/>
          </a:p>
        </p:txBody>
      </p:sp>
    </p:spTree>
    <p:extLst>
      <p:ext uri="{BB962C8B-B14F-4D97-AF65-F5344CB8AC3E}">
        <p14:creationId xmlns:p14="http://schemas.microsoft.com/office/powerpoint/2010/main" val="1399347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2CDF707B-94FE-F18B-F474-DCC4DAAA8712}"/>
              </a:ext>
            </a:extLst>
          </p:cNvPr>
          <p:cNvSpPr>
            <a:spLocks noGrp="1"/>
          </p:cNvSpPr>
          <p:nvPr>
            <p:ph type="dt" sz="half" idx="10"/>
          </p:nvPr>
        </p:nvSpPr>
        <p:spPr/>
        <p:txBody>
          <a:bodyPr/>
          <a:lstStyle/>
          <a:p>
            <a:r>
              <a:rPr lang="en-IN" dirty="0" smtClean="0"/>
              <a:t>10-04-2023</a:t>
            </a:r>
            <a:endParaRPr lang="en-IN" dirty="0"/>
          </a:p>
        </p:txBody>
      </p:sp>
      <p:sp>
        <p:nvSpPr>
          <p:cNvPr id="5" name="Slide Number Placeholder 4">
            <a:extLst>
              <a:ext uri="{FF2B5EF4-FFF2-40B4-BE49-F238E27FC236}">
                <a16:creationId xmlns=""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19</a:t>
            </a:fld>
            <a:endParaRPr lang="en-IN"/>
          </a:p>
        </p:txBody>
      </p:sp>
      <p:pic>
        <p:nvPicPr>
          <p:cNvPr id="8" name="Picture 7"/>
          <p:cNvPicPr/>
          <p:nvPr/>
        </p:nvPicPr>
        <p:blipFill>
          <a:blip r:embed="rId2"/>
          <a:srcRect l="9851" t="38671" r="7606" b="15408"/>
          <a:stretch>
            <a:fillRect/>
          </a:stretch>
        </p:blipFill>
        <p:spPr bwMode="auto">
          <a:xfrm>
            <a:off x="1" y="713740"/>
            <a:ext cx="4419600" cy="2626360"/>
          </a:xfrm>
          <a:prstGeom prst="rect">
            <a:avLst/>
          </a:prstGeom>
          <a:ln>
            <a:noFill/>
          </a:ln>
          <a:extLst>
            <a:ext uri="{53640926-AAD7-44D8-BBD7-CCE9431645EC}">
              <a14:shadowObscured xmlns:a14="http://schemas.microsoft.com/office/drawing/2010/main"/>
            </a:ext>
          </a:extLst>
        </p:spPr>
      </p:pic>
      <p:pic>
        <p:nvPicPr>
          <p:cNvPr id="9" name="Picture 8"/>
          <p:cNvPicPr/>
          <p:nvPr/>
        </p:nvPicPr>
        <p:blipFill>
          <a:blip r:embed="rId3"/>
          <a:srcRect l="10885" t="41994" r="8504" b="14612"/>
          <a:stretch>
            <a:fillRect/>
          </a:stretch>
        </p:blipFill>
        <p:spPr bwMode="auto">
          <a:xfrm>
            <a:off x="4419601" y="713740"/>
            <a:ext cx="4724399" cy="2537460"/>
          </a:xfrm>
          <a:prstGeom prst="rect">
            <a:avLst/>
          </a:prstGeom>
          <a:ln>
            <a:noFill/>
          </a:ln>
          <a:extLst>
            <a:ext uri="{53640926-AAD7-44D8-BBD7-CCE9431645EC}">
              <a14:shadowObscured xmlns:a14="http://schemas.microsoft.com/office/drawing/2010/main"/>
            </a:ext>
          </a:extLst>
        </p:spPr>
      </p:pic>
      <p:pic>
        <p:nvPicPr>
          <p:cNvPr id="10" name="Picture 9"/>
          <p:cNvPicPr/>
          <p:nvPr/>
        </p:nvPicPr>
        <p:blipFill>
          <a:blip r:embed="rId4"/>
          <a:srcRect l="9353" t="39577" r="8844" b="15046"/>
          <a:stretch>
            <a:fillRect/>
          </a:stretch>
        </p:blipFill>
        <p:spPr bwMode="auto">
          <a:xfrm>
            <a:off x="1820227" y="3505200"/>
            <a:ext cx="5681345" cy="25476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068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smtClean="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12222777-92ED-54BE-C685-6C231F278C74}"/>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5" name="Rectangle 4"/>
          <p:cNvSpPr/>
          <p:nvPr/>
        </p:nvSpPr>
        <p:spPr>
          <a:xfrm>
            <a:off x="571500" y="970657"/>
            <a:ext cx="8293100" cy="5016758"/>
          </a:xfrm>
          <a:prstGeom prst="rect">
            <a:avLst/>
          </a:prstGeom>
        </p:spPr>
        <p:txBody>
          <a:bodyPr wrap="square">
            <a:spAutoFit/>
          </a:bodyPr>
          <a:lstStyle/>
          <a:p>
            <a:r>
              <a:rPr lang="en-IN" sz="1600" dirty="0">
                <a:latin typeface="Times New Roman" pitchFamily="18" charset="0"/>
                <a:cs typeface="Times New Roman" pitchFamily="18" charset="0"/>
              </a:rPr>
              <a:t>The collection and evaluation of emotions are for the focus of the sentiment analysis’ subfield known as emotion detection. With the ease of obtaining data and the numerous advantages its deliverables provide, many researches are being conducted in the area of text mining and analysis. The proposed approach in text has lately been more well-liked due to its numerous possible applications in marketing, development research, behavioural science, social interaction, automation, etc. In the proposed approach, the text emotion recognition used both speech as well as text to detect emotions. Hence, these methods fall short of creating a useful and flexible system for emotion recognition</a:t>
            </a:r>
            <a:r>
              <a:rPr lang="en-IN" sz="1600" dirty="0" smtClean="0">
                <a:latin typeface="Times New Roman" pitchFamily="18" charset="0"/>
                <a:cs typeface="Times New Roman" pitchFamily="18" charset="0"/>
              </a:rPr>
              <a:t>. A </a:t>
            </a:r>
            <a:r>
              <a:rPr lang="en-IN" sz="1600" dirty="0">
                <a:latin typeface="Times New Roman" pitchFamily="18" charset="0"/>
                <a:cs typeface="Times New Roman" pitchFamily="18" charset="0"/>
              </a:rPr>
              <a:t>fresh approach was suggested and put into practise for detecting emotions in short entries</a:t>
            </a:r>
            <a:r>
              <a:rPr lang="en-IN" sz="1600" dirty="0" smtClean="0">
                <a:latin typeface="Times New Roman" pitchFamily="18" charset="0"/>
                <a:cs typeface="Times New Roman" pitchFamily="18" charset="0"/>
              </a:rPr>
              <a:t>. As </a:t>
            </a:r>
            <a:r>
              <a:rPr lang="en-IN" sz="1600" dirty="0">
                <a:latin typeface="Times New Roman" pitchFamily="18" charset="0"/>
                <a:cs typeface="Times New Roman" pitchFamily="18" charset="0"/>
              </a:rPr>
              <a:t>opposed to conventional methods, which are mostly focused on statistical techniques, this approach attempts to infer and extract the causes of emotions by importing information and theories from other disciplines, such as </a:t>
            </a:r>
            <a:r>
              <a:rPr lang="en-IN" sz="1600" dirty="0" smtClean="0">
                <a:latin typeface="Times New Roman" pitchFamily="18" charset="0"/>
                <a:cs typeface="Times New Roman" pitchFamily="18" charset="0"/>
              </a:rPr>
              <a:t>sociology. The </a:t>
            </a:r>
            <a:r>
              <a:rPr lang="en-IN" sz="1600" dirty="0">
                <a:latin typeface="Times New Roman" pitchFamily="18" charset="0"/>
                <a:cs typeface="Times New Roman" pitchFamily="18" charset="0"/>
              </a:rPr>
              <a:t>approach of emotion cause extraction is employed as a critical step to enhance the quality of chosen characteristics, and it is based on the idea that a prompting cause event is an essential component of </a:t>
            </a:r>
            <a:r>
              <a:rPr lang="en-IN" sz="1600" dirty="0" err="1">
                <a:latin typeface="Times New Roman" pitchFamily="18" charset="0"/>
                <a:cs typeface="Times New Roman" pitchFamily="18" charset="0"/>
              </a:rPr>
              <a:t>emotion.NLP</a:t>
            </a:r>
            <a:r>
              <a:rPr lang="en-IN" sz="1600" dirty="0">
                <a:latin typeface="Times New Roman" pitchFamily="18" charset="0"/>
                <a:cs typeface="Times New Roman" pitchFamily="18" charset="0"/>
              </a:rPr>
              <a:t> is used to build the supervised machine learning algorithms, and accuracy metrics are used for </a:t>
            </a:r>
            <a:r>
              <a:rPr lang="en-IN" sz="1600" dirty="0" err="1">
                <a:latin typeface="Times New Roman" pitchFamily="18" charset="0"/>
                <a:cs typeface="Times New Roman" pitchFamily="18" charset="0"/>
              </a:rPr>
              <a:t>comparison.The</a:t>
            </a:r>
            <a:r>
              <a:rPr lang="en-IN" sz="1600" dirty="0">
                <a:latin typeface="Times New Roman" pitchFamily="18" charset="0"/>
                <a:cs typeface="Times New Roman" pitchFamily="18" charset="0"/>
              </a:rPr>
              <a:t> best model, or the one with the highest accuracy, is then chosen after a comparison of the three, and it is implemented into a </a:t>
            </a:r>
            <a:r>
              <a:rPr lang="en-IN" sz="1600" dirty="0" smtClean="0">
                <a:latin typeface="Times New Roman" pitchFamily="18" charset="0"/>
                <a:cs typeface="Times New Roman" pitchFamily="18" charset="0"/>
              </a:rPr>
              <a:t>webpage. </a:t>
            </a:r>
            <a:r>
              <a:rPr lang="en-IN" sz="1600" dirty="0">
                <a:latin typeface="Times New Roman" pitchFamily="18" charset="0"/>
                <a:cs typeface="Times New Roman" pitchFamily="18" charset="0"/>
              </a:rPr>
              <a:t>The algorithms used are Linear SVM, Random Forest, Decision Tree Classifier. The three models are then compared and the best one </a:t>
            </a:r>
            <a:r>
              <a:rPr lang="en-IN" sz="1600" dirty="0" err="1">
                <a:latin typeface="Times New Roman" pitchFamily="18" charset="0"/>
                <a:cs typeface="Times New Roman" pitchFamily="18" charset="0"/>
              </a:rPr>
              <a:t>ie</a:t>
            </a:r>
            <a:r>
              <a:rPr lang="en-IN" sz="1600" dirty="0">
                <a:latin typeface="Times New Roman" pitchFamily="18" charset="0"/>
                <a:cs typeface="Times New Roman" pitchFamily="18" charset="0"/>
              </a:rPr>
              <a:t> the one with highest accuracy is deployed into a webpage. The highest accuracy obtained from the above algorithms is 90%. This paper provides a webpage for emotion recognition that takes voice and text input with accurate results.</a:t>
            </a: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2CDF707B-94FE-F18B-F474-DCC4DAAA8712}"/>
              </a:ext>
            </a:extLst>
          </p:cNvPr>
          <p:cNvSpPr>
            <a:spLocks noGrp="1"/>
          </p:cNvSpPr>
          <p:nvPr>
            <p:ph type="dt" sz="half" idx="10"/>
          </p:nvPr>
        </p:nvSpPr>
        <p:spPr/>
        <p:txBody>
          <a:bodyPr/>
          <a:lstStyle/>
          <a:p>
            <a:r>
              <a:rPr lang="en-IN" dirty="0" smtClean="0"/>
              <a:t>10-04-2023</a:t>
            </a:r>
            <a:endParaRPr lang="en-IN" dirty="0"/>
          </a:p>
        </p:txBody>
      </p:sp>
      <p:sp>
        <p:nvSpPr>
          <p:cNvPr id="5" name="Slide Number Placeholder 4">
            <a:extLst>
              <a:ext uri="{FF2B5EF4-FFF2-40B4-BE49-F238E27FC236}">
                <a16:creationId xmlns=""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20</a:t>
            </a:fld>
            <a:endParaRPr lang="en-IN"/>
          </a:p>
        </p:txBody>
      </p:sp>
      <p:pic>
        <p:nvPicPr>
          <p:cNvPr id="6" name="Picture 5"/>
          <p:cNvPicPr/>
          <p:nvPr/>
        </p:nvPicPr>
        <p:blipFill rotWithShape="1">
          <a:blip r:embed="rId2"/>
          <a:srcRect l="23835" t="34428" r="9319" b="15286"/>
          <a:stretch/>
        </p:blipFill>
        <p:spPr bwMode="auto">
          <a:xfrm>
            <a:off x="1016000" y="925830"/>
            <a:ext cx="7277100" cy="233934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24283" t="31361" r="9186" b="14202"/>
          <a:stretch/>
        </p:blipFill>
        <p:spPr bwMode="auto">
          <a:xfrm>
            <a:off x="1755774" y="3644900"/>
            <a:ext cx="5991225" cy="2667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76434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90F0A957-C112-EF6D-C238-451630D247C7}"/>
              </a:ext>
            </a:extLst>
          </p:cNvPr>
          <p:cNvSpPr>
            <a:spLocks noGrp="1"/>
          </p:cNvSpPr>
          <p:nvPr>
            <p:ph type="dt" sz="half" idx="10"/>
          </p:nvPr>
        </p:nvSpPr>
        <p:spPr/>
        <p:txBody>
          <a:bodyPr/>
          <a:lstStyle/>
          <a:p>
            <a:r>
              <a:rPr lang="en-IN" dirty="0" smtClean="0"/>
              <a:t>10-04-2023</a:t>
            </a:r>
            <a:endParaRPr lang="en-IN" dirty="0"/>
          </a:p>
        </p:txBody>
      </p:sp>
      <p:sp>
        <p:nvSpPr>
          <p:cNvPr id="5" name="Slide Number Placeholder 4">
            <a:extLst>
              <a:ext uri="{FF2B5EF4-FFF2-40B4-BE49-F238E27FC236}">
                <a16:creationId xmlns=""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21</a:t>
            </a:fld>
            <a:endParaRPr lang="en-IN"/>
          </a:p>
        </p:txBody>
      </p:sp>
      <p:pic>
        <p:nvPicPr>
          <p:cNvPr id="6" name="Picture 5"/>
          <p:cNvPicPr/>
          <p:nvPr/>
        </p:nvPicPr>
        <p:blipFill>
          <a:blip r:embed="rId2"/>
          <a:srcRect t="13906" b="7958"/>
          <a:stretch>
            <a:fillRect/>
          </a:stretch>
        </p:blipFill>
        <p:spPr bwMode="auto">
          <a:xfrm>
            <a:off x="635000" y="1117600"/>
            <a:ext cx="8102599" cy="4711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26523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90F0A957-C112-EF6D-C238-451630D247C7}"/>
              </a:ext>
            </a:extLst>
          </p:cNvPr>
          <p:cNvSpPr>
            <a:spLocks noGrp="1"/>
          </p:cNvSpPr>
          <p:nvPr>
            <p:ph type="dt" sz="half" idx="10"/>
          </p:nvPr>
        </p:nvSpPr>
        <p:spPr/>
        <p:txBody>
          <a:bodyPr/>
          <a:lstStyle/>
          <a:p>
            <a:r>
              <a:rPr lang="en-IN" dirty="0" smtClean="0"/>
              <a:t>10-04-2023</a:t>
            </a:r>
            <a:endParaRPr lang="en-IN" dirty="0"/>
          </a:p>
        </p:txBody>
      </p:sp>
      <p:sp>
        <p:nvSpPr>
          <p:cNvPr id="5" name="Slide Number Placeholder 4">
            <a:extLst>
              <a:ext uri="{FF2B5EF4-FFF2-40B4-BE49-F238E27FC236}">
                <a16:creationId xmlns=""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22</a:t>
            </a:fld>
            <a:endParaRPr lang="en-IN"/>
          </a:p>
        </p:txBody>
      </p:sp>
      <p:pic>
        <p:nvPicPr>
          <p:cNvPr id="6" name="Picture 5"/>
          <p:cNvPicPr/>
          <p:nvPr/>
        </p:nvPicPr>
        <p:blipFill>
          <a:blip r:embed="rId2"/>
          <a:srcRect t="15680" b="10623"/>
          <a:stretch>
            <a:fillRect/>
          </a:stretch>
        </p:blipFill>
        <p:spPr bwMode="auto">
          <a:xfrm>
            <a:off x="673100" y="1244600"/>
            <a:ext cx="7988300" cy="4457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9289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90F0A957-C112-EF6D-C238-451630D247C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23</a:t>
            </a:fld>
            <a:endParaRPr lang="en-IN"/>
          </a:p>
        </p:txBody>
      </p:sp>
      <p:pic>
        <p:nvPicPr>
          <p:cNvPr id="6" name="Picture 5"/>
          <p:cNvPicPr/>
          <p:nvPr/>
        </p:nvPicPr>
        <p:blipFill rotWithShape="1">
          <a:blip r:embed="rId2"/>
          <a:srcRect t="20880" b="28645"/>
          <a:stretch/>
        </p:blipFill>
        <p:spPr bwMode="auto">
          <a:xfrm>
            <a:off x="609600" y="1257300"/>
            <a:ext cx="8051800" cy="4533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8087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7DFE683E-AC90-C1AF-8D07-537D4AF5506B}"/>
              </a:ext>
            </a:extLst>
          </p:cNvPr>
          <p:cNvSpPr>
            <a:spLocks noGrp="1"/>
          </p:cNvSpPr>
          <p:nvPr>
            <p:ph type="dt" sz="half" idx="10"/>
          </p:nvPr>
        </p:nvSpPr>
        <p:spPr/>
        <p:txBody>
          <a:bodyPr/>
          <a:lstStyle/>
          <a:p>
            <a:r>
              <a:rPr lang="en-IN" dirty="0" smtClean="0"/>
              <a:t>10-04-2023</a:t>
            </a:r>
            <a:endParaRPr lang="en-IN" dirty="0"/>
          </a:p>
        </p:txBody>
      </p:sp>
      <p:sp>
        <p:nvSpPr>
          <p:cNvPr id="5" name="Slide Number Placeholder 4">
            <a:extLst>
              <a:ext uri="{FF2B5EF4-FFF2-40B4-BE49-F238E27FC236}">
                <a16:creationId xmlns=""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24</a:t>
            </a:fld>
            <a:endParaRPr lang="en-IN"/>
          </a:p>
        </p:txBody>
      </p:sp>
      <p:sp>
        <p:nvSpPr>
          <p:cNvPr id="4" name="Rectangle 3"/>
          <p:cNvSpPr/>
          <p:nvPr/>
        </p:nvSpPr>
        <p:spPr>
          <a:xfrm>
            <a:off x="444500" y="1186746"/>
            <a:ext cx="8445500" cy="4662815"/>
          </a:xfrm>
          <a:prstGeom prst="rect">
            <a:avLst/>
          </a:prstGeom>
        </p:spPr>
        <p:txBody>
          <a:bodyPr wrap="square">
            <a:spAutoFit/>
          </a:bodyPr>
          <a:lstStyle/>
          <a:p>
            <a:pPr>
              <a:lnSpc>
                <a:spcPct val="150000"/>
              </a:lnSpc>
            </a:pPr>
            <a:r>
              <a:rPr lang="en-IN" dirty="0">
                <a:latin typeface="Times New Roman" pitchFamily="18" charset="0"/>
                <a:cs typeface="Times New Roman" pitchFamily="18" charset="0"/>
              </a:rPr>
              <a:t>Various approaches have been proposed to tackle this problem, including rule-based systems, machine learning methods, and deep learning models. The performance of these models largely depends on the quality and size of the training data, feature engineering, and the choice of the classification algorithm. Nevertheless, recent studies have shown promising results, and text-based emotion recognition has practical applications in various domains, including social media monitoring, mental health diagnosis, and customer service. Furthermore, the development of cross-lingual and cross-cultural emotion recognition models can enable these systems to be used in multilingual and multicultural environments. Finally, the ethical implications of using emotion recognition technology must be carefully considered, and privacy concerns and biases in training data must be addressed to ensure that these systems are developed and used responsibly.</a:t>
            </a:r>
          </a:p>
        </p:txBody>
      </p:sp>
    </p:spTree>
    <p:extLst>
      <p:ext uri="{BB962C8B-B14F-4D97-AF65-F5344CB8AC3E}">
        <p14:creationId xmlns:p14="http://schemas.microsoft.com/office/powerpoint/2010/main" val="74193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 xmlns:a16="http://schemas.microsoft.com/office/drawing/2014/main" id="{B6D369E8-824B-4704-91D5-7D9A997346C0}"/>
              </a:ext>
            </a:extLst>
          </p:cNvPr>
          <p:cNvSpPr txBox="1">
            <a:spLocks/>
          </p:cNvSpPr>
          <p:nvPr/>
        </p:nvSpPr>
        <p:spPr>
          <a:xfrm>
            <a:off x="390433" y="3553256"/>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dirty="0">
                <a:latin typeface="Times New Roman" pitchFamily="18" charset="0"/>
                <a:cs typeface="Times New Roman" pitchFamily="18" charset="0"/>
              </a:rPr>
              <a:t>Lea Canales; Walter </a:t>
            </a:r>
            <a:r>
              <a:rPr lang="en-IN" sz="1800" dirty="0" err="1">
                <a:latin typeface="Times New Roman" pitchFamily="18" charset="0"/>
                <a:cs typeface="Times New Roman" pitchFamily="18" charset="0"/>
              </a:rPr>
              <a:t>Daelemans</a:t>
            </a:r>
            <a:r>
              <a:rPr lang="en-IN" sz="1800" dirty="0">
                <a:latin typeface="Times New Roman" pitchFamily="18" charset="0"/>
                <a:cs typeface="Times New Roman" pitchFamily="18" charset="0"/>
              </a:rPr>
              <a:t>; Ester </a:t>
            </a:r>
            <a:r>
              <a:rPr lang="en-IN" sz="1800" dirty="0" err="1">
                <a:latin typeface="Times New Roman" pitchFamily="18" charset="0"/>
                <a:cs typeface="Times New Roman" pitchFamily="18" charset="0"/>
              </a:rPr>
              <a:t>Boldrini</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Patricio</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Martínez</a:t>
            </a:r>
            <a:r>
              <a:rPr lang="en-IN" sz="1800" dirty="0">
                <a:latin typeface="Times New Roman" pitchFamily="18" charset="0"/>
                <a:cs typeface="Times New Roman" pitchFamily="18" charset="0"/>
              </a:rPr>
              <a:t>-Barco</a:t>
            </a:r>
          </a:p>
          <a:p>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EmoLabel</a:t>
            </a:r>
            <a:r>
              <a:rPr lang="en-IN" sz="1800" dirty="0">
                <a:latin typeface="Times New Roman" pitchFamily="18" charset="0"/>
                <a:cs typeface="Times New Roman" pitchFamily="18" charset="0"/>
              </a:rPr>
              <a:t>: Semi-Automatic     Methodology for Emotion Annotation of Social Media Text”  in </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IEEE Transactions on Affective Computing</a:t>
            </a:r>
            <a:r>
              <a:rPr lang="en-IN" sz="1800" dirty="0">
                <a:latin typeface="Times New Roman" pitchFamily="18" charset="0"/>
                <a:cs typeface="Times New Roman" pitchFamily="18" charset="0"/>
              </a:rPr>
              <a:t> ( Volume: 13, </a:t>
            </a:r>
            <a:r>
              <a:rPr lang="en-IN" sz="1800" dirty="0" smtClean="0">
                <a:latin typeface="Times New Roman" pitchFamily="18" charset="0"/>
                <a:cs typeface="Times New Roman" pitchFamily="18" charset="0"/>
              </a:rPr>
              <a:t>Issue: 2, </a:t>
            </a:r>
            <a:r>
              <a:rPr lang="en-IN" sz="1800" dirty="0">
                <a:latin typeface="Times New Roman" pitchFamily="18" charset="0"/>
                <a:cs typeface="Times New Roman" pitchFamily="18" charset="0"/>
              </a:rPr>
              <a:t>01 April-June 2022)</a:t>
            </a:r>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r>
              <a:rPr lang="en-IN" sz="1800" dirty="0" err="1" smtClean="0">
                <a:latin typeface="Times New Roman" pitchFamily="18" charset="0"/>
                <a:cs typeface="Times New Roman" pitchFamily="18" charset="0"/>
              </a:rPr>
              <a:t>N.Susithra</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K.Rajalaksmi</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P.Ashwath</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B.Ajay</a:t>
            </a:r>
            <a:r>
              <a:rPr lang="en-IN" sz="1800" dirty="0">
                <a:latin typeface="Times New Roman" pitchFamily="18" charset="0"/>
                <a:cs typeface="Times New Roman" pitchFamily="18" charset="0"/>
              </a:rPr>
              <a:t>, D. </a:t>
            </a:r>
            <a:r>
              <a:rPr lang="en-IN" sz="1800" dirty="0" err="1">
                <a:latin typeface="Times New Roman" pitchFamily="18" charset="0"/>
                <a:cs typeface="Times New Roman" pitchFamily="18" charset="0"/>
              </a:rPr>
              <a:t>Rohit</a:t>
            </a:r>
            <a:r>
              <a:rPr lang="en-IN" sz="1800" dirty="0">
                <a:latin typeface="Times New Roman" pitchFamily="18" charset="0"/>
                <a:cs typeface="Times New Roman" pitchFamily="18" charset="0"/>
              </a:rPr>
              <a:t>, S. </a:t>
            </a:r>
            <a:r>
              <a:rPr lang="en-IN" sz="1800" dirty="0" err="1">
                <a:latin typeface="Times New Roman" pitchFamily="18" charset="0"/>
                <a:cs typeface="Times New Roman" pitchFamily="18" charset="0"/>
              </a:rPr>
              <a:t>Stewaugh</a:t>
            </a:r>
            <a:r>
              <a:rPr lang="en-IN" sz="1800" dirty="0">
                <a:latin typeface="Times New Roman" pitchFamily="18" charset="0"/>
                <a:cs typeface="Times New Roman" pitchFamily="18" charset="0"/>
              </a:rPr>
              <a:t>, “Speech based Emotion Recognition and Gender Identification using FNN and CNN Models” in IEEE Access, July </a:t>
            </a:r>
            <a:r>
              <a:rPr lang="en-IN" sz="1800" dirty="0" smtClean="0">
                <a:latin typeface="Times New Roman" pitchFamily="18" charset="0"/>
                <a:cs typeface="Times New Roman" pitchFamily="18" charset="0"/>
              </a:rPr>
              <a:t>2022</a:t>
            </a:r>
          </a:p>
          <a:p>
            <a:endParaRPr lang="en-IN" sz="1800" dirty="0">
              <a:latin typeface="Times New Roman" pitchFamily="18" charset="0"/>
              <a:cs typeface="Times New Roman" pitchFamily="18" charset="0"/>
            </a:endParaRPr>
          </a:p>
          <a:p>
            <a:r>
              <a:rPr lang="nl-NL" sz="1800" dirty="0" smtClean="0">
                <a:latin typeface="Times New Roman" pitchFamily="18" charset="0"/>
                <a:cs typeface="Times New Roman" pitchFamily="18" charset="0"/>
              </a:rPr>
              <a:t>Meenu </a:t>
            </a:r>
            <a:r>
              <a:rPr lang="nl-NL" sz="1800" dirty="0">
                <a:latin typeface="Times New Roman" pitchFamily="18" charset="0"/>
                <a:cs typeface="Times New Roman" pitchFamily="18" charset="0"/>
              </a:rPr>
              <a:t>S Nair; Deepa P Gopinath</a:t>
            </a:r>
            <a:r>
              <a:rPr lang="en-IN" sz="1800" dirty="0">
                <a:latin typeface="Times New Roman" pitchFamily="18" charset="0"/>
                <a:cs typeface="Times New Roman" pitchFamily="18" charset="0"/>
              </a:rPr>
              <a:t>, “Transfer learning for Speech Based Emotion Recognition” in 2022 IEEE   Access, May 2022 </a:t>
            </a:r>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r>
              <a:rPr lang="en-IN" sz="1800" dirty="0" err="1" smtClean="0">
                <a:latin typeface="Times New Roman" pitchFamily="18" charset="0"/>
                <a:cs typeface="Times New Roman" pitchFamily="18" charset="0"/>
              </a:rPr>
              <a:t>Abhishek</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Kumar; </a:t>
            </a:r>
            <a:r>
              <a:rPr lang="en-IN" sz="1800" dirty="0" err="1">
                <a:latin typeface="Times New Roman" pitchFamily="18" charset="0"/>
                <a:cs typeface="Times New Roman" pitchFamily="18" charset="0"/>
              </a:rPr>
              <a:t>Amit</a:t>
            </a:r>
            <a:r>
              <a:rPr lang="en-IN" sz="1800" dirty="0">
                <a:latin typeface="Times New Roman" pitchFamily="18" charset="0"/>
                <a:cs typeface="Times New Roman" pitchFamily="18" charset="0"/>
              </a:rPr>
              <a:t> Kumar </a:t>
            </a:r>
            <a:r>
              <a:rPr lang="en-IN" sz="1800" dirty="0" err="1">
                <a:latin typeface="Times New Roman" pitchFamily="18" charset="0"/>
                <a:cs typeface="Times New Roman" pitchFamily="18" charset="0"/>
              </a:rPr>
              <a:t>Goel</a:t>
            </a:r>
            <a:r>
              <a:rPr lang="en-IN" sz="1800" dirty="0">
                <a:latin typeface="Times New Roman" pitchFamily="18" charset="0"/>
                <a:cs typeface="Times New Roman" pitchFamily="18" charset="0"/>
              </a:rPr>
              <a:t>, “Speech Emotion Recognition by using Feature Selection and Extraction”, in IEEE Access, June 2022 </a:t>
            </a:r>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r>
              <a:rPr lang="en-IN" sz="1800" dirty="0" err="1">
                <a:latin typeface="Times New Roman" pitchFamily="18" charset="0"/>
                <a:cs typeface="Times New Roman" pitchFamily="18" charset="0"/>
              </a:rPr>
              <a:t>Namrata</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Chaudhari</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Reshu</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Agarwal</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Meghna</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Narwade</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Xinrui</a:t>
            </a:r>
            <a:r>
              <a:rPr lang="en-IN" sz="1800" dirty="0">
                <a:latin typeface="Times New Roman" pitchFamily="18" charset="0"/>
                <a:cs typeface="Times New Roman" pitchFamily="18" charset="0"/>
              </a:rPr>
              <a:t> Yu; </a:t>
            </a:r>
            <a:r>
              <a:rPr lang="en-IN" sz="1800" dirty="0" err="1">
                <a:latin typeface="Times New Roman" pitchFamily="18" charset="0"/>
                <a:cs typeface="Times New Roman" pitchFamily="18" charset="0"/>
              </a:rPr>
              <a:t>Jafar</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Saniie</a:t>
            </a:r>
            <a:r>
              <a:rPr lang="en-IN" sz="1800" dirty="0">
                <a:latin typeface="Times New Roman" pitchFamily="18" charset="0"/>
                <a:cs typeface="Times New Roman" pitchFamily="18" charset="0"/>
              </a:rPr>
              <a:t>, “Artificial Intelligence System for Emotion Recognition and Text Analytics” in IEEE </a:t>
            </a:r>
            <a:r>
              <a:rPr lang="en-IN" sz="1800" dirty="0" err="1">
                <a:latin typeface="Times New Roman" pitchFamily="18" charset="0"/>
                <a:cs typeface="Times New Roman" pitchFamily="18" charset="0"/>
              </a:rPr>
              <a:t>Xplore</a:t>
            </a:r>
            <a:r>
              <a:rPr lang="en-IN" sz="1800" dirty="0">
                <a:latin typeface="Times New Roman" pitchFamily="18" charset="0"/>
                <a:cs typeface="Times New Roman" pitchFamily="18" charset="0"/>
              </a:rPr>
              <a:t>, July </a:t>
            </a:r>
            <a:r>
              <a:rPr lang="en-IN" sz="1800" dirty="0" smtClean="0">
                <a:latin typeface="Times New Roman" pitchFamily="18" charset="0"/>
                <a:cs typeface="Times New Roman" pitchFamily="18" charset="0"/>
              </a:rPr>
              <a:t>2022</a:t>
            </a:r>
          </a:p>
          <a:p>
            <a:endParaRPr lang="en-IN" sz="1800" dirty="0">
              <a:latin typeface="Times New Roman" pitchFamily="18" charset="0"/>
              <a:cs typeface="Times New Roman" pitchFamily="18" charset="0"/>
            </a:endParaRPr>
          </a:p>
          <a:p>
            <a:r>
              <a:rPr lang="en-IN" sz="1800" dirty="0" smtClean="0">
                <a:latin typeface="Times New Roman" pitchFamily="18" charset="0"/>
                <a:cs typeface="Times New Roman" pitchFamily="18" charset="0"/>
              </a:rPr>
              <a:t>Samuel </a:t>
            </a:r>
            <a:r>
              <a:rPr lang="en-IN" sz="1800" dirty="0" err="1">
                <a:latin typeface="Times New Roman" pitchFamily="18" charset="0"/>
                <a:cs typeface="Times New Roman" pitchFamily="18" charset="0"/>
              </a:rPr>
              <a:t>Kakuba</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Alwin</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Poulose</a:t>
            </a:r>
            <a:r>
              <a:rPr lang="en-IN" sz="1800" dirty="0">
                <a:latin typeface="Times New Roman" pitchFamily="18" charset="0"/>
                <a:cs typeface="Times New Roman" pitchFamily="18" charset="0"/>
              </a:rPr>
              <a:t>; Dong </a:t>
            </a:r>
            <a:r>
              <a:rPr lang="en-IN" sz="1800" dirty="0" err="1">
                <a:latin typeface="Times New Roman" pitchFamily="18" charset="0"/>
                <a:cs typeface="Times New Roman" pitchFamily="18" charset="0"/>
              </a:rPr>
              <a:t>Seog</a:t>
            </a:r>
            <a:r>
              <a:rPr lang="en-IN" sz="1800" dirty="0">
                <a:latin typeface="Times New Roman" pitchFamily="18" charset="0"/>
                <a:cs typeface="Times New Roman" pitchFamily="18" charset="0"/>
              </a:rPr>
              <a:t> Han, “Deep Learning-Based Speech Emotion Recognition Using Multi-Level Fusion of Concurrent Features” in :   IEEE Access ( Volume: 10), November </a:t>
            </a:r>
            <a:r>
              <a:rPr lang="en-IN" sz="1800" dirty="0" smtClean="0">
                <a:latin typeface="Times New Roman" pitchFamily="18" charset="0"/>
                <a:cs typeface="Times New Roman" pitchFamily="18" charset="0"/>
              </a:rPr>
              <a:t>2022</a:t>
            </a:r>
          </a:p>
          <a:p>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3E5EA7E0-721F-6954-4BF0-896788EE53AE}"/>
              </a:ext>
            </a:extLst>
          </p:cNvPr>
          <p:cNvSpPr>
            <a:spLocks noGrp="1"/>
          </p:cNvSpPr>
          <p:nvPr>
            <p:ph type="dt" sz="half" idx="10"/>
          </p:nvPr>
        </p:nvSpPr>
        <p:spPr/>
        <p:txBody>
          <a:bodyPr/>
          <a:lstStyle/>
          <a:p>
            <a:r>
              <a:rPr lang="en-IN" dirty="0" smtClean="0"/>
              <a:t>10-04-2023</a:t>
            </a:r>
            <a:endParaRPr lang="en-IN" dirty="0"/>
          </a:p>
        </p:txBody>
      </p:sp>
      <p:sp>
        <p:nvSpPr>
          <p:cNvPr id="6" name="Slide Number Placeholder 5">
            <a:extLst>
              <a:ext uri="{FF2B5EF4-FFF2-40B4-BE49-F238E27FC236}">
                <a16:creationId xmlns=""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25</a:t>
            </a:fld>
            <a:endParaRPr lang="en-IN"/>
          </a:p>
        </p:txBody>
      </p:sp>
    </p:spTree>
    <p:extLst>
      <p:ext uri="{BB962C8B-B14F-4D97-AF65-F5344CB8AC3E}">
        <p14:creationId xmlns:p14="http://schemas.microsoft.com/office/powerpoint/2010/main" val="355445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D22DAB-7094-45B8-85D5-D3661D95DC5B}" type="datetime1">
              <a:rPr lang="en-IN" smtClean="0"/>
              <a:t>04-04-2023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3</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963239803"/>
              </p:ext>
            </p:extLst>
          </p:nvPr>
        </p:nvGraphicFramePr>
        <p:xfrm>
          <a:off x="158750" y="931565"/>
          <a:ext cx="8782050" cy="5394960"/>
        </p:xfrm>
        <a:graphic>
          <a:graphicData uri="http://schemas.openxmlformats.org/drawingml/2006/table">
            <a:tbl>
              <a:tblPr firstRow="1" bandRow="1">
                <a:tableStyleId>{073A0DAA-6AF3-43AB-8588-CEC1D06C72B9}</a:tableStyleId>
              </a:tblPr>
              <a:tblGrid>
                <a:gridCol w="717550"/>
                <a:gridCol w="1041400"/>
                <a:gridCol w="1866900"/>
                <a:gridCol w="1714500"/>
                <a:gridCol w="2032000"/>
                <a:gridCol w="1409700"/>
              </a:tblGrid>
              <a:tr h="606857">
                <a:tc>
                  <a:txBody>
                    <a:bodyPr/>
                    <a:lstStyle/>
                    <a:p>
                      <a:r>
                        <a:rPr lang="en-IN" dirty="0" smtClean="0"/>
                        <a:t>Year</a:t>
                      </a:r>
                      <a:endParaRPr lang="en-IN" dirty="0"/>
                    </a:p>
                  </a:txBody>
                  <a:tcPr/>
                </a:tc>
                <a:tc>
                  <a:txBody>
                    <a:bodyPr/>
                    <a:lstStyle/>
                    <a:p>
                      <a:r>
                        <a:rPr lang="en-IN" dirty="0" smtClean="0"/>
                        <a:t>Author</a:t>
                      </a:r>
                      <a:endParaRPr lang="en-IN" dirty="0"/>
                    </a:p>
                  </a:txBody>
                  <a:tcPr/>
                </a:tc>
                <a:tc>
                  <a:txBody>
                    <a:bodyPr/>
                    <a:lstStyle/>
                    <a:p>
                      <a:r>
                        <a:rPr lang="en-IN" dirty="0" smtClean="0"/>
                        <a:t>Title</a:t>
                      </a:r>
                      <a:endParaRPr lang="en-IN" dirty="0"/>
                    </a:p>
                  </a:txBody>
                  <a:tcPr/>
                </a:tc>
                <a:tc>
                  <a:txBody>
                    <a:bodyPr/>
                    <a:lstStyle/>
                    <a:p>
                      <a:r>
                        <a:rPr lang="en-IN" dirty="0" smtClean="0"/>
                        <a:t>Methodology</a:t>
                      </a:r>
                      <a:endParaRPr lang="en-IN" dirty="0"/>
                    </a:p>
                  </a:txBody>
                  <a:tcPr/>
                </a:tc>
                <a:tc>
                  <a:txBody>
                    <a:bodyPr/>
                    <a:lstStyle/>
                    <a:p>
                      <a:r>
                        <a:rPr lang="en-IN" dirty="0" smtClean="0"/>
                        <a:t>Merits and Demerits</a:t>
                      </a:r>
                      <a:endParaRPr lang="en-IN" dirty="0"/>
                    </a:p>
                  </a:txBody>
                  <a:tcPr/>
                </a:tc>
                <a:tc>
                  <a:txBody>
                    <a:bodyPr/>
                    <a:lstStyle/>
                    <a:p>
                      <a:r>
                        <a:rPr lang="en-IN" dirty="0" smtClean="0"/>
                        <a:t>Future scope</a:t>
                      </a:r>
                      <a:endParaRPr lang="en-IN" dirty="0"/>
                    </a:p>
                  </a:txBody>
                  <a:tcPr/>
                </a:tc>
              </a:tr>
              <a:tr h="3261670">
                <a:tc>
                  <a:txBody>
                    <a:bodyPr/>
                    <a:lstStyle/>
                    <a:p>
                      <a:r>
                        <a:rPr lang="en-IN" dirty="0" smtClean="0"/>
                        <a:t>2022</a:t>
                      </a:r>
                      <a:endParaRPr lang="en-IN" dirty="0"/>
                    </a:p>
                  </a:txBody>
                  <a:tcPr/>
                </a:tc>
                <a:tc>
                  <a:txBody>
                    <a:bodyPr/>
                    <a:lstStyle/>
                    <a:p>
                      <a:r>
                        <a:rPr lang="en-IN" u="none" dirty="0" smtClean="0">
                          <a:solidFill>
                            <a:schemeClr val="tx1"/>
                          </a:solidFill>
                        </a:rPr>
                        <a:t>Lea Canales; Walter </a:t>
                      </a:r>
                      <a:r>
                        <a:rPr lang="en-IN" u="none" dirty="0" err="1" smtClean="0">
                          <a:solidFill>
                            <a:schemeClr val="tx1"/>
                          </a:solidFill>
                        </a:rPr>
                        <a:t>Daelemans</a:t>
                      </a:r>
                      <a:r>
                        <a:rPr lang="en-IN" u="none" dirty="0" smtClean="0">
                          <a:solidFill>
                            <a:schemeClr val="tx1"/>
                          </a:solidFill>
                        </a:rPr>
                        <a:t>; Ester </a:t>
                      </a:r>
                      <a:r>
                        <a:rPr lang="en-IN" u="none" dirty="0" err="1" smtClean="0">
                          <a:solidFill>
                            <a:schemeClr val="tx1"/>
                          </a:solidFill>
                        </a:rPr>
                        <a:t>Boldrini</a:t>
                      </a:r>
                      <a:r>
                        <a:rPr lang="en-IN" u="none" dirty="0" smtClean="0">
                          <a:solidFill>
                            <a:schemeClr val="tx1"/>
                          </a:solidFill>
                        </a:rPr>
                        <a:t>; </a:t>
                      </a:r>
                      <a:r>
                        <a:rPr lang="en-IN" u="none" dirty="0" err="1" smtClean="0">
                          <a:solidFill>
                            <a:schemeClr val="tx1"/>
                          </a:solidFill>
                        </a:rPr>
                        <a:t>Patricio</a:t>
                      </a:r>
                      <a:r>
                        <a:rPr lang="en-IN" u="none" dirty="0" smtClean="0">
                          <a:solidFill>
                            <a:schemeClr val="tx1"/>
                          </a:solidFill>
                        </a:rPr>
                        <a:t> </a:t>
                      </a:r>
                      <a:r>
                        <a:rPr lang="en-IN" u="none" dirty="0" err="1" smtClean="0">
                          <a:solidFill>
                            <a:schemeClr val="tx1"/>
                          </a:solidFill>
                        </a:rPr>
                        <a:t>Martínez</a:t>
                      </a:r>
                      <a:r>
                        <a:rPr lang="en-IN" u="none" dirty="0" smtClean="0">
                          <a:solidFill>
                            <a:schemeClr val="tx1"/>
                          </a:solidFill>
                        </a:rPr>
                        <a:t>-Barco</a:t>
                      </a:r>
                      <a:endParaRPr lang="en-IN" u="none"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effectLst/>
                          <a:latin typeface="+mn-lt"/>
                          <a:ea typeface="+mn-ea"/>
                          <a:cs typeface="+mn-cs"/>
                        </a:rPr>
                        <a:t>EmoLabel</a:t>
                      </a:r>
                      <a:r>
                        <a:rPr lang="en-IN" sz="1800" kern="1200" dirty="0" smtClean="0">
                          <a:solidFill>
                            <a:schemeClr val="dk1"/>
                          </a:solidFill>
                          <a:effectLst/>
                          <a:latin typeface="+mn-lt"/>
                          <a:ea typeface="+mn-ea"/>
                          <a:cs typeface="+mn-cs"/>
                        </a:rPr>
                        <a:t>: Semi-Automatic Methodology for Emotion Annotation of Social Media Text</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dk1"/>
                          </a:solidFill>
                          <a:effectLst/>
                          <a:latin typeface="+mn-lt"/>
                          <a:ea typeface="+mn-ea"/>
                          <a:cs typeface="+mn-cs"/>
                        </a:rPr>
                        <a:t>Journal</a:t>
                      </a:r>
                      <a:r>
                        <a:rPr lang="en-IN" sz="1800" b="0" kern="1200" dirty="0" smtClean="0">
                          <a:solidFill>
                            <a:schemeClr val="dk1"/>
                          </a:solidFill>
                          <a:effectLst/>
                          <a:latin typeface="+mn-lt"/>
                          <a:ea typeface="+mn-ea"/>
                          <a:cs typeface="+mn-cs"/>
                        </a:rPr>
                        <a:t>:   IEEE Transactions on Affective Computing ( Volume: 13, Issue: 2, 01 April-June 2022)</a:t>
                      </a:r>
                    </a:p>
                    <a:p>
                      <a:r>
                        <a:rPr lang="en-IN" b="1" dirty="0" smtClean="0">
                          <a:effectLst/>
                        </a:rPr>
                        <a:t>Page(s): </a:t>
                      </a:r>
                      <a:r>
                        <a:rPr lang="en-IN" dirty="0" smtClean="0">
                          <a:effectLst/>
                        </a:rPr>
                        <a:t>579 - 591</a:t>
                      </a:r>
                    </a:p>
                    <a:p>
                      <a:r>
                        <a:rPr lang="en-IN" sz="1800" b="1" i="0" kern="1200" dirty="0" smtClean="0">
                          <a:solidFill>
                            <a:schemeClr val="dk1"/>
                          </a:solidFill>
                          <a:effectLst/>
                          <a:latin typeface="+mn-lt"/>
                          <a:ea typeface="+mn-ea"/>
                          <a:cs typeface="+mn-cs"/>
                        </a:rPr>
                        <a:t>Date of Publication:</a:t>
                      </a:r>
                      <a:r>
                        <a:rPr lang="en-IN" sz="1800" b="0" i="0" kern="1200" dirty="0" smtClean="0">
                          <a:solidFill>
                            <a:schemeClr val="dk1"/>
                          </a:solidFill>
                          <a:effectLst/>
                          <a:latin typeface="+mn-lt"/>
                          <a:ea typeface="+mn-ea"/>
                          <a:cs typeface="+mn-cs"/>
                        </a:rPr>
                        <a:t> 09 July 2022</a:t>
                      </a:r>
                      <a:endParaRPr lang="en-IN" u="none" dirty="0">
                        <a:solidFill>
                          <a:schemeClr val="tx1"/>
                        </a:solidFill>
                      </a:endParaRPr>
                    </a:p>
                  </a:txBody>
                  <a:tcPr/>
                </a:tc>
                <a:tc>
                  <a:txBody>
                    <a:bodyPr/>
                    <a:lstStyle/>
                    <a:p>
                      <a:r>
                        <a:rPr lang="en-IN" sz="1800" b="0" i="0" kern="1200" dirty="0" smtClean="0">
                          <a:solidFill>
                            <a:schemeClr val="dk1"/>
                          </a:solidFill>
                          <a:effectLst/>
                          <a:latin typeface="+mn-lt"/>
                          <a:ea typeface="+mn-ea"/>
                          <a:cs typeface="+mn-cs"/>
                        </a:rPr>
                        <a:t>BLSTM-and-self-attention-based SER method using self-attention weight correction (SAWC) with confidence measures</a:t>
                      </a:r>
                      <a:endParaRPr lang="en-IN" dirty="0"/>
                    </a:p>
                  </a:txBody>
                  <a:tcPr/>
                </a:tc>
                <a:tc>
                  <a:txBody>
                    <a:bodyPr/>
                    <a:lstStyle/>
                    <a:p>
                      <a:r>
                        <a:rPr lang="en-IN" b="1" dirty="0" smtClean="0"/>
                        <a:t>Merits:</a:t>
                      </a:r>
                      <a:r>
                        <a:rPr lang="en-IN" b="1" baseline="0" dirty="0" smtClean="0"/>
                        <a:t> </a:t>
                      </a:r>
                      <a:r>
                        <a:rPr lang="en-IN" b="0" baseline="0" dirty="0" smtClean="0"/>
                        <a:t>Accuracy is increased by 20%</a:t>
                      </a:r>
                    </a:p>
                    <a:p>
                      <a:endParaRPr lang="en-IN" sz="1800" b="0" i="0" kern="1200" dirty="0" smtClean="0">
                        <a:solidFill>
                          <a:schemeClr val="dk1"/>
                        </a:solidFill>
                        <a:effectLst/>
                        <a:latin typeface="+mn-lt"/>
                        <a:ea typeface="+mn-ea"/>
                        <a:cs typeface="+mn-cs"/>
                      </a:endParaRPr>
                    </a:p>
                    <a:p>
                      <a:r>
                        <a:rPr lang="en-IN" sz="1800" b="1" i="0" kern="1200" dirty="0" smtClean="0">
                          <a:solidFill>
                            <a:schemeClr val="dk1"/>
                          </a:solidFill>
                          <a:effectLst/>
                          <a:latin typeface="+mn-lt"/>
                          <a:ea typeface="+mn-ea"/>
                          <a:cs typeface="+mn-cs"/>
                        </a:rPr>
                        <a:t>Demerits: </a:t>
                      </a:r>
                      <a:r>
                        <a:rPr lang="en-IN" sz="1800" b="0" i="0" kern="1200" dirty="0" smtClean="0">
                          <a:solidFill>
                            <a:schemeClr val="dk1"/>
                          </a:solidFill>
                          <a:effectLst/>
                          <a:latin typeface="+mn-lt"/>
                          <a:ea typeface="+mn-ea"/>
                          <a:cs typeface="+mn-cs"/>
                        </a:rPr>
                        <a:t>Semi automatic</a:t>
                      </a:r>
                      <a:r>
                        <a:rPr lang="en-IN" sz="1800" b="0" i="0" kern="1200" baseline="0" dirty="0" smtClean="0">
                          <a:solidFill>
                            <a:schemeClr val="dk1"/>
                          </a:solidFill>
                          <a:effectLst/>
                          <a:latin typeface="+mn-lt"/>
                          <a:ea typeface="+mn-ea"/>
                          <a:cs typeface="+mn-cs"/>
                        </a:rPr>
                        <a:t> technique is used</a:t>
                      </a:r>
                      <a:endParaRPr lang="en-IN" b="1" dirty="0"/>
                    </a:p>
                  </a:txBody>
                  <a:tcPr/>
                </a:tc>
                <a:tc>
                  <a:txBody>
                    <a:bodyPr/>
                    <a:lstStyle/>
                    <a:p>
                      <a:r>
                        <a:rPr lang="en-IN" dirty="0" smtClean="0"/>
                        <a:t>Exact accuracy not mentioned</a:t>
                      </a:r>
                      <a:r>
                        <a:rPr lang="en-IN" baseline="0" dirty="0" smtClean="0"/>
                        <a:t>.</a:t>
                      </a:r>
                      <a:endParaRPr lang="en-IN" dirty="0"/>
                    </a:p>
                  </a:txBody>
                  <a:tcPr/>
                </a:tc>
              </a:tr>
            </a:tbl>
          </a:graphicData>
        </a:graphic>
      </p:graphicFrame>
      <p:sp>
        <p:nvSpPr>
          <p:cNvPr id="7" name="Rectangle 6"/>
          <p:cNvSpPr/>
          <p:nvPr/>
        </p:nvSpPr>
        <p:spPr>
          <a:xfrm>
            <a:off x="2463387" y="285234"/>
            <a:ext cx="3728585" cy="646331"/>
          </a:xfrm>
          <a:prstGeom prst="rect">
            <a:avLst/>
          </a:prstGeom>
        </p:spPr>
        <p:txBody>
          <a:bodyPr wrap="none">
            <a:spAutoFit/>
          </a:bodyPr>
          <a:lstStyle/>
          <a:p>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dirty="0"/>
          </a:p>
        </p:txBody>
      </p:sp>
    </p:spTree>
    <p:extLst>
      <p:ext uri="{BB962C8B-B14F-4D97-AF65-F5344CB8AC3E}">
        <p14:creationId xmlns:p14="http://schemas.microsoft.com/office/powerpoint/2010/main" val="268753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0FCACADF-1635-558B-04DA-FD992F91EEEC}"/>
              </a:ext>
            </a:extLst>
          </p:cNvPr>
          <p:cNvSpPr>
            <a:spLocks noGrp="1"/>
          </p:cNvSpPr>
          <p:nvPr>
            <p:ph type="dt" sz="half" idx="10"/>
          </p:nvPr>
        </p:nvSpPr>
        <p:spPr/>
        <p:txBody>
          <a:bodyPr/>
          <a:lstStyle/>
          <a:p>
            <a:r>
              <a:rPr lang="en-IN" dirty="0" smtClean="0"/>
              <a:t>10-04-2023</a:t>
            </a:r>
            <a:endParaRPr lang="en-IN" dirty="0"/>
          </a:p>
        </p:txBody>
      </p:sp>
      <p:sp>
        <p:nvSpPr>
          <p:cNvPr id="6" name="Slide Number Placeholder 5">
            <a:extLst>
              <a:ext uri="{FF2B5EF4-FFF2-40B4-BE49-F238E27FC236}">
                <a16:creationId xmlns=""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730375377"/>
              </p:ext>
            </p:extLst>
          </p:nvPr>
        </p:nvGraphicFramePr>
        <p:xfrm>
          <a:off x="285750" y="848360"/>
          <a:ext cx="8769350" cy="5448300"/>
        </p:xfrm>
        <a:graphic>
          <a:graphicData uri="http://schemas.openxmlformats.org/drawingml/2006/table">
            <a:tbl>
              <a:tblPr firstRow="1" bandRow="1">
                <a:tableStyleId>{073A0DAA-6AF3-43AB-8588-CEC1D06C72B9}</a:tableStyleId>
              </a:tblPr>
              <a:tblGrid>
                <a:gridCol w="806450"/>
                <a:gridCol w="1244600"/>
                <a:gridCol w="1574800"/>
                <a:gridCol w="1257300"/>
                <a:gridCol w="2565400"/>
                <a:gridCol w="1320800"/>
              </a:tblGrid>
              <a:tr h="571500">
                <a:tc>
                  <a:txBody>
                    <a:bodyPr/>
                    <a:lstStyle/>
                    <a:p>
                      <a:r>
                        <a:rPr lang="en-IN" dirty="0" smtClean="0"/>
                        <a:t>Year</a:t>
                      </a:r>
                      <a:endParaRPr lang="en-IN" dirty="0"/>
                    </a:p>
                  </a:txBody>
                  <a:tcPr/>
                </a:tc>
                <a:tc>
                  <a:txBody>
                    <a:bodyPr/>
                    <a:lstStyle/>
                    <a:p>
                      <a:r>
                        <a:rPr lang="en-IN" dirty="0" smtClean="0"/>
                        <a:t>Author</a:t>
                      </a:r>
                      <a:endParaRPr lang="en-IN" dirty="0"/>
                    </a:p>
                  </a:txBody>
                  <a:tcPr/>
                </a:tc>
                <a:tc>
                  <a:txBody>
                    <a:bodyPr/>
                    <a:lstStyle/>
                    <a:p>
                      <a:r>
                        <a:rPr lang="en-IN" dirty="0" smtClean="0"/>
                        <a:t>Title</a:t>
                      </a:r>
                      <a:endParaRPr lang="en-IN" dirty="0"/>
                    </a:p>
                  </a:txBody>
                  <a:tcPr/>
                </a:tc>
                <a:tc>
                  <a:txBody>
                    <a:bodyPr/>
                    <a:lstStyle/>
                    <a:p>
                      <a:r>
                        <a:rPr lang="en-IN" dirty="0" smtClean="0"/>
                        <a:t>Methodology</a:t>
                      </a:r>
                      <a:endParaRPr lang="en-IN" dirty="0"/>
                    </a:p>
                  </a:txBody>
                  <a:tcPr/>
                </a:tc>
                <a:tc>
                  <a:txBody>
                    <a:bodyPr/>
                    <a:lstStyle/>
                    <a:p>
                      <a:r>
                        <a:rPr lang="en-IN" dirty="0" smtClean="0"/>
                        <a:t>Merits and Demerits</a:t>
                      </a:r>
                      <a:endParaRPr lang="en-IN" dirty="0"/>
                    </a:p>
                  </a:txBody>
                  <a:tcPr/>
                </a:tc>
                <a:tc>
                  <a:txBody>
                    <a:bodyPr/>
                    <a:lstStyle/>
                    <a:p>
                      <a:r>
                        <a:rPr lang="en-IN" dirty="0" smtClean="0"/>
                        <a:t>Future scope</a:t>
                      </a:r>
                      <a:endParaRPr lang="en-IN" dirty="0"/>
                    </a:p>
                  </a:txBody>
                  <a:tcPr/>
                </a:tc>
              </a:tr>
              <a:tr h="4808220">
                <a:tc>
                  <a:txBody>
                    <a:bodyPr/>
                    <a:lstStyle/>
                    <a:p>
                      <a:r>
                        <a:rPr lang="en-IN" dirty="0" smtClean="0"/>
                        <a:t>2022</a:t>
                      </a:r>
                      <a:endParaRPr lang="en-IN" dirty="0"/>
                    </a:p>
                  </a:txBody>
                  <a:tcPr/>
                </a:tc>
                <a:tc>
                  <a:txBody>
                    <a:bodyPr/>
                    <a:lstStyle/>
                    <a:p>
                      <a:r>
                        <a:rPr lang="en-IN" u="none" dirty="0" err="1" smtClean="0">
                          <a:solidFill>
                            <a:schemeClr val="tx1"/>
                          </a:solidFill>
                        </a:rPr>
                        <a:t>Namrata</a:t>
                      </a:r>
                      <a:r>
                        <a:rPr lang="en-IN" u="none" dirty="0" smtClean="0">
                          <a:solidFill>
                            <a:schemeClr val="tx1"/>
                          </a:solidFill>
                        </a:rPr>
                        <a:t> </a:t>
                      </a:r>
                      <a:r>
                        <a:rPr lang="en-IN" u="none" dirty="0" err="1" smtClean="0">
                          <a:solidFill>
                            <a:schemeClr val="tx1"/>
                          </a:solidFill>
                        </a:rPr>
                        <a:t>Chaudhari</a:t>
                      </a:r>
                      <a:r>
                        <a:rPr lang="en-IN" u="none" dirty="0" smtClean="0">
                          <a:solidFill>
                            <a:schemeClr val="tx1"/>
                          </a:solidFill>
                        </a:rPr>
                        <a:t>; </a:t>
                      </a:r>
                      <a:r>
                        <a:rPr lang="en-IN" u="none" dirty="0" err="1" smtClean="0">
                          <a:solidFill>
                            <a:schemeClr val="tx1"/>
                          </a:solidFill>
                        </a:rPr>
                        <a:t>Reshu</a:t>
                      </a:r>
                      <a:r>
                        <a:rPr lang="en-IN" u="none" dirty="0" smtClean="0">
                          <a:solidFill>
                            <a:schemeClr val="tx1"/>
                          </a:solidFill>
                        </a:rPr>
                        <a:t> </a:t>
                      </a:r>
                      <a:r>
                        <a:rPr lang="en-IN" u="none" dirty="0" err="1" smtClean="0">
                          <a:solidFill>
                            <a:schemeClr val="tx1"/>
                          </a:solidFill>
                        </a:rPr>
                        <a:t>Agarwal</a:t>
                      </a:r>
                      <a:r>
                        <a:rPr lang="en-IN" u="none" dirty="0" smtClean="0">
                          <a:solidFill>
                            <a:schemeClr val="tx1"/>
                          </a:solidFill>
                        </a:rPr>
                        <a:t>; </a:t>
                      </a:r>
                      <a:r>
                        <a:rPr lang="en-IN" u="none" dirty="0" err="1" smtClean="0">
                          <a:solidFill>
                            <a:schemeClr val="tx1"/>
                          </a:solidFill>
                        </a:rPr>
                        <a:t>Meghna</a:t>
                      </a:r>
                      <a:r>
                        <a:rPr lang="en-IN" u="none" dirty="0" smtClean="0">
                          <a:solidFill>
                            <a:schemeClr val="tx1"/>
                          </a:solidFill>
                        </a:rPr>
                        <a:t> </a:t>
                      </a:r>
                      <a:r>
                        <a:rPr lang="en-IN" u="none" dirty="0" err="1" smtClean="0">
                          <a:solidFill>
                            <a:schemeClr val="tx1"/>
                          </a:solidFill>
                        </a:rPr>
                        <a:t>Narwade</a:t>
                      </a:r>
                      <a:r>
                        <a:rPr lang="en-IN" u="none" dirty="0" smtClean="0">
                          <a:solidFill>
                            <a:schemeClr val="tx1"/>
                          </a:solidFill>
                        </a:rPr>
                        <a:t>; </a:t>
                      </a:r>
                      <a:r>
                        <a:rPr lang="en-IN" u="none" dirty="0" err="1" smtClean="0">
                          <a:solidFill>
                            <a:schemeClr val="tx1"/>
                          </a:solidFill>
                        </a:rPr>
                        <a:t>Xinrui</a:t>
                      </a:r>
                      <a:r>
                        <a:rPr lang="en-IN" u="none" dirty="0" smtClean="0">
                          <a:solidFill>
                            <a:schemeClr val="tx1"/>
                          </a:solidFill>
                        </a:rPr>
                        <a:t> Yu; </a:t>
                      </a:r>
                      <a:r>
                        <a:rPr lang="en-IN" u="none" dirty="0" err="1" smtClean="0">
                          <a:solidFill>
                            <a:schemeClr val="tx1"/>
                          </a:solidFill>
                        </a:rPr>
                        <a:t>Jafar</a:t>
                      </a:r>
                      <a:r>
                        <a:rPr lang="en-IN" u="none" dirty="0" smtClean="0">
                          <a:solidFill>
                            <a:schemeClr val="tx1"/>
                          </a:solidFill>
                        </a:rPr>
                        <a:t> </a:t>
                      </a:r>
                      <a:r>
                        <a:rPr lang="en-IN" u="none" dirty="0" err="1" smtClean="0">
                          <a:solidFill>
                            <a:schemeClr val="tx1"/>
                          </a:solidFill>
                        </a:rPr>
                        <a:t>Saniie</a:t>
                      </a:r>
                      <a:endParaRPr lang="en-IN" u="none"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Artificial Intelligence System for Emotion Recognition and Text Analytics</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dk1"/>
                          </a:solidFill>
                          <a:effectLst/>
                          <a:latin typeface="+mn-lt"/>
                          <a:ea typeface="+mn-ea"/>
                          <a:cs typeface="+mn-cs"/>
                        </a:rPr>
                        <a:t>Journal</a:t>
                      </a:r>
                      <a:r>
                        <a:rPr lang="en-IN" sz="1800" b="0" kern="1200" dirty="0" smtClean="0">
                          <a:solidFill>
                            <a:schemeClr val="dk1"/>
                          </a:solidFill>
                          <a:effectLst/>
                          <a:latin typeface="+mn-lt"/>
                          <a:ea typeface="+mn-ea"/>
                          <a:cs typeface="+mn-cs"/>
                        </a:rPr>
                        <a:t>:   IEEE </a:t>
                      </a:r>
                      <a:r>
                        <a:rPr lang="en-IN" sz="1800" b="0" kern="1200" dirty="0" err="1" smtClean="0">
                          <a:solidFill>
                            <a:schemeClr val="dk1"/>
                          </a:solidFill>
                          <a:effectLst/>
                          <a:latin typeface="+mn-lt"/>
                          <a:ea typeface="+mn-ea"/>
                          <a:cs typeface="+mn-cs"/>
                        </a:rPr>
                        <a:t>Xplore</a:t>
                      </a:r>
                      <a:endParaRPr lang="en-IN" sz="1800" b="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Date</a:t>
                      </a:r>
                      <a:r>
                        <a:rPr lang="en-IN" sz="1800" b="1" i="0" kern="1200" baseline="0" dirty="0" smtClean="0">
                          <a:solidFill>
                            <a:schemeClr val="dk1"/>
                          </a:solidFill>
                          <a:effectLst/>
                          <a:latin typeface="+mn-lt"/>
                          <a:ea typeface="+mn-ea"/>
                          <a:cs typeface="+mn-cs"/>
                        </a:rPr>
                        <a:t>: </a:t>
                      </a:r>
                      <a:r>
                        <a:rPr lang="en-IN" sz="1800" b="0" i="0" kern="1200" dirty="0" smtClean="0">
                          <a:solidFill>
                            <a:schemeClr val="dk1"/>
                          </a:solidFill>
                          <a:effectLst/>
                          <a:latin typeface="+mn-lt"/>
                          <a:ea typeface="+mn-ea"/>
                          <a:cs typeface="+mn-cs"/>
                        </a:rPr>
                        <a:t>07 July 2022</a:t>
                      </a:r>
                      <a:endParaRPr lang="en-IN" sz="1800" b="0" kern="1200" dirty="0" smtClean="0">
                        <a:solidFill>
                          <a:schemeClr val="dk1"/>
                        </a:solidFill>
                        <a:effectLst/>
                        <a:latin typeface="+mn-lt"/>
                        <a:ea typeface="+mn-ea"/>
                        <a:cs typeface="+mn-cs"/>
                      </a:endParaRPr>
                    </a:p>
                  </a:txBody>
                  <a:tcPr/>
                </a:tc>
                <a:tc>
                  <a:txBody>
                    <a:bodyPr/>
                    <a:lstStyle/>
                    <a:p>
                      <a:r>
                        <a:rPr lang="en-IN" sz="1800" b="0" i="0" kern="1200" dirty="0" smtClean="0">
                          <a:solidFill>
                            <a:schemeClr val="dk1"/>
                          </a:solidFill>
                          <a:effectLst/>
                          <a:latin typeface="+mn-lt"/>
                          <a:ea typeface="+mn-ea"/>
                          <a:cs typeface="+mn-cs"/>
                        </a:rPr>
                        <a:t>Deep neural network (DNN) for classifying</a:t>
                      </a:r>
                      <a:r>
                        <a:rPr lang="en-IN" sz="1800" b="0" i="0" kern="1200" baseline="0" dirty="0" smtClean="0">
                          <a:solidFill>
                            <a:schemeClr val="dk1"/>
                          </a:solidFill>
                          <a:effectLst/>
                          <a:latin typeface="+mn-lt"/>
                          <a:ea typeface="+mn-ea"/>
                          <a:cs typeface="+mn-cs"/>
                        </a:rPr>
                        <a:t> </a:t>
                      </a:r>
                      <a:r>
                        <a:rPr lang="en-IN" sz="1800" b="0" i="0" kern="1200" dirty="0" smtClean="0">
                          <a:solidFill>
                            <a:schemeClr val="dk1"/>
                          </a:solidFill>
                          <a:effectLst/>
                          <a:latin typeface="+mn-lt"/>
                          <a:ea typeface="+mn-ea"/>
                          <a:cs typeface="+mn-cs"/>
                        </a:rPr>
                        <a:t>emotions based on features extracted from facial expressions</a:t>
                      </a:r>
                      <a:endParaRPr lang="en-IN" dirty="0"/>
                    </a:p>
                  </a:txBody>
                  <a:tcPr/>
                </a:tc>
                <a:tc>
                  <a:txBody>
                    <a:bodyPr/>
                    <a:lstStyle/>
                    <a:p>
                      <a:r>
                        <a:rPr lang="en-IN" b="1" dirty="0" smtClean="0"/>
                        <a:t>Merits:</a:t>
                      </a:r>
                      <a:r>
                        <a:rPr lang="en-IN" b="1" baseline="0" dirty="0" smtClean="0"/>
                        <a:t> </a:t>
                      </a:r>
                      <a:r>
                        <a:rPr lang="en-IN" sz="1800" b="0" i="0" kern="1200" dirty="0" smtClean="0">
                          <a:solidFill>
                            <a:schemeClr val="dk1"/>
                          </a:solidFill>
                          <a:effectLst/>
                          <a:latin typeface="+mn-lt"/>
                          <a:ea typeface="+mn-ea"/>
                          <a:cs typeface="+mn-cs"/>
                        </a:rPr>
                        <a:t>accuracy of about 86.75%, The integrated system extracts video and audio simultaneously with a frame rate of 4-5 fps.</a:t>
                      </a:r>
                    </a:p>
                    <a:p>
                      <a:r>
                        <a:rPr lang="en-IN" sz="1800" b="1" i="0" kern="1200" dirty="0" smtClean="0">
                          <a:solidFill>
                            <a:schemeClr val="dk1"/>
                          </a:solidFill>
                          <a:effectLst/>
                          <a:latin typeface="+mn-lt"/>
                          <a:ea typeface="+mn-ea"/>
                          <a:cs typeface="+mn-cs"/>
                        </a:rPr>
                        <a:t>Demerits: </a:t>
                      </a:r>
                      <a:r>
                        <a:rPr lang="en-IN" sz="1800" b="0" i="0" kern="1200" dirty="0" smtClean="0">
                          <a:solidFill>
                            <a:schemeClr val="dk1"/>
                          </a:solidFill>
                          <a:effectLst/>
                          <a:latin typeface="+mn-lt"/>
                          <a:ea typeface="+mn-ea"/>
                          <a:cs typeface="+mn-cs"/>
                        </a:rPr>
                        <a:t>The emotion classified using speech is only three</a:t>
                      </a:r>
                      <a:r>
                        <a:rPr lang="en-IN" sz="1800" b="0" i="0" kern="1200" baseline="0" dirty="0" smtClean="0">
                          <a:solidFill>
                            <a:schemeClr val="dk1"/>
                          </a:solidFill>
                          <a:effectLst/>
                          <a:latin typeface="+mn-lt"/>
                          <a:ea typeface="+mn-ea"/>
                          <a:cs typeface="+mn-cs"/>
                        </a:rPr>
                        <a:t> types(</a:t>
                      </a:r>
                      <a:r>
                        <a:rPr lang="en-IN" sz="1800" b="0" i="0" kern="1200" baseline="0" dirty="0" err="1" smtClean="0">
                          <a:solidFill>
                            <a:schemeClr val="dk1"/>
                          </a:solidFill>
                          <a:effectLst/>
                          <a:latin typeface="+mn-lt"/>
                          <a:ea typeface="+mn-ea"/>
                          <a:cs typeface="+mn-cs"/>
                        </a:rPr>
                        <a:t>positive,negative,neutral</a:t>
                      </a:r>
                      <a:r>
                        <a:rPr lang="en-IN" sz="1800" b="0" i="0" kern="1200" baseline="0" dirty="0" smtClean="0">
                          <a:solidFill>
                            <a:schemeClr val="dk1"/>
                          </a:solidFill>
                          <a:effectLst/>
                          <a:latin typeface="+mn-lt"/>
                          <a:ea typeface="+mn-ea"/>
                          <a:cs typeface="+mn-cs"/>
                        </a:rPr>
                        <a:t>)</a:t>
                      </a:r>
                      <a:endParaRPr lang="en-IN" b="1" dirty="0"/>
                    </a:p>
                  </a:txBody>
                  <a:tcPr/>
                </a:tc>
                <a:tc>
                  <a:txBody>
                    <a:bodyPr/>
                    <a:lstStyle/>
                    <a:p>
                      <a:r>
                        <a:rPr lang="en-IN" dirty="0" smtClean="0"/>
                        <a:t>Types of emotions</a:t>
                      </a:r>
                      <a:r>
                        <a:rPr lang="en-IN" baseline="0" dirty="0" smtClean="0"/>
                        <a:t> can be increased.</a:t>
                      </a:r>
                      <a:endParaRPr lang="en-IN" dirty="0"/>
                    </a:p>
                  </a:txBody>
                  <a:tcPr/>
                </a:tc>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0FCACADF-1635-558B-04DA-FD992F91EEEC}"/>
              </a:ext>
            </a:extLst>
          </p:cNvPr>
          <p:cNvSpPr>
            <a:spLocks noGrp="1"/>
          </p:cNvSpPr>
          <p:nvPr>
            <p:ph type="dt" sz="half" idx="10"/>
          </p:nvPr>
        </p:nvSpPr>
        <p:spPr/>
        <p:txBody>
          <a:bodyPr/>
          <a:lstStyle/>
          <a:p>
            <a:r>
              <a:rPr lang="en-IN" dirty="0" smtClean="0"/>
              <a:t>10-04-2023</a:t>
            </a:r>
            <a:endParaRPr lang="en-IN" dirty="0"/>
          </a:p>
        </p:txBody>
      </p:sp>
      <p:sp>
        <p:nvSpPr>
          <p:cNvPr id="6" name="Slide Number Placeholder 5">
            <a:extLst>
              <a:ext uri="{FF2B5EF4-FFF2-40B4-BE49-F238E27FC236}">
                <a16:creationId xmlns=""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4193724161"/>
              </p:ext>
            </p:extLst>
          </p:nvPr>
        </p:nvGraphicFramePr>
        <p:xfrm>
          <a:off x="247650" y="873125"/>
          <a:ext cx="8769350" cy="5732711"/>
        </p:xfrm>
        <a:graphic>
          <a:graphicData uri="http://schemas.openxmlformats.org/drawingml/2006/table">
            <a:tbl>
              <a:tblPr firstRow="1" bandRow="1">
                <a:tableStyleId>{073A0DAA-6AF3-43AB-8588-CEC1D06C72B9}</a:tableStyleId>
              </a:tblPr>
              <a:tblGrid>
                <a:gridCol w="730250"/>
                <a:gridCol w="1193800"/>
                <a:gridCol w="1663700"/>
                <a:gridCol w="1358900"/>
                <a:gridCol w="1905000"/>
                <a:gridCol w="1917700"/>
              </a:tblGrid>
              <a:tr h="703511">
                <a:tc>
                  <a:txBody>
                    <a:bodyPr/>
                    <a:lstStyle/>
                    <a:p>
                      <a:r>
                        <a:rPr lang="en-IN" dirty="0" smtClean="0"/>
                        <a:t>Year</a:t>
                      </a:r>
                      <a:endParaRPr lang="en-IN" dirty="0"/>
                    </a:p>
                  </a:txBody>
                  <a:tcPr/>
                </a:tc>
                <a:tc>
                  <a:txBody>
                    <a:bodyPr/>
                    <a:lstStyle/>
                    <a:p>
                      <a:r>
                        <a:rPr lang="en-IN" dirty="0" smtClean="0"/>
                        <a:t>Author</a:t>
                      </a:r>
                      <a:endParaRPr lang="en-IN" dirty="0"/>
                    </a:p>
                  </a:txBody>
                  <a:tcPr/>
                </a:tc>
                <a:tc>
                  <a:txBody>
                    <a:bodyPr/>
                    <a:lstStyle/>
                    <a:p>
                      <a:r>
                        <a:rPr lang="en-IN" dirty="0" smtClean="0"/>
                        <a:t>Title</a:t>
                      </a:r>
                      <a:endParaRPr lang="en-IN" dirty="0"/>
                    </a:p>
                  </a:txBody>
                  <a:tcPr/>
                </a:tc>
                <a:tc>
                  <a:txBody>
                    <a:bodyPr/>
                    <a:lstStyle/>
                    <a:p>
                      <a:r>
                        <a:rPr lang="en-IN" dirty="0" smtClean="0"/>
                        <a:t>Methodology</a:t>
                      </a:r>
                      <a:endParaRPr lang="en-IN" dirty="0"/>
                    </a:p>
                  </a:txBody>
                  <a:tcPr/>
                </a:tc>
                <a:tc>
                  <a:txBody>
                    <a:bodyPr/>
                    <a:lstStyle/>
                    <a:p>
                      <a:r>
                        <a:rPr lang="en-IN" dirty="0" smtClean="0"/>
                        <a:t>Merits and Demerits</a:t>
                      </a:r>
                      <a:endParaRPr lang="en-IN" dirty="0"/>
                    </a:p>
                  </a:txBody>
                  <a:tcPr/>
                </a:tc>
                <a:tc>
                  <a:txBody>
                    <a:bodyPr/>
                    <a:lstStyle/>
                    <a:p>
                      <a:r>
                        <a:rPr lang="en-IN" dirty="0" smtClean="0"/>
                        <a:t>Future scope</a:t>
                      </a:r>
                      <a:endParaRPr lang="en-IN" dirty="0"/>
                    </a:p>
                  </a:txBody>
                  <a:tcPr/>
                </a:tc>
              </a:tr>
              <a:tr h="3781154">
                <a:tc>
                  <a:txBody>
                    <a:bodyPr/>
                    <a:lstStyle/>
                    <a:p>
                      <a:r>
                        <a:rPr lang="en-IN" dirty="0" smtClean="0"/>
                        <a:t>2022</a:t>
                      </a:r>
                      <a:endParaRPr lang="en-IN" dirty="0"/>
                    </a:p>
                  </a:txBody>
                  <a:tcPr/>
                </a:tc>
                <a:tc>
                  <a:txBody>
                    <a:bodyPr/>
                    <a:lstStyle/>
                    <a:p>
                      <a:r>
                        <a:rPr lang="en-IN" u="none" dirty="0" smtClean="0">
                          <a:solidFill>
                            <a:schemeClr val="tx1"/>
                          </a:solidFill>
                        </a:rPr>
                        <a:t>Samuel </a:t>
                      </a:r>
                      <a:r>
                        <a:rPr lang="en-IN" u="none" dirty="0" err="1" smtClean="0">
                          <a:solidFill>
                            <a:schemeClr val="tx1"/>
                          </a:solidFill>
                        </a:rPr>
                        <a:t>Kakuba</a:t>
                      </a:r>
                      <a:r>
                        <a:rPr lang="en-IN" u="none" dirty="0" smtClean="0">
                          <a:solidFill>
                            <a:schemeClr val="tx1"/>
                          </a:solidFill>
                        </a:rPr>
                        <a:t>; </a:t>
                      </a:r>
                      <a:r>
                        <a:rPr lang="en-IN" u="none" dirty="0" err="1" smtClean="0">
                          <a:solidFill>
                            <a:schemeClr val="tx1"/>
                          </a:solidFill>
                        </a:rPr>
                        <a:t>Alwin</a:t>
                      </a:r>
                      <a:r>
                        <a:rPr lang="en-IN" u="none" dirty="0" smtClean="0">
                          <a:solidFill>
                            <a:schemeClr val="tx1"/>
                          </a:solidFill>
                        </a:rPr>
                        <a:t> </a:t>
                      </a:r>
                      <a:r>
                        <a:rPr lang="en-IN" u="none" dirty="0" err="1" smtClean="0">
                          <a:solidFill>
                            <a:schemeClr val="tx1"/>
                          </a:solidFill>
                        </a:rPr>
                        <a:t>Poulose</a:t>
                      </a:r>
                      <a:r>
                        <a:rPr lang="en-IN" u="none" dirty="0" smtClean="0">
                          <a:solidFill>
                            <a:schemeClr val="tx1"/>
                          </a:solidFill>
                        </a:rPr>
                        <a:t>; Dong </a:t>
                      </a:r>
                      <a:r>
                        <a:rPr lang="en-IN" u="none" dirty="0" err="1" smtClean="0">
                          <a:solidFill>
                            <a:schemeClr val="tx1"/>
                          </a:solidFill>
                        </a:rPr>
                        <a:t>Seog</a:t>
                      </a:r>
                      <a:r>
                        <a:rPr lang="en-IN" u="none" dirty="0" smtClean="0">
                          <a:solidFill>
                            <a:schemeClr val="tx1"/>
                          </a:solidFill>
                        </a:rPr>
                        <a:t> Han</a:t>
                      </a:r>
                      <a:endParaRPr lang="en-IN" u="none"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Deep Learning-Based Speech Emotion Recognition Using Multi-Level Fusion of Concurrent Features</a:t>
                      </a:r>
                    </a:p>
                    <a:p>
                      <a:r>
                        <a:rPr lang="en-IN" sz="1800" b="1" kern="1200" dirty="0" smtClean="0">
                          <a:solidFill>
                            <a:schemeClr val="dk1"/>
                          </a:solidFill>
                          <a:effectLst/>
                          <a:latin typeface="+mn-lt"/>
                          <a:ea typeface="+mn-ea"/>
                          <a:cs typeface="+mn-cs"/>
                        </a:rPr>
                        <a:t>Journal</a:t>
                      </a:r>
                      <a:r>
                        <a:rPr lang="en-IN" sz="1800" b="0" kern="1200" dirty="0" smtClean="0">
                          <a:solidFill>
                            <a:schemeClr val="dk1"/>
                          </a:solidFill>
                          <a:effectLst/>
                          <a:latin typeface="+mn-lt"/>
                          <a:ea typeface="+mn-ea"/>
                          <a:cs typeface="+mn-cs"/>
                        </a:rPr>
                        <a:t>:   IEEE Access ( Volume: 10) </a:t>
                      </a:r>
                      <a:r>
                        <a:rPr lang="en-IN" sz="1800" b="1" i="0" kern="1200" dirty="0" smtClean="0">
                          <a:solidFill>
                            <a:schemeClr val="dk1"/>
                          </a:solidFill>
                          <a:effectLst/>
                          <a:latin typeface="+mn-lt"/>
                          <a:ea typeface="+mn-ea"/>
                          <a:cs typeface="+mn-cs"/>
                        </a:rPr>
                        <a:t>Page(s): </a:t>
                      </a:r>
                      <a:r>
                        <a:rPr lang="en-IN" sz="1800" b="0" i="0" kern="1200" dirty="0" smtClean="0">
                          <a:solidFill>
                            <a:schemeClr val="dk1"/>
                          </a:solidFill>
                          <a:effectLst/>
                          <a:latin typeface="+mn-lt"/>
                          <a:ea typeface="+mn-ea"/>
                          <a:cs typeface="+mn-cs"/>
                        </a:rPr>
                        <a:t>125538 - 125551</a:t>
                      </a:r>
                    </a:p>
                    <a:p>
                      <a:r>
                        <a:rPr lang="en-IN" sz="1800" b="1" i="0" kern="1200" dirty="0" smtClean="0">
                          <a:solidFill>
                            <a:schemeClr val="dk1"/>
                          </a:solidFill>
                          <a:effectLst/>
                          <a:latin typeface="+mn-lt"/>
                          <a:ea typeface="+mn-ea"/>
                          <a:cs typeface="+mn-cs"/>
                        </a:rPr>
                        <a:t>Date of Publication:</a:t>
                      </a:r>
                      <a:r>
                        <a:rPr lang="en-IN" sz="1800" b="0" i="0" kern="1200" dirty="0" smtClean="0">
                          <a:solidFill>
                            <a:schemeClr val="dk1"/>
                          </a:solidFill>
                          <a:effectLst/>
                          <a:latin typeface="+mn-lt"/>
                          <a:ea typeface="+mn-ea"/>
                          <a:cs typeface="+mn-cs"/>
                        </a:rPr>
                        <a:t> 30 November 2022</a:t>
                      </a:r>
                    </a:p>
                    <a:p>
                      <a:endParaRPr lang="en-IN" u="none" dirty="0">
                        <a:solidFill>
                          <a:schemeClr val="tx1"/>
                        </a:solidFill>
                      </a:endParaRPr>
                    </a:p>
                  </a:txBody>
                  <a:tcPr/>
                </a:tc>
                <a:tc>
                  <a:txBody>
                    <a:bodyPr/>
                    <a:lstStyle/>
                    <a:p>
                      <a:r>
                        <a:rPr lang="en-IN" sz="1800" b="0" i="0" kern="1200" dirty="0" smtClean="0">
                          <a:solidFill>
                            <a:schemeClr val="dk1"/>
                          </a:solidFill>
                          <a:effectLst/>
                          <a:latin typeface="+mn-lt"/>
                          <a:ea typeface="+mn-ea"/>
                          <a:cs typeface="+mn-cs"/>
                        </a:rPr>
                        <a:t>Multi-level fusion first at the LFLB level, uses a combination of dilated causal convolutions (DCC), Bi LSTM, transformer encoders (TE), multi-head and self-attention mechanisms</a:t>
                      </a:r>
                      <a:endParaRPr lang="en-IN" dirty="0"/>
                    </a:p>
                  </a:txBody>
                  <a:tcPr/>
                </a:tc>
                <a:tc>
                  <a:txBody>
                    <a:bodyPr/>
                    <a:lstStyle/>
                    <a:p>
                      <a:r>
                        <a:rPr lang="en-IN" b="1" dirty="0" smtClean="0"/>
                        <a:t>Merits: </a:t>
                      </a:r>
                      <a:r>
                        <a:rPr lang="en-IN" sz="1800" b="0" i="0" kern="1200" dirty="0" smtClean="0">
                          <a:solidFill>
                            <a:schemeClr val="dk1"/>
                          </a:solidFill>
                          <a:effectLst/>
                          <a:latin typeface="+mn-lt"/>
                          <a:ea typeface="+mn-ea"/>
                          <a:cs typeface="+mn-cs"/>
                        </a:rPr>
                        <a:t>achieves 75.50% and 75.82% of weighted and </a:t>
                      </a:r>
                      <a:r>
                        <a:rPr lang="en-IN" sz="1800" b="0" i="0" kern="1200" dirty="0" err="1" smtClean="0">
                          <a:solidFill>
                            <a:schemeClr val="dk1"/>
                          </a:solidFill>
                          <a:effectLst/>
                          <a:latin typeface="+mn-lt"/>
                          <a:ea typeface="+mn-ea"/>
                          <a:cs typeface="+mn-cs"/>
                        </a:rPr>
                        <a:t>unweighted</a:t>
                      </a:r>
                      <a:r>
                        <a:rPr lang="en-IN" sz="1800" b="0" i="0" kern="1200" dirty="0" smtClean="0">
                          <a:solidFill>
                            <a:schemeClr val="dk1"/>
                          </a:solidFill>
                          <a:effectLst/>
                          <a:latin typeface="+mn-lt"/>
                          <a:ea typeface="+mn-ea"/>
                          <a:cs typeface="+mn-cs"/>
                        </a:rPr>
                        <a:t> accuracy, 75.32% and 75.57% of recall and F1 score respectively.</a:t>
                      </a:r>
                    </a:p>
                    <a:p>
                      <a:endParaRPr lang="en-IN" sz="1800" b="0" i="0" kern="1200" dirty="0" smtClean="0">
                        <a:solidFill>
                          <a:schemeClr val="dk1"/>
                        </a:solidFill>
                        <a:effectLst/>
                        <a:latin typeface="+mn-lt"/>
                        <a:ea typeface="+mn-ea"/>
                        <a:cs typeface="+mn-cs"/>
                      </a:endParaRPr>
                    </a:p>
                    <a:p>
                      <a:r>
                        <a:rPr lang="en-IN" sz="1800" b="1" i="0" kern="1200" dirty="0" smtClean="0">
                          <a:solidFill>
                            <a:schemeClr val="dk1"/>
                          </a:solidFill>
                          <a:effectLst/>
                          <a:latin typeface="+mn-lt"/>
                          <a:ea typeface="+mn-ea"/>
                          <a:cs typeface="+mn-cs"/>
                        </a:rPr>
                        <a:t>Demerits: </a:t>
                      </a:r>
                      <a:r>
                        <a:rPr lang="en-IN" sz="1800" b="0" i="0" kern="1200" dirty="0" smtClean="0">
                          <a:solidFill>
                            <a:schemeClr val="dk1"/>
                          </a:solidFill>
                          <a:effectLst/>
                          <a:latin typeface="+mn-lt"/>
                          <a:ea typeface="+mn-ea"/>
                          <a:cs typeface="+mn-cs"/>
                        </a:rPr>
                        <a:t>F1 score</a:t>
                      </a:r>
                      <a:r>
                        <a:rPr lang="en-IN" sz="1800" b="0" i="0" kern="1200" baseline="0" dirty="0" smtClean="0">
                          <a:solidFill>
                            <a:schemeClr val="dk1"/>
                          </a:solidFill>
                          <a:effectLst/>
                          <a:latin typeface="+mn-lt"/>
                          <a:ea typeface="+mn-ea"/>
                          <a:cs typeface="+mn-cs"/>
                        </a:rPr>
                        <a:t> is not </a:t>
                      </a:r>
                      <a:r>
                        <a:rPr lang="en-IN" sz="1800" b="0" i="0" kern="1200" baseline="0" dirty="0" err="1" smtClean="0">
                          <a:solidFill>
                            <a:schemeClr val="dk1"/>
                          </a:solidFill>
                          <a:effectLst/>
                          <a:latin typeface="+mn-lt"/>
                          <a:ea typeface="+mn-ea"/>
                          <a:cs typeface="+mn-cs"/>
                        </a:rPr>
                        <a:t>upto</a:t>
                      </a:r>
                      <a:r>
                        <a:rPr lang="en-IN" sz="1800" b="0" i="0" kern="1200" baseline="0" dirty="0" smtClean="0">
                          <a:solidFill>
                            <a:schemeClr val="dk1"/>
                          </a:solidFill>
                          <a:effectLst/>
                          <a:latin typeface="+mn-lt"/>
                          <a:ea typeface="+mn-ea"/>
                          <a:cs typeface="+mn-cs"/>
                        </a:rPr>
                        <a:t> the mark</a:t>
                      </a:r>
                      <a:endParaRPr lang="en-IN" b="1" dirty="0"/>
                    </a:p>
                  </a:txBody>
                  <a:tcPr/>
                </a:tc>
                <a:tc>
                  <a:txBody>
                    <a:bodyPr/>
                    <a:lstStyle/>
                    <a:p>
                      <a:r>
                        <a:rPr lang="en-IN" sz="1800" b="0" i="0" kern="1200" dirty="0" smtClean="0">
                          <a:solidFill>
                            <a:schemeClr val="dk1"/>
                          </a:solidFill>
                          <a:effectLst/>
                          <a:latin typeface="+mn-lt"/>
                          <a:ea typeface="+mn-ea"/>
                          <a:cs typeface="+mn-cs"/>
                        </a:rPr>
                        <a:t>Explore concurrent feature learning of spatial, temporal and semantic tendencies in all modalities for emotion recognition</a:t>
                      </a:r>
                      <a:endParaRPr lang="en-IN" dirty="0"/>
                    </a:p>
                  </a:txBody>
                  <a:tcPr/>
                </a:tc>
              </a:tr>
            </a:tbl>
          </a:graphicData>
        </a:graphic>
      </p:graphicFrame>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3152283839"/>
              </p:ext>
            </p:extLst>
          </p:nvPr>
        </p:nvGraphicFramePr>
        <p:xfrm>
          <a:off x="336550" y="1368425"/>
          <a:ext cx="8439150" cy="4303796"/>
        </p:xfrm>
        <a:graphic>
          <a:graphicData uri="http://schemas.openxmlformats.org/drawingml/2006/table">
            <a:tbl>
              <a:tblPr firstRow="1" bandRow="1">
                <a:tableStyleId>{073A0DAA-6AF3-43AB-8588-CEC1D06C72B9}</a:tableStyleId>
              </a:tblPr>
              <a:tblGrid>
                <a:gridCol w="755650"/>
                <a:gridCol w="1308100"/>
                <a:gridCol w="1574800"/>
                <a:gridCol w="1841500"/>
                <a:gridCol w="1841500"/>
                <a:gridCol w="1117600"/>
              </a:tblGrid>
              <a:tr h="606850">
                <a:tc>
                  <a:txBody>
                    <a:bodyPr/>
                    <a:lstStyle/>
                    <a:p>
                      <a:pPr marL="0" marR="0" lvl="0" indent="0" algn="l" rtl="0">
                        <a:spcBef>
                          <a:spcPts val="0"/>
                        </a:spcBef>
                        <a:spcAft>
                          <a:spcPts val="0"/>
                        </a:spcAft>
                        <a:buNone/>
                      </a:pPr>
                      <a:r>
                        <a:rPr lang="en-IN" sz="1800" dirty="0"/>
                        <a:t>Year</a:t>
                      </a:r>
                      <a:endParaRPr sz="1800" dirty="0"/>
                    </a:p>
                  </a:txBody>
                  <a:tcPr marL="91450" marR="91450" marT="45725" marB="45725"/>
                </a:tc>
                <a:tc>
                  <a:txBody>
                    <a:bodyPr/>
                    <a:lstStyle/>
                    <a:p>
                      <a:pPr marL="0" marR="0" lvl="0" indent="0" algn="l" rtl="0">
                        <a:spcBef>
                          <a:spcPts val="0"/>
                        </a:spcBef>
                        <a:spcAft>
                          <a:spcPts val="0"/>
                        </a:spcAft>
                        <a:buNone/>
                      </a:pPr>
                      <a:r>
                        <a:rPr lang="en-IN" sz="1800" dirty="0"/>
                        <a:t>Author</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t>Title</a:t>
                      </a:r>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IN" sz="1800" dirty="0"/>
                        <a:t>Methodology</a:t>
                      </a:r>
                      <a:endParaRPr sz="1800" dirty="0"/>
                    </a:p>
                  </a:txBody>
                  <a:tcPr marL="91450" marR="91450" marT="45725" marB="45725"/>
                </a:tc>
                <a:tc>
                  <a:txBody>
                    <a:bodyPr/>
                    <a:lstStyle/>
                    <a:p>
                      <a:pPr marL="0" marR="0" lvl="0" indent="0" algn="l" rtl="0">
                        <a:spcBef>
                          <a:spcPts val="0"/>
                        </a:spcBef>
                        <a:spcAft>
                          <a:spcPts val="0"/>
                        </a:spcAft>
                        <a:buNone/>
                      </a:pPr>
                      <a:r>
                        <a:rPr lang="en-IN" sz="1800"/>
                        <a:t>Merits and Demerits</a:t>
                      </a:r>
                      <a:endParaRPr sz="1800"/>
                    </a:p>
                  </a:txBody>
                  <a:tcPr marL="91450" marR="91450" marT="45725" marB="45725"/>
                </a:tc>
                <a:tc>
                  <a:txBody>
                    <a:bodyPr/>
                    <a:lstStyle/>
                    <a:p>
                      <a:pPr marL="0" marR="0" lvl="0" indent="0" algn="l" rtl="0">
                        <a:spcBef>
                          <a:spcPts val="0"/>
                        </a:spcBef>
                        <a:spcAft>
                          <a:spcPts val="0"/>
                        </a:spcAft>
                        <a:buNone/>
                      </a:pPr>
                      <a:r>
                        <a:rPr lang="en-IN" sz="1800"/>
                        <a:t>Future scope</a:t>
                      </a:r>
                      <a:endParaRPr sz="1800"/>
                    </a:p>
                  </a:txBody>
                  <a:tcPr marL="91450" marR="91450" marT="45725" marB="45725"/>
                </a:tc>
              </a:tr>
              <a:tr h="3261675">
                <a:tc>
                  <a:txBody>
                    <a:bodyPr/>
                    <a:lstStyle/>
                    <a:p>
                      <a:pPr marL="0" marR="0" lvl="0" indent="0" algn="l" rtl="0">
                        <a:spcBef>
                          <a:spcPts val="0"/>
                        </a:spcBef>
                        <a:spcAft>
                          <a:spcPts val="0"/>
                        </a:spcAft>
                        <a:buNone/>
                      </a:pPr>
                      <a:r>
                        <a:rPr lang="en-IN" sz="1800" dirty="0"/>
                        <a:t>2022</a:t>
                      </a:r>
                      <a:endParaRPr sz="1800" dirty="0"/>
                    </a:p>
                  </a:txBody>
                  <a:tcPr marL="91450" marR="91450" marT="45725" marB="45725"/>
                </a:tc>
                <a:tc>
                  <a:txBody>
                    <a:bodyPr/>
                    <a:lstStyle/>
                    <a:p>
                      <a:pPr marL="0" marR="0" lvl="0" indent="0" algn="l" rtl="0">
                        <a:spcBef>
                          <a:spcPts val="0"/>
                        </a:spcBef>
                        <a:spcAft>
                          <a:spcPts val="0"/>
                        </a:spcAft>
                        <a:buNone/>
                      </a:pPr>
                      <a:r>
                        <a:rPr lang="en-IN" sz="1750" dirty="0" err="1" smtClean="0">
                          <a:uFill>
                            <a:noFill/>
                          </a:uFill>
                        </a:rPr>
                        <a:t>N.Susithra</a:t>
                      </a:r>
                      <a:r>
                        <a:rPr lang="en-IN" sz="1750" dirty="0" smtClean="0">
                          <a:uFill>
                            <a:noFill/>
                          </a:uFill>
                        </a:rPr>
                        <a:t>; </a:t>
                      </a:r>
                      <a:r>
                        <a:rPr lang="en-IN" sz="1750" dirty="0" err="1" smtClean="0">
                          <a:uFill>
                            <a:noFill/>
                          </a:uFill>
                        </a:rPr>
                        <a:t>K.Rajalaksmi</a:t>
                      </a:r>
                      <a:r>
                        <a:rPr lang="en-IN" sz="1750" dirty="0" smtClean="0">
                          <a:uFill>
                            <a:noFill/>
                          </a:uFill>
                        </a:rPr>
                        <a:t>; </a:t>
                      </a:r>
                    </a:p>
                    <a:p>
                      <a:pPr marL="0" marR="0" lvl="0" indent="0" algn="l" rtl="0">
                        <a:spcBef>
                          <a:spcPts val="0"/>
                        </a:spcBef>
                        <a:spcAft>
                          <a:spcPts val="0"/>
                        </a:spcAft>
                        <a:buNone/>
                      </a:pPr>
                      <a:r>
                        <a:rPr lang="en-IN" sz="1750" dirty="0" err="1" smtClean="0">
                          <a:uFill>
                            <a:noFill/>
                          </a:uFill>
                        </a:rPr>
                        <a:t>P.Ashwath</a:t>
                      </a:r>
                      <a:r>
                        <a:rPr lang="en-IN" sz="1750" dirty="0" smtClean="0">
                          <a:uFill>
                            <a:noFill/>
                          </a:uFill>
                        </a:rPr>
                        <a:t>;</a:t>
                      </a:r>
                    </a:p>
                    <a:p>
                      <a:pPr marL="0" marR="0" lvl="0" indent="0" algn="l" rtl="0">
                        <a:spcBef>
                          <a:spcPts val="0"/>
                        </a:spcBef>
                        <a:spcAft>
                          <a:spcPts val="0"/>
                        </a:spcAft>
                        <a:buNone/>
                      </a:pPr>
                      <a:r>
                        <a:rPr lang="en-IN" sz="1750" dirty="0" smtClean="0">
                          <a:uFill>
                            <a:noFill/>
                          </a:uFill>
                        </a:rPr>
                        <a:t>B. Ajay;</a:t>
                      </a:r>
                    </a:p>
                    <a:p>
                      <a:pPr marL="0" marR="0" lvl="0" indent="0" algn="l" rtl="0">
                        <a:spcBef>
                          <a:spcPts val="0"/>
                        </a:spcBef>
                        <a:spcAft>
                          <a:spcPts val="0"/>
                        </a:spcAft>
                        <a:buNone/>
                      </a:pPr>
                      <a:r>
                        <a:rPr lang="en-IN" sz="1750" dirty="0" smtClean="0">
                          <a:uFill>
                            <a:noFill/>
                          </a:uFill>
                        </a:rPr>
                        <a:t>D. </a:t>
                      </a:r>
                      <a:r>
                        <a:rPr lang="en-IN" sz="1750" dirty="0" err="1" smtClean="0">
                          <a:uFill>
                            <a:noFill/>
                          </a:uFill>
                        </a:rPr>
                        <a:t>Rohit</a:t>
                      </a:r>
                      <a:r>
                        <a:rPr lang="en-IN" sz="1750" dirty="0" smtClean="0">
                          <a:uFill>
                            <a:noFill/>
                          </a:uFill>
                        </a:rPr>
                        <a:t>; </a:t>
                      </a:r>
                    </a:p>
                    <a:p>
                      <a:pPr marL="0" marR="0" lvl="0" indent="0" algn="l" rtl="0">
                        <a:spcBef>
                          <a:spcPts val="0"/>
                        </a:spcBef>
                        <a:spcAft>
                          <a:spcPts val="0"/>
                        </a:spcAft>
                        <a:buNone/>
                      </a:pPr>
                      <a:r>
                        <a:rPr lang="en-IN" sz="1750" dirty="0" smtClean="0">
                          <a:uFill>
                            <a:noFill/>
                          </a:uFill>
                        </a:rPr>
                        <a:t>S. </a:t>
                      </a:r>
                      <a:r>
                        <a:rPr lang="en-IN" sz="1750" dirty="0" err="1" smtClean="0">
                          <a:uFill>
                            <a:noFill/>
                          </a:uFill>
                        </a:rPr>
                        <a:t>Stewaugh</a:t>
                      </a:r>
                      <a:endParaRPr lang="en-IN" sz="1750" dirty="0">
                        <a:uFill>
                          <a:noFill/>
                        </a:uFill>
                      </a:endParaRPr>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IN" sz="1800" dirty="0" smtClean="0"/>
                        <a:t>Speech based Emotion Recognition and Gender Identification using FNN and CNN Models</a:t>
                      </a:r>
                    </a:p>
                    <a:p>
                      <a:pPr marL="0" marR="0" lvl="0" indent="0" algn="l" rtl="0">
                        <a:lnSpc>
                          <a:spcPct val="100000"/>
                        </a:lnSpc>
                        <a:spcBef>
                          <a:spcPts val="0"/>
                        </a:spcBef>
                        <a:spcAft>
                          <a:spcPts val="0"/>
                        </a:spcAft>
                        <a:buClr>
                          <a:schemeClr val="dk1"/>
                        </a:buClr>
                        <a:buSzPts val="1800"/>
                        <a:buFont typeface="Century Gothic"/>
                        <a:buNone/>
                      </a:pPr>
                      <a:r>
                        <a:rPr lang="en-IN" sz="1800" b="1" dirty="0" smtClean="0">
                          <a:sym typeface="Century Gothic"/>
                        </a:rPr>
                        <a:t>Journal:   </a:t>
                      </a:r>
                      <a:r>
                        <a:rPr lang="en-IN" sz="1800" dirty="0" smtClean="0">
                          <a:sym typeface="Century Gothic"/>
                        </a:rPr>
                        <a:t>IEEE Access </a:t>
                      </a:r>
                      <a:endParaRPr lang="en-IN" sz="1800" dirty="0" smtClean="0"/>
                    </a:p>
                    <a:p>
                      <a:pPr marL="0" marR="0" lvl="0" indent="0" algn="l" rtl="0">
                        <a:lnSpc>
                          <a:spcPct val="100000"/>
                        </a:lnSpc>
                        <a:spcBef>
                          <a:spcPts val="0"/>
                        </a:spcBef>
                        <a:spcAft>
                          <a:spcPts val="0"/>
                        </a:spcAft>
                        <a:buClr>
                          <a:schemeClr val="dk1"/>
                        </a:buClr>
                        <a:buSzPts val="1800"/>
                        <a:buFont typeface="Century Gothic"/>
                        <a:buNone/>
                      </a:pPr>
                      <a:r>
                        <a:rPr lang="en-IN" sz="1800" b="1" dirty="0" smtClean="0">
                          <a:sym typeface="Century Gothic"/>
                        </a:rPr>
                        <a:t>Date: </a:t>
                      </a:r>
                      <a:r>
                        <a:rPr lang="en-IN" sz="1800" dirty="0" smtClean="0"/>
                        <a:t>15 July </a:t>
                      </a:r>
                      <a:r>
                        <a:rPr lang="en-IN" sz="1800" dirty="0" smtClean="0">
                          <a:sym typeface="Century Gothic"/>
                        </a:rPr>
                        <a:t>2022</a:t>
                      </a:r>
                    </a:p>
                    <a:p>
                      <a:pPr marL="0" marR="0" lvl="0" indent="0" algn="l" rtl="0">
                        <a:spcBef>
                          <a:spcPts val="0"/>
                        </a:spcBef>
                        <a:spcAft>
                          <a:spcPts val="0"/>
                        </a:spcAft>
                        <a:buNone/>
                      </a:pPr>
                      <a:endParaRPr lang="en-IN" sz="1750" dirty="0">
                        <a:uFill>
                          <a:noFill/>
                        </a:uFill>
                      </a:endParaRPr>
                    </a:p>
                  </a:txBody>
                  <a:tcPr marL="91450" marR="91450" marT="45725" marB="45725"/>
                </a:tc>
                <a:tc>
                  <a:txBody>
                    <a:bodyPr/>
                    <a:lstStyle/>
                    <a:p>
                      <a:pPr marL="0" marR="0" lvl="0" indent="0" algn="l" rtl="0">
                        <a:spcBef>
                          <a:spcPts val="0"/>
                        </a:spcBef>
                        <a:spcAft>
                          <a:spcPts val="0"/>
                        </a:spcAft>
                        <a:buNone/>
                      </a:pPr>
                      <a:r>
                        <a:rPr lang="en-IN" sz="1750" dirty="0"/>
                        <a:t>The </a:t>
                      </a:r>
                      <a:r>
                        <a:rPr lang="en-IN" sz="1750" dirty="0" smtClean="0"/>
                        <a:t>work proposed </a:t>
                      </a:r>
                      <a:r>
                        <a:rPr lang="en-IN" sz="1750" dirty="0"/>
                        <a:t>in this paper makes use of machine learning neural networks to recognize the gender and emotion of a speaker</a:t>
                      </a:r>
                      <a:endParaRPr sz="2200" dirty="0"/>
                    </a:p>
                  </a:txBody>
                  <a:tcPr marL="91450" marR="91450" marT="45725" marB="45725"/>
                </a:tc>
                <a:tc>
                  <a:txBody>
                    <a:bodyPr/>
                    <a:lstStyle/>
                    <a:p>
                      <a:pPr marL="0" marR="0" lvl="0" indent="0" algn="l" rtl="0">
                        <a:spcBef>
                          <a:spcPts val="0"/>
                        </a:spcBef>
                        <a:spcAft>
                          <a:spcPts val="0"/>
                        </a:spcAft>
                        <a:buNone/>
                      </a:pPr>
                      <a:r>
                        <a:rPr lang="en-IN" sz="1800" b="1" dirty="0"/>
                        <a:t>Merits: </a:t>
                      </a:r>
                      <a:r>
                        <a:rPr lang="en-IN" sz="1800" dirty="0"/>
                        <a:t>Gender detection accuracy is </a:t>
                      </a:r>
                      <a:r>
                        <a:rPr lang="en-IN" sz="1800" dirty="0" smtClean="0"/>
                        <a:t>high(91.46)</a:t>
                      </a:r>
                    </a:p>
                    <a:p>
                      <a:pPr marL="0" marR="0" lvl="0" indent="0" algn="l" rtl="0">
                        <a:spcBef>
                          <a:spcPts val="0"/>
                        </a:spcBef>
                        <a:spcAft>
                          <a:spcPts val="0"/>
                        </a:spcAft>
                        <a:buNone/>
                      </a:pPr>
                      <a:endParaRPr dirty="0"/>
                    </a:p>
                    <a:p>
                      <a:pPr marL="0" marR="0" lvl="0" indent="0" algn="l" rtl="0">
                        <a:spcBef>
                          <a:spcPts val="0"/>
                        </a:spcBef>
                        <a:spcAft>
                          <a:spcPts val="0"/>
                        </a:spcAft>
                        <a:buNone/>
                      </a:pPr>
                      <a:r>
                        <a:rPr lang="en-IN" sz="1800" b="1" dirty="0">
                          <a:sym typeface="Century Gothic"/>
                        </a:rPr>
                        <a:t>Demerits: </a:t>
                      </a:r>
                      <a:r>
                        <a:rPr lang="en-IN" sz="1800" dirty="0">
                          <a:sym typeface="Century Gothic"/>
                        </a:rPr>
                        <a:t>accuracy for emotion detection </a:t>
                      </a:r>
                      <a:r>
                        <a:rPr lang="en-IN" sz="1800" dirty="0" smtClean="0">
                          <a:sym typeface="Century Gothic"/>
                        </a:rPr>
                        <a:t>is low(86%),</a:t>
                      </a:r>
                      <a:r>
                        <a:rPr lang="en-IN" sz="1800" baseline="0" dirty="0" smtClean="0">
                          <a:sym typeface="Century Gothic"/>
                        </a:rPr>
                        <a:t> </a:t>
                      </a:r>
                      <a:r>
                        <a:rPr lang="en-IN" sz="1800" dirty="0" smtClean="0">
                          <a:sym typeface="Century Gothic"/>
                        </a:rPr>
                        <a:t>Only </a:t>
                      </a:r>
                      <a:r>
                        <a:rPr lang="en-IN" sz="1800" dirty="0">
                          <a:sym typeface="Century Gothic"/>
                        </a:rPr>
                        <a:t>four emotions are detected</a:t>
                      </a:r>
                      <a:endParaRPr sz="1800" b="1" dirty="0"/>
                    </a:p>
                  </a:txBody>
                  <a:tcPr marL="91450" marR="91450" marT="45725" marB="45725"/>
                </a:tc>
                <a:tc>
                  <a:txBody>
                    <a:bodyPr/>
                    <a:lstStyle/>
                    <a:p>
                      <a:pPr marL="0" marR="0" lvl="0" indent="0" algn="l" rtl="0">
                        <a:spcBef>
                          <a:spcPts val="0"/>
                        </a:spcBef>
                        <a:spcAft>
                          <a:spcPts val="0"/>
                        </a:spcAft>
                        <a:buNone/>
                      </a:pPr>
                      <a:r>
                        <a:rPr lang="en-IN" sz="1800" dirty="0"/>
                        <a:t>Accuracy can be increased for emotion detection.</a:t>
                      </a:r>
                      <a:endParaRPr sz="1800" dirty="0"/>
                    </a:p>
                  </a:txBody>
                  <a:tcPr marL="91450" marR="91450" marT="45725" marB="45725"/>
                </a:tc>
              </a:tr>
            </a:tbl>
          </a:graphicData>
        </a:graphic>
      </p:graphicFrame>
    </p:spTree>
    <p:extLst>
      <p:ext uri="{BB962C8B-B14F-4D97-AF65-F5344CB8AC3E}">
        <p14:creationId xmlns:p14="http://schemas.microsoft.com/office/powerpoint/2010/main" val="4049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84ED6F37-FDEB-14D6-7786-B755476111F7}"/>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7</a:t>
            </a:fld>
            <a:endParaRPr lang="en-IN"/>
          </a:p>
        </p:txBody>
      </p:sp>
      <p:sp>
        <p:nvSpPr>
          <p:cNvPr id="5" name="Rectangle 4"/>
          <p:cNvSpPr/>
          <p:nvPr/>
        </p:nvSpPr>
        <p:spPr>
          <a:xfrm>
            <a:off x="673100" y="1099046"/>
            <a:ext cx="7785100" cy="4708981"/>
          </a:xfrm>
          <a:prstGeom prst="rect">
            <a:avLst/>
          </a:prstGeom>
        </p:spPr>
        <p:txBody>
          <a:bodyPr wrap="square">
            <a:spAutoFit/>
          </a:bodyPr>
          <a:lstStyle/>
          <a:p>
            <a:r>
              <a:rPr lang="en-IN" sz="2000" dirty="0">
                <a:latin typeface="Times New Roman" pitchFamily="18" charset="0"/>
                <a:cs typeface="Times New Roman" pitchFamily="18" charset="0"/>
              </a:rPr>
              <a:t>The proposed model is to build a machine learning model that is capable of classifying what type of emotion in the text. The emotion text are considered to be widespread and controlling them is very difficult as the world is developing toward digital everyone now has access to internet and they can post whatever they want. So there is a greater chance for the people to get misguided. The machine learning is generally build to tackle these type of complicated task. It takes more amount of time to analyse these type of data manually. The machine learning can be used to classify the text whether what type of emotion it is by using the previous data and make them to understand the pattern and improve the accuracy of the model by adjusting parameters and use that model as the classification model. Different algorithms are  compared and the best model can be used for classification purpose. The new feature added here is that it can take voice input and convert it into text , then detect the type of emotion in the text.</a:t>
            </a:r>
          </a:p>
        </p:txBody>
      </p:sp>
    </p:spTree>
    <p:extLst>
      <p:ext uri="{BB962C8B-B14F-4D97-AF65-F5344CB8AC3E}">
        <p14:creationId xmlns:p14="http://schemas.microsoft.com/office/powerpoint/2010/main" val="8533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76E8B922-F211-8D88-DCF1-70B86E5B87CE}"/>
              </a:ext>
            </a:extLst>
          </p:cNvPr>
          <p:cNvSpPr>
            <a:spLocks noGrp="1"/>
          </p:cNvSpPr>
          <p:nvPr>
            <p:ph type="dt" sz="half" idx="10"/>
          </p:nvPr>
        </p:nvSpPr>
        <p:spPr/>
        <p:txBody>
          <a:bodyPr/>
          <a:lstStyle/>
          <a:p>
            <a:r>
              <a:rPr lang="en-IN" dirty="0" smtClean="0"/>
              <a:t>10-04-2023</a:t>
            </a:r>
            <a:endParaRPr lang="en-IN" dirty="0"/>
          </a:p>
        </p:txBody>
      </p:sp>
      <p:sp>
        <p:nvSpPr>
          <p:cNvPr id="4" name="Slide Number Placeholder 3">
            <a:extLst>
              <a:ext uri="{FF2B5EF4-FFF2-40B4-BE49-F238E27FC236}">
                <a16:creationId xmlns=""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5" name="Rectangle 4"/>
          <p:cNvSpPr/>
          <p:nvPr/>
        </p:nvSpPr>
        <p:spPr>
          <a:xfrm>
            <a:off x="901700" y="1158439"/>
            <a:ext cx="7543800" cy="3970318"/>
          </a:xfrm>
          <a:prstGeom prst="rect">
            <a:avLst/>
          </a:prstGeom>
        </p:spPr>
        <p:txBody>
          <a:bodyPr wrap="square">
            <a:spAutoFit/>
          </a:bodyPr>
          <a:lstStyle/>
          <a:p>
            <a:r>
              <a:rPr lang="en-IN" sz="2800" b="1" dirty="0">
                <a:latin typeface="Times New Roman" pitchFamily="18" charset="0"/>
                <a:cs typeface="Times New Roman" pitchFamily="18" charset="0"/>
              </a:rPr>
              <a:t>Software Requirements:</a:t>
            </a:r>
            <a:endParaRPr lang="en-AU" sz="2800" b="1" dirty="0">
              <a:latin typeface="Times New Roman" pitchFamily="18" charset="0"/>
              <a:cs typeface="Times New Roman" pitchFamily="18" charset="0"/>
            </a:endParaRPr>
          </a:p>
          <a:p>
            <a:r>
              <a:rPr lang="en-IN" sz="2800" dirty="0">
                <a:latin typeface="Times New Roman" pitchFamily="18" charset="0"/>
                <a:cs typeface="Times New Roman" pitchFamily="18" charset="0"/>
              </a:rPr>
              <a:t>Operating System  	: Windows 10 or later</a:t>
            </a:r>
            <a:endParaRPr lang="en-AU" sz="2800" dirty="0">
              <a:latin typeface="Times New Roman" pitchFamily="18" charset="0"/>
              <a:cs typeface="Times New Roman" pitchFamily="18" charset="0"/>
            </a:endParaRPr>
          </a:p>
          <a:p>
            <a:r>
              <a:rPr lang="en-IN" sz="2800" dirty="0" smtClean="0">
                <a:latin typeface="Times New Roman" pitchFamily="18" charset="0"/>
                <a:cs typeface="Times New Roman" pitchFamily="18" charset="0"/>
              </a:rPr>
              <a:t>Tool   </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    : </a:t>
            </a:r>
            <a:r>
              <a:rPr lang="en-IN" sz="2800" dirty="0">
                <a:latin typeface="Times New Roman" pitchFamily="18" charset="0"/>
                <a:cs typeface="Times New Roman" pitchFamily="18" charset="0"/>
              </a:rPr>
              <a:t>Anaconda with </a:t>
            </a:r>
            <a:r>
              <a:rPr lang="en-IN" sz="2800" dirty="0" err="1" smtClean="0">
                <a:latin typeface="Times New Roman" pitchFamily="18" charset="0"/>
                <a:cs typeface="Times New Roman" pitchFamily="18" charset="0"/>
              </a:rPr>
              <a:t>Jupyter</a:t>
            </a:r>
            <a:endParaRPr lang="en-IN" sz="2800" dirty="0">
              <a:latin typeface="Times New Roman" pitchFamily="18" charset="0"/>
              <a:cs typeface="Times New Roman" pitchFamily="18" charset="0"/>
            </a:endParaRPr>
          </a:p>
          <a:p>
            <a:r>
              <a:rPr lang="en-IN" sz="2800" dirty="0" smtClean="0">
                <a:latin typeface="Times New Roman" pitchFamily="18" charset="0"/>
                <a:cs typeface="Times New Roman" pitchFamily="18" charset="0"/>
              </a:rPr>
              <a:t>                                   Notebook</a:t>
            </a:r>
          </a:p>
          <a:p>
            <a:r>
              <a:rPr lang="en-IN" sz="2800" dirty="0" smtClean="0">
                <a:latin typeface="Times New Roman" pitchFamily="18" charset="0"/>
                <a:cs typeface="Times New Roman" pitchFamily="18" charset="0"/>
              </a:rPr>
              <a:t>Programming </a:t>
            </a:r>
            <a:r>
              <a:rPr lang="en-IN" sz="2800" dirty="0">
                <a:latin typeface="Times New Roman" pitchFamily="18" charset="0"/>
                <a:cs typeface="Times New Roman" pitchFamily="18" charset="0"/>
              </a:rPr>
              <a:t>Language  : Python</a:t>
            </a:r>
            <a:endParaRPr lang="en-AU" sz="2800" dirty="0">
              <a:latin typeface="Times New Roman" pitchFamily="18" charset="0"/>
              <a:cs typeface="Times New Roman" pitchFamily="18" charset="0"/>
            </a:endParaRPr>
          </a:p>
          <a:p>
            <a:r>
              <a:rPr lang="en-IN" sz="2800" b="1" dirty="0">
                <a:latin typeface="Times New Roman" pitchFamily="18" charset="0"/>
                <a:cs typeface="Times New Roman" pitchFamily="18" charset="0"/>
              </a:rPr>
              <a:t>Hardware requirements:</a:t>
            </a:r>
            <a:endParaRPr lang="en-AU" sz="2800" b="1" dirty="0">
              <a:latin typeface="Times New Roman" pitchFamily="18" charset="0"/>
              <a:cs typeface="Times New Roman" pitchFamily="18" charset="0"/>
            </a:endParaRPr>
          </a:p>
          <a:p>
            <a:r>
              <a:rPr lang="en-IN" sz="2800" dirty="0">
                <a:latin typeface="Times New Roman" pitchFamily="18" charset="0"/>
                <a:cs typeface="Times New Roman" pitchFamily="18" charset="0"/>
              </a:rPr>
              <a:t>Processor   		: Intel i3</a:t>
            </a:r>
            <a:endParaRPr lang="en-AU"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Hard disk   		: minimum 10 GB</a:t>
            </a:r>
            <a:endParaRPr lang="en-AU"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RAM        		: minimum 4 GB</a:t>
            </a:r>
            <a:endParaRPr lang="en-AU" sz="2800" dirty="0">
              <a:latin typeface="Times New Roman" pitchFamily="18" charset="0"/>
              <a:cs typeface="Times New Roman" pitchFamily="18" charset="0"/>
            </a:endParaRPr>
          </a:p>
        </p:txBody>
      </p:sp>
    </p:spTree>
    <p:extLst>
      <p:ext uri="{BB962C8B-B14F-4D97-AF65-F5344CB8AC3E}">
        <p14:creationId xmlns:p14="http://schemas.microsoft.com/office/powerpoint/2010/main" val="207026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smtClean="0">
                <a:solidFill>
                  <a:srgbClr val="7030A0"/>
                </a:solidFill>
                <a:latin typeface="Times New Roman" panose="02020603050405020304" pitchFamily="18" charset="0"/>
                <a:cs typeface="Times New Roman" panose="02020603050405020304" pitchFamily="18" charset="0"/>
              </a:rPr>
              <a:t>Methodology </a:t>
            </a:r>
            <a:r>
              <a:rPr lang="en-US" sz="3600" b="1" dirty="0">
                <a:solidFill>
                  <a:srgbClr val="7030A0"/>
                </a:solidFill>
                <a:latin typeface="Times New Roman" panose="02020603050405020304" pitchFamily="18" charset="0"/>
                <a:cs typeface="Times New Roman" panose="02020603050405020304" pitchFamily="18" charset="0"/>
              </a:rPr>
              <a:t>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94A57625-FE0C-C9D0-9B64-51C30486E5E1}"/>
              </a:ext>
            </a:extLst>
          </p:cNvPr>
          <p:cNvSpPr>
            <a:spLocks noGrp="1"/>
          </p:cNvSpPr>
          <p:nvPr>
            <p:ph type="dt" sz="half" idx="10"/>
          </p:nvPr>
        </p:nvSpPr>
        <p:spPr/>
        <p:txBody>
          <a:bodyPr/>
          <a:lstStyle/>
          <a:p>
            <a:r>
              <a:rPr lang="en-IN" dirty="0" smtClean="0"/>
              <a:t>10-04-2023</a:t>
            </a:r>
            <a:endParaRPr lang="en-IN" dirty="0"/>
          </a:p>
        </p:txBody>
      </p:sp>
      <p:sp>
        <p:nvSpPr>
          <p:cNvPr id="4" name="Slide Number Placeholder 3">
            <a:extLst>
              <a:ext uri="{FF2B5EF4-FFF2-40B4-BE49-F238E27FC236}">
                <a16:creationId xmlns=""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9</a:t>
            </a:fld>
            <a:endParaRPr lang="en-IN"/>
          </a:p>
        </p:txBody>
      </p:sp>
      <p:sp>
        <p:nvSpPr>
          <p:cNvPr id="5" name="Rectangle 4"/>
          <p:cNvSpPr/>
          <p:nvPr/>
        </p:nvSpPr>
        <p:spPr>
          <a:xfrm>
            <a:off x="609600" y="1258024"/>
            <a:ext cx="7658100" cy="2062103"/>
          </a:xfrm>
          <a:prstGeom prst="rect">
            <a:avLst/>
          </a:prstGeom>
        </p:spPr>
        <p:txBody>
          <a:bodyPr wrap="square">
            <a:spAutoFit/>
          </a:bodyPr>
          <a:lstStyle/>
          <a:p>
            <a:r>
              <a:rPr lang="en-IN" sz="3200" dirty="0">
                <a:latin typeface="Times New Roman" pitchFamily="18" charset="0"/>
                <a:cs typeface="Times New Roman" pitchFamily="18" charset="0"/>
              </a:rPr>
              <a:t>ALGORITHMS USED</a:t>
            </a:r>
          </a:p>
          <a:p>
            <a:pPr marL="914400" lvl="1" indent="-457200">
              <a:buFont typeface="Arial" pitchFamily="34" charset="0"/>
              <a:buChar char="•"/>
            </a:pPr>
            <a:r>
              <a:rPr lang="en-IN" sz="3200" dirty="0">
                <a:latin typeface="Times New Roman" pitchFamily="18" charset="0"/>
                <a:cs typeface="Times New Roman" pitchFamily="18" charset="0"/>
              </a:rPr>
              <a:t>Random forest</a:t>
            </a:r>
          </a:p>
          <a:p>
            <a:pPr marL="914400" lvl="1" indent="-457200">
              <a:buFont typeface="Arial" pitchFamily="34" charset="0"/>
              <a:buChar char="•"/>
            </a:pPr>
            <a:r>
              <a:rPr lang="en-IN" sz="3200" dirty="0">
                <a:latin typeface="Times New Roman" pitchFamily="18" charset="0"/>
                <a:cs typeface="Times New Roman" pitchFamily="18" charset="0"/>
              </a:rPr>
              <a:t>Decision Tree Classifier</a:t>
            </a:r>
          </a:p>
          <a:p>
            <a:pPr marL="914400" lvl="1" indent="-457200">
              <a:buFont typeface="Arial" pitchFamily="34" charset="0"/>
              <a:buChar char="•"/>
            </a:pPr>
            <a:r>
              <a:rPr lang="en-IN" sz="3200" dirty="0">
                <a:latin typeface="Times New Roman" pitchFamily="18" charset="0"/>
                <a:cs typeface="Times New Roman" pitchFamily="18" charset="0"/>
              </a:rPr>
              <a:t>Linear Support Vector Machine</a:t>
            </a:r>
          </a:p>
        </p:txBody>
      </p:sp>
    </p:spTree>
    <p:extLst>
      <p:ext uri="{BB962C8B-B14F-4D97-AF65-F5344CB8AC3E}">
        <p14:creationId xmlns:p14="http://schemas.microsoft.com/office/powerpoint/2010/main" val="3264071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TotalTime>
  <Words>1740</Words>
  <Application>Microsoft Office PowerPoint</Application>
  <PresentationFormat>On-screen Show (4:3)</PresentationFormat>
  <Paragraphs>212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Abstract</vt:lpstr>
      <vt:lpstr>PowerPoint Presentation</vt:lpstr>
      <vt:lpstr>Literature Survey</vt:lpstr>
      <vt:lpstr>Literature Survey</vt:lpstr>
      <vt:lpstr>Literature Survey</vt:lpstr>
      <vt:lpstr>Proposed System</vt:lpstr>
      <vt:lpstr>Software / Hardware used</vt:lpstr>
      <vt:lpstr>Methodology used</vt:lpstr>
      <vt:lpstr>System Design – Use Case Diagram</vt:lpstr>
      <vt:lpstr>System Design – Class Diagram</vt:lpstr>
      <vt:lpstr>System Design – Sequence diagram</vt:lpstr>
      <vt:lpstr>System Design – Activity diagram</vt:lpstr>
      <vt:lpstr>Module Description</vt:lpstr>
      <vt:lpstr>Module Description</vt:lpstr>
      <vt:lpstr>Module Description</vt:lpstr>
      <vt:lpstr>Module Description</vt:lpstr>
      <vt:lpstr>Module Description</vt:lpstr>
      <vt:lpstr>Performance Evaluation</vt:lpstr>
      <vt:lpstr>Performance Evaluation</vt:lpstr>
      <vt:lpstr>Screen Shots</vt:lpstr>
      <vt:lpstr>Screen Shots</vt:lpstr>
      <vt:lpstr>Screen Shots</vt:lpstr>
      <vt:lpstr>Conclusion / Feature Enhancement</vt:lpstr>
      <vt:lpstr>Reference Paper/ URL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Lenovo</cp:lastModifiedBy>
  <cp:revision>54</cp:revision>
  <dcterms:created xsi:type="dcterms:W3CDTF">2020-12-27T14:21:20Z</dcterms:created>
  <dcterms:modified xsi:type="dcterms:W3CDTF">2023-04-04T08:46:01Z</dcterms:modified>
</cp:coreProperties>
</file>