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13398500" cy="20104100"/>
  <p:defaultTextStyle>
    <a:defPPr>
      <a:defRPr lang="en-US"/>
    </a:defPPr>
    <a:lvl1pPr marL="0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1pPr>
    <a:lvl2pPr marL="748711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2pPr>
    <a:lvl3pPr marL="1497421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3pPr>
    <a:lvl4pPr marL="2246132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4pPr>
    <a:lvl5pPr marL="2994843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5pPr>
    <a:lvl6pPr marL="3743554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6pPr>
    <a:lvl7pPr marL="4492264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7pPr>
    <a:lvl8pPr marL="5240975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8pPr>
    <a:lvl9pPr marL="5989686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716" userDrawn="1">
          <p15:clr>
            <a:srgbClr val="A4A3A4"/>
          </p15:clr>
        </p15:guide>
        <p15:guide id="2" pos="35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4"/>
    <p:restoredTop sz="94664"/>
  </p:normalViewPr>
  <p:slideViewPr>
    <p:cSldViewPr>
      <p:cViewPr>
        <p:scale>
          <a:sx n="45" d="100"/>
          <a:sy n="45" d="100"/>
        </p:scale>
        <p:origin x="-354" y="-72"/>
      </p:cViewPr>
      <p:guideLst>
        <p:guide orient="horz" pos="4716"/>
        <p:guide pos="3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6700" y="10204705"/>
            <a:ext cx="18662601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93400" y="18434305"/>
            <a:ext cx="153692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030" y="633940"/>
            <a:ext cx="20299940" cy="1108765"/>
          </a:xfrm>
        </p:spPr>
        <p:txBody>
          <a:bodyPr lIns="0" tIns="0" rIns="0" bIns="0"/>
          <a:lstStyle>
            <a:lvl1pPr>
              <a:defRPr sz="720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030" y="633940"/>
            <a:ext cx="20299940" cy="1108765"/>
          </a:xfrm>
        </p:spPr>
        <p:txBody>
          <a:bodyPr lIns="0" tIns="0" rIns="0" bIns="0"/>
          <a:lstStyle>
            <a:lvl1pPr>
              <a:defRPr sz="720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97799" y="7571233"/>
            <a:ext cx="95508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307339" y="7571233"/>
            <a:ext cx="95508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030" y="633940"/>
            <a:ext cx="20299940" cy="1108765"/>
          </a:xfrm>
        </p:spPr>
        <p:txBody>
          <a:bodyPr lIns="0" tIns="0" rIns="0" bIns="0"/>
          <a:lstStyle>
            <a:lvl1pPr>
              <a:defRPr sz="720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1952879" cy="4572809"/>
          </a:xfrm>
          <a:custGeom>
            <a:avLst/>
            <a:gdLst/>
            <a:ahLst/>
            <a:cxnLst/>
            <a:rect l="l" t="t" r="r" b="b"/>
            <a:pathLst>
              <a:path w="13402944" h="2792730">
                <a:moveTo>
                  <a:pt x="0" y="2792235"/>
                </a:moveTo>
                <a:lnTo>
                  <a:pt x="13402732" y="2792235"/>
                </a:lnTo>
                <a:lnTo>
                  <a:pt x="13402732" y="0"/>
                </a:lnTo>
                <a:lnTo>
                  <a:pt x="0" y="0"/>
                </a:lnTo>
                <a:lnTo>
                  <a:pt x="0" y="2792235"/>
                </a:lnTo>
                <a:close/>
              </a:path>
            </a:pathLst>
          </a:custGeom>
          <a:solidFill>
            <a:srgbClr val="A90433"/>
          </a:solidFill>
        </p:spPr>
        <p:txBody>
          <a:bodyPr wrap="square" lIns="0" tIns="0" rIns="0" bIns="0" rtlCol="0"/>
          <a:lstStyle/>
          <a:p>
            <a:endParaRPr sz="482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030" y="633940"/>
            <a:ext cx="2029994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7800" y="7571233"/>
            <a:ext cx="197604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65040" y="30614114"/>
            <a:ext cx="7025920" cy="45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97800" y="30614114"/>
            <a:ext cx="5049879" cy="45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808322" y="30614114"/>
            <a:ext cx="5049879" cy="45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48619">
        <a:defRPr>
          <a:latin typeface="+mn-lt"/>
          <a:ea typeface="+mn-ea"/>
          <a:cs typeface="+mn-cs"/>
        </a:defRPr>
      </a:lvl2pPr>
      <a:lvl3pPr marL="1497239">
        <a:defRPr>
          <a:latin typeface="+mn-lt"/>
          <a:ea typeface="+mn-ea"/>
          <a:cs typeface="+mn-cs"/>
        </a:defRPr>
      </a:lvl3pPr>
      <a:lvl4pPr marL="2245858">
        <a:defRPr>
          <a:latin typeface="+mn-lt"/>
          <a:ea typeface="+mn-ea"/>
          <a:cs typeface="+mn-cs"/>
        </a:defRPr>
      </a:lvl4pPr>
      <a:lvl5pPr marL="2994477">
        <a:defRPr>
          <a:latin typeface="+mn-lt"/>
          <a:ea typeface="+mn-ea"/>
          <a:cs typeface="+mn-cs"/>
        </a:defRPr>
      </a:lvl5pPr>
      <a:lvl6pPr marL="3743096">
        <a:defRPr>
          <a:latin typeface="+mn-lt"/>
          <a:ea typeface="+mn-ea"/>
          <a:cs typeface="+mn-cs"/>
        </a:defRPr>
      </a:lvl6pPr>
      <a:lvl7pPr marL="4491716">
        <a:defRPr>
          <a:latin typeface="+mn-lt"/>
          <a:ea typeface="+mn-ea"/>
          <a:cs typeface="+mn-cs"/>
        </a:defRPr>
      </a:lvl7pPr>
      <a:lvl8pPr marL="5240335">
        <a:defRPr>
          <a:latin typeface="+mn-lt"/>
          <a:ea typeface="+mn-ea"/>
          <a:cs typeface="+mn-cs"/>
        </a:defRPr>
      </a:lvl8pPr>
      <a:lvl9pPr marL="598895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48619">
        <a:defRPr>
          <a:latin typeface="+mn-lt"/>
          <a:ea typeface="+mn-ea"/>
          <a:cs typeface="+mn-cs"/>
        </a:defRPr>
      </a:lvl2pPr>
      <a:lvl3pPr marL="1497239">
        <a:defRPr>
          <a:latin typeface="+mn-lt"/>
          <a:ea typeface="+mn-ea"/>
          <a:cs typeface="+mn-cs"/>
        </a:defRPr>
      </a:lvl3pPr>
      <a:lvl4pPr marL="2245858">
        <a:defRPr>
          <a:latin typeface="+mn-lt"/>
          <a:ea typeface="+mn-ea"/>
          <a:cs typeface="+mn-cs"/>
        </a:defRPr>
      </a:lvl4pPr>
      <a:lvl5pPr marL="2994477">
        <a:defRPr>
          <a:latin typeface="+mn-lt"/>
          <a:ea typeface="+mn-ea"/>
          <a:cs typeface="+mn-cs"/>
        </a:defRPr>
      </a:lvl5pPr>
      <a:lvl6pPr marL="3743096">
        <a:defRPr>
          <a:latin typeface="+mn-lt"/>
          <a:ea typeface="+mn-ea"/>
          <a:cs typeface="+mn-cs"/>
        </a:defRPr>
      </a:lvl6pPr>
      <a:lvl7pPr marL="4491716">
        <a:defRPr>
          <a:latin typeface="+mn-lt"/>
          <a:ea typeface="+mn-ea"/>
          <a:cs typeface="+mn-cs"/>
        </a:defRPr>
      </a:lvl7pPr>
      <a:lvl8pPr marL="5240335">
        <a:defRPr>
          <a:latin typeface="+mn-lt"/>
          <a:ea typeface="+mn-ea"/>
          <a:cs typeface="+mn-cs"/>
        </a:defRPr>
      </a:lvl8pPr>
      <a:lvl9pPr marL="598895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1">
            <a:extLst>
              <a:ext uri="{FF2B5EF4-FFF2-40B4-BE49-F238E27FC236}">
                <a16:creationId xmlns:a16="http://schemas.microsoft.com/office/drawing/2014/main" xmlns="" id="{3C5231C8-9E81-BA4F-AFD8-F059155A2B39}"/>
              </a:ext>
            </a:extLst>
          </p:cNvPr>
          <p:cNvSpPr txBox="1"/>
          <p:nvPr/>
        </p:nvSpPr>
        <p:spPr>
          <a:xfrm>
            <a:off x="943858" y="19964400"/>
            <a:ext cx="957607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IN" sz="180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lang="en-IN" sz="1800" dirty="0" smtClean="0">
                <a:solidFill>
                  <a:srgbClr val="231F20"/>
                </a:solidFill>
                <a:latin typeface="Arial"/>
                <a:cs typeface="Arial"/>
              </a:rPr>
              <a:t>eneral architecture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xmlns="" id="{3343F5D6-7EFC-5B40-846D-0FBB1E35214F}"/>
              </a:ext>
            </a:extLst>
          </p:cNvPr>
          <p:cNvSpPr txBox="1"/>
          <p:nvPr/>
        </p:nvSpPr>
        <p:spPr>
          <a:xfrm>
            <a:off x="949174" y="5764642"/>
            <a:ext cx="9605532" cy="5950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589">
              <a:lnSpc>
                <a:spcPts val="4000"/>
              </a:lnSpc>
            </a:pPr>
            <a:r>
              <a:rPr lang="en-IN" sz="3000" cap="all" spc="25" dirty="0" smtClean="0">
                <a:solidFill>
                  <a:srgbClr val="A90433"/>
                </a:solidFill>
                <a:latin typeface="Arial"/>
                <a:cs typeface="Arial"/>
              </a:rPr>
              <a:t>ABSTRACT</a:t>
            </a:r>
            <a:r>
              <a:rPr sz="3000" cap="all" spc="16" dirty="0" smtClean="0">
                <a:solidFill>
                  <a:srgbClr val="A90433"/>
                </a:solidFill>
                <a:latin typeface="Arial"/>
                <a:cs typeface="Arial"/>
              </a:rPr>
              <a:t>.</a:t>
            </a:r>
            <a:endParaRPr lang="en-IN" sz="3000" cap="all" spc="16" dirty="0" smtClean="0">
              <a:solidFill>
                <a:srgbClr val="A90433"/>
              </a:solidFill>
              <a:latin typeface="Arial"/>
              <a:cs typeface="Arial"/>
            </a:endParaRPr>
          </a:p>
          <a:p>
            <a:pPr marR="120589">
              <a:lnSpc>
                <a:spcPts val="4000"/>
              </a:lnSpc>
            </a:pPr>
            <a:endParaRPr sz="3000" cap="all" dirty="0">
              <a:latin typeface="Arial"/>
              <a:cs typeface="Arial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3200" dirty="0"/>
              <a:t>This project proposes a </a:t>
            </a:r>
            <a:r>
              <a:rPr lang="en-IN" sz="3200" dirty="0" smtClean="0"/>
              <a:t>secured </a:t>
            </a:r>
            <a:r>
              <a:rPr lang="en-IN" sz="3200" dirty="0"/>
              <a:t>data hiding technique in the spatial domain of image steganography</a:t>
            </a:r>
            <a:r>
              <a:rPr lang="en-IN" sz="32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200" dirty="0" smtClean="0"/>
              <a:t>The type of image steganography used here is LSB Steganography.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200" dirty="0" smtClean="0"/>
              <a:t>The </a:t>
            </a:r>
            <a:r>
              <a:rPr lang="en-IN" sz="3200" dirty="0"/>
              <a:t>proposed scheme takes </a:t>
            </a:r>
            <a:r>
              <a:rPr lang="en-IN" sz="3200" dirty="0" smtClean="0"/>
              <a:t>the binary </a:t>
            </a:r>
            <a:r>
              <a:rPr lang="en-IN" sz="3200" dirty="0"/>
              <a:t>message </a:t>
            </a:r>
            <a:r>
              <a:rPr lang="en-IN" sz="3200" dirty="0" smtClean="0"/>
              <a:t>bit and replaces the least significant bit of the converted  binary pixel value.</a:t>
            </a:r>
            <a:endParaRPr lang="en-IN" sz="3200" dirty="0"/>
          </a:p>
          <a:p>
            <a:pPr algn="just">
              <a:buFont typeface="Wingdings" pitchFamily="2" charset="2"/>
              <a:buChar char="Ø"/>
            </a:pPr>
            <a:r>
              <a:rPr lang="en-IN" sz="3200" dirty="0"/>
              <a:t> The embedding procedure is done in a way that there will be no sign of original message inside the cover object and, obviously, without using any outside </a:t>
            </a:r>
            <a:r>
              <a:rPr lang="en-IN" sz="3200" dirty="0" smtClean="0"/>
              <a:t>key.`</a:t>
            </a:r>
            <a:endParaRPr lang="en-IN" sz="3600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xmlns="" id="{F8D0FEAA-0FDB-8547-9EC3-DD6B094A3E4C}"/>
              </a:ext>
            </a:extLst>
          </p:cNvPr>
          <p:cNvSpPr txBox="1"/>
          <p:nvPr/>
        </p:nvSpPr>
        <p:spPr>
          <a:xfrm>
            <a:off x="11445239" y="5799051"/>
            <a:ext cx="9602066" cy="6283771"/>
          </a:xfrm>
          <a:prstGeom prst="rect">
            <a:avLst/>
          </a:prstGeom>
          <a:solidFill>
            <a:srgbClr val="68737A"/>
          </a:solidFill>
        </p:spPr>
        <p:txBody>
          <a:bodyPr vert="horz" wrap="square" lIns="457200" tIns="457200" rIns="228600" bIns="457200" rtlCol="0">
            <a:spAutoFit/>
          </a:bodyPr>
          <a:lstStyle/>
          <a:p>
            <a:pPr marR="665317">
              <a:lnSpc>
                <a:spcPts val="4000"/>
              </a:lnSpc>
              <a:tabLst>
                <a:tab pos="1502162" algn="l"/>
                <a:tab pos="4552227" algn="l"/>
              </a:tabLst>
            </a:pPr>
            <a:r>
              <a:rPr lang="en-IN" sz="4000" b="1" cap="all" spc="278" smtClean="0">
                <a:solidFill>
                  <a:schemeClr val="bg1"/>
                </a:solidFill>
                <a:latin typeface="Arial"/>
                <a:cs typeface="Arial"/>
              </a:rPr>
              <a:t>ADVANTAGES</a:t>
            </a:r>
            <a:endParaRPr sz="4000" b="1" cap="all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2900" marR="1456421" indent="-34290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686109" algn="l"/>
              </a:tabLst>
            </a:pPr>
            <a:r>
              <a:rPr lang="en-IN" sz="2400" dirty="0" smtClean="0">
                <a:solidFill>
                  <a:schemeClr val="bg1"/>
                </a:solidFill>
                <a:latin typeface="Arial"/>
                <a:cs typeface="Arial"/>
              </a:rPr>
              <a:t>It can be used for secret communication</a:t>
            </a:r>
          </a:p>
          <a:p>
            <a:pPr marL="342900" marR="1456421" indent="-34290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686109" algn="l"/>
              </a:tabLst>
            </a:pPr>
            <a:r>
              <a:rPr lang="en-IN" sz="2400" dirty="0" smtClean="0">
                <a:solidFill>
                  <a:schemeClr val="bg1"/>
                </a:solidFill>
                <a:latin typeface="Arial"/>
                <a:cs typeface="Arial"/>
              </a:rPr>
              <a:t>This method is simple, easy to understand</a:t>
            </a:r>
          </a:p>
          <a:p>
            <a:pPr marL="342900" marR="1456421" indent="-34290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686109" algn="l"/>
              </a:tabLst>
            </a:pPr>
            <a:r>
              <a:rPr lang="en-IN" sz="2400" dirty="0" smtClean="0">
                <a:solidFill>
                  <a:schemeClr val="bg1"/>
                </a:solidFill>
                <a:latin typeface="Arial"/>
                <a:cs typeface="Arial"/>
              </a:rPr>
              <a:t>Using a slight modification, we can ensure greater security of the message.</a:t>
            </a:r>
          </a:p>
          <a:p>
            <a:pPr marL="342900" marR="1456421" indent="-34290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686109" algn="l"/>
              </a:tabLst>
            </a:pPr>
            <a:r>
              <a:rPr lang="en-IN" sz="2400" dirty="0" smtClean="0">
                <a:solidFill>
                  <a:schemeClr val="bg1"/>
                </a:solidFill>
                <a:latin typeface="Arial"/>
                <a:cs typeface="Arial"/>
              </a:rPr>
              <a:t>Steganography</a:t>
            </a:r>
            <a:r>
              <a:rPr lang="en-IN" sz="2400" dirty="0" smtClean="0">
                <a:solidFill>
                  <a:schemeClr val="bg1"/>
                </a:solidFill>
                <a:latin typeface="Arial"/>
                <a:cs typeface="Arial"/>
              </a:rPr>
              <a:t> doesn’t show the existence of hidden information as in encryption.</a:t>
            </a:r>
          </a:p>
          <a:p>
            <a:pPr marL="342900" marR="1456421" indent="-34290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686109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This doesn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’t reduce the clarity or quality of image.</a:t>
            </a:r>
          </a:p>
          <a:p>
            <a:pPr marL="342900" marR="1456421" indent="-34290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686109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Can be implemented in any multimedia files like audio, video, etc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..,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234" y="633940"/>
            <a:ext cx="14637366" cy="2049792"/>
          </a:xfrm>
          <a:prstGeom prst="rect">
            <a:avLst/>
          </a:prstGeom>
        </p:spPr>
        <p:txBody>
          <a:bodyPr vert="horz" wrap="square" lIns="0" tIns="201168" rIns="0" bIns="0" rtlCol="0">
            <a:spAutoFit/>
          </a:bodyPr>
          <a:lstStyle/>
          <a:p>
            <a:pPr marR="8318">
              <a:lnSpc>
                <a:spcPts val="7200"/>
              </a:lnSpc>
            </a:pPr>
            <a:r>
              <a:rPr lang="en-IN" sz="7200" cap="all" spc="-8" dirty="0" smtClean="0">
                <a:latin typeface="Arial" panose="020B0604020202020204" pitchFamily="34" charset="0"/>
              </a:rPr>
              <a:t>DATA HIDING In an Image for </a:t>
            </a:r>
            <a:br>
              <a:rPr lang="en-IN" sz="7200" cap="all" spc="-8" dirty="0" smtClean="0">
                <a:latin typeface="Arial" panose="020B0604020202020204" pitchFamily="34" charset="0"/>
              </a:rPr>
            </a:br>
            <a:r>
              <a:rPr lang="en-IN" sz="7200" cap="all" spc="-8" dirty="0" smtClean="0">
                <a:latin typeface="Arial" panose="020B0604020202020204" pitchFamily="34" charset="0"/>
              </a:rPr>
              <a:t>Secret communication</a:t>
            </a:r>
            <a:endParaRPr sz="7200" cap="all" spc="-16" dirty="0">
              <a:latin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7866" y="2960840"/>
            <a:ext cx="1372466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670" y="0"/>
                </a:lnTo>
              </a:path>
            </a:pathLst>
          </a:custGeom>
          <a:ln w="698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4827"/>
          </a:p>
        </p:txBody>
      </p:sp>
      <p:sp>
        <p:nvSpPr>
          <p:cNvPr id="4" name="object 4"/>
          <p:cNvSpPr txBox="1"/>
          <p:nvPr/>
        </p:nvSpPr>
        <p:spPr>
          <a:xfrm>
            <a:off x="867809" y="3268008"/>
            <a:ext cx="1463736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95">
              <a:spcBef>
                <a:spcPts val="213"/>
              </a:spcBef>
            </a:pPr>
            <a:r>
              <a:rPr lang="en-IN" sz="3000" spc="16" dirty="0" err="1" smtClean="0">
                <a:solidFill>
                  <a:srgbClr val="FFFFFF"/>
                </a:solidFill>
                <a:latin typeface="Arial"/>
                <a:cs typeface="Arial"/>
              </a:rPr>
              <a:t>Nivedha.U</a:t>
            </a:r>
            <a:r>
              <a:rPr lang="en-IN" sz="3000" spc="16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IN" sz="3000" spc="16" dirty="0" err="1" smtClean="0">
                <a:solidFill>
                  <a:srgbClr val="FFFFFF"/>
                </a:solidFill>
                <a:latin typeface="Arial"/>
                <a:cs typeface="Arial"/>
              </a:rPr>
              <a:t>Divya.S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xmlns="" id="{69ADA509-3A57-A345-8782-D406BF10C9BD}"/>
              </a:ext>
            </a:extLst>
          </p:cNvPr>
          <p:cNvSpPr txBox="1"/>
          <p:nvPr/>
        </p:nvSpPr>
        <p:spPr>
          <a:xfrm>
            <a:off x="11445238" y="12649200"/>
            <a:ext cx="9602065" cy="8535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  <a:tabLst>
                <a:tab pos="2571868" algn="l"/>
              </a:tabLst>
            </a:pPr>
            <a:r>
              <a:rPr lang="en-IN" sz="4000" b="1" cap="all" spc="221" dirty="0" smtClean="0">
                <a:solidFill>
                  <a:srgbClr val="A80432"/>
                </a:solidFill>
                <a:latin typeface="Arial"/>
                <a:cs typeface="Arial"/>
              </a:rPr>
              <a:t>General architecture</a:t>
            </a:r>
          </a:p>
          <a:p>
            <a:pPr>
              <a:lnSpc>
                <a:spcPts val="4000"/>
              </a:lnSpc>
              <a:tabLst>
                <a:tab pos="2571868" algn="l"/>
              </a:tabLst>
            </a:pPr>
            <a:endParaRPr sz="4000" b="1" cap="all" dirty="0">
              <a:solidFill>
                <a:srgbClr val="A80432"/>
              </a:solidFill>
              <a:latin typeface="Arial"/>
              <a:cs typeface="Arial"/>
            </a:endParaRPr>
          </a:p>
          <a:p>
            <a:pPr algn="just">
              <a:buSzPct val="75000"/>
              <a:buFont typeface="Wingdings" pitchFamily="2" charset="2"/>
              <a:buChar char="Ø"/>
            </a:pPr>
            <a:r>
              <a:rPr lang="en-US" sz="3200" dirty="0" smtClean="0"/>
              <a:t>Both </a:t>
            </a:r>
            <a:r>
              <a:rPr lang="en-US" sz="3200" dirty="0"/>
              <a:t>the original image file(X) and secret message (M) that needs to be hidden are fed into a </a:t>
            </a:r>
            <a:r>
              <a:rPr lang="en-US" sz="3200" dirty="0" err="1"/>
              <a:t>Steganographic</a:t>
            </a:r>
            <a:r>
              <a:rPr lang="en-US" sz="3200" dirty="0"/>
              <a:t> encoder as input. </a:t>
            </a:r>
          </a:p>
          <a:p>
            <a:pPr algn="just">
              <a:buSzPct val="75000"/>
              <a:buFont typeface="Wingdings" pitchFamily="2" charset="2"/>
              <a:buChar char="Ø"/>
            </a:pPr>
            <a:endParaRPr lang="en-US" sz="3200" dirty="0"/>
          </a:p>
          <a:p>
            <a:pPr algn="just">
              <a:buSzPct val="75000"/>
              <a:buFont typeface="Wingdings" pitchFamily="2" charset="2"/>
              <a:buChar char="Ø"/>
            </a:pPr>
            <a:r>
              <a:rPr lang="en-US" sz="3200" dirty="0" err="1"/>
              <a:t>Steganographic</a:t>
            </a:r>
            <a:r>
              <a:rPr lang="en-US" sz="3200" dirty="0"/>
              <a:t> Encoder function, f(X,M,K) embeds the secret message into a cover image file by using techniques like least significant bit encoding. </a:t>
            </a:r>
          </a:p>
          <a:p>
            <a:pPr algn="just">
              <a:buSzPct val="75000"/>
              <a:buFont typeface="Wingdings" pitchFamily="2" charset="2"/>
              <a:buChar char="Ø"/>
            </a:pPr>
            <a:endParaRPr lang="en-US" sz="3200" dirty="0"/>
          </a:p>
          <a:p>
            <a:pPr algn="just">
              <a:buSzPct val="75000"/>
              <a:buFont typeface="Wingdings" pitchFamily="2" charset="2"/>
              <a:buChar char="Ø"/>
            </a:pPr>
            <a:r>
              <a:rPr lang="en-US" sz="3200" dirty="0"/>
              <a:t>The resulting </a:t>
            </a:r>
            <a:r>
              <a:rPr lang="en-US" sz="3200" dirty="0" err="1"/>
              <a:t>stego</a:t>
            </a:r>
            <a:r>
              <a:rPr lang="en-US" sz="3200" dirty="0"/>
              <a:t> image looks very similar to your cover image file, with no visible changes. This completes encoding. </a:t>
            </a:r>
          </a:p>
          <a:p>
            <a:pPr algn="just">
              <a:buSzPct val="75000"/>
              <a:buFont typeface="Wingdings" pitchFamily="2" charset="2"/>
              <a:buChar char="Ø"/>
            </a:pPr>
            <a:endParaRPr lang="en-US" sz="3200" dirty="0"/>
          </a:p>
          <a:p>
            <a:pPr algn="just">
              <a:buSzPct val="75000"/>
              <a:buFont typeface="Wingdings" pitchFamily="2" charset="2"/>
              <a:buChar char="Ø"/>
            </a:pPr>
            <a:r>
              <a:rPr lang="en-US" sz="3200" dirty="0"/>
              <a:t>To retrieve the secret message, </a:t>
            </a:r>
            <a:r>
              <a:rPr lang="en-US" sz="3200" dirty="0" err="1"/>
              <a:t>stego</a:t>
            </a:r>
            <a:r>
              <a:rPr lang="en-US" sz="3200" dirty="0"/>
              <a:t> object is fed into </a:t>
            </a:r>
            <a:r>
              <a:rPr lang="en-US" sz="3200" dirty="0" err="1"/>
              <a:t>Steganographic</a:t>
            </a:r>
            <a:r>
              <a:rPr lang="en-US" sz="3200" dirty="0"/>
              <a:t> Decoder.</a:t>
            </a:r>
            <a:endParaRPr lang="en-IN" sz="3200" dirty="0"/>
          </a:p>
          <a:p>
            <a:pPr marL="342900" indent="-34290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249494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xmlns="" id="{C16790CB-F2D2-C24A-85F7-48C4C223008B}"/>
              </a:ext>
            </a:extLst>
          </p:cNvPr>
          <p:cNvSpPr txBox="1"/>
          <p:nvPr/>
        </p:nvSpPr>
        <p:spPr>
          <a:xfrm>
            <a:off x="11405689" y="25802454"/>
            <a:ext cx="10006511" cy="7499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  <a:tabLst>
                <a:tab pos="2571868" algn="l"/>
              </a:tabLst>
            </a:pPr>
            <a:r>
              <a:rPr lang="en-IN" sz="4000" b="1" cap="all" spc="221" dirty="0" smtClean="0">
                <a:solidFill>
                  <a:srgbClr val="A80432"/>
                </a:solidFill>
                <a:latin typeface="Arial"/>
                <a:cs typeface="Arial"/>
              </a:rPr>
              <a:t>PROCESS</a:t>
            </a:r>
            <a:endParaRPr sz="4000" b="1" cap="all" dirty="0">
              <a:solidFill>
                <a:srgbClr val="A80432"/>
              </a:solidFill>
              <a:latin typeface="Arial"/>
              <a:cs typeface="Arial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600" dirty="0"/>
              <a:t>T</a:t>
            </a:r>
            <a:r>
              <a:rPr lang="en-US" sz="2600" dirty="0" smtClean="0"/>
              <a:t>hink an </a:t>
            </a:r>
            <a:r>
              <a:rPr lang="en-US" sz="2600" dirty="0"/>
              <a:t>image as a matrix (or a two-dimensional array) of pixels which contains a fixed number of rows and columns</a:t>
            </a:r>
            <a:r>
              <a:rPr lang="en-US" sz="2600" dirty="0" smtClean="0"/>
              <a:t>.</a:t>
            </a:r>
            <a:r>
              <a:rPr lang="en-US" sz="2600" dirty="0"/>
              <a:t> These pixels will have colors in RGB or RGBA format whose values ranges from 0 to </a:t>
            </a:r>
            <a:r>
              <a:rPr lang="en-US" sz="2600" dirty="0" smtClean="0"/>
              <a:t>255. We </a:t>
            </a:r>
            <a:r>
              <a:rPr lang="en-US" sz="2600" dirty="0"/>
              <a:t>convert these values into binary format so that we can insert the message bits in it</a:t>
            </a:r>
            <a:r>
              <a:rPr lang="en-US" sz="26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600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600" dirty="0"/>
              <a:t>The message to be converted will be in the form of </a:t>
            </a:r>
            <a:r>
              <a:rPr lang="en-IN" sz="2600" dirty="0" smtClean="0"/>
              <a:t>alphabets. These </a:t>
            </a:r>
            <a:r>
              <a:rPr lang="en-IN" sz="2600" dirty="0"/>
              <a:t>alphabets must be converted to </a:t>
            </a:r>
            <a:r>
              <a:rPr lang="en-IN" sz="2600" dirty="0" smtClean="0"/>
              <a:t>binary. This </a:t>
            </a:r>
            <a:r>
              <a:rPr lang="en-IN" sz="2600" dirty="0"/>
              <a:t>is done by finding ASCII values(which are in decimal form) for each </a:t>
            </a:r>
            <a:r>
              <a:rPr lang="en-IN" sz="2600" dirty="0" smtClean="0"/>
              <a:t>alphabets. Then </a:t>
            </a:r>
            <a:r>
              <a:rPr lang="en-IN" sz="2600" dirty="0"/>
              <a:t>we convert those decimal values into </a:t>
            </a:r>
            <a:r>
              <a:rPr lang="en-IN" sz="2600" dirty="0" smtClean="0"/>
              <a:t>binary</a:t>
            </a:r>
          </a:p>
          <a:p>
            <a:pPr algn="just">
              <a:buFont typeface="Wingdings" pitchFamily="2" charset="2"/>
              <a:buChar char="Ø"/>
            </a:pPr>
            <a:endParaRPr lang="en-IN" sz="2600" dirty="0"/>
          </a:p>
          <a:p>
            <a:pPr algn="just">
              <a:buFont typeface="Wingdings" pitchFamily="2" charset="2"/>
              <a:buChar char="Ø"/>
            </a:pPr>
            <a:r>
              <a:rPr lang="en-IN" sz="2600" dirty="0" smtClean="0"/>
              <a:t>Then the least significant bit of each RGB values are replaced by one of the message bits in order to encode the message.</a:t>
            </a:r>
          </a:p>
          <a:p>
            <a:pPr algn="just">
              <a:buFont typeface="Wingdings" pitchFamily="2" charset="2"/>
              <a:buChar char="Ø"/>
            </a:pPr>
            <a:endParaRPr lang="en-IN" sz="2600" dirty="0"/>
          </a:p>
          <a:p>
            <a:pPr algn="just">
              <a:buFont typeface="Wingdings" pitchFamily="2" charset="2"/>
              <a:buChar char="Ø"/>
            </a:pPr>
            <a:r>
              <a:rPr lang="en-IN" sz="2600" dirty="0" smtClean="0"/>
              <a:t>The reverse process is done for decoding the message.</a:t>
            </a:r>
            <a:endParaRPr lang="en-IN" sz="2600" dirty="0"/>
          </a:p>
          <a:p>
            <a:pPr algn="just">
              <a:buFont typeface="Wingdings" pitchFamily="2" charset="2"/>
              <a:buChar char="Ø"/>
            </a:pPr>
            <a:endParaRPr lang="en-US" sz="2400" dirty="0"/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endParaRPr lang="en-US" sz="2400" dirty="0" smtClean="0"/>
          </a:p>
        </p:txBody>
      </p:sp>
      <p:pic>
        <p:nvPicPr>
          <p:cNvPr id="1026" name="Picture 2" descr="C:\Users\Lenovo\Downloads\panimalar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01" y="457200"/>
            <a:ext cx="517813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Content Placeholder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563600"/>
            <a:ext cx="9904409" cy="5578742"/>
          </a:xfrm>
          <a:prstGeom prst="rect">
            <a:avLst/>
          </a:prstGeom>
        </p:spPr>
      </p:pic>
      <p:pic>
        <p:nvPicPr>
          <p:cNvPr id="28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09" y="21184870"/>
            <a:ext cx="9357362" cy="4646930"/>
          </a:xfrm>
          <a:prstGeom prst="rect">
            <a:avLst/>
          </a:prstGeom>
        </p:spPr>
      </p:pic>
      <p:pic>
        <p:nvPicPr>
          <p:cNvPr id="29" name="Picture 2" descr="C:\Users\Administrator\Downloads\lsb 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456" y="20878800"/>
            <a:ext cx="9455628" cy="492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58" y="26593800"/>
            <a:ext cx="9576073" cy="541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387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 HIDING In an Image for  Secret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TITLE HERE</dc:title>
  <cp:lastModifiedBy>Lenovo</cp:lastModifiedBy>
  <cp:revision>15</cp:revision>
  <dcterms:created xsi:type="dcterms:W3CDTF">2019-03-04T21:38:50Z</dcterms:created>
  <dcterms:modified xsi:type="dcterms:W3CDTF">2022-05-11T15:51:16Z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2019-03-04T00:00:00Z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2019-03-04T00:00:00Z</vt:filetime>
  </property>
</Properties>
</file>