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8" r:id="rId4"/>
    <p:sldId id="279" r:id="rId5"/>
    <p:sldId id="280" r:id="rId6"/>
    <p:sldId id="281" r:id="rId7"/>
    <p:sldId id="282" r:id="rId8"/>
    <p:sldId id="283" r:id="rId9"/>
    <p:sldId id="259" r:id="rId10"/>
    <p:sldId id="261" r:id="rId11"/>
    <p:sldId id="271" r:id="rId12"/>
    <p:sldId id="274" r:id="rId13"/>
    <p:sldId id="272" r:id="rId14"/>
    <p:sldId id="275" r:id="rId15"/>
    <p:sldId id="260" r:id="rId16"/>
    <p:sldId id="276" r:id="rId17"/>
    <p:sldId id="277"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3534FA-2AFE-40BF-8CD5-E90762ADF606}" type="datetimeFigureOut">
              <a:rPr lang="en-IN" smtClean="0"/>
              <a:t>07-05-2022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11FF63-0E11-4B15-A535-64CBE49CBEF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311FF63-0E11-4B15-A535-64CBE49CBE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311FF63-0E11-4B15-A535-64CBE49CBE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311FF63-0E11-4B15-A535-64CBE49CBEF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311FF63-0E11-4B15-A535-64CBE49CBEF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311FF63-0E11-4B15-A535-64CBE49CBEF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311FF63-0E11-4B15-A535-64CBE49CBE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311FF63-0E11-4B15-A535-64CBE49CBEF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23534FA-2AFE-40BF-8CD5-E90762ADF606}" type="datetimeFigureOut">
              <a:rPr lang="en-IN" smtClean="0"/>
              <a:t>07-05-2022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311FF63-0E11-4B15-A535-64CBE49CBE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23534FA-2AFE-40BF-8CD5-E90762ADF606}" type="datetimeFigureOut">
              <a:rPr lang="en-IN" smtClean="0"/>
              <a:t>07-05-2022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311FF63-0E11-4B15-A535-64CBE49CBEF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3534FA-2AFE-40BF-8CD5-E90762ADF606}" type="datetimeFigureOut">
              <a:rPr lang="en-IN" smtClean="0"/>
              <a:t>07-05-2022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11FF63-0E11-4B15-A535-64CBE49CBEF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3534FA-2AFE-40BF-8CD5-E90762ADF606}" type="datetimeFigureOut">
              <a:rPr lang="en-IN" smtClean="0"/>
              <a:t>07-05-2022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11FF63-0E11-4B15-A535-64CBE49CBEF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914289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938486/metrics#metr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939840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stamp/stamp.jsp?arnumber=945447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stamp/stamp.jsp?arnumber=945447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2713" y="1268760"/>
            <a:ext cx="6696743" cy="1872208"/>
          </a:xfrm>
        </p:spPr>
        <p:txBody>
          <a:bodyPr>
            <a:normAutofit fontScale="90000"/>
          </a:bodyPr>
          <a:lstStyle/>
          <a:p>
            <a:r>
              <a:rPr lang="en-US" b="1" dirty="0" smtClean="0">
                <a:solidFill>
                  <a:schemeClr val="tx1"/>
                </a:solidFill>
                <a:latin typeface="Times New Roman" pitchFamily="18" charset="0"/>
                <a:cs typeface="Times New Roman" pitchFamily="18" charset="0"/>
              </a:rPr>
              <a:t>DATA HIDING IN A KIND OF IMAGE FOR SECRET COMMUNICATION</a:t>
            </a:r>
            <a:endParaRPr lang="en-IN" b="1" dirty="0">
              <a:solidFill>
                <a:schemeClr val="tx1"/>
              </a:solidFill>
              <a:latin typeface="Times New Roman" pitchFamily="18" charset="0"/>
              <a:cs typeface="Times New Roman" pitchFamily="18" charset="0"/>
            </a:endParaRPr>
          </a:p>
        </p:txBody>
      </p:sp>
      <p:sp>
        <p:nvSpPr>
          <p:cNvPr id="3" name="TextBox 2"/>
          <p:cNvSpPr txBox="1"/>
          <p:nvPr/>
        </p:nvSpPr>
        <p:spPr>
          <a:xfrm>
            <a:off x="5580112" y="3988513"/>
            <a:ext cx="2528256" cy="1200329"/>
          </a:xfrm>
          <a:prstGeom prst="rect">
            <a:avLst/>
          </a:prstGeom>
          <a:noFill/>
        </p:spPr>
        <p:txBody>
          <a:bodyPr wrap="none" rtlCol="0">
            <a:spAutoFit/>
          </a:bodyPr>
          <a:lstStyle/>
          <a:p>
            <a:r>
              <a:rPr lang="en-US" sz="2400" u="sng" dirty="0" smtClean="0"/>
              <a:t>PRESENTED BY :</a:t>
            </a:r>
          </a:p>
          <a:p>
            <a:r>
              <a:rPr lang="en-US" sz="2400" dirty="0"/>
              <a:t> </a:t>
            </a:r>
            <a:r>
              <a:rPr lang="en-US" sz="2400" dirty="0" smtClean="0"/>
              <a:t>    </a:t>
            </a:r>
            <a:r>
              <a:rPr lang="en-US" sz="2400" dirty="0" err="1" smtClean="0"/>
              <a:t>Divya</a:t>
            </a:r>
            <a:r>
              <a:rPr lang="en-US" sz="2400" dirty="0" smtClean="0"/>
              <a:t> S</a:t>
            </a:r>
          </a:p>
          <a:p>
            <a:r>
              <a:rPr lang="en-US" sz="2400" dirty="0" smtClean="0"/>
              <a:t>     </a:t>
            </a:r>
            <a:r>
              <a:rPr lang="en-US" sz="2400" dirty="0" err="1" smtClean="0"/>
              <a:t>Nivedha</a:t>
            </a:r>
            <a:r>
              <a:rPr lang="en-US" sz="2400" dirty="0" smtClean="0"/>
              <a:t> U</a:t>
            </a:r>
          </a:p>
        </p:txBody>
      </p:sp>
      <p:sp>
        <p:nvSpPr>
          <p:cNvPr id="4" name="TextBox 3"/>
          <p:cNvSpPr txBox="1"/>
          <p:nvPr/>
        </p:nvSpPr>
        <p:spPr>
          <a:xfrm>
            <a:off x="1043608" y="4145938"/>
            <a:ext cx="2475358" cy="830997"/>
          </a:xfrm>
          <a:prstGeom prst="rect">
            <a:avLst/>
          </a:prstGeom>
          <a:noFill/>
        </p:spPr>
        <p:txBody>
          <a:bodyPr wrap="none" rtlCol="0">
            <a:spAutoFit/>
          </a:bodyPr>
          <a:lstStyle/>
          <a:p>
            <a:r>
              <a:rPr lang="en-IN" sz="2400" u="sng" dirty="0" smtClean="0"/>
              <a:t>GUIDE</a:t>
            </a:r>
          </a:p>
          <a:p>
            <a:r>
              <a:rPr lang="en-IN" sz="2400" dirty="0" err="1" smtClean="0"/>
              <a:t>Dr.K.Sangeetha</a:t>
            </a:r>
            <a:endParaRPr lang="en-IN" sz="2400" dirty="0"/>
          </a:p>
        </p:txBody>
      </p:sp>
      <p:sp>
        <p:nvSpPr>
          <p:cNvPr id="5" name="TextBox 4"/>
          <p:cNvSpPr txBox="1"/>
          <p:nvPr/>
        </p:nvSpPr>
        <p:spPr>
          <a:xfrm>
            <a:off x="3361089" y="3271843"/>
            <a:ext cx="2476960" cy="461665"/>
          </a:xfrm>
          <a:prstGeom prst="rect">
            <a:avLst/>
          </a:prstGeom>
          <a:noFill/>
        </p:spPr>
        <p:txBody>
          <a:bodyPr wrap="none" rtlCol="0">
            <a:spAutoFit/>
          </a:bodyPr>
          <a:lstStyle/>
          <a:p>
            <a:r>
              <a:rPr lang="en-IN" sz="2400" b="1" dirty="0" smtClean="0"/>
              <a:t>BATCH NO : </a:t>
            </a:r>
            <a:r>
              <a:rPr lang="en-IN" sz="2400" b="1" dirty="0" smtClean="0"/>
              <a:t>A9</a:t>
            </a:r>
            <a:endParaRPr lang="en-IN" sz="2400" b="1" dirty="0"/>
          </a:p>
        </p:txBody>
      </p:sp>
    </p:spTree>
    <p:extLst>
      <p:ext uri="{BB962C8B-B14F-4D97-AF65-F5344CB8AC3E}">
        <p14:creationId xmlns:p14="http://schemas.microsoft.com/office/powerpoint/2010/main" val="1724706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620688"/>
            <a:ext cx="8435280" cy="5386603"/>
          </a:xfrm>
        </p:spPr>
        <p:txBody>
          <a:bodyPr>
            <a:normAutofit/>
          </a:bodyPr>
          <a:lstStyle/>
          <a:p>
            <a:pPr>
              <a:buSzPct val="75000"/>
              <a:buFont typeface="Wingdings" pitchFamily="2" charset="2"/>
              <a:buChar char="Ø"/>
            </a:pPr>
            <a:r>
              <a:rPr lang="en-US" sz="2200" dirty="0"/>
              <a:t>As seen in the above image, both the original image file(X) and secret message (M) that needs to be hidden are fed into a </a:t>
            </a:r>
            <a:r>
              <a:rPr lang="en-US" sz="2200" dirty="0" err="1"/>
              <a:t>S</a:t>
            </a:r>
            <a:r>
              <a:rPr lang="en-US" sz="2200" dirty="0" err="1" smtClean="0"/>
              <a:t>teganographic</a:t>
            </a:r>
            <a:r>
              <a:rPr lang="en-US" sz="2200" dirty="0" smtClean="0"/>
              <a:t> </a:t>
            </a:r>
            <a:r>
              <a:rPr lang="en-US" sz="2200" dirty="0"/>
              <a:t>encoder as input. </a:t>
            </a:r>
            <a:endParaRPr lang="en-US" sz="2200" dirty="0" smtClean="0"/>
          </a:p>
          <a:p>
            <a:pPr>
              <a:buSzPct val="75000"/>
              <a:buFont typeface="Wingdings" pitchFamily="2" charset="2"/>
              <a:buChar char="Ø"/>
            </a:pPr>
            <a:endParaRPr lang="en-US" sz="2200" dirty="0" smtClean="0"/>
          </a:p>
          <a:p>
            <a:pPr>
              <a:buSzPct val="75000"/>
              <a:buFont typeface="Wingdings" pitchFamily="2" charset="2"/>
              <a:buChar char="Ø"/>
            </a:pPr>
            <a:r>
              <a:rPr lang="en-US" sz="2200" dirty="0" err="1" smtClean="0"/>
              <a:t>Steganographic</a:t>
            </a:r>
            <a:r>
              <a:rPr lang="en-US" sz="2200" dirty="0" smtClean="0"/>
              <a:t> </a:t>
            </a:r>
            <a:r>
              <a:rPr lang="en-US" sz="2200" dirty="0"/>
              <a:t>Encoder function, f(X,M,K) embeds the secret message into a cover image file by using techniques like least significant bit encoding. </a:t>
            </a:r>
            <a:endParaRPr lang="en-US" sz="2200" dirty="0" smtClean="0"/>
          </a:p>
          <a:p>
            <a:pPr>
              <a:buSzPct val="75000"/>
              <a:buFont typeface="Wingdings" pitchFamily="2" charset="2"/>
              <a:buChar char="Ø"/>
            </a:pPr>
            <a:endParaRPr lang="en-US" sz="2200" dirty="0" smtClean="0"/>
          </a:p>
          <a:p>
            <a:pPr>
              <a:buSzPct val="75000"/>
              <a:buFont typeface="Wingdings" pitchFamily="2" charset="2"/>
              <a:buChar char="Ø"/>
            </a:pPr>
            <a:r>
              <a:rPr lang="en-US" sz="2200" dirty="0" smtClean="0"/>
              <a:t>The </a:t>
            </a:r>
            <a:r>
              <a:rPr lang="en-US" sz="2200" dirty="0"/>
              <a:t>resulting </a:t>
            </a:r>
            <a:r>
              <a:rPr lang="en-US" sz="2200" dirty="0" err="1"/>
              <a:t>stego</a:t>
            </a:r>
            <a:r>
              <a:rPr lang="en-US" sz="2200" dirty="0"/>
              <a:t> image looks very similar to your cover image file, with no visible changes. This completes encoding. </a:t>
            </a:r>
            <a:endParaRPr lang="en-US" sz="2200" dirty="0" smtClean="0"/>
          </a:p>
          <a:p>
            <a:pPr>
              <a:buSzPct val="75000"/>
              <a:buFont typeface="Wingdings" pitchFamily="2" charset="2"/>
              <a:buChar char="Ø"/>
            </a:pPr>
            <a:endParaRPr lang="en-US" sz="2200" dirty="0"/>
          </a:p>
          <a:p>
            <a:pPr>
              <a:buSzPct val="75000"/>
              <a:buFont typeface="Wingdings" pitchFamily="2" charset="2"/>
              <a:buChar char="Ø"/>
            </a:pPr>
            <a:r>
              <a:rPr lang="en-US" sz="2200" dirty="0" smtClean="0"/>
              <a:t>To </a:t>
            </a:r>
            <a:r>
              <a:rPr lang="en-US" sz="2200" dirty="0"/>
              <a:t>retrieve the secret message, </a:t>
            </a:r>
            <a:r>
              <a:rPr lang="en-US" sz="2200" dirty="0" err="1"/>
              <a:t>stego</a:t>
            </a:r>
            <a:r>
              <a:rPr lang="en-US" sz="2200" dirty="0"/>
              <a:t> object is fed into </a:t>
            </a:r>
            <a:r>
              <a:rPr lang="en-US" sz="2200" dirty="0" err="1"/>
              <a:t>Steganographic</a:t>
            </a:r>
            <a:r>
              <a:rPr lang="en-US" sz="2200" dirty="0"/>
              <a:t> Decoder.</a:t>
            </a:r>
            <a:endParaRPr lang="en-IN" sz="2200" dirty="0"/>
          </a:p>
        </p:txBody>
      </p:sp>
    </p:spTree>
    <p:extLst>
      <p:ext uri="{BB962C8B-B14F-4D97-AF65-F5344CB8AC3E}">
        <p14:creationId xmlns:p14="http://schemas.microsoft.com/office/powerpoint/2010/main" val="93930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b="1" dirty="0" smtClean="0"/>
              <a:t>TITLE         </a:t>
            </a:r>
            <a:r>
              <a:rPr lang="en-IN" dirty="0" smtClean="0"/>
              <a:t>-</a:t>
            </a:r>
            <a:r>
              <a:rPr lang="en-IN" b="1" dirty="0" smtClean="0"/>
              <a:t>   </a:t>
            </a:r>
            <a:r>
              <a:rPr lang="en-IN" dirty="0" smtClean="0"/>
              <a:t>An </a:t>
            </a:r>
            <a:r>
              <a:rPr lang="en-IN" dirty="0"/>
              <a:t>analysis of LSB based </a:t>
            </a:r>
            <a:r>
              <a:rPr lang="en-IN" dirty="0" smtClean="0"/>
              <a:t>image</a:t>
            </a:r>
          </a:p>
          <a:p>
            <a:pPr marL="109728" indent="0">
              <a:buNone/>
            </a:pPr>
            <a:r>
              <a:rPr lang="en-IN" dirty="0"/>
              <a:t> </a:t>
            </a:r>
            <a:r>
              <a:rPr lang="en-IN" dirty="0" smtClean="0"/>
              <a:t>                     steganography techniques</a:t>
            </a:r>
          </a:p>
          <a:p>
            <a:pPr marL="109728" indent="0">
              <a:buNone/>
            </a:pPr>
            <a:r>
              <a:rPr lang="en-IN" b="1" dirty="0" smtClean="0"/>
              <a:t>PUBLISHER -   </a:t>
            </a:r>
            <a:r>
              <a:rPr lang="en-IN" dirty="0" smtClean="0"/>
              <a:t>IEEE</a:t>
            </a:r>
          </a:p>
          <a:p>
            <a:pPr marL="109728" indent="0">
              <a:buNone/>
            </a:pPr>
            <a:endParaRPr lang="en-IN" dirty="0"/>
          </a:p>
          <a:p>
            <a:pPr>
              <a:buFont typeface="Wingdings" pitchFamily="2" charset="2"/>
              <a:buChar char="Ø"/>
            </a:pPr>
            <a:r>
              <a:rPr lang="en-IN" dirty="0" smtClean="0"/>
              <a:t>This system proposes a method where we hide information in an image file by replacing the last bit of RGB pixel.</a:t>
            </a:r>
          </a:p>
          <a:p>
            <a:pPr>
              <a:buFont typeface="Wingdings" pitchFamily="2" charset="2"/>
              <a:buChar char="Ø"/>
            </a:pPr>
            <a:endParaRPr lang="en-IN" dirty="0"/>
          </a:p>
          <a:p>
            <a:pPr>
              <a:buFont typeface="Wingdings" pitchFamily="2" charset="2"/>
              <a:buChar char="Ø"/>
            </a:pPr>
            <a:r>
              <a:rPr lang="en-IN" dirty="0" smtClean="0"/>
              <a:t>But, this procedure doesn’t have high security towards data.</a:t>
            </a:r>
            <a:endParaRPr lang="en-IN" dirty="0"/>
          </a:p>
          <a:p>
            <a:pPr marL="109728" indent="0">
              <a:buNone/>
            </a:pPr>
            <a:endParaRPr lang="en-IN" dirty="0"/>
          </a:p>
        </p:txBody>
      </p:sp>
      <p:sp>
        <p:nvSpPr>
          <p:cNvPr id="3" name="Title 2"/>
          <p:cNvSpPr>
            <a:spLocks noGrp="1"/>
          </p:cNvSpPr>
          <p:nvPr>
            <p:ph type="title"/>
          </p:nvPr>
        </p:nvSpPr>
        <p:spPr/>
        <p:txBody>
          <a:bodyPr>
            <a:normAutofit/>
          </a:bodyPr>
          <a:lstStyle/>
          <a:p>
            <a:r>
              <a:rPr lang="en-IN" sz="3600" dirty="0" smtClean="0"/>
              <a:t>            EXISTING SYSTEM</a:t>
            </a:r>
            <a:endParaRPr lang="en-IN" sz="3600" dirty="0"/>
          </a:p>
        </p:txBody>
      </p:sp>
    </p:spTree>
    <p:extLst>
      <p:ext uri="{BB962C8B-B14F-4D97-AF65-F5344CB8AC3E}">
        <p14:creationId xmlns:p14="http://schemas.microsoft.com/office/powerpoint/2010/main" val="4102880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476672"/>
            <a:ext cx="6667500" cy="2376264"/>
          </a:xfrm>
        </p:spPr>
      </p:pic>
      <p:pic>
        <p:nvPicPr>
          <p:cNvPr id="1026" name="Picture 2" descr="C:\Users\Administrator\Downloads\lsb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924944"/>
            <a:ext cx="66675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77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IN" dirty="0" smtClean="0"/>
              <a:t>From the existing system, we modify some methods such as </a:t>
            </a:r>
          </a:p>
          <a:p>
            <a:pPr>
              <a:buFont typeface="Wingdings" pitchFamily="2" charset="2"/>
              <a:buChar char="Ø"/>
            </a:pPr>
            <a:endParaRPr lang="en-IN" dirty="0" smtClean="0"/>
          </a:p>
          <a:p>
            <a:pPr marL="109728" indent="0">
              <a:buNone/>
            </a:pPr>
            <a:r>
              <a:rPr lang="en-IN" dirty="0" smtClean="0"/>
              <a:t>          </a:t>
            </a:r>
            <a:r>
              <a:rPr lang="en-IN" dirty="0" smtClean="0">
                <a:solidFill>
                  <a:schemeClr val="bg2">
                    <a:lumMod val="50000"/>
                  </a:schemeClr>
                </a:solidFill>
              </a:rPr>
              <a:t>1)</a:t>
            </a:r>
            <a:r>
              <a:rPr lang="en-IN" dirty="0" smtClean="0"/>
              <a:t>We </a:t>
            </a:r>
            <a:r>
              <a:rPr lang="en-IN" dirty="0"/>
              <a:t>don’t exactly replace the least bit</a:t>
            </a:r>
            <a:r>
              <a:rPr lang="en-IN" dirty="0" smtClean="0"/>
              <a:t>.</a:t>
            </a:r>
          </a:p>
          <a:p>
            <a:pPr marL="109728" indent="0">
              <a:buNone/>
            </a:pPr>
            <a:endParaRPr lang="en-IN" dirty="0"/>
          </a:p>
          <a:p>
            <a:pPr marL="109728" indent="0">
              <a:buNone/>
            </a:pPr>
            <a:r>
              <a:rPr lang="en-IN" dirty="0" smtClean="0"/>
              <a:t>          </a:t>
            </a:r>
            <a:r>
              <a:rPr lang="en-IN" dirty="0" smtClean="0">
                <a:solidFill>
                  <a:schemeClr val="bg2">
                    <a:lumMod val="50000"/>
                  </a:schemeClr>
                </a:solidFill>
              </a:rPr>
              <a:t>2)</a:t>
            </a:r>
            <a:r>
              <a:rPr lang="en-IN" dirty="0" smtClean="0"/>
              <a:t>Instead </a:t>
            </a:r>
            <a:r>
              <a:rPr lang="en-IN" dirty="0"/>
              <a:t>we do an </a:t>
            </a:r>
            <a:r>
              <a:rPr lang="en-IN" dirty="0" smtClean="0"/>
              <a:t>reverse of the message bit and embed it in 8</a:t>
            </a:r>
            <a:r>
              <a:rPr lang="en-IN" baseline="30000" dirty="0" smtClean="0"/>
              <a:t>th</a:t>
            </a:r>
            <a:r>
              <a:rPr lang="en-IN" dirty="0" smtClean="0"/>
              <a:t> pixel value</a:t>
            </a:r>
            <a:endParaRPr lang="en-IN" dirty="0"/>
          </a:p>
          <a:p>
            <a:pPr marL="109728" indent="0">
              <a:buNone/>
            </a:pPr>
            <a:endParaRPr lang="en-IN" dirty="0" smtClean="0"/>
          </a:p>
          <a:p>
            <a:pPr>
              <a:buFont typeface="Wingdings" pitchFamily="2" charset="2"/>
              <a:buChar char="Ø"/>
            </a:pPr>
            <a:r>
              <a:rPr lang="en-IN" dirty="0" smtClean="0"/>
              <a:t>This will increase security and can’t be easily decoded by anyone.</a:t>
            </a:r>
            <a:endParaRPr lang="en-IN" dirty="0"/>
          </a:p>
        </p:txBody>
      </p:sp>
      <p:sp>
        <p:nvSpPr>
          <p:cNvPr id="3" name="Title 2"/>
          <p:cNvSpPr>
            <a:spLocks noGrp="1"/>
          </p:cNvSpPr>
          <p:nvPr>
            <p:ph type="title"/>
          </p:nvPr>
        </p:nvSpPr>
        <p:spPr/>
        <p:txBody>
          <a:bodyPr>
            <a:normAutofit/>
          </a:bodyPr>
          <a:lstStyle/>
          <a:p>
            <a:r>
              <a:rPr lang="en-IN" sz="3600" dirty="0" smtClean="0"/>
              <a:t>            PROPOSED SYSTEM</a:t>
            </a:r>
            <a:endParaRPr lang="en-IN" sz="3600" dirty="0"/>
          </a:p>
        </p:txBody>
      </p:sp>
    </p:spTree>
    <p:extLst>
      <p:ext uri="{BB962C8B-B14F-4D97-AF65-F5344CB8AC3E}">
        <p14:creationId xmlns:p14="http://schemas.microsoft.com/office/powerpoint/2010/main" val="3946011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Content Placeholder 1"/>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939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340768"/>
            <a:ext cx="8784976" cy="4968551"/>
          </a:xfrm>
        </p:spPr>
        <p:txBody>
          <a:bodyPr>
            <a:normAutofit fontScale="70000" lnSpcReduction="20000"/>
          </a:bodyPr>
          <a:lstStyle/>
          <a:p>
            <a:pPr>
              <a:buFont typeface="Wingdings" pitchFamily="2" charset="2"/>
              <a:buChar char="Ø"/>
            </a:pPr>
            <a:r>
              <a:rPr lang="en-US" sz="3500" dirty="0"/>
              <a:t>We can describe a </a:t>
            </a:r>
            <a:r>
              <a:rPr lang="en-US" sz="3500" b="1" dirty="0"/>
              <a:t>digital image</a:t>
            </a:r>
            <a:r>
              <a:rPr lang="en-US" sz="3500" dirty="0"/>
              <a:t> as a finite set of digital values, called pixels. Pixels are the smallest individual element of an image, holding values that represent the brightness of a given color at any specific point</a:t>
            </a:r>
            <a:r>
              <a:rPr lang="en-US" sz="3500" dirty="0" smtClean="0"/>
              <a:t>. </a:t>
            </a:r>
          </a:p>
          <a:p>
            <a:pPr>
              <a:buFont typeface="Wingdings" pitchFamily="2" charset="2"/>
              <a:buChar char="Ø"/>
            </a:pPr>
            <a:endParaRPr lang="en-US" sz="3500" dirty="0"/>
          </a:p>
          <a:p>
            <a:pPr>
              <a:buFont typeface="Wingdings" pitchFamily="2" charset="2"/>
              <a:buChar char="Ø"/>
            </a:pPr>
            <a:r>
              <a:rPr lang="en-US" sz="3500" dirty="0" smtClean="0"/>
              <a:t>So </a:t>
            </a:r>
            <a:r>
              <a:rPr lang="en-US" sz="3500" dirty="0"/>
              <a:t>we can think of an image as a matrix (or a two-dimensional array) of pixels which contains a fixed number of rows and columns</a:t>
            </a:r>
            <a:r>
              <a:rPr lang="en-US" sz="3500" dirty="0" smtClean="0"/>
              <a:t>.</a:t>
            </a:r>
          </a:p>
          <a:p>
            <a:pPr>
              <a:buFont typeface="Wingdings" pitchFamily="2" charset="2"/>
              <a:buChar char="Ø"/>
            </a:pPr>
            <a:endParaRPr lang="en-US" sz="3500" dirty="0" smtClean="0"/>
          </a:p>
          <a:p>
            <a:pPr>
              <a:buFont typeface="Wingdings" pitchFamily="2" charset="2"/>
              <a:buChar char="Ø"/>
            </a:pPr>
            <a:r>
              <a:rPr lang="en-US" sz="3500" dirty="0" smtClean="0"/>
              <a:t>These pixels will have colors in RGB or RGBA format whose values ranges from 0 to 255.</a:t>
            </a:r>
          </a:p>
          <a:p>
            <a:pPr marL="109728" indent="0">
              <a:buNone/>
            </a:pPr>
            <a:endParaRPr lang="en-US" sz="3500" dirty="0" smtClean="0"/>
          </a:p>
          <a:p>
            <a:pPr>
              <a:buFont typeface="Wingdings" pitchFamily="2" charset="2"/>
              <a:buChar char="Ø"/>
            </a:pPr>
            <a:r>
              <a:rPr lang="en-US" sz="3500" dirty="0" smtClean="0"/>
              <a:t>We convert these values into binary format so that we can insert the message bits in it.</a:t>
            </a:r>
          </a:p>
          <a:p>
            <a:pPr>
              <a:buFont typeface="Wingdings" pitchFamily="2" charset="2"/>
              <a:buChar char="Ø"/>
            </a:pPr>
            <a:endParaRPr lang="en-US" sz="3500" dirty="0"/>
          </a:p>
          <a:p>
            <a:pPr>
              <a:buFont typeface="Wingdings" pitchFamily="2" charset="2"/>
              <a:buChar char="Ø"/>
            </a:pPr>
            <a:endParaRPr lang="en-US" sz="3500" dirty="0"/>
          </a:p>
        </p:txBody>
      </p:sp>
      <p:sp>
        <p:nvSpPr>
          <p:cNvPr id="3" name="Title 2"/>
          <p:cNvSpPr>
            <a:spLocks noGrp="1"/>
          </p:cNvSpPr>
          <p:nvPr>
            <p:ph type="title"/>
          </p:nvPr>
        </p:nvSpPr>
        <p:spPr>
          <a:xfrm>
            <a:off x="39967" y="260648"/>
            <a:ext cx="9123714" cy="864096"/>
          </a:xfrm>
        </p:spPr>
        <p:txBody>
          <a:bodyPr>
            <a:noAutofit/>
          </a:bodyPr>
          <a:lstStyle/>
          <a:p>
            <a:r>
              <a:rPr lang="en-IN" sz="3600" dirty="0" smtClean="0">
                <a:effectLst/>
              </a:rPr>
              <a:t>                    MODULE 1</a:t>
            </a:r>
            <a:br>
              <a:rPr lang="en-IN" sz="3600" dirty="0" smtClean="0">
                <a:effectLst/>
              </a:rPr>
            </a:br>
            <a:r>
              <a:rPr lang="en-IN" sz="3600" dirty="0" smtClean="0">
                <a:effectLst/>
              </a:rPr>
              <a:t>  Converting RGB pixel values to binary </a:t>
            </a:r>
            <a:endParaRPr lang="en-IN" sz="3600" dirty="0"/>
          </a:p>
        </p:txBody>
      </p:sp>
    </p:spTree>
    <p:extLst>
      <p:ext uri="{BB962C8B-B14F-4D97-AF65-F5344CB8AC3E}">
        <p14:creationId xmlns:p14="http://schemas.microsoft.com/office/powerpoint/2010/main" val="362449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smtClean="0"/>
              <a:t>The message to be converted will be in the form of alphabets.</a:t>
            </a:r>
          </a:p>
          <a:p>
            <a:pPr>
              <a:buFont typeface="Wingdings" pitchFamily="2" charset="2"/>
              <a:buChar char="Ø"/>
            </a:pPr>
            <a:endParaRPr lang="en-IN" dirty="0" smtClean="0"/>
          </a:p>
          <a:p>
            <a:pPr>
              <a:buFont typeface="Wingdings" pitchFamily="2" charset="2"/>
              <a:buChar char="Ø"/>
            </a:pPr>
            <a:r>
              <a:rPr lang="en-IN" dirty="0" smtClean="0"/>
              <a:t>These alphabets must be converted to binary.</a:t>
            </a:r>
          </a:p>
          <a:p>
            <a:pPr>
              <a:buFont typeface="Wingdings" pitchFamily="2" charset="2"/>
              <a:buChar char="Ø"/>
            </a:pPr>
            <a:endParaRPr lang="en-IN" dirty="0" smtClean="0"/>
          </a:p>
          <a:p>
            <a:pPr>
              <a:buFont typeface="Wingdings" pitchFamily="2" charset="2"/>
              <a:buChar char="Ø"/>
            </a:pPr>
            <a:r>
              <a:rPr lang="en-IN" dirty="0" smtClean="0"/>
              <a:t>This is done by finding ASCII values(which are in decimal form) for each alphabets.</a:t>
            </a:r>
          </a:p>
          <a:p>
            <a:pPr>
              <a:buFont typeface="Wingdings" pitchFamily="2" charset="2"/>
              <a:buChar char="Ø"/>
            </a:pPr>
            <a:endParaRPr lang="en-IN" dirty="0" smtClean="0"/>
          </a:p>
          <a:p>
            <a:pPr>
              <a:buFont typeface="Wingdings" pitchFamily="2" charset="2"/>
              <a:buChar char="Ø"/>
            </a:pPr>
            <a:r>
              <a:rPr lang="en-IN" dirty="0" smtClean="0"/>
              <a:t>Then we convert those decimal values into binary</a:t>
            </a:r>
            <a:endParaRPr lang="en-IN" dirty="0"/>
          </a:p>
        </p:txBody>
      </p:sp>
      <p:sp>
        <p:nvSpPr>
          <p:cNvPr id="3" name="Title 2"/>
          <p:cNvSpPr>
            <a:spLocks noGrp="1"/>
          </p:cNvSpPr>
          <p:nvPr>
            <p:ph type="title"/>
          </p:nvPr>
        </p:nvSpPr>
        <p:spPr/>
        <p:txBody>
          <a:bodyPr>
            <a:normAutofit fontScale="90000"/>
          </a:bodyPr>
          <a:lstStyle/>
          <a:p>
            <a:r>
              <a:rPr lang="en-IN" sz="3600" dirty="0" smtClean="0"/>
              <a:t>                  MODULE 2</a:t>
            </a:r>
            <a:br>
              <a:rPr lang="en-IN" sz="3600" dirty="0" smtClean="0"/>
            </a:br>
            <a:r>
              <a:rPr lang="en-IN" sz="3600" dirty="0" smtClean="0"/>
              <a:t>     Convert the message into binary</a:t>
            </a:r>
            <a:endParaRPr lang="en-IN" sz="3600" dirty="0"/>
          </a:p>
        </p:txBody>
      </p:sp>
    </p:spTree>
    <p:extLst>
      <p:ext uri="{BB962C8B-B14F-4D97-AF65-F5344CB8AC3E}">
        <p14:creationId xmlns:p14="http://schemas.microsoft.com/office/powerpoint/2010/main" val="1890798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smtClean="0"/>
              <a:t>The data encoding is done by doing XOR operation with the 7</a:t>
            </a:r>
            <a:r>
              <a:rPr lang="en-IN" baseline="30000" dirty="0" smtClean="0"/>
              <a:t>th</a:t>
            </a:r>
            <a:r>
              <a:rPr lang="en-IN" dirty="0" smtClean="0"/>
              <a:t> bit of RGB’s binary value and one of the message bit.</a:t>
            </a:r>
          </a:p>
          <a:p>
            <a:pPr marL="109728" indent="0">
              <a:buNone/>
            </a:pPr>
            <a:endParaRPr lang="en-IN" dirty="0"/>
          </a:p>
          <a:p>
            <a:pPr marL="109728" indent="0">
              <a:buNone/>
            </a:pPr>
            <a:r>
              <a:rPr lang="en-IN" dirty="0" smtClean="0"/>
              <a:t>It is then stored in the 8</a:t>
            </a:r>
            <a:r>
              <a:rPr lang="en-IN" baseline="30000" dirty="0" smtClean="0"/>
              <a:t>th</a:t>
            </a:r>
            <a:r>
              <a:rPr lang="en-IN" dirty="0" smtClean="0"/>
              <a:t> bit of RGB’s binary value.</a:t>
            </a:r>
          </a:p>
          <a:p>
            <a:pPr marL="109728" indent="0">
              <a:buNone/>
            </a:pPr>
            <a:endParaRPr lang="en-IN" dirty="0"/>
          </a:p>
          <a:p>
            <a:pPr marL="109728" indent="0">
              <a:buNone/>
            </a:pPr>
            <a:r>
              <a:rPr lang="en-IN" dirty="0" smtClean="0"/>
              <a:t>The reason we store in the 8</a:t>
            </a:r>
            <a:r>
              <a:rPr lang="en-IN" baseline="30000" dirty="0" smtClean="0"/>
              <a:t>th</a:t>
            </a:r>
            <a:r>
              <a:rPr lang="en-IN" dirty="0" smtClean="0"/>
              <a:t> bit is that the </a:t>
            </a:r>
            <a:r>
              <a:rPr lang="en-IN" dirty="0" err="1" smtClean="0"/>
              <a:t>color</a:t>
            </a:r>
            <a:r>
              <a:rPr lang="en-IN" dirty="0" smtClean="0"/>
              <a:t> changes of the image will not be a major factor if we replace LSB.</a:t>
            </a:r>
            <a:endParaRPr lang="en-IN" dirty="0"/>
          </a:p>
        </p:txBody>
      </p:sp>
      <p:sp>
        <p:nvSpPr>
          <p:cNvPr id="3" name="Title 2"/>
          <p:cNvSpPr>
            <a:spLocks noGrp="1"/>
          </p:cNvSpPr>
          <p:nvPr>
            <p:ph type="title"/>
          </p:nvPr>
        </p:nvSpPr>
        <p:spPr/>
        <p:txBody>
          <a:bodyPr>
            <a:normAutofit fontScale="90000"/>
          </a:bodyPr>
          <a:lstStyle/>
          <a:p>
            <a:r>
              <a:rPr lang="en-IN" sz="3600" dirty="0" smtClean="0"/>
              <a:t>                  MODULE 3</a:t>
            </a:r>
            <a:br>
              <a:rPr lang="en-IN" sz="3600" dirty="0" smtClean="0"/>
            </a:br>
            <a:r>
              <a:rPr lang="en-IN" sz="3600" dirty="0" smtClean="0"/>
              <a:t>             Encoding the data</a:t>
            </a:r>
            <a:endParaRPr lang="en-IN" sz="3600" dirty="0"/>
          </a:p>
        </p:txBody>
      </p:sp>
    </p:spTree>
    <p:extLst>
      <p:ext uri="{BB962C8B-B14F-4D97-AF65-F5344CB8AC3E}">
        <p14:creationId xmlns:p14="http://schemas.microsoft.com/office/powerpoint/2010/main" val="1939127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IN" sz="2200" dirty="0"/>
          </a:p>
        </p:txBody>
      </p:sp>
      <p:sp>
        <p:nvSpPr>
          <p:cNvPr id="3" name="Title 2"/>
          <p:cNvSpPr>
            <a:spLocks noGrp="1"/>
          </p:cNvSpPr>
          <p:nvPr>
            <p:ph type="title"/>
          </p:nvPr>
        </p:nvSpPr>
        <p:spPr/>
        <p:txBody>
          <a:bodyPr>
            <a:normAutofit fontScale="90000"/>
          </a:bodyPr>
          <a:lstStyle/>
          <a:p>
            <a:r>
              <a:rPr lang="en-US" sz="3600" dirty="0" smtClean="0"/>
              <a:t>                     MODULE 4</a:t>
            </a:r>
            <a:br>
              <a:rPr lang="en-US" sz="3600" dirty="0" smtClean="0"/>
            </a:br>
            <a:r>
              <a:rPr lang="en-US" sz="3600" dirty="0" smtClean="0"/>
              <a:t>     DECODING THE SECRET MESSAGE</a:t>
            </a:r>
            <a:endParaRPr lang="en-IN"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78577"/>
            <a:ext cx="8208912" cy="456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091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844824"/>
            <a:ext cx="8229600" cy="4525963"/>
          </a:xfrm>
        </p:spPr>
        <p:txBody>
          <a:bodyPr>
            <a:normAutofit/>
          </a:bodyPr>
          <a:lstStyle/>
          <a:p>
            <a:pPr marL="109728" indent="0" algn="just">
              <a:buNone/>
            </a:pPr>
            <a:r>
              <a:rPr lang="en-US" sz="2200" dirty="0" smtClean="0"/>
              <a:t>We have presented a novel </a:t>
            </a:r>
            <a:r>
              <a:rPr lang="en-US" sz="2200" dirty="0" err="1" smtClean="0"/>
              <a:t>steganographic</a:t>
            </a:r>
            <a:r>
              <a:rPr lang="en-US" sz="2200" dirty="0" smtClean="0"/>
              <a:t> technique for hiding data in a kind </a:t>
            </a:r>
            <a:r>
              <a:rPr lang="en-US" sz="2200" dirty="0"/>
              <a:t>o</a:t>
            </a:r>
            <a:r>
              <a:rPr lang="en-US" sz="2200" dirty="0" smtClean="0"/>
              <a:t>f images. The python source code for hiding the image has been developed. However we can change the  encoding and decoding methods in order to ensure more secure transfer of the data and also by creating a password. Theoretic analysis and the computing results show that the </a:t>
            </a:r>
            <a:r>
              <a:rPr lang="en-US" sz="2200" dirty="0" err="1" smtClean="0"/>
              <a:t>steganographic</a:t>
            </a:r>
            <a:r>
              <a:rPr lang="en-US" sz="2200" dirty="0" smtClean="0"/>
              <a:t> system is secure, the embedding capacity is high and the algorithm is practical.</a:t>
            </a:r>
            <a:endParaRPr lang="en-IN" sz="2200" dirty="0"/>
          </a:p>
        </p:txBody>
      </p:sp>
      <p:sp>
        <p:nvSpPr>
          <p:cNvPr id="3" name="Title 2"/>
          <p:cNvSpPr>
            <a:spLocks noGrp="1"/>
          </p:cNvSpPr>
          <p:nvPr>
            <p:ph type="title"/>
          </p:nvPr>
        </p:nvSpPr>
        <p:spPr>
          <a:xfrm>
            <a:off x="395536" y="548680"/>
            <a:ext cx="8229600" cy="1143000"/>
          </a:xfrm>
        </p:spPr>
        <p:txBody>
          <a:bodyPr/>
          <a:lstStyle/>
          <a:p>
            <a:r>
              <a:rPr lang="en-US" dirty="0" smtClean="0"/>
              <a:t>               CONCLUSION</a:t>
            </a:r>
            <a:endParaRPr lang="en-IN" dirty="0"/>
          </a:p>
        </p:txBody>
      </p:sp>
    </p:spTree>
    <p:extLst>
      <p:ext uri="{BB962C8B-B14F-4D97-AF65-F5344CB8AC3E}">
        <p14:creationId xmlns:p14="http://schemas.microsoft.com/office/powerpoint/2010/main" val="629800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52736"/>
            <a:ext cx="8640960" cy="5112568"/>
          </a:xfrm>
        </p:spPr>
        <p:txBody>
          <a:bodyPr>
            <a:normAutofit lnSpcReduction="10000"/>
          </a:bodyPr>
          <a:lstStyle/>
          <a:p>
            <a:pPr algn="just">
              <a:buFont typeface="Wingdings" pitchFamily="2" charset="2"/>
              <a:buChar char="Ø"/>
            </a:pPr>
            <a:r>
              <a:rPr lang="en-US" sz="2600" dirty="0" smtClean="0">
                <a:solidFill>
                  <a:schemeClr val="tx1">
                    <a:lumMod val="85000"/>
                    <a:lumOff val="15000"/>
                  </a:schemeClr>
                </a:solidFill>
              </a:rPr>
              <a:t>In this presentation, we present an idea for hiding data behind a images using LSB (Least Significant Bit) technique.</a:t>
            </a:r>
          </a:p>
          <a:p>
            <a:pPr marL="109728" indent="0" algn="just">
              <a:buNone/>
            </a:pPr>
            <a:endParaRPr lang="en-US" sz="2600" dirty="0" smtClean="0">
              <a:solidFill>
                <a:schemeClr val="tx1">
                  <a:lumMod val="85000"/>
                  <a:lumOff val="15000"/>
                </a:schemeClr>
              </a:solidFill>
            </a:endParaRPr>
          </a:p>
          <a:p>
            <a:pPr algn="just">
              <a:buFont typeface="Wingdings" pitchFamily="2" charset="2"/>
              <a:buChar char="Ø"/>
            </a:pPr>
            <a:r>
              <a:rPr lang="en-IN" sz="2400" dirty="0" smtClean="0"/>
              <a:t>Least </a:t>
            </a:r>
            <a:r>
              <a:rPr lang="en-IN" sz="2400" dirty="0"/>
              <a:t>Significant Bit replacement, a spatial domain algorithm, is the most popular and widely used technique in image steganography due to its simplicity and effectiveness. </a:t>
            </a:r>
            <a:endParaRPr lang="en-IN" sz="2400" dirty="0" smtClean="0"/>
          </a:p>
          <a:p>
            <a:pPr algn="just">
              <a:buFont typeface="Wingdings" pitchFamily="2" charset="2"/>
              <a:buChar char="Ø"/>
            </a:pPr>
            <a:endParaRPr lang="en-IN" sz="2400" dirty="0" smtClean="0"/>
          </a:p>
          <a:p>
            <a:pPr algn="just">
              <a:buFont typeface="Wingdings" pitchFamily="2" charset="2"/>
              <a:buChar char="Ø"/>
            </a:pPr>
            <a:r>
              <a:rPr lang="en-IN" sz="2400" dirty="0" smtClean="0"/>
              <a:t>Different </a:t>
            </a:r>
            <a:r>
              <a:rPr lang="en-IN" sz="2400" dirty="0"/>
              <a:t>methods of data hiding in spatial domain have been proposed and continue to be improved upon. Among them, the LSB replacement method is quite simple and the most popular. </a:t>
            </a:r>
            <a:endParaRPr lang="en-IN" sz="2400" dirty="0" smtClean="0"/>
          </a:p>
          <a:p>
            <a:pPr algn="just">
              <a:buFont typeface="Wingdings" pitchFamily="2" charset="2"/>
              <a:buChar char="Ø"/>
            </a:pPr>
            <a:endParaRPr lang="en-IN" sz="2400" dirty="0" smtClean="0"/>
          </a:p>
        </p:txBody>
      </p:sp>
      <p:sp>
        <p:nvSpPr>
          <p:cNvPr id="3" name="Title 2"/>
          <p:cNvSpPr>
            <a:spLocks noGrp="1"/>
          </p:cNvSpPr>
          <p:nvPr>
            <p:ph type="title"/>
          </p:nvPr>
        </p:nvSpPr>
        <p:spPr>
          <a:xfrm>
            <a:off x="395536" y="404664"/>
            <a:ext cx="7776864" cy="576064"/>
          </a:xfrm>
        </p:spPr>
        <p:txBody>
          <a:bodyPr>
            <a:normAutofit fontScale="90000"/>
          </a:bodyPr>
          <a:lstStyle/>
          <a:p>
            <a:r>
              <a:rPr lang="en-US" sz="2400" dirty="0" smtClean="0"/>
              <a:t>                                </a:t>
            </a:r>
            <a:r>
              <a:rPr lang="en-US" sz="4000" dirty="0" smtClean="0">
                <a:solidFill>
                  <a:schemeClr val="tx1"/>
                </a:solidFill>
              </a:rPr>
              <a:t>ABSTRACT</a:t>
            </a:r>
            <a:endParaRPr lang="en-IN" sz="4000" dirty="0">
              <a:solidFill>
                <a:schemeClr val="tx1"/>
              </a:solidFill>
            </a:endParaRPr>
          </a:p>
        </p:txBody>
      </p:sp>
    </p:spTree>
    <p:extLst>
      <p:ext uri="{BB962C8B-B14F-4D97-AF65-F5344CB8AC3E}">
        <p14:creationId xmlns:p14="http://schemas.microsoft.com/office/powerpoint/2010/main" val="1306091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496944" cy="5400600"/>
          </a:xfrm>
        </p:spPr>
        <p:txBody>
          <a:bodyPr>
            <a:normAutofit fontScale="85000" lnSpcReduction="20000"/>
          </a:bodyPr>
          <a:lstStyle/>
          <a:p>
            <a:pPr marL="109728" indent="0" algn="just">
              <a:buNone/>
            </a:pPr>
            <a:r>
              <a:rPr lang="en-US" sz="2800" dirty="0" smtClean="0">
                <a:solidFill>
                  <a:schemeClr val="tx1">
                    <a:lumMod val="85000"/>
                    <a:lumOff val="15000"/>
                  </a:schemeClr>
                </a:solidFill>
              </a:rPr>
              <a:t> </a:t>
            </a:r>
          </a:p>
          <a:p>
            <a:pPr algn="just">
              <a:buFont typeface="Wingdings" pitchFamily="2" charset="2"/>
              <a:buChar char="Ø"/>
            </a:pPr>
            <a:r>
              <a:rPr lang="en-IN" sz="2800" dirty="0"/>
              <a:t>However, because the LSB replacement method is quite simple, compared to the other methods, some of its security issues must be improved upon</a:t>
            </a:r>
            <a:r>
              <a:rPr lang="en-IN" sz="2800" dirty="0" smtClean="0"/>
              <a:t>.</a:t>
            </a:r>
          </a:p>
          <a:p>
            <a:pPr marL="109728" indent="0" algn="just">
              <a:buNone/>
            </a:pPr>
            <a:endParaRPr lang="en-IN" sz="2800" dirty="0" smtClean="0"/>
          </a:p>
          <a:p>
            <a:pPr algn="just">
              <a:buFont typeface="Wingdings" pitchFamily="2" charset="2"/>
              <a:buChar char="Ø"/>
            </a:pPr>
            <a:r>
              <a:rPr lang="en-IN" sz="2800" dirty="0" smtClean="0"/>
              <a:t>This </a:t>
            </a:r>
            <a:r>
              <a:rPr lang="en-IN" sz="2800" dirty="0"/>
              <a:t>project proposes a highly secured data hiding technique in the spatial domain of image steganography. The proposed scheme takes the message bit and </a:t>
            </a:r>
            <a:r>
              <a:rPr lang="en-IN" sz="2800" dirty="0" smtClean="0"/>
              <a:t>performs reverse operation and</a:t>
            </a:r>
            <a:r>
              <a:rPr lang="en-IN" sz="2800" dirty="0"/>
              <a:t>, after then, the produced output is embedded within the 8th bit of each component of RGB</a:t>
            </a:r>
            <a:r>
              <a:rPr lang="en-IN" sz="2800" dirty="0" smtClean="0"/>
              <a:t>.</a:t>
            </a:r>
          </a:p>
          <a:p>
            <a:pPr algn="just">
              <a:buFont typeface="Wingdings" pitchFamily="2" charset="2"/>
              <a:buChar char="Ø"/>
            </a:pPr>
            <a:endParaRPr lang="en-IN" sz="2800" dirty="0" smtClean="0"/>
          </a:p>
          <a:p>
            <a:pPr algn="just">
              <a:buFont typeface="Wingdings" pitchFamily="2" charset="2"/>
              <a:buChar char="Ø"/>
            </a:pPr>
            <a:r>
              <a:rPr lang="en-IN" sz="2800" dirty="0" smtClean="0"/>
              <a:t> </a:t>
            </a:r>
            <a:r>
              <a:rPr lang="en-IN" sz="2800" dirty="0"/>
              <a:t>The embedding procedure is done in a way that there will be no sign of original message inside the cover object and, obviously, without using any outside key</a:t>
            </a:r>
            <a:endParaRPr lang="en-IN" sz="3200" dirty="0"/>
          </a:p>
          <a:p>
            <a:endParaRPr lang="en-IN" dirty="0"/>
          </a:p>
        </p:txBody>
      </p:sp>
      <p:sp>
        <p:nvSpPr>
          <p:cNvPr id="3" name="Title 2"/>
          <p:cNvSpPr>
            <a:spLocks noGrp="1"/>
          </p:cNvSpPr>
          <p:nvPr>
            <p:ph type="title"/>
          </p:nvPr>
        </p:nvSpPr>
        <p:spPr>
          <a:xfrm>
            <a:off x="467544" y="188640"/>
            <a:ext cx="8147248" cy="850106"/>
          </a:xfrm>
        </p:spPr>
        <p:txBody>
          <a:bodyPr>
            <a:normAutofit/>
          </a:bodyPr>
          <a:lstStyle/>
          <a:p>
            <a:r>
              <a:rPr lang="en-IN" sz="3600" dirty="0" smtClean="0">
                <a:solidFill>
                  <a:schemeClr val="tx1"/>
                </a:solidFill>
              </a:rPr>
              <a:t>                   ABSTRACT</a:t>
            </a:r>
            <a:endParaRPr lang="en-IN" sz="3600" dirty="0">
              <a:solidFill>
                <a:schemeClr val="tx1"/>
              </a:solidFill>
            </a:endParaRPr>
          </a:p>
        </p:txBody>
      </p:sp>
    </p:spTree>
    <p:extLst>
      <p:ext uri="{BB962C8B-B14F-4D97-AF65-F5344CB8AC3E}">
        <p14:creationId xmlns:p14="http://schemas.microsoft.com/office/powerpoint/2010/main" val="230251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59785087"/>
              </p:ext>
            </p:extLst>
          </p:nvPr>
        </p:nvGraphicFramePr>
        <p:xfrm>
          <a:off x="467544" y="1484784"/>
          <a:ext cx="8352928" cy="3373576"/>
        </p:xfrm>
        <a:graphic>
          <a:graphicData uri="http://schemas.openxmlformats.org/drawingml/2006/table">
            <a:tbl>
              <a:tblPr firstRow="1" bandRow="1">
                <a:tableStyleId>{5C22544A-7EE6-4342-B048-85BDC9FD1C3A}</a:tableStyleId>
              </a:tblPr>
              <a:tblGrid>
                <a:gridCol w="1512168"/>
                <a:gridCol w="1296144"/>
                <a:gridCol w="1872208"/>
                <a:gridCol w="1656184"/>
                <a:gridCol w="201622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2020</a:t>
                      </a:r>
                      <a:endParaRPr lang="en-IN" dirty="0"/>
                    </a:p>
                  </a:txBody>
                  <a:tcPr/>
                </a:tc>
                <a:tc>
                  <a:txBody>
                    <a:bodyPr/>
                    <a:lstStyle/>
                    <a:p>
                      <a:r>
                        <a:rPr lang="en-IN" dirty="0" err="1" smtClean="0"/>
                        <a:t>Kriti</a:t>
                      </a:r>
                      <a:r>
                        <a:rPr lang="en-IN" dirty="0" smtClean="0"/>
                        <a:t> </a:t>
                      </a:r>
                      <a:r>
                        <a:rPr lang="en-IN" dirty="0" err="1" smtClean="0"/>
                        <a:t>Bansal</a:t>
                      </a:r>
                      <a:r>
                        <a:rPr lang="en-IN" dirty="0" smtClean="0"/>
                        <a:t>,</a:t>
                      </a:r>
                    </a:p>
                    <a:p>
                      <a:r>
                        <a:rPr lang="en-IN" dirty="0" err="1" smtClean="0"/>
                        <a:t>Aman</a:t>
                      </a:r>
                      <a:r>
                        <a:rPr lang="en-IN" dirty="0" smtClean="0"/>
                        <a:t> </a:t>
                      </a:r>
                      <a:r>
                        <a:rPr lang="en-IN" dirty="0" err="1" smtClean="0"/>
                        <a:t>Agarwal</a:t>
                      </a:r>
                      <a:r>
                        <a:rPr lang="en-IN" dirty="0" smtClean="0"/>
                        <a:t>,</a:t>
                      </a:r>
                    </a:p>
                    <a:p>
                      <a:r>
                        <a:rPr lang="en-IN" dirty="0" err="1" smtClean="0"/>
                        <a:t>Nency</a:t>
                      </a:r>
                      <a:r>
                        <a:rPr lang="en-IN" dirty="0" smtClean="0"/>
                        <a:t> </a:t>
                      </a:r>
                      <a:r>
                        <a:rPr lang="en-IN" dirty="0" err="1" smtClean="0"/>
                        <a:t>Bansal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kern="1200" dirty="0" smtClean="0">
                          <a:solidFill>
                            <a:schemeClr val="dk1"/>
                          </a:solidFill>
                          <a:effectLst/>
                          <a:latin typeface="+mn-lt"/>
                          <a:ea typeface="+mn-ea"/>
                          <a:cs typeface="+mn-cs"/>
                        </a:rPr>
                        <a:t>A Survey on Steganography using Least Significant bit (LSB) Embedding Approach</a:t>
                      </a:r>
                    </a:p>
                    <a:p>
                      <a:endParaRPr lang="en-IN" dirty="0"/>
                    </a:p>
                  </a:txBody>
                  <a:tcPr/>
                </a:tc>
                <a:tc>
                  <a:txBody>
                    <a:bodyPr/>
                    <a:lstStyle/>
                    <a:p>
                      <a:r>
                        <a:rPr lang="en-IN" dirty="0" smtClean="0"/>
                        <a:t>Discusses about almost all types of media</a:t>
                      </a:r>
                      <a:r>
                        <a:rPr lang="en-IN" baseline="0" dirty="0" smtClean="0"/>
                        <a:t> to hide images.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Does not provide</a:t>
                      </a:r>
                      <a:r>
                        <a:rPr lang="en-IN" baseline="0" dirty="0" smtClean="0"/>
                        <a:t> a particular method that ensures security.</a:t>
                      </a:r>
                      <a:endParaRPr lang="en-IN" dirty="0" smtClean="0"/>
                    </a:p>
                    <a:p>
                      <a:endParaRPr lang="en-IN" dirty="0"/>
                    </a:p>
                  </a:txBody>
                  <a:tcPr/>
                </a:tc>
              </a:tr>
            </a:tbl>
          </a:graphicData>
        </a:graphic>
      </p:graphicFrame>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5" name="Table 4"/>
          <p:cNvGraphicFramePr>
            <a:graphicFrameLocks noGrp="1"/>
          </p:cNvGraphicFramePr>
          <p:nvPr>
            <p:extLst>
              <p:ext uri="{D42A27DB-BD31-4B8C-83A1-F6EECF244321}">
                <p14:modId xmlns:p14="http://schemas.microsoft.com/office/powerpoint/2010/main" val="4006615530"/>
              </p:ext>
            </p:extLst>
          </p:nvPr>
        </p:nvGraphicFramePr>
        <p:xfrm>
          <a:off x="467544" y="5157192"/>
          <a:ext cx="8352928" cy="370840"/>
        </p:xfrm>
        <a:graphic>
          <a:graphicData uri="http://schemas.openxmlformats.org/drawingml/2006/table">
            <a:tbl>
              <a:tblPr firstRow="1" bandRow="1">
                <a:tableStyleId>{5C22544A-7EE6-4342-B048-85BDC9FD1C3A}</a:tableStyleId>
              </a:tblPr>
              <a:tblGrid>
                <a:gridCol w="8352928"/>
              </a:tblGrid>
              <a:tr h="370840">
                <a:tc>
                  <a:txBody>
                    <a:bodyPr/>
                    <a:lstStyle/>
                    <a:p>
                      <a:r>
                        <a:rPr lang="en-IN" dirty="0" smtClean="0"/>
                        <a:t>LINK : </a:t>
                      </a:r>
                      <a:r>
                        <a:rPr lang="en-IN" dirty="0" smtClean="0">
                          <a:solidFill>
                            <a:schemeClr val="bg1"/>
                          </a:solidFill>
                          <a:hlinkClick r:id="rId2"/>
                        </a:rPr>
                        <a:t>https://ieeexplore.ieee.org/document/9142896</a:t>
                      </a:r>
                      <a:r>
                        <a:rPr lang="en-IN" dirty="0" smtClean="0">
                          <a:solidFill>
                            <a:schemeClr val="bg1"/>
                          </a:solidFill>
                        </a:rPr>
                        <a:t> </a:t>
                      </a:r>
                      <a:endParaRPr lang="en-IN" dirty="0">
                        <a:solidFill>
                          <a:schemeClr val="bg1"/>
                        </a:solidFill>
                      </a:endParaRPr>
                    </a:p>
                  </a:txBody>
                  <a:tcPr/>
                </a:tc>
              </a:tr>
            </a:tbl>
          </a:graphicData>
        </a:graphic>
      </p:graphicFrame>
    </p:spTree>
    <p:extLst>
      <p:ext uri="{BB962C8B-B14F-4D97-AF65-F5344CB8AC3E}">
        <p14:creationId xmlns:p14="http://schemas.microsoft.com/office/powerpoint/2010/main" val="150288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97068116"/>
              </p:ext>
            </p:extLst>
          </p:nvPr>
        </p:nvGraphicFramePr>
        <p:xfrm>
          <a:off x="467544" y="1484784"/>
          <a:ext cx="8352928" cy="3373576"/>
        </p:xfrm>
        <a:graphic>
          <a:graphicData uri="http://schemas.openxmlformats.org/drawingml/2006/table">
            <a:tbl>
              <a:tblPr firstRow="1" bandRow="1">
                <a:tableStyleId>{5C22544A-7EE6-4342-B048-85BDC9FD1C3A}</a:tableStyleId>
              </a:tblPr>
              <a:tblGrid>
                <a:gridCol w="1512168"/>
                <a:gridCol w="1656184"/>
                <a:gridCol w="1872208"/>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2019</a:t>
                      </a:r>
                      <a:endParaRPr lang="en-IN" dirty="0"/>
                    </a:p>
                  </a:txBody>
                  <a:tcPr/>
                </a:tc>
                <a:tc>
                  <a:txBody>
                    <a:bodyPr/>
                    <a:lstStyle/>
                    <a:p>
                      <a:r>
                        <a:rPr kumimoji="0" lang="en-IN" b="0" i="0" u="none" strike="noStrike" kern="1200" dirty="0" err="1" smtClean="0">
                          <a:solidFill>
                            <a:schemeClr val="dk1"/>
                          </a:solidFill>
                          <a:effectLst/>
                          <a:latin typeface="+mn-lt"/>
                          <a:ea typeface="+mn-ea"/>
                          <a:cs typeface="+mn-cs"/>
                        </a:rPr>
                        <a:t>Touhid</a:t>
                      </a:r>
                      <a:r>
                        <a:rPr kumimoji="0" lang="en-IN" b="0" i="0" u="none" strike="noStrike" kern="1200" baseline="0" dirty="0" smtClean="0">
                          <a:solidFill>
                            <a:schemeClr val="dk1"/>
                          </a:solidFill>
                          <a:effectLst/>
                          <a:latin typeface="+mn-lt"/>
                          <a:ea typeface="+mn-ea"/>
                          <a:cs typeface="+mn-cs"/>
                        </a:rPr>
                        <a:t> </a:t>
                      </a:r>
                      <a:r>
                        <a:rPr kumimoji="0" lang="en-IN" b="0" i="0" u="none" strike="noStrike" kern="1200" baseline="0" dirty="0" err="1" smtClean="0">
                          <a:solidFill>
                            <a:schemeClr val="dk1"/>
                          </a:solidFill>
                          <a:effectLst/>
                          <a:latin typeface="+mn-lt"/>
                          <a:ea typeface="+mn-ea"/>
                          <a:cs typeface="+mn-cs"/>
                        </a:rPr>
                        <a:t>Bhuiyan</a:t>
                      </a:r>
                      <a:r>
                        <a:rPr kumimoji="0" lang="en-IN" b="0" i="0" u="none" strike="noStrike" kern="1200" baseline="0" dirty="0" smtClean="0">
                          <a:solidFill>
                            <a:schemeClr val="dk1"/>
                          </a:solidFill>
                          <a:effectLst/>
                          <a:latin typeface="+mn-lt"/>
                          <a:ea typeface="+mn-ea"/>
                          <a:cs typeface="+mn-cs"/>
                        </a:rPr>
                        <a:t>,</a:t>
                      </a:r>
                    </a:p>
                    <a:p>
                      <a:r>
                        <a:rPr kumimoji="0" lang="en-IN" b="0" i="0" u="none" strike="noStrike" kern="1200" baseline="0" dirty="0" err="1" smtClean="0">
                          <a:solidFill>
                            <a:schemeClr val="dk1"/>
                          </a:solidFill>
                          <a:effectLst/>
                          <a:latin typeface="+mn-lt"/>
                          <a:ea typeface="+mn-ea"/>
                          <a:cs typeface="+mn-cs"/>
                        </a:rPr>
                        <a:t>Afjal</a:t>
                      </a:r>
                      <a:r>
                        <a:rPr kumimoji="0" lang="en-IN" b="0" i="0" u="none" strike="noStrike" kern="1200" baseline="0" dirty="0" smtClean="0">
                          <a:solidFill>
                            <a:schemeClr val="dk1"/>
                          </a:solidFill>
                          <a:effectLst/>
                          <a:latin typeface="+mn-lt"/>
                          <a:ea typeface="+mn-ea"/>
                          <a:cs typeface="+mn-cs"/>
                        </a:rPr>
                        <a:t> H. </a:t>
                      </a:r>
                      <a:r>
                        <a:rPr kumimoji="0" lang="en-IN" b="0" i="0" u="none" strike="noStrike" kern="1200" baseline="0" dirty="0" err="1" smtClean="0">
                          <a:solidFill>
                            <a:schemeClr val="dk1"/>
                          </a:solidFill>
                          <a:effectLst/>
                          <a:latin typeface="+mn-lt"/>
                          <a:ea typeface="+mn-ea"/>
                          <a:cs typeface="+mn-cs"/>
                        </a:rPr>
                        <a:t>Sarower</a:t>
                      </a:r>
                      <a:r>
                        <a:rPr kumimoji="0" lang="en-IN" b="0" i="0" u="none" strike="noStrike" kern="1200" baseline="0" dirty="0" smtClean="0">
                          <a:solidFill>
                            <a:schemeClr val="dk1"/>
                          </a:solidFill>
                          <a:effectLst/>
                          <a:latin typeface="+mn-lt"/>
                          <a:ea typeface="+mn-ea"/>
                          <a:cs typeface="+mn-cs"/>
                        </a:rPr>
                        <a:t>,</a:t>
                      </a:r>
                      <a:r>
                        <a:rPr kumimoji="0" lang="en-IN" b="0" i="0" u="none" kern="1200" dirty="0" smtClean="0">
                          <a:solidFill>
                            <a:schemeClr val="dk1"/>
                          </a:solidFill>
                          <a:effectLst/>
                          <a:latin typeface="+mn-lt"/>
                          <a:ea typeface="+mn-ea"/>
                          <a:cs typeface="+mn-cs"/>
                        </a:rPr>
                        <a:t> </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Rashed</a:t>
                      </a:r>
                      <a:r>
                        <a:rPr kumimoji="0" lang="en-IN" b="0" i="0" u="none" strike="noStrike" kern="1200" baseline="0" dirty="0" smtClean="0">
                          <a:solidFill>
                            <a:schemeClr val="dk1"/>
                          </a:solidFill>
                          <a:effectLst/>
                          <a:latin typeface="+mn-lt"/>
                          <a:ea typeface="+mn-ea"/>
                          <a:cs typeface="+mn-cs"/>
                        </a:rPr>
                        <a:t> </a:t>
                      </a:r>
                      <a:r>
                        <a:rPr kumimoji="0" lang="en-IN" b="0" i="0" u="none" strike="noStrike" kern="1200" baseline="0" dirty="0" err="1" smtClean="0">
                          <a:solidFill>
                            <a:schemeClr val="dk1"/>
                          </a:solidFill>
                          <a:effectLst/>
                          <a:latin typeface="+mn-lt"/>
                          <a:ea typeface="+mn-ea"/>
                          <a:cs typeface="+mn-cs"/>
                        </a:rPr>
                        <a:t>Karim,</a:t>
                      </a:r>
                      <a:r>
                        <a:rPr kumimoji="0" lang="en-IN" b="0" i="0" u="none" strike="noStrike" kern="1200" dirty="0" err="1" smtClean="0">
                          <a:solidFill>
                            <a:schemeClr val="dk1"/>
                          </a:solidFill>
                          <a:effectLst/>
                          <a:latin typeface="+mn-lt"/>
                          <a:ea typeface="+mn-ea"/>
                          <a:cs typeface="+mn-cs"/>
                        </a:rPr>
                        <a:t>M</a:t>
                      </a:r>
                      <a:r>
                        <a:rPr kumimoji="0" lang="en-IN" b="0" i="0" u="none" kern="1200" dirty="0" err="1" smtClean="0">
                          <a:solidFill>
                            <a:schemeClr val="dk1"/>
                          </a:solidFill>
                          <a:effectLst/>
                          <a:latin typeface="+mn-lt"/>
                          <a:ea typeface="+mn-ea"/>
                          <a:cs typeface="+mn-cs"/>
                        </a:rPr>
                        <a:t>aruf</a:t>
                      </a:r>
                      <a:r>
                        <a:rPr kumimoji="0" lang="en-IN" b="0" i="0" u="none" kern="1200" dirty="0" smtClean="0">
                          <a:solidFill>
                            <a:schemeClr val="dk1"/>
                          </a:solidFill>
                          <a:effectLst/>
                          <a:latin typeface="+mn-lt"/>
                          <a:ea typeface="+mn-ea"/>
                          <a:cs typeface="+mn-cs"/>
                        </a:rPr>
                        <a:t> Hassan</a:t>
                      </a:r>
                      <a:endParaRPr lang="en-IN" u="none" dirty="0"/>
                    </a:p>
                  </a:txBody>
                  <a:tcPr/>
                </a:tc>
                <a:tc>
                  <a:txBody>
                    <a:bodyPr/>
                    <a:lstStyle/>
                    <a:p>
                      <a:r>
                        <a:rPr kumimoji="0" lang="en-IN" b="0" i="0" kern="1200" dirty="0" smtClean="0">
                          <a:solidFill>
                            <a:schemeClr val="dk1"/>
                          </a:solidFill>
                          <a:effectLst/>
                          <a:latin typeface="+mn-lt"/>
                          <a:ea typeface="+mn-ea"/>
                          <a:cs typeface="+mn-cs"/>
                        </a:rPr>
                        <a:t>An Image Steganography Algorithm using LSB Replacement through XOR Substitution</a:t>
                      </a:r>
                    </a:p>
                    <a:p>
                      <a:endParaRPr lang="en-IN" dirty="0"/>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Has only small differences of performance measure.</a:t>
                      </a:r>
                      <a:endParaRPr lang="en-IN" dirty="0"/>
                    </a:p>
                  </a:txBody>
                  <a:tcPr/>
                </a:tc>
              </a:tr>
            </a:tbl>
          </a:graphicData>
        </a:graphic>
      </p:graphicFrame>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2" name="Table 1"/>
          <p:cNvGraphicFramePr>
            <a:graphicFrameLocks noGrp="1"/>
          </p:cNvGraphicFramePr>
          <p:nvPr>
            <p:extLst>
              <p:ext uri="{D42A27DB-BD31-4B8C-83A1-F6EECF244321}">
                <p14:modId xmlns:p14="http://schemas.microsoft.com/office/powerpoint/2010/main" val="1177481002"/>
              </p:ext>
            </p:extLst>
          </p:nvPr>
        </p:nvGraphicFramePr>
        <p:xfrm>
          <a:off x="467544" y="5085184"/>
          <a:ext cx="8424936" cy="370840"/>
        </p:xfrm>
        <a:graphic>
          <a:graphicData uri="http://schemas.openxmlformats.org/drawingml/2006/table">
            <a:tbl>
              <a:tblPr firstRow="1" bandRow="1">
                <a:tableStyleId>{5C22544A-7EE6-4342-B048-85BDC9FD1C3A}</a:tableStyleId>
              </a:tblPr>
              <a:tblGrid>
                <a:gridCol w="8424936"/>
              </a:tblGrid>
              <a:tr h="370840">
                <a:tc>
                  <a:txBody>
                    <a:bodyPr/>
                    <a:lstStyle/>
                    <a:p>
                      <a:r>
                        <a:rPr lang="en-IN" dirty="0" smtClean="0"/>
                        <a:t>LINK : </a:t>
                      </a:r>
                      <a:r>
                        <a:rPr lang="en-IN" dirty="0" smtClean="0">
                          <a:hlinkClick r:id="rId2"/>
                        </a:rPr>
                        <a:t>https://ieeexplore.ieee.org/document/8938486/metrics#metrics</a:t>
                      </a:r>
                      <a:r>
                        <a:rPr lang="en-IN" baseline="0" dirty="0" smtClean="0"/>
                        <a:t> </a:t>
                      </a:r>
                      <a:endParaRPr lang="en-IN" dirty="0"/>
                    </a:p>
                  </a:txBody>
                  <a:tcPr/>
                </a:tc>
              </a:tr>
            </a:tbl>
          </a:graphicData>
        </a:graphic>
      </p:graphicFrame>
    </p:spTree>
    <p:extLst>
      <p:ext uri="{BB962C8B-B14F-4D97-AF65-F5344CB8AC3E}">
        <p14:creationId xmlns:p14="http://schemas.microsoft.com/office/powerpoint/2010/main" val="352957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7178725"/>
              </p:ext>
            </p:extLst>
          </p:nvPr>
        </p:nvGraphicFramePr>
        <p:xfrm>
          <a:off x="467544" y="1484784"/>
          <a:ext cx="8352928" cy="3901048"/>
        </p:xfrm>
        <a:graphic>
          <a:graphicData uri="http://schemas.openxmlformats.org/drawingml/2006/table">
            <a:tbl>
              <a:tblPr firstRow="1" bandRow="1">
                <a:tableStyleId>{5C22544A-7EE6-4342-B048-85BDC9FD1C3A}</a:tableStyleId>
              </a:tblPr>
              <a:tblGrid>
                <a:gridCol w="1512168"/>
                <a:gridCol w="1656184"/>
                <a:gridCol w="1872208"/>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2020</a:t>
                      </a:r>
                      <a:endParaRPr lang="en-IN" dirty="0"/>
                    </a:p>
                  </a:txBody>
                  <a:tcPr/>
                </a:tc>
                <a:tc>
                  <a:txBody>
                    <a:bodyPr/>
                    <a:lstStyle/>
                    <a:p>
                      <a:r>
                        <a:rPr kumimoji="0" lang="en-IN" b="0" i="0" u="none" strike="noStrike" kern="1200" dirty="0" err="1" smtClean="0">
                          <a:solidFill>
                            <a:schemeClr val="dk1"/>
                          </a:solidFill>
                          <a:effectLst/>
                          <a:latin typeface="+mn-lt"/>
                          <a:ea typeface="+mn-ea"/>
                          <a:cs typeface="+mn-cs"/>
                        </a:rPr>
                        <a:t>Sabyasachi</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Pramanik</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Debabrata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Samanta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Soumi</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Dutta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Ramkrishna</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Ghosh</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Mangesh</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Ghonge</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Digvijay</a:t>
                      </a:r>
                      <a:r>
                        <a:rPr kumimoji="0" lang="en-IN" b="0" i="0" u="none" strike="noStrike" kern="1200" dirty="0" smtClean="0">
                          <a:solidFill>
                            <a:schemeClr val="dk1"/>
                          </a:solidFill>
                          <a:effectLst/>
                          <a:latin typeface="+mn-lt"/>
                          <a:ea typeface="+mn-ea"/>
                          <a:cs typeface="+mn-cs"/>
                        </a:rPr>
                        <a:t> </a:t>
                      </a:r>
                      <a:r>
                        <a:rPr kumimoji="0" lang="en-IN" b="0" i="0" u="none" strike="noStrike" kern="1200" dirty="0" err="1" smtClean="0">
                          <a:solidFill>
                            <a:schemeClr val="dk1"/>
                          </a:solidFill>
                          <a:effectLst/>
                          <a:latin typeface="+mn-lt"/>
                          <a:ea typeface="+mn-ea"/>
                          <a:cs typeface="+mn-cs"/>
                        </a:rPr>
                        <a:t>Pandey</a:t>
                      </a:r>
                      <a:endParaRPr lang="en-IN" u="none" dirty="0"/>
                    </a:p>
                  </a:txBody>
                  <a:tcPr/>
                </a:tc>
                <a:tc>
                  <a:txBody>
                    <a:bodyPr/>
                    <a:lstStyle/>
                    <a:p>
                      <a:r>
                        <a:rPr kumimoji="0" lang="en-IN" b="0" i="0" kern="1200" dirty="0" smtClean="0">
                          <a:solidFill>
                            <a:schemeClr val="dk1"/>
                          </a:solidFill>
                          <a:effectLst/>
                          <a:latin typeface="+mn-lt"/>
                          <a:ea typeface="+mn-ea"/>
                          <a:cs typeface="+mn-cs"/>
                        </a:rPr>
                        <a:t>Steganography using Improved LSB Approach and Asymmetric Cryptography</a:t>
                      </a:r>
                      <a:endParaRPr kumimoji="0" lang="en-IN" b="0" i="0" kern="1200" dirty="0">
                        <a:solidFill>
                          <a:schemeClr val="dk1"/>
                        </a:solidFill>
                        <a:effectLst/>
                        <a:latin typeface="+mn-lt"/>
                        <a:ea typeface="+mn-ea"/>
                        <a:cs typeface="+mn-cs"/>
                      </a:endParaRPr>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It</a:t>
                      </a:r>
                      <a:r>
                        <a:rPr lang="en-IN" baseline="0" dirty="0" smtClean="0"/>
                        <a:t> is a complex method.</a:t>
                      </a:r>
                      <a:endParaRPr lang="en-IN" dirty="0"/>
                    </a:p>
                  </a:txBody>
                  <a:tcPr/>
                </a:tc>
              </a:tr>
            </a:tbl>
          </a:graphicData>
        </a:graphic>
      </p:graphicFrame>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2" name="Table 1"/>
          <p:cNvGraphicFramePr>
            <a:graphicFrameLocks noGrp="1"/>
          </p:cNvGraphicFramePr>
          <p:nvPr>
            <p:extLst>
              <p:ext uri="{D42A27DB-BD31-4B8C-83A1-F6EECF244321}">
                <p14:modId xmlns:p14="http://schemas.microsoft.com/office/powerpoint/2010/main" val="553944525"/>
              </p:ext>
            </p:extLst>
          </p:nvPr>
        </p:nvGraphicFramePr>
        <p:xfrm>
          <a:off x="467544" y="5661248"/>
          <a:ext cx="8424936" cy="365760"/>
        </p:xfrm>
        <a:graphic>
          <a:graphicData uri="http://schemas.openxmlformats.org/drawingml/2006/table">
            <a:tbl>
              <a:tblPr firstRow="1" bandRow="1">
                <a:tableStyleId>{5C22544A-7EE6-4342-B048-85BDC9FD1C3A}</a:tableStyleId>
              </a:tblPr>
              <a:tblGrid>
                <a:gridCol w="8424936"/>
              </a:tblGrid>
              <a:tr h="0">
                <a:tc>
                  <a:txBody>
                    <a:bodyPr/>
                    <a:lstStyle/>
                    <a:p>
                      <a:r>
                        <a:rPr lang="en-IN" dirty="0" smtClean="0"/>
                        <a:t>LINK : </a:t>
                      </a:r>
                      <a:r>
                        <a:rPr lang="en-IN" dirty="0" smtClean="0">
                          <a:hlinkClick r:id="rId2"/>
                        </a:rPr>
                        <a:t>https://ieeexplore.ieee.org/document/9398408</a:t>
                      </a:r>
                      <a:r>
                        <a:rPr lang="en-IN" dirty="0" smtClean="0"/>
                        <a:t> </a:t>
                      </a:r>
                      <a:endParaRPr lang="en-IN" dirty="0"/>
                    </a:p>
                  </a:txBody>
                  <a:tcPr/>
                </a:tc>
              </a:tr>
            </a:tbl>
          </a:graphicData>
        </a:graphic>
      </p:graphicFrame>
    </p:spTree>
    <p:extLst>
      <p:ext uri="{BB962C8B-B14F-4D97-AF65-F5344CB8AC3E}">
        <p14:creationId xmlns:p14="http://schemas.microsoft.com/office/powerpoint/2010/main" val="267888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89354614"/>
              </p:ext>
            </p:extLst>
          </p:nvPr>
        </p:nvGraphicFramePr>
        <p:xfrm>
          <a:off x="467544" y="1484784"/>
          <a:ext cx="8352928" cy="4175368"/>
        </p:xfrm>
        <a:graphic>
          <a:graphicData uri="http://schemas.openxmlformats.org/drawingml/2006/table">
            <a:tbl>
              <a:tblPr firstRow="1" bandRow="1">
                <a:tableStyleId>{5C22544A-7EE6-4342-B048-85BDC9FD1C3A}</a:tableStyleId>
              </a:tblPr>
              <a:tblGrid>
                <a:gridCol w="1512168"/>
                <a:gridCol w="1728192"/>
                <a:gridCol w="1800200"/>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2021</a:t>
                      </a:r>
                      <a:endParaRPr lang="en-IN" dirty="0"/>
                    </a:p>
                  </a:txBody>
                  <a:tcPr/>
                </a:tc>
                <a:tc>
                  <a:txBody>
                    <a:bodyPr/>
                    <a:lstStyle/>
                    <a:p>
                      <a:r>
                        <a:rPr lang="en-IN" dirty="0" smtClean="0"/>
                        <a:t>SACHIN DHAWAN  , CHINMAY CHAKRABORTY,JAROSLAVFRNDA  , RASHMI GUPTA , ARUN KUMAR RANA , AND SUBHENDU KUMAR PANI</a:t>
                      </a:r>
                      <a:endParaRPr lang="en-IN" u="none" dirty="0"/>
                    </a:p>
                  </a:txBody>
                  <a:tcPr/>
                </a:tc>
                <a:tc>
                  <a:txBody>
                    <a:bodyPr/>
                    <a:lstStyle/>
                    <a:p>
                      <a:r>
                        <a:rPr lang="en-IN" dirty="0" smtClean="0"/>
                        <a:t>SSII: Secured and High-Quality Steganography Using Intelligent Hybrid Optimization Algorithms for </a:t>
                      </a:r>
                      <a:r>
                        <a:rPr lang="en-IN" dirty="0" err="1" smtClean="0"/>
                        <a:t>IoT</a:t>
                      </a:r>
                      <a:endParaRPr kumimoji="0" lang="en-IN" b="0" i="0" kern="1200" dirty="0">
                        <a:solidFill>
                          <a:schemeClr val="dk1"/>
                        </a:solidFill>
                        <a:effectLst/>
                        <a:latin typeface="+mn-lt"/>
                        <a:ea typeface="+mn-ea"/>
                        <a:cs typeface="+mn-cs"/>
                      </a:endParaRPr>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Uses algorithm</a:t>
                      </a:r>
                      <a:r>
                        <a:rPr lang="en-IN" baseline="0" dirty="0" smtClean="0"/>
                        <a:t> that are difficult to understand</a:t>
                      </a:r>
                      <a:endParaRPr lang="en-IN" dirty="0"/>
                    </a:p>
                  </a:txBody>
                  <a:tcPr/>
                </a:tc>
              </a:tr>
            </a:tbl>
          </a:graphicData>
        </a:graphic>
      </p:graphicFrame>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2" name="Table 1"/>
          <p:cNvGraphicFramePr>
            <a:graphicFrameLocks noGrp="1"/>
          </p:cNvGraphicFramePr>
          <p:nvPr>
            <p:extLst>
              <p:ext uri="{D42A27DB-BD31-4B8C-83A1-F6EECF244321}">
                <p14:modId xmlns:p14="http://schemas.microsoft.com/office/powerpoint/2010/main" val="3102456797"/>
              </p:ext>
            </p:extLst>
          </p:nvPr>
        </p:nvGraphicFramePr>
        <p:xfrm>
          <a:off x="467544" y="5877272"/>
          <a:ext cx="8424936" cy="365760"/>
        </p:xfrm>
        <a:graphic>
          <a:graphicData uri="http://schemas.openxmlformats.org/drawingml/2006/table">
            <a:tbl>
              <a:tblPr firstRow="1" bandRow="1">
                <a:tableStyleId>{5C22544A-7EE6-4342-B048-85BDC9FD1C3A}</a:tableStyleId>
              </a:tblPr>
              <a:tblGrid>
                <a:gridCol w="8424936"/>
              </a:tblGrid>
              <a:tr h="0">
                <a:tc>
                  <a:txBody>
                    <a:bodyPr/>
                    <a:lstStyle/>
                    <a:p>
                      <a:r>
                        <a:rPr lang="en-IN" dirty="0" smtClean="0"/>
                        <a:t>LINK : </a:t>
                      </a:r>
                      <a:r>
                        <a:rPr lang="en-IN" dirty="0" smtClean="0">
                          <a:hlinkClick r:id="rId2"/>
                        </a:rPr>
                        <a:t>https://ieeexplore.ieee.org/stamp/stamp.jsp?arnumber=9454474</a:t>
                      </a:r>
                      <a:r>
                        <a:rPr lang="en-IN" dirty="0" smtClean="0"/>
                        <a:t> </a:t>
                      </a:r>
                      <a:endParaRPr lang="en-IN" dirty="0"/>
                    </a:p>
                  </a:txBody>
                  <a:tcPr/>
                </a:tc>
              </a:tr>
            </a:tbl>
          </a:graphicData>
        </a:graphic>
      </p:graphicFrame>
    </p:spTree>
    <p:extLst>
      <p:ext uri="{BB962C8B-B14F-4D97-AF65-F5344CB8AC3E}">
        <p14:creationId xmlns:p14="http://schemas.microsoft.com/office/powerpoint/2010/main" val="320828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8438261"/>
              </p:ext>
            </p:extLst>
          </p:nvPr>
        </p:nvGraphicFramePr>
        <p:xfrm>
          <a:off x="467544" y="1484784"/>
          <a:ext cx="8352928" cy="4175368"/>
        </p:xfrm>
        <a:graphic>
          <a:graphicData uri="http://schemas.openxmlformats.org/drawingml/2006/table">
            <a:tbl>
              <a:tblPr firstRow="1" bandRow="1">
                <a:tableStyleId>{5C22544A-7EE6-4342-B048-85BDC9FD1C3A}</a:tableStyleId>
              </a:tblPr>
              <a:tblGrid>
                <a:gridCol w="1512168"/>
                <a:gridCol w="1728192"/>
                <a:gridCol w="1800200"/>
                <a:gridCol w="1656184"/>
                <a:gridCol w="1656184"/>
              </a:tblGrid>
              <a:tr h="792088">
                <a:tc>
                  <a:txBody>
                    <a:bodyPr/>
                    <a:lstStyle/>
                    <a:p>
                      <a:pPr algn="ctr"/>
                      <a:r>
                        <a:rPr lang="en-IN" dirty="0" smtClean="0"/>
                        <a:t>YEAR OF PUBLISHING</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TITLE OF THE PAPER</a:t>
                      </a:r>
                      <a:endParaRPr lang="en-IN" dirty="0"/>
                    </a:p>
                  </a:txBody>
                  <a:tcPr/>
                </a:tc>
                <a:tc>
                  <a:txBody>
                    <a:bodyPr/>
                    <a:lstStyle/>
                    <a:p>
                      <a:pPr algn="ctr"/>
                      <a:r>
                        <a:rPr lang="en-IN" dirty="0" smtClean="0"/>
                        <a:t>MERITS</a:t>
                      </a:r>
                      <a:endParaRPr lang="en-IN" dirty="0"/>
                    </a:p>
                  </a:txBody>
                  <a:tcPr/>
                </a:tc>
                <a:tc>
                  <a:txBody>
                    <a:bodyPr/>
                    <a:lstStyle/>
                    <a:p>
                      <a:pPr algn="ctr"/>
                      <a:r>
                        <a:rPr lang="en-IN" dirty="0" smtClean="0"/>
                        <a:t>DEMERITS</a:t>
                      </a:r>
                      <a:endParaRPr lang="en-IN" dirty="0"/>
                    </a:p>
                  </a:txBody>
                  <a:tcPr/>
                </a:tc>
              </a:tr>
              <a:tr h="2581488">
                <a:tc>
                  <a:txBody>
                    <a:bodyPr/>
                    <a:lstStyle/>
                    <a:p>
                      <a:r>
                        <a:rPr lang="en-IN" dirty="0" smtClean="0"/>
                        <a:t>2020</a:t>
                      </a:r>
                      <a:endParaRPr lang="en-IN" dirty="0"/>
                    </a:p>
                  </a:txBody>
                  <a:tcPr/>
                </a:tc>
                <a:tc>
                  <a:txBody>
                    <a:bodyPr/>
                    <a:lstStyle/>
                    <a:p>
                      <a:r>
                        <a:rPr lang="en-IN" dirty="0" smtClean="0"/>
                        <a:t>XINTAO DUAN , DAIDOU GUO,NAO LIU, BAOXIA LI, MENGXIAO GOU, AND CHUAN QIN</a:t>
                      </a:r>
                      <a:endParaRPr lang="en-IN" u="none" dirty="0"/>
                    </a:p>
                  </a:txBody>
                  <a:tcPr/>
                </a:tc>
                <a:tc>
                  <a:txBody>
                    <a:bodyPr/>
                    <a:lstStyle/>
                    <a:p>
                      <a:r>
                        <a:rPr lang="en-IN" dirty="0" smtClean="0"/>
                        <a:t>A New High Capacity Image Steganography Method Combined With Image Elliptic Curve Cryptography and Deep Neural Network</a:t>
                      </a:r>
                      <a:endParaRPr kumimoji="0" lang="en-IN" b="0" i="0" kern="1200" dirty="0">
                        <a:solidFill>
                          <a:schemeClr val="dk1"/>
                        </a:solidFill>
                        <a:effectLst/>
                        <a:latin typeface="+mn-lt"/>
                        <a:ea typeface="+mn-ea"/>
                        <a:cs typeface="+mn-cs"/>
                      </a:endParaRPr>
                    </a:p>
                  </a:txBody>
                  <a:tcPr/>
                </a:tc>
                <a:tc>
                  <a:txBody>
                    <a:bodyPr/>
                    <a:lstStyle/>
                    <a:p>
                      <a:r>
                        <a:rPr lang="en-IN" dirty="0" smtClean="0"/>
                        <a:t>Provides a method which</a:t>
                      </a:r>
                      <a:r>
                        <a:rPr lang="en-IN" baseline="0" dirty="0" smtClean="0"/>
                        <a:t> ensures greater security.</a:t>
                      </a:r>
                      <a:endParaRPr lang="en-IN" dirty="0"/>
                    </a:p>
                  </a:txBody>
                  <a:tcPr/>
                </a:tc>
                <a:tc>
                  <a:txBody>
                    <a:bodyPr/>
                    <a:lstStyle/>
                    <a:p>
                      <a:r>
                        <a:rPr lang="en-IN" dirty="0" smtClean="0"/>
                        <a:t>It</a:t>
                      </a:r>
                      <a:r>
                        <a:rPr lang="en-IN" baseline="0" dirty="0" smtClean="0"/>
                        <a:t> is a complex method</a:t>
                      </a:r>
                      <a:endParaRPr lang="en-IN" dirty="0"/>
                    </a:p>
                  </a:txBody>
                  <a:tcPr/>
                </a:tc>
              </a:tr>
            </a:tbl>
          </a:graphicData>
        </a:graphic>
      </p:graphicFrame>
      <p:sp>
        <p:nvSpPr>
          <p:cNvPr id="3" name="Title 2"/>
          <p:cNvSpPr>
            <a:spLocks noGrp="1"/>
          </p:cNvSpPr>
          <p:nvPr>
            <p:ph type="title"/>
          </p:nvPr>
        </p:nvSpPr>
        <p:spPr/>
        <p:txBody>
          <a:bodyPr>
            <a:normAutofit/>
          </a:bodyPr>
          <a:lstStyle/>
          <a:p>
            <a:r>
              <a:rPr lang="en-IN" sz="3600" dirty="0" smtClean="0"/>
              <a:t>LITERATURE SURVEY</a:t>
            </a:r>
            <a:endParaRPr lang="en-IN" sz="3600" dirty="0"/>
          </a:p>
        </p:txBody>
      </p:sp>
      <p:graphicFrame>
        <p:nvGraphicFramePr>
          <p:cNvPr id="2" name="Table 1"/>
          <p:cNvGraphicFramePr>
            <a:graphicFrameLocks noGrp="1"/>
          </p:cNvGraphicFramePr>
          <p:nvPr>
            <p:extLst>
              <p:ext uri="{D42A27DB-BD31-4B8C-83A1-F6EECF244321}">
                <p14:modId xmlns:p14="http://schemas.microsoft.com/office/powerpoint/2010/main" val="1164248551"/>
              </p:ext>
            </p:extLst>
          </p:nvPr>
        </p:nvGraphicFramePr>
        <p:xfrm>
          <a:off x="467544" y="5877272"/>
          <a:ext cx="8424936" cy="365760"/>
        </p:xfrm>
        <a:graphic>
          <a:graphicData uri="http://schemas.openxmlformats.org/drawingml/2006/table">
            <a:tbl>
              <a:tblPr firstRow="1" bandRow="1">
                <a:tableStyleId>{5C22544A-7EE6-4342-B048-85BDC9FD1C3A}</a:tableStyleId>
              </a:tblPr>
              <a:tblGrid>
                <a:gridCol w="8424936"/>
              </a:tblGrid>
              <a:tr h="0">
                <a:tc>
                  <a:txBody>
                    <a:bodyPr/>
                    <a:lstStyle/>
                    <a:p>
                      <a:r>
                        <a:rPr lang="en-IN" dirty="0" smtClean="0"/>
                        <a:t>LINK : </a:t>
                      </a:r>
                      <a:r>
                        <a:rPr lang="en-IN" dirty="0" smtClean="0">
                          <a:hlinkClick r:id="rId2"/>
                        </a:rPr>
                        <a:t>https://ieeexplore.ieee.org/stamp/stamp.jsp?arnumber=9454474</a:t>
                      </a:r>
                      <a:r>
                        <a:rPr lang="en-IN" dirty="0" smtClean="0"/>
                        <a:t> </a:t>
                      </a:r>
                      <a:endParaRPr lang="en-IN" dirty="0"/>
                    </a:p>
                  </a:txBody>
                  <a:tcPr/>
                </a:tc>
              </a:tr>
            </a:tbl>
          </a:graphicData>
        </a:graphic>
      </p:graphicFrame>
    </p:spTree>
    <p:extLst>
      <p:ext uri="{BB962C8B-B14F-4D97-AF65-F5344CB8AC3E}">
        <p14:creationId xmlns:p14="http://schemas.microsoft.com/office/powerpoint/2010/main" val="159040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2736"/>
            <a:ext cx="9144000" cy="4635814"/>
          </a:xfrm>
        </p:spPr>
      </p:pic>
      <p:sp>
        <p:nvSpPr>
          <p:cNvPr id="3" name="Title 2"/>
          <p:cNvSpPr>
            <a:spLocks noGrp="1"/>
          </p:cNvSpPr>
          <p:nvPr>
            <p:ph type="title"/>
          </p:nvPr>
        </p:nvSpPr>
        <p:spPr>
          <a:xfrm>
            <a:off x="467544" y="404664"/>
            <a:ext cx="8219256" cy="778098"/>
          </a:xfrm>
        </p:spPr>
        <p:txBody>
          <a:bodyPr>
            <a:normAutofit fontScale="90000"/>
          </a:bodyPr>
          <a:lstStyle/>
          <a:p>
            <a:r>
              <a:rPr lang="en-IN" sz="4000" dirty="0" smtClean="0">
                <a:effectLst/>
              </a:rPr>
              <a:t>    BASIC STEGANOGRAPHIC MODEL</a:t>
            </a:r>
            <a:r>
              <a:rPr lang="en-IN" dirty="0">
                <a:effectLst/>
              </a:rPr>
              <a:t/>
            </a:r>
            <a:br>
              <a:rPr lang="en-IN" dirty="0">
                <a:effectLst/>
              </a:rPr>
            </a:br>
            <a:endParaRPr lang="en-IN" dirty="0"/>
          </a:p>
        </p:txBody>
      </p:sp>
    </p:spTree>
    <p:extLst>
      <p:ext uri="{BB962C8B-B14F-4D97-AF65-F5344CB8AC3E}">
        <p14:creationId xmlns:p14="http://schemas.microsoft.com/office/powerpoint/2010/main" val="985468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1900</TotalTime>
  <Words>921</Words>
  <Application>Microsoft Office PowerPoint</Application>
  <PresentationFormat>On-screen Show (4:3)</PresentationFormat>
  <Paragraphs>132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DATA HIDING IN A KIND OF IMAGE FOR SECRET COMMUNICATION</vt:lpstr>
      <vt:lpstr>                                ABSTRACT</vt:lpstr>
      <vt:lpstr>                   ABSTRACT</vt:lpstr>
      <vt:lpstr>LITERATURE SURVEY</vt:lpstr>
      <vt:lpstr>LITERATURE SURVEY</vt:lpstr>
      <vt:lpstr>LITERATURE SURVEY</vt:lpstr>
      <vt:lpstr>LITERATURE SURVEY</vt:lpstr>
      <vt:lpstr>LITERATURE SURVEY</vt:lpstr>
      <vt:lpstr>    BASIC STEGANOGRAPHIC MODEL </vt:lpstr>
      <vt:lpstr>PowerPoint Presentation</vt:lpstr>
      <vt:lpstr>            EXISTING SYSTEM</vt:lpstr>
      <vt:lpstr>PowerPoint Presentation</vt:lpstr>
      <vt:lpstr>            PROPOSED SYSTEM</vt:lpstr>
      <vt:lpstr>PowerPoint Presentation</vt:lpstr>
      <vt:lpstr>                    MODULE 1   Converting RGB pixel values to binary </vt:lpstr>
      <vt:lpstr>                  MODULE 2      Convert the message into binary</vt:lpstr>
      <vt:lpstr>                  MODULE 3              Encoding the data</vt:lpstr>
      <vt:lpstr>                     MODULE 4      DECODING THE SECRET MESSAGE</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hiding in a kind of image for secret communication</dc:title>
  <dc:creator>Administrator</dc:creator>
  <cp:lastModifiedBy>Lenovo</cp:lastModifiedBy>
  <cp:revision>56</cp:revision>
  <dcterms:created xsi:type="dcterms:W3CDTF">2022-04-08T05:22:11Z</dcterms:created>
  <dcterms:modified xsi:type="dcterms:W3CDTF">2022-05-08T08:34:31Z</dcterms:modified>
</cp:coreProperties>
</file>