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79" r:id="rId4"/>
    <p:sldId id="280" r:id="rId5"/>
    <p:sldId id="281" r:id="rId6"/>
    <p:sldId id="282" r:id="rId7"/>
    <p:sldId id="283" r:id="rId8"/>
    <p:sldId id="284" r:id="rId9"/>
    <p:sldId id="285" r:id="rId10"/>
    <p:sldId id="259" r:id="rId11"/>
    <p:sldId id="287" r:id="rId12"/>
    <p:sldId id="288" r:id="rId13"/>
    <p:sldId id="290" r:id="rId14"/>
    <p:sldId id="291" r:id="rId15"/>
    <p:sldId id="260" r:id="rId16"/>
    <p:sldId id="276" r:id="rId17"/>
    <p:sldId id="277" r:id="rId18"/>
    <p:sldId id="264" r:id="rId19"/>
    <p:sldId id="292" r:id="rId20"/>
    <p:sldId id="293" r:id="rId21"/>
    <p:sldId id="294" r:id="rId22"/>
    <p:sldId id="295" r:id="rId23"/>
    <p:sldId id="265" r:id="rId24"/>
    <p:sldId id="29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3534FA-2AFE-40BF-8CD5-E90762ADF606}"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F63-0E11-4B15-A535-64CBE49CBEF5}"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534FA-2AFE-40BF-8CD5-E90762ADF606}"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3534FA-2AFE-40BF-8CD5-E90762ADF606}"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534FA-2AFE-40BF-8CD5-E90762ADF606}"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534FA-2AFE-40BF-8CD5-E90762ADF606}"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F63-0E11-4B15-A535-64CBE49CBEF5}"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534FA-2AFE-40BF-8CD5-E90762ADF606}"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3534FA-2AFE-40BF-8CD5-E90762ADF606}"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1FF63-0E11-4B15-A535-64CBE49CBEF5}"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534FA-2AFE-40BF-8CD5-E90762ADF606}"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534FA-2AFE-40BF-8CD5-E90762ADF606}"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534FA-2AFE-40BF-8CD5-E90762ADF606}"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1FF63-0E11-4B15-A535-64CBE49CBEF5}"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534FA-2AFE-40BF-8CD5-E90762ADF606}"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1FF63-0E11-4B15-A535-64CBE49CBEF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23534FA-2AFE-40BF-8CD5-E90762ADF606}" type="datetimeFigureOut">
              <a:rPr lang="en-IN" smtClean="0"/>
              <a:t>28-05-2022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11FF63-0E11-4B15-A535-64CBE49CBEF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8938486/metrics#metrics" TargetMode="External"/><Relationship Id="rId2" Type="http://schemas.openxmlformats.org/officeDocument/2006/relationships/hyperlink" Target="https://ieeexplore.ieee.org/document/9142896" TargetMode="External"/><Relationship Id="rId1" Type="http://schemas.openxmlformats.org/officeDocument/2006/relationships/slideLayout" Target="../slideLayouts/slideLayout2.xml"/><Relationship Id="rId6" Type="http://schemas.openxmlformats.org/officeDocument/2006/relationships/hyperlink" Target="https://ieeexplore.ieee.org/document/7764399" TargetMode="External"/><Relationship Id="rId5" Type="http://schemas.openxmlformats.org/officeDocument/2006/relationships/hyperlink" Target="https://ieeexplore.ieee.org/stamp/stamp.jsp?arnumber=9454474" TargetMode="External"/><Relationship Id="rId4" Type="http://schemas.openxmlformats.org/officeDocument/2006/relationships/hyperlink" Target="https://ieeexplore.ieee.org/document/9398408"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91428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938486/metrics#metr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939840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stamp/stamp.jsp?arnumber=945447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stamp/stamp.jsp?arnumber=945447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713" y="1268760"/>
            <a:ext cx="6696743" cy="1872208"/>
          </a:xfrm>
        </p:spPr>
        <p:txBody>
          <a:bodyPr>
            <a:normAutofit fontScale="90000"/>
          </a:bodyPr>
          <a:lstStyle/>
          <a:p>
            <a:r>
              <a:rPr lang="en-US" b="1" dirty="0" smtClean="0">
                <a:solidFill>
                  <a:schemeClr val="tx1"/>
                </a:solidFill>
                <a:latin typeface="Times New Roman" pitchFamily="18" charset="0"/>
                <a:cs typeface="Times New Roman" pitchFamily="18" charset="0"/>
              </a:rPr>
              <a:t>DATA HIDING IN AN IMAGE FOR SECRET COMMUNICATION</a:t>
            </a:r>
            <a:endParaRPr lang="en-IN" b="1" dirty="0">
              <a:solidFill>
                <a:schemeClr val="tx1"/>
              </a:solidFill>
              <a:latin typeface="Times New Roman" pitchFamily="18" charset="0"/>
              <a:cs typeface="Times New Roman" pitchFamily="18" charset="0"/>
            </a:endParaRPr>
          </a:p>
        </p:txBody>
      </p:sp>
      <p:sp>
        <p:nvSpPr>
          <p:cNvPr id="3" name="TextBox 2"/>
          <p:cNvSpPr txBox="1"/>
          <p:nvPr/>
        </p:nvSpPr>
        <p:spPr>
          <a:xfrm>
            <a:off x="2717197" y="5013176"/>
            <a:ext cx="3949736" cy="1200329"/>
          </a:xfrm>
          <a:prstGeom prst="rect">
            <a:avLst/>
          </a:prstGeom>
          <a:noFill/>
        </p:spPr>
        <p:txBody>
          <a:bodyPr wrap="none" rtlCol="0">
            <a:spAutoFit/>
          </a:bodyPr>
          <a:lstStyle/>
          <a:p>
            <a:r>
              <a:rPr lang="en-US" sz="2400" u="sng" dirty="0" smtClean="0"/>
              <a:t>PRESENTED BY :</a:t>
            </a:r>
            <a:endParaRPr lang="en-US" sz="2400" dirty="0" smtClean="0"/>
          </a:p>
          <a:p>
            <a:r>
              <a:rPr lang="en-US" sz="2400" dirty="0" err="1" smtClean="0"/>
              <a:t>Nivedha</a:t>
            </a:r>
            <a:r>
              <a:rPr lang="en-US" sz="2400" dirty="0" smtClean="0"/>
              <a:t> U(211419104185)</a:t>
            </a:r>
          </a:p>
          <a:p>
            <a:r>
              <a:rPr lang="en-US" sz="2400" dirty="0" err="1" smtClean="0"/>
              <a:t>Divya</a:t>
            </a:r>
            <a:r>
              <a:rPr lang="en-US" sz="2400" dirty="0" smtClean="0"/>
              <a:t> S(211419104072)</a:t>
            </a:r>
          </a:p>
        </p:txBody>
      </p:sp>
      <p:sp>
        <p:nvSpPr>
          <p:cNvPr id="4" name="TextBox 3"/>
          <p:cNvSpPr txBox="1"/>
          <p:nvPr/>
        </p:nvSpPr>
        <p:spPr>
          <a:xfrm>
            <a:off x="323529" y="3573016"/>
            <a:ext cx="8640960" cy="830997"/>
          </a:xfrm>
          <a:prstGeom prst="rect">
            <a:avLst/>
          </a:prstGeom>
          <a:noFill/>
        </p:spPr>
        <p:txBody>
          <a:bodyPr wrap="square" rtlCol="0">
            <a:spAutoFit/>
          </a:bodyPr>
          <a:lstStyle/>
          <a:p>
            <a:pPr algn="ctr"/>
            <a:r>
              <a:rPr lang="en-US" sz="2400" u="sng" dirty="0" smtClean="0"/>
              <a:t>GUIDE</a:t>
            </a:r>
          </a:p>
          <a:p>
            <a:r>
              <a:rPr lang="en-US" sz="2400" dirty="0" smtClean="0"/>
              <a:t>            </a:t>
            </a:r>
            <a:r>
              <a:rPr lang="en-US" sz="2400" dirty="0" err="1" smtClean="0"/>
              <a:t>Dr.K.Sangeetha</a:t>
            </a:r>
            <a:r>
              <a:rPr lang="en-US" sz="2400" dirty="0" smtClean="0"/>
              <a:t> M.E.,</a:t>
            </a:r>
            <a:r>
              <a:rPr lang="en-US" sz="2400" dirty="0" err="1" smtClean="0"/>
              <a:t>Ph.D</a:t>
            </a:r>
            <a:r>
              <a:rPr lang="en-US" sz="2400" dirty="0" smtClean="0"/>
              <a:t>.,  Associate Professor</a:t>
            </a:r>
            <a:endParaRPr lang="en-IN" sz="2400" dirty="0"/>
          </a:p>
        </p:txBody>
      </p:sp>
    </p:spTree>
    <p:extLst>
      <p:ext uri="{BB962C8B-B14F-4D97-AF65-F5344CB8AC3E}">
        <p14:creationId xmlns:p14="http://schemas.microsoft.com/office/powerpoint/2010/main" val="1724706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764704"/>
            <a:ext cx="8219256" cy="778098"/>
          </a:xfrm>
        </p:spPr>
        <p:txBody>
          <a:bodyPr>
            <a:normAutofit fontScale="90000"/>
          </a:bodyPr>
          <a:lstStyle/>
          <a:p>
            <a:r>
              <a:rPr lang="en-IN" sz="4000" dirty="0" smtClean="0">
                <a:effectLst/>
              </a:rPr>
              <a:t>          SYSTEM ARCHITECTURE</a:t>
            </a:r>
            <a:r>
              <a:rPr lang="en-IN" dirty="0">
                <a:effectLst/>
              </a:rPr>
              <a:t/>
            </a:r>
            <a:br>
              <a:rPr lang="en-IN" dirty="0">
                <a:effectLst/>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8760"/>
            <a:ext cx="9144000" cy="4635814"/>
          </a:xfrm>
        </p:spPr>
      </p:pic>
    </p:spTree>
    <p:extLst>
      <p:ext uri="{BB962C8B-B14F-4D97-AF65-F5344CB8AC3E}">
        <p14:creationId xmlns:p14="http://schemas.microsoft.com/office/powerpoint/2010/main" val="98546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3352"/>
          </a:xfrm>
        </p:spPr>
        <p:txBody>
          <a:bodyPr>
            <a:normAutofit fontScale="90000"/>
          </a:bodyPr>
          <a:lstStyle/>
          <a:p>
            <a:r>
              <a:rPr lang="en-US" dirty="0" smtClean="0"/>
              <a:t>SYSTEM </a:t>
            </a:r>
            <a:r>
              <a:rPr lang="en-US" dirty="0" smtClean="0"/>
              <a:t>DESIGN - </a:t>
            </a:r>
            <a:r>
              <a:rPr lang="en-US" sz="2700" dirty="0" smtClean="0"/>
              <a:t>DATA </a:t>
            </a:r>
            <a:r>
              <a:rPr lang="en-US" sz="2700" dirty="0"/>
              <a:t>FLOW DIAGRAM</a:t>
            </a:r>
            <a:r>
              <a:rPr lang="en-IN" dirty="0"/>
              <a:t/>
            </a:r>
            <a:br>
              <a:rPr lang="en-IN" dirty="0"/>
            </a:br>
            <a:endParaRPr lang="en-IN" dirty="0"/>
          </a:p>
        </p:txBody>
      </p:sp>
      <p:sp>
        <p:nvSpPr>
          <p:cNvPr id="3" name="Content Placeholder 2"/>
          <p:cNvSpPr>
            <a:spLocks noGrp="1"/>
          </p:cNvSpPr>
          <p:nvPr>
            <p:ph idx="1"/>
          </p:nvPr>
        </p:nvSpPr>
        <p:spPr>
          <a:xfrm>
            <a:off x="395536" y="1628800"/>
            <a:ext cx="8229600" cy="4205064"/>
          </a:xfrm>
        </p:spPr>
        <p:txBody>
          <a:bodyPr/>
          <a:lstStyle/>
          <a:p>
            <a:pPr marL="0" indent="0">
              <a:buNone/>
            </a:pPr>
            <a:endParaRPr lang="en-IN"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58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60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IN" dirty="0"/>
          </a:p>
        </p:txBody>
      </p:sp>
      <p:sp>
        <p:nvSpPr>
          <p:cNvPr id="4" name="Content Placeholder 3"/>
          <p:cNvSpPr>
            <a:spLocks noGrp="1"/>
          </p:cNvSpPr>
          <p:nvPr>
            <p:ph idx="1"/>
          </p:nvPr>
        </p:nvSpPr>
        <p:spPr/>
        <p:txBody>
          <a:bodyPr/>
          <a:lstStyle/>
          <a:p>
            <a:r>
              <a:rPr lang="en-US" dirty="0" smtClean="0">
                <a:solidFill>
                  <a:schemeClr val="tx2"/>
                </a:solidFill>
              </a:rPr>
              <a:t>USE CASE DIAGRAM</a:t>
            </a:r>
          </a:p>
          <a:p>
            <a:endParaRPr lang="en-US" dirty="0">
              <a:solidFill>
                <a:schemeClr val="tx2"/>
              </a:solidFill>
            </a:endParaRPr>
          </a:p>
          <a:p>
            <a:endParaRPr lang="en-IN"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56673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416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IN" dirty="0"/>
          </a:p>
        </p:txBody>
      </p:sp>
      <p:sp>
        <p:nvSpPr>
          <p:cNvPr id="3" name="Content Placeholder 2"/>
          <p:cNvSpPr>
            <a:spLocks noGrp="1"/>
          </p:cNvSpPr>
          <p:nvPr>
            <p:ph idx="1"/>
          </p:nvPr>
        </p:nvSpPr>
        <p:spPr/>
        <p:txBody>
          <a:bodyPr/>
          <a:lstStyle/>
          <a:p>
            <a:r>
              <a:rPr lang="en-US" dirty="0" smtClean="0">
                <a:solidFill>
                  <a:schemeClr val="tx2"/>
                </a:solidFill>
              </a:rPr>
              <a:t>CLASS </a:t>
            </a:r>
            <a:r>
              <a:rPr lang="en-US" dirty="0" smtClean="0">
                <a:solidFill>
                  <a:schemeClr val="tx2"/>
                </a:solidFill>
              </a:rPr>
              <a:t>DIAGRAM</a:t>
            </a:r>
          </a:p>
          <a:p>
            <a:endParaRPr lang="en-IN" dirty="0">
              <a:solidFill>
                <a:schemeClr val="tx2"/>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132856"/>
            <a:ext cx="9144000"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14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DESCRIPTION</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Converting RGB pixel values to binary.</a:t>
            </a:r>
          </a:p>
          <a:p>
            <a:pPr marL="457200" indent="-457200">
              <a:buFont typeface="+mj-lt"/>
              <a:buAutoNum type="arabicPeriod"/>
            </a:pPr>
            <a:endParaRPr lang="en-IN" dirty="0"/>
          </a:p>
          <a:p>
            <a:pPr marL="457200" indent="-457200">
              <a:buFont typeface="+mj-lt"/>
              <a:buAutoNum type="arabicPeriod"/>
            </a:pPr>
            <a:r>
              <a:rPr lang="en-IN" dirty="0" smtClean="0"/>
              <a:t>Converting the message to binary.</a:t>
            </a:r>
          </a:p>
          <a:p>
            <a:pPr marL="457200" indent="-457200">
              <a:buFont typeface="+mj-lt"/>
              <a:buAutoNum type="arabicPeriod"/>
            </a:pPr>
            <a:endParaRPr lang="en-IN" dirty="0"/>
          </a:p>
          <a:p>
            <a:pPr marL="457200" indent="-457200">
              <a:buFont typeface="+mj-lt"/>
              <a:buAutoNum type="arabicPeriod"/>
            </a:pPr>
            <a:r>
              <a:rPr lang="en-IN" dirty="0" smtClean="0"/>
              <a:t>Encoding the message.</a:t>
            </a:r>
          </a:p>
          <a:p>
            <a:pPr marL="457200" indent="-457200">
              <a:buFont typeface="+mj-lt"/>
              <a:buAutoNum type="arabicPeriod"/>
            </a:pPr>
            <a:endParaRPr lang="en-IN" dirty="0"/>
          </a:p>
          <a:p>
            <a:pPr marL="457200" indent="-457200">
              <a:buFont typeface="+mj-lt"/>
              <a:buAutoNum type="arabicPeriod"/>
            </a:pPr>
            <a:r>
              <a:rPr lang="en-IN" dirty="0" smtClean="0"/>
              <a:t>Decoding the message.</a:t>
            </a:r>
            <a:endParaRPr lang="en-IN" dirty="0"/>
          </a:p>
        </p:txBody>
      </p:sp>
    </p:spTree>
    <p:extLst>
      <p:ext uri="{BB962C8B-B14F-4D97-AF65-F5344CB8AC3E}">
        <p14:creationId xmlns:p14="http://schemas.microsoft.com/office/powerpoint/2010/main" val="2066034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764704"/>
            <a:ext cx="9123714" cy="864096"/>
          </a:xfrm>
        </p:spPr>
        <p:txBody>
          <a:bodyPr>
            <a:noAutofit/>
          </a:bodyPr>
          <a:lstStyle/>
          <a:p>
            <a:r>
              <a:rPr lang="en-IN" sz="3600" dirty="0" smtClean="0">
                <a:effectLst/>
              </a:rPr>
              <a:t>                          MODULE 1</a:t>
            </a:r>
            <a:br>
              <a:rPr lang="en-IN" sz="3600" dirty="0" smtClean="0">
                <a:effectLst/>
              </a:rPr>
            </a:br>
            <a:r>
              <a:rPr lang="en-IN" sz="3600" dirty="0" smtClean="0">
                <a:effectLst/>
              </a:rPr>
              <a:t>    Converting RGB pixel values to binary </a:t>
            </a:r>
            <a:br>
              <a:rPr lang="en-IN" sz="3600" dirty="0" smtClean="0">
                <a:effectLst/>
              </a:rPr>
            </a:br>
            <a:endParaRPr lang="en-IN" sz="3600" dirty="0"/>
          </a:p>
        </p:txBody>
      </p:sp>
      <p:sp>
        <p:nvSpPr>
          <p:cNvPr id="2" name="Content Placeholder 1"/>
          <p:cNvSpPr>
            <a:spLocks noGrp="1"/>
          </p:cNvSpPr>
          <p:nvPr>
            <p:ph idx="1"/>
          </p:nvPr>
        </p:nvSpPr>
        <p:spPr>
          <a:xfrm>
            <a:off x="30808" y="1556792"/>
            <a:ext cx="8933679" cy="4968551"/>
          </a:xfrm>
        </p:spPr>
        <p:txBody>
          <a:bodyPr>
            <a:normAutofit fontScale="70000" lnSpcReduction="20000"/>
          </a:bodyPr>
          <a:lstStyle/>
          <a:p>
            <a:pPr algn="just">
              <a:buFont typeface="Wingdings" pitchFamily="2" charset="2"/>
              <a:buChar char="Ø"/>
            </a:pPr>
            <a:r>
              <a:rPr lang="en-US" sz="3500" dirty="0"/>
              <a:t>We can describe a </a:t>
            </a:r>
            <a:r>
              <a:rPr lang="en-US" sz="3500" b="1" dirty="0"/>
              <a:t>digital image</a:t>
            </a:r>
            <a:r>
              <a:rPr lang="en-US" sz="3500" dirty="0"/>
              <a:t> as a finite set of digital values, called pixels. Pixels are the smallest individual element of an image, holding values that represent the brightness of a given color at any specific point</a:t>
            </a:r>
            <a:r>
              <a:rPr lang="en-US" sz="3500" dirty="0" smtClean="0"/>
              <a:t>. </a:t>
            </a:r>
          </a:p>
          <a:p>
            <a:pPr algn="just">
              <a:buFont typeface="Wingdings" pitchFamily="2" charset="2"/>
              <a:buChar char="Ø"/>
            </a:pPr>
            <a:endParaRPr lang="en-US" sz="3500" dirty="0"/>
          </a:p>
          <a:p>
            <a:pPr algn="just">
              <a:buFont typeface="Wingdings" pitchFamily="2" charset="2"/>
              <a:buChar char="Ø"/>
            </a:pPr>
            <a:r>
              <a:rPr lang="en-US" sz="3500" dirty="0" smtClean="0"/>
              <a:t>So </a:t>
            </a:r>
            <a:r>
              <a:rPr lang="en-US" sz="3500" dirty="0"/>
              <a:t>we can think of an image as a matrix (or a two-dimensional array) of pixels which contains a fixed number of rows and columns</a:t>
            </a:r>
            <a:r>
              <a:rPr lang="en-US" sz="3500" dirty="0" smtClean="0"/>
              <a:t>.</a:t>
            </a:r>
          </a:p>
          <a:p>
            <a:pPr algn="just">
              <a:buFont typeface="Wingdings" pitchFamily="2" charset="2"/>
              <a:buChar char="Ø"/>
            </a:pPr>
            <a:endParaRPr lang="en-US" sz="3500" dirty="0" smtClean="0"/>
          </a:p>
          <a:p>
            <a:pPr algn="just">
              <a:buFont typeface="Wingdings" pitchFamily="2" charset="2"/>
              <a:buChar char="Ø"/>
            </a:pPr>
            <a:r>
              <a:rPr lang="en-US" sz="3500" dirty="0" smtClean="0"/>
              <a:t>These pixels will have colors in RGB or RGBA format whose values ranges from 0 to 255.</a:t>
            </a:r>
          </a:p>
          <a:p>
            <a:pPr marL="109728" indent="0" algn="just">
              <a:buNone/>
            </a:pPr>
            <a:endParaRPr lang="en-US" sz="3500" dirty="0" smtClean="0"/>
          </a:p>
          <a:p>
            <a:pPr algn="just">
              <a:buFont typeface="Wingdings" pitchFamily="2" charset="2"/>
              <a:buChar char="Ø"/>
            </a:pPr>
            <a:r>
              <a:rPr lang="en-US" sz="3500" dirty="0" smtClean="0"/>
              <a:t>We convert these values into binary format so that we can insert the message bits in it.</a:t>
            </a:r>
          </a:p>
          <a:p>
            <a:pPr>
              <a:buFont typeface="Wingdings" pitchFamily="2" charset="2"/>
              <a:buChar char="Ø"/>
            </a:pPr>
            <a:endParaRPr lang="en-US" sz="3500" dirty="0"/>
          </a:p>
          <a:p>
            <a:pPr>
              <a:buFont typeface="Wingdings" pitchFamily="2" charset="2"/>
              <a:buChar char="Ø"/>
            </a:pPr>
            <a:endParaRPr lang="en-US" sz="3500" dirty="0"/>
          </a:p>
        </p:txBody>
      </p:sp>
    </p:spTree>
    <p:extLst>
      <p:ext uri="{BB962C8B-B14F-4D97-AF65-F5344CB8AC3E}">
        <p14:creationId xmlns:p14="http://schemas.microsoft.com/office/powerpoint/2010/main" val="362449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9632" y="548680"/>
            <a:ext cx="7097707" cy="990600"/>
          </a:xfrm>
        </p:spPr>
        <p:txBody>
          <a:bodyPr>
            <a:normAutofit fontScale="90000"/>
          </a:bodyPr>
          <a:lstStyle/>
          <a:p>
            <a:r>
              <a:rPr lang="en-IN" sz="3600" dirty="0" smtClean="0"/>
              <a:t>                  MODULE 2</a:t>
            </a:r>
            <a:br>
              <a:rPr lang="en-IN" sz="3600" dirty="0" smtClean="0"/>
            </a:br>
            <a:r>
              <a:rPr lang="en-IN" sz="3600" dirty="0" smtClean="0"/>
              <a:t>     Convert the message into binary</a:t>
            </a:r>
            <a:endParaRPr lang="en-IN" sz="3600" dirty="0"/>
          </a:p>
        </p:txBody>
      </p:sp>
      <p:sp>
        <p:nvSpPr>
          <p:cNvPr id="2" name="Content Placeholder 1"/>
          <p:cNvSpPr>
            <a:spLocks noGrp="1"/>
          </p:cNvSpPr>
          <p:nvPr>
            <p:ph idx="1"/>
          </p:nvPr>
        </p:nvSpPr>
        <p:spPr/>
        <p:txBody>
          <a:bodyPr>
            <a:normAutofit/>
          </a:bodyPr>
          <a:lstStyle/>
          <a:p>
            <a:pPr>
              <a:buFont typeface="Wingdings" pitchFamily="2" charset="2"/>
              <a:buChar char="Ø"/>
            </a:pPr>
            <a:r>
              <a:rPr lang="en-IN" sz="2500" dirty="0" smtClean="0"/>
              <a:t>The message to be converted will be in the form of alphabets.</a:t>
            </a:r>
          </a:p>
          <a:p>
            <a:pPr>
              <a:buFont typeface="Wingdings" pitchFamily="2" charset="2"/>
              <a:buChar char="Ø"/>
            </a:pPr>
            <a:endParaRPr lang="en-IN" sz="2500" dirty="0" smtClean="0"/>
          </a:p>
          <a:p>
            <a:pPr>
              <a:buFont typeface="Wingdings" pitchFamily="2" charset="2"/>
              <a:buChar char="Ø"/>
            </a:pPr>
            <a:r>
              <a:rPr lang="en-IN" sz="2500" dirty="0" smtClean="0"/>
              <a:t>These alphabets must be converted to binary.</a:t>
            </a:r>
          </a:p>
          <a:p>
            <a:pPr>
              <a:buFont typeface="Wingdings" pitchFamily="2" charset="2"/>
              <a:buChar char="Ø"/>
            </a:pPr>
            <a:endParaRPr lang="en-IN" sz="2500" dirty="0" smtClean="0"/>
          </a:p>
          <a:p>
            <a:pPr>
              <a:buFont typeface="Wingdings" pitchFamily="2" charset="2"/>
              <a:buChar char="Ø"/>
            </a:pPr>
            <a:r>
              <a:rPr lang="en-IN" sz="2500" dirty="0" smtClean="0"/>
              <a:t>This is done by finding ASCII values(which are in decimal form) for each alphabets.</a:t>
            </a:r>
          </a:p>
          <a:p>
            <a:pPr>
              <a:buFont typeface="Wingdings" pitchFamily="2" charset="2"/>
              <a:buChar char="Ø"/>
            </a:pPr>
            <a:endParaRPr lang="en-IN" sz="2500" dirty="0" smtClean="0"/>
          </a:p>
          <a:p>
            <a:pPr>
              <a:buFont typeface="Wingdings" pitchFamily="2" charset="2"/>
              <a:buChar char="Ø"/>
            </a:pPr>
            <a:r>
              <a:rPr lang="en-IN" sz="2500" dirty="0" smtClean="0"/>
              <a:t>Then we convert those decimal values into binary</a:t>
            </a:r>
            <a:endParaRPr lang="en-IN" sz="2500" dirty="0"/>
          </a:p>
        </p:txBody>
      </p:sp>
    </p:spTree>
    <p:extLst>
      <p:ext uri="{BB962C8B-B14F-4D97-AF65-F5344CB8AC3E}">
        <p14:creationId xmlns:p14="http://schemas.microsoft.com/office/powerpoint/2010/main" val="1890798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7624" y="548680"/>
            <a:ext cx="8229600" cy="990600"/>
          </a:xfrm>
        </p:spPr>
        <p:txBody>
          <a:bodyPr>
            <a:normAutofit fontScale="90000"/>
          </a:bodyPr>
          <a:lstStyle/>
          <a:p>
            <a:r>
              <a:rPr lang="en-IN" sz="3600" dirty="0" smtClean="0"/>
              <a:t>                  MODULE 3</a:t>
            </a:r>
            <a:br>
              <a:rPr lang="en-IN" sz="3600" dirty="0" smtClean="0"/>
            </a:br>
            <a:r>
              <a:rPr lang="en-IN" sz="3600" dirty="0" smtClean="0"/>
              <a:t>             Encoding the data</a:t>
            </a:r>
            <a:endParaRPr lang="en-IN" sz="3600" dirty="0"/>
          </a:p>
        </p:txBody>
      </p:sp>
      <p:sp>
        <p:nvSpPr>
          <p:cNvPr id="2" name="Content Placeholder 1"/>
          <p:cNvSpPr>
            <a:spLocks noGrp="1"/>
          </p:cNvSpPr>
          <p:nvPr>
            <p:ph idx="1"/>
          </p:nvPr>
        </p:nvSpPr>
        <p:spPr/>
        <p:txBody>
          <a:bodyPr>
            <a:normAutofit/>
          </a:bodyPr>
          <a:lstStyle/>
          <a:p>
            <a:pPr marL="452628" indent="-342900" algn="just">
              <a:buFont typeface="Wingdings" pitchFamily="2" charset="2"/>
              <a:buChar char="Ø"/>
            </a:pPr>
            <a:r>
              <a:rPr lang="en-IN" sz="2500" dirty="0" smtClean="0"/>
              <a:t>The data encoding is done by doing XOR operation between the message bit and the key.</a:t>
            </a:r>
          </a:p>
          <a:p>
            <a:pPr marL="452628" indent="-342900" algn="just">
              <a:buFont typeface="Wingdings" pitchFamily="2" charset="2"/>
              <a:buChar char="Ø"/>
            </a:pPr>
            <a:endParaRPr lang="en-IN" sz="2500" dirty="0"/>
          </a:p>
          <a:p>
            <a:pPr marL="452628" indent="-342900" algn="just">
              <a:buFont typeface="Wingdings" pitchFamily="2" charset="2"/>
              <a:buChar char="Ø"/>
            </a:pPr>
            <a:r>
              <a:rPr lang="en-IN" sz="2500" dirty="0" smtClean="0"/>
              <a:t>It is then embedded in the image.</a:t>
            </a:r>
          </a:p>
          <a:p>
            <a:pPr marL="452628" indent="-342900" algn="just">
              <a:buFont typeface="Wingdings" pitchFamily="2" charset="2"/>
              <a:buChar char="Ø"/>
            </a:pPr>
            <a:endParaRPr lang="en-IN" sz="2500" dirty="0"/>
          </a:p>
          <a:p>
            <a:pPr marL="452628" indent="-342900" algn="just">
              <a:buFont typeface="Wingdings" pitchFamily="2" charset="2"/>
              <a:buChar char="Ø"/>
            </a:pPr>
            <a:r>
              <a:rPr lang="en-IN" sz="2500" dirty="0" smtClean="0"/>
              <a:t>Then we name the image with an another name.</a:t>
            </a:r>
          </a:p>
          <a:p>
            <a:pPr marL="452628" indent="-342900" algn="just">
              <a:buFont typeface="Wingdings" pitchFamily="2" charset="2"/>
              <a:buChar char="Ø"/>
            </a:pPr>
            <a:endParaRPr lang="en-IN" sz="2500" dirty="0"/>
          </a:p>
          <a:p>
            <a:pPr marL="452628" indent="-342900" algn="just">
              <a:buFont typeface="Wingdings" pitchFamily="2" charset="2"/>
              <a:buChar char="Ø"/>
            </a:pPr>
            <a:r>
              <a:rPr lang="en-IN" sz="2500" dirty="0" smtClean="0"/>
              <a:t>It is done with the help of </a:t>
            </a:r>
            <a:r>
              <a:rPr lang="en-IN" sz="2500" dirty="0" err="1" smtClean="0"/>
              <a:t>stepic</a:t>
            </a:r>
            <a:r>
              <a:rPr lang="en-IN" sz="2500" dirty="0" smtClean="0"/>
              <a:t> library.</a:t>
            </a:r>
            <a:endParaRPr lang="en-IN" sz="2500" dirty="0"/>
          </a:p>
        </p:txBody>
      </p:sp>
    </p:spTree>
    <p:extLst>
      <p:ext uri="{BB962C8B-B14F-4D97-AF65-F5344CB8AC3E}">
        <p14:creationId xmlns:p14="http://schemas.microsoft.com/office/powerpoint/2010/main" val="1939127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                     MODULE 4</a:t>
            </a:r>
            <a:br>
              <a:rPr lang="en-US" sz="3600" dirty="0" smtClean="0"/>
            </a:br>
            <a:r>
              <a:rPr lang="en-US" sz="3600" dirty="0" smtClean="0"/>
              <a:t>     DECODING THE SECRET MESSAGE</a:t>
            </a:r>
            <a:endParaRPr lang="en-IN" sz="3600" dirty="0"/>
          </a:p>
        </p:txBody>
      </p:sp>
      <p:sp>
        <p:nvSpPr>
          <p:cNvPr id="2" name="Content Placeholder 1"/>
          <p:cNvSpPr>
            <a:spLocks noGrp="1"/>
          </p:cNvSpPr>
          <p:nvPr>
            <p:ph idx="1"/>
          </p:nvPr>
        </p:nvSpPr>
        <p:spPr/>
        <p:txBody>
          <a:bodyPr>
            <a:normAutofit/>
          </a:bodyPr>
          <a:lstStyle/>
          <a:p>
            <a:pPr marL="452628" indent="-342900">
              <a:buFont typeface="Wingdings" pitchFamily="2" charset="2"/>
              <a:buChar char="Ø"/>
            </a:pPr>
            <a:r>
              <a:rPr lang="en-IN" sz="2500" dirty="0" smtClean="0"/>
              <a:t>To retrieve the message  from the image, it must be decoded.</a:t>
            </a:r>
          </a:p>
          <a:p>
            <a:pPr marL="452628" indent="-342900">
              <a:buFont typeface="Wingdings" pitchFamily="2" charset="2"/>
              <a:buChar char="Ø"/>
            </a:pPr>
            <a:endParaRPr lang="en-IN" sz="2500" dirty="0" smtClean="0"/>
          </a:p>
          <a:p>
            <a:pPr marL="452628" indent="-342900">
              <a:buFont typeface="Wingdings" pitchFamily="2" charset="2"/>
              <a:buChar char="Ø"/>
            </a:pPr>
            <a:r>
              <a:rPr lang="en-IN" sz="2500" dirty="0" smtClean="0"/>
              <a:t>Using the correct key, the reverse process of encoding is done.</a:t>
            </a:r>
          </a:p>
          <a:p>
            <a:pPr marL="452628" indent="-342900">
              <a:buFont typeface="Wingdings" pitchFamily="2" charset="2"/>
              <a:buChar char="Ø"/>
            </a:pPr>
            <a:endParaRPr lang="en-IN" sz="2500" dirty="0" smtClean="0"/>
          </a:p>
          <a:p>
            <a:pPr marL="452628" indent="-342900">
              <a:buFont typeface="Wingdings" pitchFamily="2" charset="2"/>
              <a:buChar char="Ø"/>
            </a:pPr>
            <a:r>
              <a:rPr lang="en-IN" sz="2500" dirty="0" smtClean="0"/>
              <a:t>To decode the message, </a:t>
            </a:r>
            <a:r>
              <a:rPr lang="en-IN" sz="2500" dirty="0" err="1" smtClean="0"/>
              <a:t>stepic.decode</a:t>
            </a:r>
            <a:r>
              <a:rPr lang="en-IN" sz="2500" dirty="0" smtClean="0"/>
              <a:t>() is used.</a:t>
            </a:r>
          </a:p>
        </p:txBody>
      </p:sp>
    </p:spTree>
    <p:extLst>
      <p:ext uri="{BB962C8B-B14F-4D97-AF65-F5344CB8AC3E}">
        <p14:creationId xmlns:p14="http://schemas.microsoft.com/office/powerpoint/2010/main" val="4172091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PERFOMANCE EVALUATION</a:t>
            </a:r>
            <a:endParaRPr lang="en-IN"/>
          </a:p>
        </p:txBody>
      </p:sp>
      <p:sp>
        <p:nvSpPr>
          <p:cNvPr id="3" name="Content Placeholder 2"/>
          <p:cNvSpPr>
            <a:spLocks noGrp="1"/>
          </p:cNvSpPr>
          <p:nvPr>
            <p:ph idx="1"/>
          </p:nvPr>
        </p:nvSpPr>
        <p:spPr/>
        <p:txBody>
          <a:bodyPr/>
          <a:lstStyle/>
          <a:p>
            <a:r>
              <a:rPr lang="en-IN" dirty="0" smtClean="0"/>
              <a:t>For evaluating the performance of encoding and decoding, we use MEAN SQUARE ERROR.</a:t>
            </a:r>
          </a:p>
          <a:p>
            <a:endParaRPr lang="en-IN" dirty="0"/>
          </a:p>
          <a:p>
            <a:r>
              <a:rPr lang="en-IN" dirty="0" smtClean="0"/>
              <a:t>In this, we</a:t>
            </a:r>
            <a:r>
              <a:rPr lang="en-IN" dirty="0"/>
              <a:t> </a:t>
            </a:r>
            <a:r>
              <a:rPr lang="en-IN" dirty="0" smtClean="0"/>
              <a:t>compare the original image’s pixel array and encoded image’s pixel array.</a:t>
            </a:r>
          </a:p>
          <a:p>
            <a:endParaRPr lang="en-IN" dirty="0"/>
          </a:p>
          <a:p>
            <a:r>
              <a:rPr lang="en-IN" dirty="0" smtClean="0"/>
              <a:t>If the mean square error value is lesser, then the performance is good.</a:t>
            </a:r>
          </a:p>
        </p:txBody>
      </p:sp>
    </p:spTree>
    <p:extLst>
      <p:ext uri="{BB962C8B-B14F-4D97-AF65-F5344CB8AC3E}">
        <p14:creationId xmlns:p14="http://schemas.microsoft.com/office/powerpoint/2010/main" val="4101610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404664"/>
            <a:ext cx="7776864" cy="576064"/>
          </a:xfrm>
        </p:spPr>
        <p:txBody>
          <a:bodyPr>
            <a:normAutofit fontScale="90000"/>
          </a:bodyPr>
          <a:lstStyle/>
          <a:p>
            <a:r>
              <a:rPr lang="en-US" sz="2400" dirty="0" smtClean="0"/>
              <a:t> </a:t>
            </a:r>
            <a:r>
              <a:rPr lang="en-US" sz="3600" dirty="0" smtClean="0"/>
              <a:t>INTRODUCTION</a:t>
            </a:r>
            <a:endParaRPr lang="en-IN" sz="3600" dirty="0">
              <a:solidFill>
                <a:schemeClr val="tx1"/>
              </a:solidFill>
            </a:endParaRPr>
          </a:p>
        </p:txBody>
      </p:sp>
      <p:sp>
        <p:nvSpPr>
          <p:cNvPr id="2" name="Content Placeholder 1"/>
          <p:cNvSpPr>
            <a:spLocks noGrp="1"/>
          </p:cNvSpPr>
          <p:nvPr>
            <p:ph idx="1"/>
          </p:nvPr>
        </p:nvSpPr>
        <p:spPr>
          <a:xfrm>
            <a:off x="179512" y="1052736"/>
            <a:ext cx="8640960" cy="5112568"/>
          </a:xfrm>
        </p:spPr>
        <p:txBody>
          <a:bodyPr>
            <a:normAutofit/>
          </a:bodyPr>
          <a:lstStyle/>
          <a:p>
            <a:pPr algn="just">
              <a:buFont typeface="Wingdings" panose="05000000000000000000" pitchFamily="2" charset="2"/>
              <a:buChar char="Ø"/>
            </a:pPr>
            <a:r>
              <a:rPr lang="en-US" dirty="0" smtClean="0"/>
              <a:t>Steganography is the process of hiding information.</a:t>
            </a:r>
          </a:p>
          <a:p>
            <a:pPr algn="just">
              <a:buFont typeface="Wingdings" panose="05000000000000000000" pitchFamily="2" charset="2"/>
              <a:buChar char="Ø"/>
            </a:pPr>
            <a:r>
              <a:rPr lang="en-US" dirty="0" smtClean="0"/>
              <a:t>The steganography </a:t>
            </a:r>
            <a:r>
              <a:rPr lang="en-US" dirty="0"/>
              <a:t>is made up of three components: the </a:t>
            </a:r>
            <a:r>
              <a:rPr lang="en-US" dirty="0" smtClean="0"/>
              <a:t>cover medium, </a:t>
            </a:r>
            <a:r>
              <a:rPr lang="en-US" dirty="0"/>
              <a:t>the hidden </a:t>
            </a:r>
            <a:r>
              <a:rPr lang="en-US" dirty="0" smtClean="0"/>
              <a:t>message </a:t>
            </a:r>
            <a:r>
              <a:rPr lang="en-US" dirty="0"/>
              <a:t>and the key</a:t>
            </a:r>
            <a:r>
              <a:rPr lang="en-US" dirty="0" smtClean="0"/>
              <a:t>.</a:t>
            </a:r>
          </a:p>
          <a:p>
            <a:pPr algn="just">
              <a:buFont typeface="Wingdings" panose="05000000000000000000" pitchFamily="2" charset="2"/>
              <a:buChar char="Ø"/>
            </a:pPr>
            <a:r>
              <a:rPr lang="en-US" sz="2400" dirty="0" smtClean="0"/>
              <a:t>The cover medium carries the information to be hidden.</a:t>
            </a:r>
          </a:p>
          <a:p>
            <a:pPr algn="just">
              <a:buFont typeface="Wingdings" panose="05000000000000000000" pitchFamily="2" charset="2"/>
              <a:buChar char="Ø"/>
            </a:pPr>
            <a:r>
              <a:rPr lang="en-US" dirty="0" smtClean="0"/>
              <a:t>The hidden message is the message to be hidden.</a:t>
            </a:r>
          </a:p>
          <a:p>
            <a:pPr algn="just">
              <a:buFont typeface="Wingdings" panose="05000000000000000000" pitchFamily="2" charset="2"/>
              <a:buChar char="Ø"/>
            </a:pPr>
            <a:r>
              <a:rPr lang="en-US" sz="2400" dirty="0" smtClean="0"/>
              <a:t>The key is something like a password.</a:t>
            </a:r>
          </a:p>
          <a:p>
            <a:pPr algn="just">
              <a:buFont typeface="Wingdings" panose="05000000000000000000" pitchFamily="2" charset="2"/>
              <a:buChar char="Ø"/>
            </a:pPr>
            <a:r>
              <a:rPr lang="en-IN" b="1" dirty="0"/>
              <a:t>Cover medium + hidden data + </a:t>
            </a:r>
            <a:r>
              <a:rPr lang="en-IN" b="1" dirty="0" err="1"/>
              <a:t>stego</a:t>
            </a:r>
            <a:r>
              <a:rPr lang="en-IN" b="1" dirty="0"/>
              <a:t> key = </a:t>
            </a:r>
            <a:r>
              <a:rPr lang="en-IN" b="1" dirty="0" err="1"/>
              <a:t>stego</a:t>
            </a:r>
            <a:r>
              <a:rPr lang="en-IN" b="1" dirty="0"/>
              <a:t> </a:t>
            </a:r>
            <a:r>
              <a:rPr lang="en-IN" b="1" dirty="0" smtClean="0"/>
              <a:t>medium</a:t>
            </a:r>
          </a:p>
          <a:p>
            <a:pPr algn="just">
              <a:buFont typeface="Wingdings" panose="05000000000000000000" pitchFamily="2" charset="2"/>
              <a:buChar char="Ø"/>
            </a:pPr>
            <a:r>
              <a:rPr lang="en-US" sz="2400" dirty="0" smtClean="0"/>
              <a:t>The </a:t>
            </a:r>
            <a:r>
              <a:rPr lang="en-US" dirty="0" smtClean="0"/>
              <a:t>message is hidden behind a file and a key is generated and the third party person will not have the knowledge about the hidden data or its existence.</a:t>
            </a:r>
            <a:endParaRPr lang="en-IN" sz="2400" dirty="0" smtClean="0"/>
          </a:p>
        </p:txBody>
      </p:sp>
    </p:spTree>
    <p:extLst>
      <p:ext uri="{BB962C8B-B14F-4D97-AF65-F5344CB8AC3E}">
        <p14:creationId xmlns:p14="http://schemas.microsoft.com/office/powerpoint/2010/main" val="1306091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EVALUATION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4000" cy="530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593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ENCODING</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52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036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DECODING</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4000" cy="53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880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548680"/>
            <a:ext cx="8229600" cy="1143000"/>
          </a:xfrm>
        </p:spPr>
        <p:txBody>
          <a:bodyPr/>
          <a:lstStyle/>
          <a:p>
            <a:r>
              <a:rPr lang="en-US" dirty="0" smtClean="0"/>
              <a:t>               CONCLUSION</a:t>
            </a:r>
            <a:endParaRPr lang="en-IN" dirty="0"/>
          </a:p>
        </p:txBody>
      </p:sp>
      <p:sp>
        <p:nvSpPr>
          <p:cNvPr id="2" name="Content Placeholder 1"/>
          <p:cNvSpPr>
            <a:spLocks noGrp="1"/>
          </p:cNvSpPr>
          <p:nvPr>
            <p:ph idx="1"/>
          </p:nvPr>
        </p:nvSpPr>
        <p:spPr>
          <a:xfrm>
            <a:off x="395536" y="1844824"/>
            <a:ext cx="8229600" cy="4525963"/>
          </a:xfrm>
        </p:spPr>
        <p:txBody>
          <a:bodyPr>
            <a:normAutofit/>
          </a:bodyPr>
          <a:lstStyle/>
          <a:p>
            <a:pPr marL="109728" indent="0" algn="just">
              <a:buNone/>
            </a:pPr>
            <a:r>
              <a:rPr lang="en-US" sz="2200" dirty="0" smtClean="0"/>
              <a:t>We have presented a novel </a:t>
            </a:r>
            <a:r>
              <a:rPr lang="en-US" sz="2200" dirty="0" err="1" smtClean="0"/>
              <a:t>steganographic</a:t>
            </a:r>
            <a:r>
              <a:rPr lang="en-US" sz="2200" dirty="0" smtClean="0"/>
              <a:t> technique for hiding data in a kind </a:t>
            </a:r>
            <a:r>
              <a:rPr lang="en-US" sz="2200" dirty="0"/>
              <a:t>o</a:t>
            </a:r>
            <a:r>
              <a:rPr lang="en-US" sz="2200" dirty="0" smtClean="0"/>
              <a:t>f images. The python source code for hiding the image has been developed. However we can change the  encoding and decoding methods in order to ensure more secure transfer of the data and also by creating a password. Theoretic analysis and the computing results show that the </a:t>
            </a:r>
            <a:r>
              <a:rPr lang="en-US" sz="2200" dirty="0" err="1" smtClean="0"/>
              <a:t>steganographic</a:t>
            </a:r>
            <a:r>
              <a:rPr lang="en-US" sz="2200" dirty="0" smtClean="0"/>
              <a:t> system is secure, the embedding capacity is high and the algorithm is practical.</a:t>
            </a:r>
            <a:endParaRPr lang="en-IN" sz="2200" dirty="0"/>
          </a:p>
        </p:txBody>
      </p:sp>
    </p:spTree>
    <p:extLst>
      <p:ext uri="{BB962C8B-B14F-4D97-AF65-F5344CB8AC3E}">
        <p14:creationId xmlns:p14="http://schemas.microsoft.com/office/powerpoint/2010/main" val="629800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IN" dirty="0" smtClean="0">
                <a:solidFill>
                  <a:schemeClr val="bg1"/>
                </a:solidFill>
                <a:hlinkClick r:id="rId2"/>
              </a:rPr>
              <a:t>https</a:t>
            </a:r>
            <a:r>
              <a:rPr lang="en-IN" dirty="0">
                <a:solidFill>
                  <a:schemeClr val="bg1"/>
                </a:solidFill>
                <a:hlinkClick r:id="rId2"/>
              </a:rPr>
              <a:t>://</a:t>
            </a:r>
            <a:r>
              <a:rPr lang="en-IN" dirty="0" smtClean="0">
                <a:solidFill>
                  <a:schemeClr val="bg1"/>
                </a:solidFill>
                <a:hlinkClick r:id="rId2"/>
              </a:rPr>
              <a:t>ieeexplore.ieee.org/document/9142896</a:t>
            </a:r>
            <a:endParaRPr lang="en-IN" dirty="0" smtClean="0">
              <a:solidFill>
                <a:schemeClr val="bg1"/>
              </a:solidFill>
            </a:endParaRPr>
          </a:p>
          <a:p>
            <a:pPr>
              <a:buFont typeface="Wingdings" pitchFamily="2" charset="2"/>
              <a:buChar char="Ø"/>
            </a:pPr>
            <a:endParaRPr lang="en-IN" dirty="0">
              <a:solidFill>
                <a:schemeClr val="bg1"/>
              </a:solidFill>
            </a:endParaRPr>
          </a:p>
          <a:p>
            <a:pPr>
              <a:buFont typeface="Wingdings" pitchFamily="2" charset="2"/>
              <a:buChar char="Ø"/>
            </a:pPr>
            <a:r>
              <a:rPr lang="en-IN" dirty="0" smtClean="0">
                <a:hlinkClick r:id="rId3"/>
              </a:rPr>
              <a:t>https</a:t>
            </a:r>
            <a:r>
              <a:rPr lang="en-IN" dirty="0">
                <a:hlinkClick r:id="rId3"/>
              </a:rPr>
              <a:t>://ieeexplore.ieee.org/document/8938486/metrics#metrics</a:t>
            </a:r>
            <a:r>
              <a:rPr lang="en-IN" dirty="0"/>
              <a:t> </a:t>
            </a:r>
            <a:endParaRPr lang="en-IN" dirty="0" smtClean="0"/>
          </a:p>
          <a:p>
            <a:pPr>
              <a:buFont typeface="Wingdings" pitchFamily="2" charset="2"/>
              <a:buChar char="Ø"/>
            </a:pPr>
            <a:endParaRPr lang="en-IN" dirty="0">
              <a:solidFill>
                <a:schemeClr val="bg1"/>
              </a:solidFill>
            </a:endParaRPr>
          </a:p>
          <a:p>
            <a:pPr>
              <a:buFont typeface="Wingdings" pitchFamily="2" charset="2"/>
              <a:buChar char="Ø"/>
            </a:pPr>
            <a:r>
              <a:rPr lang="en-IN" dirty="0">
                <a:hlinkClick r:id="rId4"/>
              </a:rPr>
              <a:t>https://</a:t>
            </a:r>
            <a:r>
              <a:rPr lang="en-IN" dirty="0" smtClean="0">
                <a:hlinkClick r:id="rId4"/>
              </a:rPr>
              <a:t>ieeexplore.ieee.org/document/9398408</a:t>
            </a:r>
            <a:endParaRPr lang="en-IN" dirty="0" smtClean="0"/>
          </a:p>
          <a:p>
            <a:pPr>
              <a:buFont typeface="Wingdings" pitchFamily="2" charset="2"/>
              <a:buChar char="Ø"/>
            </a:pPr>
            <a:endParaRPr lang="en-IN" dirty="0"/>
          </a:p>
          <a:p>
            <a:pPr>
              <a:buFont typeface="Wingdings" pitchFamily="2" charset="2"/>
              <a:buChar char="Ø"/>
            </a:pPr>
            <a:r>
              <a:rPr lang="en-IN" dirty="0">
                <a:hlinkClick r:id="rId5"/>
              </a:rPr>
              <a:t>https://ieeexplore.ieee.org/stamp/stamp.jsp?arnumber=9454474</a:t>
            </a:r>
            <a:r>
              <a:rPr lang="en-IN" dirty="0"/>
              <a:t> </a:t>
            </a:r>
            <a:r>
              <a:rPr lang="en-IN" dirty="0" smtClean="0"/>
              <a:t> </a:t>
            </a:r>
            <a:r>
              <a:rPr lang="en-IN" dirty="0" smtClean="0">
                <a:solidFill>
                  <a:schemeClr val="bg1"/>
                </a:solidFill>
              </a:rPr>
              <a:t> </a:t>
            </a:r>
          </a:p>
          <a:p>
            <a:pPr>
              <a:buFont typeface="Wingdings" pitchFamily="2" charset="2"/>
              <a:buChar char="Ø"/>
            </a:pPr>
            <a:endParaRPr lang="en-IN" dirty="0">
              <a:solidFill>
                <a:schemeClr val="bg1"/>
              </a:solidFill>
            </a:endParaRPr>
          </a:p>
          <a:p>
            <a:pPr>
              <a:buFont typeface="Wingdings" pitchFamily="2" charset="2"/>
              <a:buChar char="Ø"/>
            </a:pPr>
            <a:r>
              <a:rPr lang="en-IN" dirty="0">
                <a:hlinkClick r:id="rId5"/>
              </a:rPr>
              <a:t>https://ieeexplore.ieee.org/stamp/stamp.jsp?arnumber=9454474</a:t>
            </a:r>
            <a:r>
              <a:rPr lang="en-IN" dirty="0"/>
              <a:t> </a:t>
            </a:r>
            <a:endParaRPr lang="en-IN" dirty="0" smtClean="0"/>
          </a:p>
          <a:p>
            <a:pPr>
              <a:buFont typeface="Wingdings" pitchFamily="2" charset="2"/>
              <a:buChar char="Ø"/>
            </a:pPr>
            <a:endParaRPr lang="en-IN" dirty="0" smtClean="0"/>
          </a:p>
          <a:p>
            <a:pPr>
              <a:buFont typeface="Wingdings" pitchFamily="2" charset="2"/>
              <a:buChar char="Ø"/>
            </a:pPr>
            <a:r>
              <a:rPr lang="en-IN" dirty="0">
                <a:hlinkClick r:id="rId6"/>
              </a:rPr>
              <a:t>https://</a:t>
            </a:r>
            <a:r>
              <a:rPr lang="en-IN" dirty="0" smtClean="0">
                <a:hlinkClick r:id="rId6"/>
              </a:rPr>
              <a:t>ieeexplore.ieee.org/document/7764399</a:t>
            </a:r>
            <a:r>
              <a:rPr lang="en-IN" dirty="0" smtClean="0"/>
              <a:t> </a:t>
            </a:r>
            <a:endParaRPr lang="en-IN" dirty="0"/>
          </a:p>
        </p:txBody>
      </p:sp>
    </p:spTree>
    <p:extLst>
      <p:ext uri="{BB962C8B-B14F-4D97-AF65-F5344CB8AC3E}">
        <p14:creationId xmlns:p14="http://schemas.microsoft.com/office/powerpoint/2010/main" val="200136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9785087"/>
              </p:ext>
            </p:extLst>
          </p:nvPr>
        </p:nvGraphicFramePr>
        <p:xfrm>
          <a:off x="467544" y="1484784"/>
          <a:ext cx="8352928" cy="3495888"/>
        </p:xfrm>
        <a:graphic>
          <a:graphicData uri="http://schemas.openxmlformats.org/drawingml/2006/table">
            <a:tbl>
              <a:tblPr firstRow="1" bandRow="1">
                <a:tableStyleId>{5C22544A-7EE6-4342-B048-85BDC9FD1C3A}</a:tableStyleId>
              </a:tblPr>
              <a:tblGrid>
                <a:gridCol w="1512168"/>
                <a:gridCol w="1296144"/>
                <a:gridCol w="1872208"/>
                <a:gridCol w="1656184"/>
                <a:gridCol w="201622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lang="en-IN" dirty="0" err="1" smtClean="0"/>
                        <a:t>Kriti</a:t>
                      </a:r>
                      <a:r>
                        <a:rPr lang="en-IN" dirty="0" smtClean="0"/>
                        <a:t> </a:t>
                      </a:r>
                      <a:r>
                        <a:rPr lang="en-IN" dirty="0" err="1" smtClean="0"/>
                        <a:t>Bansal</a:t>
                      </a:r>
                      <a:r>
                        <a:rPr lang="en-IN" dirty="0" smtClean="0"/>
                        <a:t>,</a:t>
                      </a:r>
                    </a:p>
                    <a:p>
                      <a:r>
                        <a:rPr lang="en-IN" dirty="0" err="1" smtClean="0"/>
                        <a:t>Aman</a:t>
                      </a:r>
                      <a:r>
                        <a:rPr lang="en-IN" dirty="0" smtClean="0"/>
                        <a:t> </a:t>
                      </a:r>
                      <a:r>
                        <a:rPr lang="en-IN" dirty="0" err="1" smtClean="0"/>
                        <a:t>Agarwal</a:t>
                      </a:r>
                      <a:r>
                        <a:rPr lang="en-IN" dirty="0" smtClean="0"/>
                        <a:t>,</a:t>
                      </a:r>
                    </a:p>
                    <a:p>
                      <a:r>
                        <a:rPr lang="en-IN" dirty="0" err="1" smtClean="0"/>
                        <a:t>Nency</a:t>
                      </a:r>
                      <a:r>
                        <a:rPr lang="en-IN" dirty="0" smtClean="0"/>
                        <a:t> </a:t>
                      </a:r>
                      <a:r>
                        <a:rPr lang="en-IN" dirty="0" err="1" smtClean="0"/>
                        <a:t>Bansal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kern="1200" dirty="0" smtClean="0">
                          <a:solidFill>
                            <a:schemeClr val="dk1"/>
                          </a:solidFill>
                          <a:effectLst/>
                          <a:latin typeface="+mn-lt"/>
                          <a:ea typeface="+mn-ea"/>
                          <a:cs typeface="+mn-cs"/>
                        </a:rPr>
                        <a:t>A Survey on Steganography using Least Significant bit (LSB) Embedding Approach</a:t>
                      </a:r>
                    </a:p>
                    <a:p>
                      <a:endParaRPr lang="en-IN" dirty="0"/>
                    </a:p>
                  </a:txBody>
                  <a:tcPr/>
                </a:tc>
                <a:tc>
                  <a:txBody>
                    <a:bodyPr/>
                    <a:lstStyle/>
                    <a:p>
                      <a:r>
                        <a:rPr lang="en-IN" dirty="0" smtClean="0"/>
                        <a:t>Discusses about almost all types of media</a:t>
                      </a:r>
                      <a:r>
                        <a:rPr lang="en-IN" baseline="0" dirty="0" smtClean="0"/>
                        <a:t> to hide images.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Does not provide</a:t>
                      </a:r>
                      <a:r>
                        <a:rPr lang="en-IN" baseline="0" dirty="0" smtClean="0"/>
                        <a:t> a particular method that ensures security.</a:t>
                      </a:r>
                      <a:endParaRPr lang="en-IN" dirty="0" smtClean="0"/>
                    </a:p>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06615530"/>
              </p:ext>
            </p:extLst>
          </p:nvPr>
        </p:nvGraphicFramePr>
        <p:xfrm>
          <a:off x="467544" y="5157192"/>
          <a:ext cx="8352928" cy="370840"/>
        </p:xfrm>
        <a:graphic>
          <a:graphicData uri="http://schemas.openxmlformats.org/drawingml/2006/table">
            <a:tbl>
              <a:tblPr firstRow="1" bandRow="1">
                <a:tableStyleId>{5C22544A-7EE6-4342-B048-85BDC9FD1C3A}</a:tableStyleId>
              </a:tblPr>
              <a:tblGrid>
                <a:gridCol w="8352928"/>
              </a:tblGrid>
              <a:tr h="370840">
                <a:tc>
                  <a:txBody>
                    <a:bodyPr/>
                    <a:lstStyle/>
                    <a:p>
                      <a:r>
                        <a:rPr lang="en-IN" dirty="0" smtClean="0"/>
                        <a:t>LINK : </a:t>
                      </a:r>
                      <a:r>
                        <a:rPr lang="en-IN" dirty="0" smtClean="0">
                          <a:solidFill>
                            <a:schemeClr val="bg1"/>
                          </a:solidFill>
                          <a:hlinkClick r:id="rId2"/>
                        </a:rPr>
                        <a:t>https://ieeexplore.ieee.org/document/9142896</a:t>
                      </a:r>
                      <a:r>
                        <a:rPr lang="en-IN" dirty="0" smtClean="0">
                          <a:solidFill>
                            <a:schemeClr val="bg1"/>
                          </a:solidFill>
                        </a:rPr>
                        <a:t> </a:t>
                      </a:r>
                      <a:endParaRPr lang="en-IN" dirty="0">
                        <a:solidFill>
                          <a:schemeClr val="bg1"/>
                        </a:solidFill>
                      </a:endParaRPr>
                    </a:p>
                  </a:txBody>
                  <a:tcPr/>
                </a:tc>
              </a:tr>
            </a:tbl>
          </a:graphicData>
        </a:graphic>
      </p:graphicFrame>
    </p:spTree>
    <p:extLst>
      <p:ext uri="{BB962C8B-B14F-4D97-AF65-F5344CB8AC3E}">
        <p14:creationId xmlns:p14="http://schemas.microsoft.com/office/powerpoint/2010/main" val="150288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7068116"/>
              </p:ext>
            </p:extLst>
          </p:nvPr>
        </p:nvGraphicFramePr>
        <p:xfrm>
          <a:off x="467544" y="1484784"/>
          <a:ext cx="8352928" cy="3495888"/>
        </p:xfrm>
        <a:graphic>
          <a:graphicData uri="http://schemas.openxmlformats.org/drawingml/2006/table">
            <a:tbl>
              <a:tblPr firstRow="1" bandRow="1">
                <a:tableStyleId>{5C22544A-7EE6-4342-B048-85BDC9FD1C3A}</a:tableStyleId>
              </a:tblPr>
              <a:tblGrid>
                <a:gridCol w="1512168"/>
                <a:gridCol w="1656184"/>
                <a:gridCol w="1872208"/>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2019</a:t>
                      </a:r>
                      <a:endParaRPr lang="en-IN" dirty="0"/>
                    </a:p>
                  </a:txBody>
                  <a:tcPr/>
                </a:tc>
                <a:tc>
                  <a:txBody>
                    <a:bodyPr/>
                    <a:lstStyle/>
                    <a:p>
                      <a:r>
                        <a:rPr kumimoji="0" lang="en-IN" b="0" i="0" u="none" strike="noStrike" kern="1200" dirty="0" err="1" smtClean="0">
                          <a:solidFill>
                            <a:schemeClr val="dk1"/>
                          </a:solidFill>
                          <a:effectLst/>
                          <a:latin typeface="+mn-lt"/>
                          <a:ea typeface="+mn-ea"/>
                          <a:cs typeface="+mn-cs"/>
                        </a:rPr>
                        <a:t>Touhid</a:t>
                      </a:r>
                      <a:r>
                        <a:rPr kumimoji="0" lang="en-IN" b="0" i="0" u="none" strike="noStrike" kern="1200" baseline="0" dirty="0" smtClean="0">
                          <a:solidFill>
                            <a:schemeClr val="dk1"/>
                          </a:solidFill>
                          <a:effectLst/>
                          <a:latin typeface="+mn-lt"/>
                          <a:ea typeface="+mn-ea"/>
                          <a:cs typeface="+mn-cs"/>
                        </a:rPr>
                        <a:t> </a:t>
                      </a:r>
                      <a:r>
                        <a:rPr kumimoji="0" lang="en-IN" b="0" i="0" u="none" strike="noStrike" kern="1200" baseline="0" dirty="0" err="1" smtClean="0">
                          <a:solidFill>
                            <a:schemeClr val="dk1"/>
                          </a:solidFill>
                          <a:effectLst/>
                          <a:latin typeface="+mn-lt"/>
                          <a:ea typeface="+mn-ea"/>
                          <a:cs typeface="+mn-cs"/>
                        </a:rPr>
                        <a:t>Bhuiyan</a:t>
                      </a:r>
                      <a:r>
                        <a:rPr kumimoji="0" lang="en-IN" b="0" i="0" u="none" strike="noStrike" kern="1200" baseline="0" dirty="0" smtClean="0">
                          <a:solidFill>
                            <a:schemeClr val="dk1"/>
                          </a:solidFill>
                          <a:effectLst/>
                          <a:latin typeface="+mn-lt"/>
                          <a:ea typeface="+mn-ea"/>
                          <a:cs typeface="+mn-cs"/>
                        </a:rPr>
                        <a:t>,</a:t>
                      </a:r>
                    </a:p>
                    <a:p>
                      <a:r>
                        <a:rPr kumimoji="0" lang="en-IN" b="0" i="0" u="none" strike="noStrike" kern="1200" baseline="0" dirty="0" err="1" smtClean="0">
                          <a:solidFill>
                            <a:schemeClr val="dk1"/>
                          </a:solidFill>
                          <a:effectLst/>
                          <a:latin typeface="+mn-lt"/>
                          <a:ea typeface="+mn-ea"/>
                          <a:cs typeface="+mn-cs"/>
                        </a:rPr>
                        <a:t>Afjal</a:t>
                      </a:r>
                      <a:r>
                        <a:rPr kumimoji="0" lang="en-IN" b="0" i="0" u="none" strike="noStrike" kern="1200" baseline="0" dirty="0" smtClean="0">
                          <a:solidFill>
                            <a:schemeClr val="dk1"/>
                          </a:solidFill>
                          <a:effectLst/>
                          <a:latin typeface="+mn-lt"/>
                          <a:ea typeface="+mn-ea"/>
                          <a:cs typeface="+mn-cs"/>
                        </a:rPr>
                        <a:t> H. </a:t>
                      </a:r>
                      <a:r>
                        <a:rPr kumimoji="0" lang="en-IN" b="0" i="0" u="none" strike="noStrike" kern="1200" baseline="0" dirty="0" err="1" smtClean="0">
                          <a:solidFill>
                            <a:schemeClr val="dk1"/>
                          </a:solidFill>
                          <a:effectLst/>
                          <a:latin typeface="+mn-lt"/>
                          <a:ea typeface="+mn-ea"/>
                          <a:cs typeface="+mn-cs"/>
                        </a:rPr>
                        <a:t>Sarower</a:t>
                      </a:r>
                      <a:r>
                        <a:rPr kumimoji="0" lang="en-IN" b="0" i="0" u="none" strike="noStrike" kern="1200" baseline="0" dirty="0" smtClean="0">
                          <a:solidFill>
                            <a:schemeClr val="dk1"/>
                          </a:solidFill>
                          <a:effectLst/>
                          <a:latin typeface="+mn-lt"/>
                          <a:ea typeface="+mn-ea"/>
                          <a:cs typeface="+mn-cs"/>
                        </a:rPr>
                        <a:t>,</a:t>
                      </a:r>
                      <a:r>
                        <a:rPr kumimoji="0" lang="en-IN" b="0" i="0" u="none" kern="1200" dirty="0" smtClean="0">
                          <a:solidFill>
                            <a:schemeClr val="dk1"/>
                          </a:solidFill>
                          <a:effectLst/>
                          <a:latin typeface="+mn-lt"/>
                          <a:ea typeface="+mn-ea"/>
                          <a:cs typeface="+mn-cs"/>
                        </a:rPr>
                        <a:t> </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Rashed</a:t>
                      </a:r>
                      <a:r>
                        <a:rPr kumimoji="0" lang="en-IN" b="0" i="0" u="none" strike="noStrike" kern="1200" baseline="0" dirty="0" smtClean="0">
                          <a:solidFill>
                            <a:schemeClr val="dk1"/>
                          </a:solidFill>
                          <a:effectLst/>
                          <a:latin typeface="+mn-lt"/>
                          <a:ea typeface="+mn-ea"/>
                          <a:cs typeface="+mn-cs"/>
                        </a:rPr>
                        <a:t> </a:t>
                      </a:r>
                      <a:r>
                        <a:rPr kumimoji="0" lang="en-IN" b="0" i="0" u="none" strike="noStrike" kern="1200" baseline="0" dirty="0" err="1" smtClean="0">
                          <a:solidFill>
                            <a:schemeClr val="dk1"/>
                          </a:solidFill>
                          <a:effectLst/>
                          <a:latin typeface="+mn-lt"/>
                          <a:ea typeface="+mn-ea"/>
                          <a:cs typeface="+mn-cs"/>
                        </a:rPr>
                        <a:t>Karim,</a:t>
                      </a:r>
                      <a:r>
                        <a:rPr kumimoji="0" lang="en-IN" b="0" i="0" u="none" strike="noStrike" kern="1200" dirty="0" err="1" smtClean="0">
                          <a:solidFill>
                            <a:schemeClr val="dk1"/>
                          </a:solidFill>
                          <a:effectLst/>
                          <a:latin typeface="+mn-lt"/>
                          <a:ea typeface="+mn-ea"/>
                          <a:cs typeface="+mn-cs"/>
                        </a:rPr>
                        <a:t>M</a:t>
                      </a:r>
                      <a:r>
                        <a:rPr kumimoji="0" lang="en-IN" b="0" i="0" u="none" kern="1200" dirty="0" err="1" smtClean="0">
                          <a:solidFill>
                            <a:schemeClr val="dk1"/>
                          </a:solidFill>
                          <a:effectLst/>
                          <a:latin typeface="+mn-lt"/>
                          <a:ea typeface="+mn-ea"/>
                          <a:cs typeface="+mn-cs"/>
                        </a:rPr>
                        <a:t>aruf</a:t>
                      </a:r>
                      <a:r>
                        <a:rPr kumimoji="0" lang="en-IN" b="0" i="0" u="none" kern="1200" dirty="0" smtClean="0">
                          <a:solidFill>
                            <a:schemeClr val="dk1"/>
                          </a:solidFill>
                          <a:effectLst/>
                          <a:latin typeface="+mn-lt"/>
                          <a:ea typeface="+mn-ea"/>
                          <a:cs typeface="+mn-cs"/>
                        </a:rPr>
                        <a:t> Hassan</a:t>
                      </a:r>
                      <a:endParaRPr lang="en-IN" u="none" dirty="0"/>
                    </a:p>
                  </a:txBody>
                  <a:tcPr/>
                </a:tc>
                <a:tc>
                  <a:txBody>
                    <a:bodyPr/>
                    <a:lstStyle/>
                    <a:p>
                      <a:r>
                        <a:rPr kumimoji="0" lang="en-IN" b="0" i="0" kern="1200" dirty="0" smtClean="0">
                          <a:solidFill>
                            <a:schemeClr val="dk1"/>
                          </a:solidFill>
                          <a:effectLst/>
                          <a:latin typeface="+mn-lt"/>
                          <a:ea typeface="+mn-ea"/>
                          <a:cs typeface="+mn-cs"/>
                        </a:rPr>
                        <a:t>An Image Steganography Algorithm using LSB Replacement through XOR Substitution</a:t>
                      </a:r>
                    </a:p>
                    <a:p>
                      <a:endParaRPr lang="en-IN" dirty="0"/>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Has only small differences of performance measure.</a:t>
                      </a:r>
                      <a:endParaRPr lang="en-IN"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77481002"/>
              </p:ext>
            </p:extLst>
          </p:nvPr>
        </p:nvGraphicFramePr>
        <p:xfrm>
          <a:off x="467544" y="5085184"/>
          <a:ext cx="8424936" cy="370840"/>
        </p:xfrm>
        <a:graphic>
          <a:graphicData uri="http://schemas.openxmlformats.org/drawingml/2006/table">
            <a:tbl>
              <a:tblPr firstRow="1" bandRow="1">
                <a:tableStyleId>{5C22544A-7EE6-4342-B048-85BDC9FD1C3A}</a:tableStyleId>
              </a:tblPr>
              <a:tblGrid>
                <a:gridCol w="8424936"/>
              </a:tblGrid>
              <a:tr h="370840">
                <a:tc>
                  <a:txBody>
                    <a:bodyPr/>
                    <a:lstStyle/>
                    <a:p>
                      <a:r>
                        <a:rPr lang="en-IN" dirty="0" smtClean="0"/>
                        <a:t>LINK : </a:t>
                      </a:r>
                      <a:r>
                        <a:rPr lang="en-IN" dirty="0" smtClean="0">
                          <a:hlinkClick r:id="rId2"/>
                        </a:rPr>
                        <a:t>https://ieeexplore.ieee.org/document/8938486/metrics#metrics</a:t>
                      </a:r>
                      <a:r>
                        <a:rPr lang="en-IN" baseline="0" dirty="0" smtClean="0"/>
                        <a:t> </a:t>
                      </a:r>
                      <a:endParaRPr lang="en-IN" dirty="0"/>
                    </a:p>
                  </a:txBody>
                  <a:tcPr/>
                </a:tc>
              </a:tr>
            </a:tbl>
          </a:graphicData>
        </a:graphic>
      </p:graphicFrame>
    </p:spTree>
    <p:extLst>
      <p:ext uri="{BB962C8B-B14F-4D97-AF65-F5344CB8AC3E}">
        <p14:creationId xmlns:p14="http://schemas.microsoft.com/office/powerpoint/2010/main" val="352957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7178725"/>
              </p:ext>
            </p:extLst>
          </p:nvPr>
        </p:nvGraphicFramePr>
        <p:xfrm>
          <a:off x="467544" y="1484784"/>
          <a:ext cx="8352928" cy="4023360"/>
        </p:xfrm>
        <a:graphic>
          <a:graphicData uri="http://schemas.openxmlformats.org/drawingml/2006/table">
            <a:tbl>
              <a:tblPr firstRow="1" bandRow="1">
                <a:tableStyleId>{5C22544A-7EE6-4342-B048-85BDC9FD1C3A}</a:tableStyleId>
              </a:tblPr>
              <a:tblGrid>
                <a:gridCol w="1512168"/>
                <a:gridCol w="1656184"/>
                <a:gridCol w="1872208"/>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kumimoji="0" lang="en-IN" b="0" i="0" u="none" strike="noStrike" kern="1200" dirty="0" err="1" smtClean="0">
                          <a:solidFill>
                            <a:schemeClr val="dk1"/>
                          </a:solidFill>
                          <a:effectLst/>
                          <a:latin typeface="+mn-lt"/>
                          <a:ea typeface="+mn-ea"/>
                          <a:cs typeface="+mn-cs"/>
                        </a:rPr>
                        <a:t>Sabyasachi</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Pramanik</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Debabrata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Samanta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Soumi</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Dutta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Ramkrishna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Ghosh</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Mangesh</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Ghonge</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Digvijay</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Pandey</a:t>
                      </a:r>
                      <a:endParaRPr lang="en-IN" u="none" dirty="0"/>
                    </a:p>
                  </a:txBody>
                  <a:tcPr/>
                </a:tc>
                <a:tc>
                  <a:txBody>
                    <a:bodyPr/>
                    <a:lstStyle/>
                    <a:p>
                      <a:r>
                        <a:rPr kumimoji="0" lang="en-IN" b="0" i="0" kern="1200" dirty="0" smtClean="0">
                          <a:solidFill>
                            <a:schemeClr val="dk1"/>
                          </a:solidFill>
                          <a:effectLst/>
                          <a:latin typeface="+mn-lt"/>
                          <a:ea typeface="+mn-ea"/>
                          <a:cs typeface="+mn-cs"/>
                        </a:rPr>
                        <a:t>Steganography using Improved LSB Approach and Asymmetric Cryptography</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It</a:t>
                      </a:r>
                      <a:r>
                        <a:rPr lang="en-IN" baseline="0" dirty="0" smtClean="0"/>
                        <a:t> is a complex method.</a:t>
                      </a:r>
                      <a:endParaRPr lang="en-IN"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53944525"/>
              </p:ext>
            </p:extLst>
          </p:nvPr>
        </p:nvGraphicFramePr>
        <p:xfrm>
          <a:off x="467544" y="5661248"/>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https://ieeexplore.ieee.org/document/9398408</a:t>
                      </a:r>
                      <a:r>
                        <a:rPr lang="en-IN" dirty="0" smtClean="0"/>
                        <a:t> </a:t>
                      </a:r>
                      <a:endParaRPr lang="en-IN" dirty="0"/>
                    </a:p>
                  </a:txBody>
                  <a:tcPr/>
                </a:tc>
              </a:tr>
            </a:tbl>
          </a:graphicData>
        </a:graphic>
      </p:graphicFrame>
    </p:spTree>
    <p:extLst>
      <p:ext uri="{BB962C8B-B14F-4D97-AF65-F5344CB8AC3E}">
        <p14:creationId xmlns:p14="http://schemas.microsoft.com/office/powerpoint/2010/main" val="2678888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9354614"/>
              </p:ext>
            </p:extLst>
          </p:nvPr>
        </p:nvGraphicFramePr>
        <p:xfrm>
          <a:off x="467544" y="1484784"/>
          <a:ext cx="8352928" cy="4297680"/>
        </p:xfrm>
        <a:graphic>
          <a:graphicData uri="http://schemas.openxmlformats.org/drawingml/2006/table">
            <a:tbl>
              <a:tblPr firstRow="1" bandRow="1">
                <a:tableStyleId>{5C22544A-7EE6-4342-B048-85BDC9FD1C3A}</a:tableStyleId>
              </a:tblPr>
              <a:tblGrid>
                <a:gridCol w="1512168"/>
                <a:gridCol w="1728192"/>
                <a:gridCol w="1800200"/>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2021</a:t>
                      </a:r>
                      <a:endParaRPr lang="en-IN" dirty="0"/>
                    </a:p>
                  </a:txBody>
                  <a:tcPr/>
                </a:tc>
                <a:tc>
                  <a:txBody>
                    <a:bodyPr/>
                    <a:lstStyle/>
                    <a:p>
                      <a:r>
                        <a:rPr lang="en-IN" dirty="0" smtClean="0"/>
                        <a:t>SACHIN DHAWAN  , CHINMAY CHAKRABORTY,JAROSLAVFRNDA  , RASHMI GUPTA , ARUN KUMAR RANA , AND SUBHENDU KUMAR PANI</a:t>
                      </a:r>
                      <a:endParaRPr lang="en-IN" u="none" dirty="0"/>
                    </a:p>
                  </a:txBody>
                  <a:tcPr/>
                </a:tc>
                <a:tc>
                  <a:txBody>
                    <a:bodyPr/>
                    <a:lstStyle/>
                    <a:p>
                      <a:r>
                        <a:rPr lang="en-IN" dirty="0" smtClean="0"/>
                        <a:t>SSII: Secured and High-Quality Steganography Using Intelligent Hybrid Optimization Algorithms for </a:t>
                      </a:r>
                      <a:r>
                        <a:rPr lang="en-IN" dirty="0" err="1" smtClean="0"/>
                        <a:t>IoT</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Uses algorithm</a:t>
                      </a:r>
                      <a:r>
                        <a:rPr lang="en-IN" baseline="0" dirty="0" smtClean="0"/>
                        <a:t> that are difficult to understand</a:t>
                      </a:r>
                      <a:endParaRPr lang="en-IN"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02456797"/>
              </p:ext>
            </p:extLst>
          </p:nvPr>
        </p:nvGraphicFramePr>
        <p:xfrm>
          <a:off x="467544" y="5877272"/>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https://ieeexplore.ieee.org/stamp/stamp.jsp?arnumber=9454474</a:t>
                      </a:r>
                      <a:r>
                        <a:rPr lang="en-IN" dirty="0" smtClean="0"/>
                        <a:t> </a:t>
                      </a:r>
                      <a:endParaRPr lang="en-IN" dirty="0"/>
                    </a:p>
                  </a:txBody>
                  <a:tcPr/>
                </a:tc>
              </a:tr>
            </a:tbl>
          </a:graphicData>
        </a:graphic>
      </p:graphicFrame>
    </p:spTree>
    <p:extLst>
      <p:ext uri="{BB962C8B-B14F-4D97-AF65-F5344CB8AC3E}">
        <p14:creationId xmlns:p14="http://schemas.microsoft.com/office/powerpoint/2010/main" val="3208288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8438261"/>
              </p:ext>
            </p:extLst>
          </p:nvPr>
        </p:nvGraphicFramePr>
        <p:xfrm>
          <a:off x="467544" y="1484784"/>
          <a:ext cx="8352928" cy="3749040"/>
        </p:xfrm>
        <a:graphic>
          <a:graphicData uri="http://schemas.openxmlformats.org/drawingml/2006/table">
            <a:tbl>
              <a:tblPr firstRow="1" bandRow="1">
                <a:tableStyleId>{5C22544A-7EE6-4342-B048-85BDC9FD1C3A}</a:tableStyleId>
              </a:tblPr>
              <a:tblGrid>
                <a:gridCol w="1512168"/>
                <a:gridCol w="1728192"/>
                <a:gridCol w="1800200"/>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lang="en-IN" dirty="0" smtClean="0"/>
                        <a:t>XINTAO DUAN , DAIDOU GUO,NAO LIU, BAOXIA LI, MENGXIAO GOU, AND CHUAN QIN</a:t>
                      </a:r>
                      <a:endParaRPr lang="en-IN" u="none" dirty="0"/>
                    </a:p>
                  </a:txBody>
                  <a:tcPr/>
                </a:tc>
                <a:tc>
                  <a:txBody>
                    <a:bodyPr/>
                    <a:lstStyle/>
                    <a:p>
                      <a:r>
                        <a:rPr lang="en-IN" dirty="0" smtClean="0"/>
                        <a:t>A New High Capacity Image Steganography Method Combined With Image Elliptic Curve Cryptography and Deep Neural Network</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It</a:t>
                      </a:r>
                      <a:r>
                        <a:rPr lang="en-IN" baseline="0" dirty="0" smtClean="0"/>
                        <a:t> is a complex method</a:t>
                      </a:r>
                      <a:endParaRPr lang="en-IN"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64248551"/>
              </p:ext>
            </p:extLst>
          </p:nvPr>
        </p:nvGraphicFramePr>
        <p:xfrm>
          <a:off x="467544" y="5877272"/>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https://ieeexplore.ieee.org/stamp/stamp.jsp?arnumber=9454474</a:t>
                      </a:r>
                      <a:r>
                        <a:rPr lang="en-IN" dirty="0" smtClean="0"/>
                        <a:t> </a:t>
                      </a:r>
                      <a:endParaRPr lang="en-IN" dirty="0"/>
                    </a:p>
                  </a:txBody>
                  <a:tcPr/>
                </a:tc>
              </a:tr>
            </a:tbl>
          </a:graphicData>
        </a:graphic>
      </p:graphicFrame>
    </p:spTree>
    <p:extLst>
      <p:ext uri="{BB962C8B-B14F-4D97-AF65-F5344CB8AC3E}">
        <p14:creationId xmlns:p14="http://schemas.microsoft.com/office/powerpoint/2010/main" val="1590401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990600"/>
          </a:xfrm>
        </p:spPr>
        <p:txBody>
          <a:bodyPr/>
          <a:lstStyle/>
          <a:p>
            <a:r>
              <a:rPr lang="en-US" dirty="0" smtClean="0"/>
              <a:t>PROBLEM STATEMENT</a:t>
            </a:r>
            <a:endParaRPr lang="en-IN" dirty="0"/>
          </a:p>
        </p:txBody>
      </p:sp>
      <p:sp>
        <p:nvSpPr>
          <p:cNvPr id="3" name="Content Placeholder 2"/>
          <p:cNvSpPr>
            <a:spLocks noGrp="1"/>
          </p:cNvSpPr>
          <p:nvPr>
            <p:ph idx="1"/>
          </p:nvPr>
        </p:nvSpPr>
        <p:spPr>
          <a:xfrm>
            <a:off x="395536" y="1340768"/>
            <a:ext cx="8301608" cy="4876800"/>
          </a:xfrm>
        </p:spPr>
        <p:txBody>
          <a:bodyPr>
            <a:normAutofit lnSpcReduction="10000"/>
          </a:bodyPr>
          <a:lstStyle/>
          <a:p>
            <a:pPr marL="0" indent="0" algn="just">
              <a:buNone/>
            </a:pPr>
            <a:r>
              <a:rPr lang="en-US" dirty="0"/>
              <a:t>In this presentation, we present an idea for hiding data behind a file. </a:t>
            </a:r>
            <a:r>
              <a:rPr lang="en-IN" dirty="0"/>
              <a:t>Different methods of data hiding in spatial domain have been proposed and continue to be improved upon. Among them, the image steganography method is quite simple and the most popular. However, because the existing system is quite simple, compared to the other methods, some of its security issues must be improved upon. This project proposes a highly secured data hiding technique in the spatial domain of image steganography. The proposed scheme takes the message bit and performs XOR operation and, after then, the produced output is embedded within the image. The embedding procedure is done in a way that there will be no sign of original message inside the cover object.</a:t>
            </a:r>
          </a:p>
          <a:p>
            <a:endParaRPr lang="en-IN" dirty="0"/>
          </a:p>
        </p:txBody>
      </p:sp>
    </p:spTree>
    <p:extLst>
      <p:ext uri="{BB962C8B-B14F-4D97-AF65-F5344CB8AC3E}">
        <p14:creationId xmlns:p14="http://schemas.microsoft.com/office/powerpoint/2010/main" val="278404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IN" dirty="0"/>
          </a:p>
        </p:txBody>
      </p:sp>
      <p:sp>
        <p:nvSpPr>
          <p:cNvPr id="3" name="Content Placeholder 2"/>
          <p:cNvSpPr>
            <a:spLocks noGrp="1"/>
          </p:cNvSpPr>
          <p:nvPr>
            <p:ph idx="1"/>
          </p:nvPr>
        </p:nvSpPr>
        <p:spPr/>
        <p:txBody>
          <a:bodyPr/>
          <a:lstStyle/>
          <a:p>
            <a:r>
              <a:rPr lang="en-US" dirty="0" smtClean="0">
                <a:solidFill>
                  <a:schemeClr val="tx2"/>
                </a:solidFill>
              </a:rPr>
              <a:t>SOFTWARE</a:t>
            </a:r>
          </a:p>
          <a:p>
            <a:pPr marL="0" indent="0">
              <a:buNone/>
            </a:pPr>
            <a:endParaRPr lang="en-US" dirty="0" smtClean="0">
              <a:solidFill>
                <a:schemeClr val="tx2"/>
              </a:solidFill>
            </a:endParaRPr>
          </a:p>
          <a:p>
            <a:pPr marL="0" indent="0">
              <a:buNone/>
            </a:pPr>
            <a:r>
              <a:rPr lang="en-US" dirty="0">
                <a:solidFill>
                  <a:schemeClr val="tx2"/>
                </a:solidFill>
              </a:rPr>
              <a:t> </a:t>
            </a:r>
            <a:r>
              <a:rPr lang="en-US" dirty="0" smtClean="0">
                <a:solidFill>
                  <a:schemeClr val="tx2"/>
                </a:solidFill>
              </a:rPr>
              <a:t>      1) </a:t>
            </a:r>
            <a:r>
              <a:rPr lang="en-US" dirty="0" err="1" smtClean="0"/>
              <a:t>Pycharm</a:t>
            </a:r>
            <a:r>
              <a:rPr lang="en-US" dirty="0" smtClean="0"/>
              <a:t> (or) Visual Studio</a:t>
            </a:r>
          </a:p>
          <a:p>
            <a:pPr marL="0" indent="0">
              <a:buNone/>
            </a:pPr>
            <a:r>
              <a:rPr lang="en-US" dirty="0">
                <a:solidFill>
                  <a:schemeClr val="tx2"/>
                </a:solidFill>
              </a:rPr>
              <a:t> </a:t>
            </a:r>
            <a:r>
              <a:rPr lang="en-US" dirty="0" smtClean="0">
                <a:solidFill>
                  <a:schemeClr val="tx2"/>
                </a:solidFill>
              </a:rPr>
              <a:t>      2) </a:t>
            </a:r>
            <a:r>
              <a:rPr lang="en-US" dirty="0" smtClean="0"/>
              <a:t>Python (any version above3.7)</a:t>
            </a:r>
          </a:p>
          <a:p>
            <a:pPr marL="0" indent="0">
              <a:buNone/>
            </a:pPr>
            <a:endParaRPr lang="en-US" dirty="0"/>
          </a:p>
          <a:p>
            <a:r>
              <a:rPr lang="en-US" dirty="0" smtClean="0">
                <a:solidFill>
                  <a:schemeClr val="tx2"/>
                </a:solidFill>
              </a:rPr>
              <a:t>LIBRARIES</a:t>
            </a:r>
          </a:p>
          <a:p>
            <a:pPr marL="0" indent="0">
              <a:buNone/>
            </a:pPr>
            <a:r>
              <a:rPr lang="en-US" dirty="0">
                <a:solidFill>
                  <a:schemeClr val="tx2"/>
                </a:solidFill>
              </a:rPr>
              <a:t> </a:t>
            </a:r>
            <a:r>
              <a:rPr lang="en-US" dirty="0" smtClean="0">
                <a:solidFill>
                  <a:schemeClr val="tx2"/>
                </a:solidFill>
              </a:rPr>
              <a:t>      1) </a:t>
            </a:r>
            <a:r>
              <a:rPr lang="en-US" dirty="0" smtClean="0"/>
              <a:t>PIL</a:t>
            </a:r>
            <a:r>
              <a:rPr lang="en-US" dirty="0" smtClean="0">
                <a:solidFill>
                  <a:schemeClr val="tx2"/>
                </a:solidFill>
              </a:rPr>
              <a:t> </a:t>
            </a:r>
          </a:p>
          <a:p>
            <a:pPr marL="0" indent="0">
              <a:buNone/>
            </a:pPr>
            <a:r>
              <a:rPr lang="en-US" dirty="0" smtClean="0">
                <a:solidFill>
                  <a:schemeClr val="tx2"/>
                </a:solidFill>
              </a:rPr>
              <a:t>       2) </a:t>
            </a:r>
            <a:r>
              <a:rPr lang="en-US" dirty="0" err="1" smtClean="0"/>
              <a:t>stepic</a:t>
            </a:r>
            <a:endParaRPr lang="en-US" dirty="0"/>
          </a:p>
        </p:txBody>
      </p:sp>
    </p:spTree>
    <p:extLst>
      <p:ext uri="{BB962C8B-B14F-4D97-AF65-F5344CB8AC3E}">
        <p14:creationId xmlns:p14="http://schemas.microsoft.com/office/powerpoint/2010/main" val="2575436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2535</TotalTime>
  <Words>925</Words>
  <Application>Microsoft Office PowerPoint</Application>
  <PresentationFormat>On-screen Show (4:3)</PresentationFormat>
  <Paragraphs>155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DATA HIDING IN AN IMAGE FOR SECRET COMMUNICATION</vt:lpstr>
      <vt:lpstr> INTRODUCTION</vt:lpstr>
      <vt:lpstr>LITERATURE SURVEY</vt:lpstr>
      <vt:lpstr>LITERATURE SURVEY</vt:lpstr>
      <vt:lpstr>LITERATURE SURVEY</vt:lpstr>
      <vt:lpstr>LITERATURE SURVEY</vt:lpstr>
      <vt:lpstr>LITERATURE SURVEY</vt:lpstr>
      <vt:lpstr>PROBLEM STATEMENT</vt:lpstr>
      <vt:lpstr>ENVIRONMENT</vt:lpstr>
      <vt:lpstr>          SYSTEM ARCHITECTURE </vt:lpstr>
      <vt:lpstr>SYSTEM DESIGN - DATA FLOW DIAGRAM </vt:lpstr>
      <vt:lpstr>SYSTEM DESIGN</vt:lpstr>
      <vt:lpstr>SYSTEM DESIGN</vt:lpstr>
      <vt:lpstr>MODULE DESCRIPTION</vt:lpstr>
      <vt:lpstr>                          MODULE 1     Converting RGB pixel values to binary  </vt:lpstr>
      <vt:lpstr>                  MODULE 2      Convert the message into binary</vt:lpstr>
      <vt:lpstr>                  MODULE 3              Encoding the data</vt:lpstr>
      <vt:lpstr>                     MODULE 4      DECODING THE SECRET MESSAGE</vt:lpstr>
      <vt:lpstr>PERFOMANCE EVALUATION</vt:lpstr>
      <vt:lpstr>PERFORMANCE EVALUATION</vt:lpstr>
      <vt:lpstr>ENCODING</vt:lpstr>
      <vt:lpstr>DECODING</vt:lpstr>
      <vt:lpstr>               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hiding in a kind of image for secret communication</dc:title>
  <dc:creator>Administrator</dc:creator>
  <cp:lastModifiedBy>Lenovo</cp:lastModifiedBy>
  <cp:revision>93</cp:revision>
  <dcterms:created xsi:type="dcterms:W3CDTF">2022-04-08T05:22:11Z</dcterms:created>
  <dcterms:modified xsi:type="dcterms:W3CDTF">2022-05-28T15:04:08Z</dcterms:modified>
</cp:coreProperties>
</file>