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77" r:id="rId24"/>
    <p:sldId id="278" r:id="rId25"/>
    <p:sldId id="279" r:id="rId26"/>
    <p:sldId id="281" r:id="rId27"/>
    <p:sldId id="282" r:id="rId28"/>
    <p:sldId id="283" r:id="rId29"/>
    <p:sldId id="284" r:id="rId30"/>
  </p:sldIdLst>
  <p:sldSz cx="18288000" cy="10287000"/>
  <p:notesSz cx="6858000" cy="9144000"/>
  <p:embeddedFontLst>
    <p:embeddedFont>
      <p:font typeface="Brasika"/>
      <p:regular r:id="rId32"/>
    </p:embeddedFont>
    <p:embeddedFont>
      <p:font typeface="Calibri" panose="020F0502020204030204" pitchFamily="34" charset="0"/>
      <p:regular r:id="rId33"/>
      <p:bold r:id="rId34"/>
      <p:italic r:id="rId35"/>
      <p:boldItalic r:id="rId36"/>
    </p:embeddedFont>
    <p:embeddedFont>
      <p:font typeface="Playfair Display" panose="00000500000000000000" pitchFamily="2" charset="0"/>
      <p:regular r:id="rId37"/>
      <p:bold r:id="rId38"/>
      <p:italic r:id="rId39"/>
      <p:boldItalic r:id="rId40"/>
    </p:embeddedFont>
    <p:embeddedFont>
      <p:font typeface="Playfair Display Bold"/>
      <p:regular r:id="rId41"/>
    </p:embeddedFont>
    <p:embeddedFont>
      <p:font typeface="Public Sans"/>
      <p:regular r:id="rId42"/>
    </p:embeddedFont>
    <p:embeddedFont>
      <p:font typeface="Public Sans Bold"/>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FCCCF-E232-4019-8BD9-FD869D63A516}" type="datetimeFigureOut">
              <a:rPr lang="en-IN" smtClean="0"/>
              <a:t>19-08-2023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A7CAE-EE7C-4CF9-BA28-4C09F3558C9D}" type="slidenum">
              <a:rPr lang="en-IN" smtClean="0"/>
              <a:t>‹#›</a:t>
            </a:fld>
            <a:endParaRPr lang="en-IN"/>
          </a:p>
        </p:txBody>
      </p:sp>
    </p:spTree>
    <p:extLst>
      <p:ext uri="{BB962C8B-B14F-4D97-AF65-F5344CB8AC3E}">
        <p14:creationId xmlns:p14="http://schemas.microsoft.com/office/powerpoint/2010/main" val="306797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0A7CAE-EE7C-4CF9-BA28-4C09F3558C9D}" type="slidenum">
              <a:rPr lang="en-IN" smtClean="0"/>
              <a:t>7</a:t>
            </a:fld>
            <a:endParaRPr lang="en-IN"/>
          </a:p>
        </p:txBody>
      </p:sp>
    </p:spTree>
    <p:extLst>
      <p:ext uri="{BB962C8B-B14F-4D97-AF65-F5344CB8AC3E}">
        <p14:creationId xmlns:p14="http://schemas.microsoft.com/office/powerpoint/2010/main" val="29998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3" name="Freeform 3"/>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1006882" y="4728792"/>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SKIN CARE RECOMMENDATION SYSTEM</a:t>
            </a:r>
          </a:p>
        </p:txBody>
      </p:sp>
      <p:sp>
        <p:nvSpPr>
          <p:cNvPr id="5" name="TextBox 5"/>
          <p:cNvSpPr txBox="1"/>
          <p:nvPr/>
        </p:nvSpPr>
        <p:spPr>
          <a:xfrm>
            <a:off x="850974" y="2332416"/>
            <a:ext cx="16408332" cy="1962076"/>
          </a:xfrm>
          <a:prstGeom prst="rect">
            <a:avLst/>
          </a:prstGeom>
        </p:spPr>
        <p:txBody>
          <a:bodyPr lIns="0" tIns="0" rIns="0" bIns="0" rtlCol="0" anchor="t">
            <a:spAutoFit/>
          </a:bodyPr>
          <a:lstStyle/>
          <a:p>
            <a:pPr>
              <a:lnSpc>
                <a:spcPts val="15250"/>
              </a:lnSpc>
            </a:pPr>
            <a:r>
              <a:rPr lang="en-US" sz="16758" spc="83" dirty="0">
                <a:solidFill>
                  <a:srgbClr val="2B2C30"/>
                </a:solidFill>
                <a:latin typeface="Playfair Display"/>
              </a:rPr>
              <a:t>GLOW 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Freeform 4"/>
          <p:cNvSpPr/>
          <p:nvPr/>
        </p:nvSpPr>
        <p:spPr>
          <a:xfrm>
            <a:off x="775161" y="2224396"/>
            <a:ext cx="15292567" cy="6277169"/>
          </a:xfrm>
          <a:custGeom>
            <a:avLst/>
            <a:gdLst/>
            <a:ahLst/>
            <a:cxnLst/>
            <a:rect l="l" t="t" r="r" b="b"/>
            <a:pathLst>
              <a:path w="15292567" h="6277169">
                <a:moveTo>
                  <a:pt x="0" y="0"/>
                </a:moveTo>
                <a:lnTo>
                  <a:pt x="15292567" y="0"/>
                </a:lnTo>
                <a:lnTo>
                  <a:pt x="15292567" y="6277169"/>
                </a:lnTo>
                <a:lnTo>
                  <a:pt x="0" y="6277169"/>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1006871" y="962025"/>
            <a:ext cx="16629043" cy="498966"/>
          </a:xfrm>
          <a:prstGeom prst="rect">
            <a:avLst/>
          </a:prstGeom>
        </p:spPr>
        <p:txBody>
          <a:bodyPr lIns="0" tIns="0" rIns="0" bIns="0" rtlCol="0" anchor="t">
            <a:spAutoFit/>
          </a:bodyPr>
          <a:lstStyle/>
          <a:p>
            <a:pPr>
              <a:lnSpc>
                <a:spcPts val="3520"/>
              </a:lnSpc>
            </a:pPr>
            <a:r>
              <a:rPr lang="en-US" sz="2514" spc="570">
                <a:solidFill>
                  <a:srgbClr val="2B2C30"/>
                </a:solidFill>
                <a:latin typeface="Public Sans Bold"/>
              </a:rPr>
              <a:t>AVERAGE PRICE OF PRODUCTS ACROSS DIFFERENT CATEGORIES:</a:t>
            </a:r>
          </a:p>
          <a:p>
            <a:pPr>
              <a:lnSpc>
                <a:spcPts val="160"/>
              </a:lnSpc>
              <a:spcBef>
                <a:spcPct val="0"/>
              </a:spcBef>
            </a:pPr>
            <a:endParaRPr lang="en-US" sz="2514" spc="570">
              <a:solidFill>
                <a:srgbClr val="2B2C30"/>
              </a:solidFill>
              <a:latin typeface="Public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Freeform 4"/>
          <p:cNvSpPr/>
          <p:nvPr/>
        </p:nvSpPr>
        <p:spPr>
          <a:xfrm>
            <a:off x="2634363" y="3202947"/>
            <a:ext cx="13019258" cy="5413535"/>
          </a:xfrm>
          <a:custGeom>
            <a:avLst/>
            <a:gdLst/>
            <a:ahLst/>
            <a:cxnLst/>
            <a:rect l="l" t="t" r="r" b="b"/>
            <a:pathLst>
              <a:path w="13019258" h="5413535">
                <a:moveTo>
                  <a:pt x="0" y="0"/>
                </a:moveTo>
                <a:lnTo>
                  <a:pt x="13019258" y="0"/>
                </a:lnTo>
                <a:lnTo>
                  <a:pt x="13019258" y="5413534"/>
                </a:lnTo>
                <a:lnTo>
                  <a:pt x="0" y="5413534"/>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2651559" y="981075"/>
            <a:ext cx="16629043" cy="495655"/>
          </a:xfrm>
          <a:prstGeom prst="rect">
            <a:avLst/>
          </a:prstGeom>
        </p:spPr>
        <p:txBody>
          <a:bodyPr lIns="0" tIns="0" rIns="0" bIns="0" rtlCol="0" anchor="t">
            <a:spAutoFit/>
          </a:bodyPr>
          <a:lstStyle/>
          <a:p>
            <a:pPr algn="ctr">
              <a:lnSpc>
                <a:spcPts val="4180"/>
              </a:lnSpc>
              <a:spcBef>
                <a:spcPct val="0"/>
              </a:spcBef>
            </a:pPr>
            <a:r>
              <a:rPr lang="en-US" sz="2986" spc="14">
                <a:solidFill>
                  <a:srgbClr val="2B2C30"/>
                </a:solidFill>
                <a:latin typeface="Playfair Display Bold"/>
              </a:rPr>
              <a:t>Average Ratings of product Across Different categories: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Freeform 4"/>
          <p:cNvSpPr/>
          <p:nvPr/>
        </p:nvSpPr>
        <p:spPr>
          <a:xfrm>
            <a:off x="1724124" y="2477023"/>
            <a:ext cx="14138752" cy="6139458"/>
          </a:xfrm>
          <a:custGeom>
            <a:avLst/>
            <a:gdLst/>
            <a:ahLst/>
            <a:cxnLst/>
            <a:rect l="l" t="t" r="r" b="b"/>
            <a:pathLst>
              <a:path w="14138752" h="6139458">
                <a:moveTo>
                  <a:pt x="0" y="0"/>
                </a:moveTo>
                <a:lnTo>
                  <a:pt x="14138752" y="0"/>
                </a:lnTo>
                <a:lnTo>
                  <a:pt x="14138752" y="6139458"/>
                </a:lnTo>
                <a:lnTo>
                  <a:pt x="0" y="6139458"/>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1006871" y="942975"/>
            <a:ext cx="16230600" cy="651099"/>
          </a:xfrm>
          <a:prstGeom prst="rect">
            <a:avLst/>
          </a:prstGeom>
        </p:spPr>
        <p:txBody>
          <a:bodyPr lIns="0" tIns="0" rIns="0" bIns="0" rtlCol="0" anchor="t">
            <a:spAutoFit/>
          </a:bodyPr>
          <a:lstStyle/>
          <a:p>
            <a:pPr>
              <a:lnSpc>
                <a:spcPts val="5200"/>
              </a:lnSpc>
              <a:spcBef>
                <a:spcPct val="0"/>
              </a:spcBef>
            </a:pPr>
            <a:r>
              <a:rPr lang="en-US" sz="3714" spc="843">
                <a:solidFill>
                  <a:srgbClr val="2B2C30"/>
                </a:solidFill>
                <a:latin typeface="Public Sans Bold"/>
              </a:rPr>
              <a:t>WORD CLOUD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4" name="AutoShape 4"/>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2406786" y="4142740"/>
            <a:ext cx="15850734" cy="1000760"/>
          </a:xfrm>
          <a:prstGeom prst="rect">
            <a:avLst/>
          </a:prstGeom>
        </p:spPr>
        <p:txBody>
          <a:bodyPr lIns="0" tIns="0" rIns="0" bIns="0" rtlCol="0" anchor="t">
            <a:spAutoFit/>
          </a:bodyPr>
          <a:lstStyle/>
          <a:p>
            <a:pPr algn="ctr">
              <a:lnSpc>
                <a:spcPts val="7840"/>
              </a:lnSpc>
            </a:pPr>
            <a:r>
              <a:rPr lang="en-US" sz="5600" spc="280" dirty="0">
                <a:solidFill>
                  <a:srgbClr val="2B2C30"/>
                </a:solidFill>
                <a:latin typeface="Brasika"/>
              </a:rPr>
              <a:t>DATA PREPROCESSING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Freeform 4"/>
          <p:cNvSpPr/>
          <p:nvPr/>
        </p:nvSpPr>
        <p:spPr>
          <a:xfrm>
            <a:off x="6639988" y="3286416"/>
            <a:ext cx="5008007" cy="5330065"/>
          </a:xfrm>
          <a:custGeom>
            <a:avLst/>
            <a:gdLst/>
            <a:ahLst/>
            <a:cxnLst/>
            <a:rect l="l" t="t" r="r" b="b"/>
            <a:pathLst>
              <a:path w="5008007" h="5330065">
                <a:moveTo>
                  <a:pt x="0" y="0"/>
                </a:moveTo>
                <a:lnTo>
                  <a:pt x="5008007" y="0"/>
                </a:lnTo>
                <a:lnTo>
                  <a:pt x="5008007" y="5330065"/>
                </a:lnTo>
                <a:lnTo>
                  <a:pt x="0" y="5330065"/>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6" name="TextBox 6"/>
          <p:cNvSpPr txBox="1"/>
          <p:nvPr/>
        </p:nvSpPr>
        <p:spPr>
          <a:xfrm>
            <a:off x="299773" y="2099932"/>
            <a:ext cx="4214118" cy="604240"/>
          </a:xfrm>
          <a:prstGeom prst="rect">
            <a:avLst/>
          </a:prstGeom>
        </p:spPr>
        <p:txBody>
          <a:bodyPr lIns="0" tIns="0" rIns="0" bIns="0" rtlCol="0" anchor="t">
            <a:spAutoFit/>
          </a:bodyPr>
          <a:lstStyle/>
          <a:p>
            <a:pPr marL="774220" lvl="1" indent="-387110" algn="ctr">
              <a:lnSpc>
                <a:spcPts val="5020"/>
              </a:lnSpc>
              <a:buFont typeface="Arial"/>
              <a:buChar char="•"/>
            </a:pPr>
            <a:r>
              <a:rPr lang="en-US" sz="3586" spc="17">
                <a:solidFill>
                  <a:srgbClr val="2B2C30"/>
                </a:solidFill>
                <a:latin typeface="Playfair Display Bold"/>
              </a:rPr>
              <a:t>Missing Values: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228600" y="2192276"/>
            <a:ext cx="7494098" cy="604240"/>
          </a:xfrm>
          <a:prstGeom prst="rect">
            <a:avLst/>
          </a:prstGeom>
        </p:spPr>
        <p:txBody>
          <a:bodyPr lIns="0" tIns="0" rIns="0" bIns="0" rtlCol="0" anchor="t">
            <a:spAutoFit/>
          </a:bodyPr>
          <a:lstStyle/>
          <a:p>
            <a:pPr marL="387110" lvl="1" algn="ctr">
              <a:lnSpc>
                <a:spcPts val="5020"/>
              </a:lnSpc>
            </a:pPr>
            <a:r>
              <a:rPr lang="en-US" sz="3586" spc="17" dirty="0">
                <a:solidFill>
                  <a:srgbClr val="2B2C30"/>
                </a:solidFill>
                <a:latin typeface="Playfair Display Bold"/>
              </a:rPr>
              <a:t>Text preprocessing</a:t>
            </a:r>
          </a:p>
        </p:txBody>
      </p:sp>
      <p:sp>
        <p:nvSpPr>
          <p:cNvPr id="5" name="TextBox 5"/>
          <p:cNvSpPr txBox="1"/>
          <p:nvPr/>
        </p:nvSpPr>
        <p:spPr>
          <a:xfrm>
            <a:off x="1676400" y="3118880"/>
            <a:ext cx="16611600" cy="6311215"/>
          </a:xfrm>
          <a:prstGeom prst="rect">
            <a:avLst/>
          </a:prstGeom>
        </p:spPr>
        <p:txBody>
          <a:bodyPr wrap="square" lIns="0" tIns="0" rIns="0" bIns="0" rtlCol="0" anchor="t">
            <a:spAutoFit/>
          </a:bodyPr>
          <a:lstStyle/>
          <a:p>
            <a:pPr>
              <a:lnSpc>
                <a:spcPts val="3340"/>
              </a:lnSpc>
              <a:spcBef>
                <a:spcPct val="0"/>
              </a:spcBef>
            </a:pPr>
            <a:endParaRPr dirty="0"/>
          </a:p>
          <a:p>
            <a:pPr>
              <a:lnSpc>
                <a:spcPts val="3340"/>
              </a:lnSpc>
              <a:spcBef>
                <a:spcPct val="0"/>
              </a:spcBef>
            </a:pPr>
            <a:r>
              <a:rPr lang="en-US" sz="2386" spc="11" dirty="0">
                <a:solidFill>
                  <a:srgbClr val="2B2C30"/>
                </a:solidFill>
                <a:latin typeface="Playfair Display Bold"/>
              </a:rPr>
              <a:t>1. </a:t>
            </a:r>
            <a:r>
              <a:rPr lang="en-US" sz="3200" spc="11" dirty="0">
                <a:solidFill>
                  <a:srgbClr val="2B2C30"/>
                </a:solidFill>
                <a:latin typeface="Playfair Display Bold"/>
              </a:rPr>
              <a:t>Lowercasing: All content was changed over to lowercase to guarantee consistency and to treat words with distinctive capitalizations as the same. This disposes of the plausibility of copy representations of words based on capitalization.</a:t>
            </a:r>
          </a:p>
          <a:p>
            <a:pPr>
              <a:lnSpc>
                <a:spcPts val="3340"/>
              </a:lnSpc>
              <a:spcBef>
                <a:spcPct val="0"/>
              </a:spcBef>
            </a:pPr>
            <a:endParaRPr lang="en-US" sz="3200" spc="11" dirty="0">
              <a:solidFill>
                <a:srgbClr val="2B2C30"/>
              </a:solidFill>
              <a:latin typeface="Playfair Display Bold"/>
            </a:endParaRPr>
          </a:p>
          <a:p>
            <a:pPr>
              <a:lnSpc>
                <a:spcPts val="3340"/>
              </a:lnSpc>
              <a:spcBef>
                <a:spcPct val="0"/>
              </a:spcBef>
            </a:pPr>
            <a:r>
              <a:rPr lang="en-US" sz="3200" spc="11" dirty="0">
                <a:solidFill>
                  <a:srgbClr val="2B2C30"/>
                </a:solidFill>
                <a:latin typeface="Playfair Display Bold"/>
              </a:rPr>
              <a:t>2. Dealing with Extraordinary Characters: Extraordinary characters such as URLs and hashtags were supplanted with placeholders. URLs were supplanted with 'URL', and hashtags were supplanted with 'HASHTAG'. This step guarantees that these components are treated as unmistakable substances and don't meddled with ensuing investigation.</a:t>
            </a:r>
          </a:p>
          <a:p>
            <a:pPr>
              <a:lnSpc>
                <a:spcPts val="3340"/>
              </a:lnSpc>
              <a:spcBef>
                <a:spcPct val="0"/>
              </a:spcBef>
            </a:pPr>
            <a:endParaRPr lang="en-US" sz="3200" spc="11" dirty="0">
              <a:solidFill>
                <a:srgbClr val="2B2C30"/>
              </a:solidFill>
              <a:latin typeface="Playfair Display Bold"/>
            </a:endParaRPr>
          </a:p>
          <a:p>
            <a:pPr>
              <a:lnSpc>
                <a:spcPts val="3340"/>
              </a:lnSpc>
              <a:spcBef>
                <a:spcPct val="0"/>
              </a:spcBef>
            </a:pPr>
            <a:r>
              <a:rPr lang="en-US" sz="3200" spc="11" dirty="0">
                <a:solidFill>
                  <a:srgbClr val="2B2C30"/>
                </a:solidFill>
                <a:latin typeface="Playfair Display Bold"/>
              </a:rPr>
              <a:t>3. Expelling Accentuation: Accentuation marks were evacuated from the content. Usually done to streamline the content and avoid accentuation from being treated as partitioned tokens amid tokenization.</a:t>
            </a:r>
          </a:p>
          <a:p>
            <a:pPr>
              <a:lnSpc>
                <a:spcPts val="3340"/>
              </a:lnSpc>
              <a:spcBef>
                <a:spcPct val="0"/>
              </a:spcBef>
            </a:pPr>
            <a:endParaRPr lang="en-US" sz="3200" spc="11" dirty="0">
              <a:solidFill>
                <a:srgbClr val="2B2C30"/>
              </a:solidFill>
              <a:latin typeface="Playfair Display Bold"/>
            </a:endParaRPr>
          </a:p>
          <a:p>
            <a:pPr>
              <a:lnSpc>
                <a:spcPts val="3340"/>
              </a:lnSpc>
              <a:spcBef>
                <a:spcPct val="0"/>
              </a:spcBef>
            </a:pPr>
            <a:endParaRPr lang="en-US" sz="2386" spc="11" dirty="0">
              <a:solidFill>
                <a:srgbClr val="2B2C30"/>
              </a:solidFill>
              <a:latin typeface="Playfair Display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5" name="TextBox 5"/>
          <p:cNvSpPr txBox="1"/>
          <p:nvPr/>
        </p:nvSpPr>
        <p:spPr>
          <a:xfrm>
            <a:off x="1447799" y="2137354"/>
            <a:ext cx="15392401" cy="7579383"/>
          </a:xfrm>
          <a:prstGeom prst="rect">
            <a:avLst/>
          </a:prstGeom>
        </p:spPr>
        <p:txBody>
          <a:bodyPr wrap="square" lIns="0" tIns="0" rIns="0" bIns="0" rtlCol="0" anchor="t">
            <a:spAutoFit/>
          </a:bodyPr>
          <a:lstStyle/>
          <a:p>
            <a:pPr>
              <a:lnSpc>
                <a:spcPts val="4511"/>
              </a:lnSpc>
              <a:spcBef>
                <a:spcPct val="0"/>
              </a:spcBef>
            </a:pPr>
            <a:r>
              <a:rPr lang="en-US" sz="3222" spc="16" dirty="0">
                <a:solidFill>
                  <a:srgbClr val="2B2C30"/>
                </a:solidFill>
                <a:latin typeface="Playfair Display Bold"/>
              </a:rPr>
              <a:t>4. Tokenization: The content was tokenized into person words. Tokenization breaks down </a:t>
            </a:r>
            <a:r>
              <a:rPr lang="en-US" sz="3200" spc="16" dirty="0">
                <a:solidFill>
                  <a:srgbClr val="2B2C30"/>
                </a:solidFill>
                <a:latin typeface="Playfair Display Bold"/>
              </a:rPr>
              <a:t>the</a:t>
            </a:r>
            <a:r>
              <a:rPr lang="en-US" sz="3222" spc="16" dirty="0">
                <a:solidFill>
                  <a:srgbClr val="2B2C30"/>
                </a:solidFill>
                <a:latin typeface="Playfair Display Bold"/>
              </a:rPr>
              <a:t> content into its constituent words, making it less demanding to analyze and handle.</a:t>
            </a:r>
          </a:p>
          <a:p>
            <a:pPr>
              <a:lnSpc>
                <a:spcPts val="4511"/>
              </a:lnSpc>
              <a:spcBef>
                <a:spcPct val="0"/>
              </a:spcBef>
            </a:pPr>
            <a:endParaRPr lang="en-US" sz="3222" spc="16" dirty="0">
              <a:solidFill>
                <a:srgbClr val="2B2C30"/>
              </a:solidFill>
              <a:latin typeface="Playfair Display Bold"/>
            </a:endParaRPr>
          </a:p>
          <a:p>
            <a:pPr>
              <a:lnSpc>
                <a:spcPts val="4511"/>
              </a:lnSpc>
              <a:spcBef>
                <a:spcPct val="0"/>
              </a:spcBef>
            </a:pPr>
            <a:r>
              <a:rPr lang="en-US" sz="3222" spc="16" dirty="0">
                <a:solidFill>
                  <a:srgbClr val="2B2C30"/>
                </a:solidFill>
                <a:latin typeface="Playfair Display Bold"/>
              </a:rPr>
              <a:t>5. Removing </a:t>
            </a:r>
            <a:r>
              <a:rPr lang="en-US" sz="3222" spc="16" dirty="0" err="1">
                <a:solidFill>
                  <a:srgbClr val="2B2C30"/>
                </a:solidFill>
                <a:latin typeface="Playfair Display Bold"/>
              </a:rPr>
              <a:t>Stopwords</a:t>
            </a:r>
            <a:r>
              <a:rPr lang="en-US" sz="3222" spc="16" dirty="0">
                <a:solidFill>
                  <a:srgbClr val="2B2C30"/>
                </a:solidFill>
                <a:latin typeface="Playfair Display Bold"/>
              </a:rPr>
              <a:t>: </a:t>
            </a:r>
            <a:r>
              <a:rPr lang="en-US" sz="3222" spc="16" dirty="0" err="1">
                <a:solidFill>
                  <a:srgbClr val="2B2C30"/>
                </a:solidFill>
                <a:latin typeface="Playfair Display Bold"/>
              </a:rPr>
              <a:t>Stopwords</a:t>
            </a:r>
            <a:r>
              <a:rPr lang="en-US" sz="3222" spc="16" dirty="0">
                <a:solidFill>
                  <a:srgbClr val="2B2C30"/>
                </a:solidFill>
                <a:latin typeface="Playfair Display Bold"/>
              </a:rPr>
              <a:t>, which are commonly utilized words that ordinarily don't carry critical meaning (e.g., "and", "the", "is"), were evacuated from the content. This step decreases the dimensionality of the information and centers the examination on important substance words.</a:t>
            </a:r>
          </a:p>
          <a:p>
            <a:pPr>
              <a:lnSpc>
                <a:spcPts val="5491"/>
              </a:lnSpc>
              <a:spcBef>
                <a:spcPct val="0"/>
              </a:spcBef>
            </a:pPr>
            <a:endParaRPr lang="en-US" sz="3222" spc="16" dirty="0">
              <a:solidFill>
                <a:srgbClr val="2B2C30"/>
              </a:solidFill>
              <a:latin typeface="Playfair Display Bold"/>
            </a:endParaRPr>
          </a:p>
          <a:p>
            <a:pPr>
              <a:lnSpc>
                <a:spcPts val="4511"/>
              </a:lnSpc>
              <a:spcBef>
                <a:spcPct val="0"/>
              </a:spcBef>
            </a:pPr>
            <a:r>
              <a:rPr lang="en-US" sz="3222" spc="16" dirty="0">
                <a:solidFill>
                  <a:srgbClr val="2B2C30"/>
                </a:solidFill>
                <a:latin typeface="Playfair Display Bold"/>
              </a:rPr>
              <a:t>6. Lemmatization: The words were lemmatized, which includes lessening words to their base or root frame. This makes a difference in solidifying diverse shapes of the same word (e.g., "running" and "ran" both ended up "run"), supporting in more precise investigation.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607270" y="456766"/>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Freeform 4"/>
          <p:cNvSpPr/>
          <p:nvPr/>
        </p:nvSpPr>
        <p:spPr>
          <a:xfrm>
            <a:off x="808875" y="1432600"/>
            <a:ext cx="16720773" cy="7444293"/>
          </a:xfrm>
          <a:custGeom>
            <a:avLst/>
            <a:gdLst/>
            <a:ahLst/>
            <a:cxnLst/>
            <a:rect l="l" t="t" r="r" b="b"/>
            <a:pathLst>
              <a:path w="16720773" h="7444293">
                <a:moveTo>
                  <a:pt x="0" y="0"/>
                </a:moveTo>
                <a:lnTo>
                  <a:pt x="16720773" y="0"/>
                </a:lnTo>
                <a:lnTo>
                  <a:pt x="16720773" y="7444293"/>
                </a:lnTo>
                <a:lnTo>
                  <a:pt x="0" y="7444293"/>
                </a:lnTo>
                <a:lnTo>
                  <a:pt x="0" y="0"/>
                </a:lnTo>
                <a:close/>
              </a:path>
            </a:pathLst>
          </a:custGeom>
          <a:blipFill>
            <a:blip r:embed="rId4"/>
            <a:stretch>
              <a:fillRect/>
            </a:stretch>
          </a:blipFill>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4" name="AutoShape 4"/>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851012" y="3653005"/>
            <a:ext cx="15850734" cy="1000760"/>
          </a:xfrm>
          <a:prstGeom prst="rect">
            <a:avLst/>
          </a:prstGeom>
        </p:spPr>
        <p:txBody>
          <a:bodyPr lIns="0" tIns="0" rIns="0" bIns="0" rtlCol="0" anchor="t">
            <a:spAutoFit/>
          </a:bodyPr>
          <a:lstStyle/>
          <a:p>
            <a:pPr algn="ctr">
              <a:lnSpc>
                <a:spcPts val="7840"/>
              </a:lnSpc>
            </a:pPr>
            <a:r>
              <a:rPr lang="en-US" sz="5600" spc="280">
                <a:solidFill>
                  <a:srgbClr val="2B2C30"/>
                </a:solidFill>
                <a:latin typeface="Brasika"/>
              </a:rPr>
              <a:t>FEATURE ENGINEERING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1142992" y="962025"/>
            <a:ext cx="5029208" cy="584775"/>
          </a:xfrm>
          <a:prstGeom prst="rect">
            <a:avLst/>
          </a:prstGeom>
        </p:spPr>
        <p:txBody>
          <a:bodyPr wrap="square" lIns="0" tIns="0" rIns="0" bIns="0" rtlCol="0" anchor="t">
            <a:spAutoFit/>
          </a:bodyPr>
          <a:lstStyle/>
          <a:p>
            <a:pPr algn="ctr">
              <a:lnSpc>
                <a:spcPts val="5020"/>
              </a:lnSpc>
              <a:spcBef>
                <a:spcPct val="0"/>
              </a:spcBef>
            </a:pPr>
            <a:r>
              <a:rPr lang="en-US" sz="3586" b="1" spc="17" dirty="0">
                <a:solidFill>
                  <a:srgbClr val="2B2C30"/>
                </a:solidFill>
                <a:latin typeface="Playfair Display"/>
              </a:rPr>
              <a:t>TF-IDF Vectorization</a:t>
            </a:r>
            <a:r>
              <a:rPr lang="en-US" sz="3586" spc="17" dirty="0">
                <a:solidFill>
                  <a:srgbClr val="2B2C30"/>
                </a:solidFill>
                <a:latin typeface="Playfair Display"/>
              </a:rPr>
              <a:t>:</a:t>
            </a:r>
          </a:p>
        </p:txBody>
      </p:sp>
      <p:sp>
        <p:nvSpPr>
          <p:cNvPr id="5" name="TextBox 5"/>
          <p:cNvSpPr txBox="1"/>
          <p:nvPr/>
        </p:nvSpPr>
        <p:spPr>
          <a:xfrm>
            <a:off x="1143000" y="2528498"/>
            <a:ext cx="16630658" cy="2106282"/>
          </a:xfrm>
          <a:prstGeom prst="rect">
            <a:avLst/>
          </a:prstGeom>
        </p:spPr>
        <p:txBody>
          <a:bodyPr wrap="square" lIns="0" tIns="0" rIns="0" bIns="0" rtlCol="0" anchor="t">
            <a:spAutoFit/>
          </a:bodyPr>
          <a:lstStyle/>
          <a:p>
            <a:pPr>
              <a:lnSpc>
                <a:spcPts val="4180"/>
              </a:lnSpc>
              <a:spcBef>
                <a:spcPct val="0"/>
              </a:spcBef>
            </a:pPr>
            <a:r>
              <a:rPr lang="en-US" sz="2986" spc="14" dirty="0">
                <a:solidFill>
                  <a:srgbClr val="2B2C30"/>
                </a:solidFill>
                <a:latin typeface="Playfair Display"/>
              </a:rPr>
              <a:t>TF-IDF Vectorization is a method used to convert text into numerical vectors that can be understood by machine learning models. It is commonly used in natural language processing tasks. On the other hand, User Input Representation refers to how user inputs or queries are transformed into a format that can be processed by a system.</a:t>
            </a:r>
          </a:p>
        </p:txBody>
      </p:sp>
      <p:sp>
        <p:nvSpPr>
          <p:cNvPr id="6" name="TextBox 6"/>
          <p:cNvSpPr txBox="1"/>
          <p:nvPr/>
        </p:nvSpPr>
        <p:spPr>
          <a:xfrm>
            <a:off x="1142992" y="4817473"/>
            <a:ext cx="16630658" cy="4260718"/>
          </a:xfrm>
          <a:prstGeom prst="rect">
            <a:avLst/>
          </a:prstGeom>
        </p:spPr>
        <p:txBody>
          <a:bodyPr wrap="square" lIns="0" tIns="0" rIns="0" bIns="0" rtlCol="0" anchor="t">
            <a:spAutoFit/>
          </a:bodyPr>
          <a:lstStyle/>
          <a:p>
            <a:pPr>
              <a:lnSpc>
                <a:spcPts val="4180"/>
              </a:lnSpc>
              <a:spcBef>
                <a:spcPct val="0"/>
              </a:spcBef>
            </a:pPr>
            <a:r>
              <a:rPr lang="en-US" sz="2986" spc="14" dirty="0">
                <a:solidFill>
                  <a:srgbClr val="2B2C30"/>
                </a:solidFill>
                <a:latin typeface="Playfair Display"/>
              </a:rPr>
              <a:t>The most important part of our recommendation system is based on the idea of TF-IDF vectorization. Term Frequency-Inverse Document Frequency (TF-IDF) is a way to measure how important words are in a document compared to all the documents combined. This process turns text data into numbers so that it can be easily studied and analyzed.</a:t>
            </a:r>
          </a:p>
          <a:p>
            <a:pPr>
              <a:lnSpc>
                <a:spcPts val="4180"/>
              </a:lnSpc>
              <a:spcBef>
                <a:spcPct val="0"/>
              </a:spcBef>
            </a:pPr>
            <a:endParaRPr lang="en-US" sz="2986" spc="14" dirty="0">
              <a:solidFill>
                <a:srgbClr val="2B2C30"/>
              </a:solidFill>
              <a:latin typeface="Playfair Display"/>
            </a:endParaRPr>
          </a:p>
          <a:p>
            <a:pPr>
              <a:lnSpc>
                <a:spcPts val="4180"/>
              </a:lnSpc>
              <a:spcBef>
                <a:spcPct val="0"/>
              </a:spcBef>
            </a:pPr>
            <a:r>
              <a:rPr lang="en-US" sz="2986" spc="14" dirty="0">
                <a:solidFill>
                  <a:srgbClr val="2B2C30"/>
                </a:solidFill>
                <a:latin typeface="Playfair Display"/>
              </a:rPr>
              <a:t>Before analyzing the data, the TF-IDF vectorizer was used on the dataset's collection of text. Each item was now shown as a direction in a space with many dimensions. Each dimension matches a different word and its importance in that item.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3" name="TextBox 3"/>
          <p:cNvSpPr txBox="1"/>
          <p:nvPr/>
        </p:nvSpPr>
        <p:spPr>
          <a:xfrm>
            <a:off x="1028684" y="2118716"/>
            <a:ext cx="7877184" cy="7638734"/>
          </a:xfrm>
          <a:prstGeom prst="rect">
            <a:avLst/>
          </a:prstGeom>
        </p:spPr>
        <p:txBody>
          <a:bodyPr lIns="0" tIns="0" rIns="0" bIns="0" rtlCol="0" anchor="t">
            <a:spAutoFit/>
          </a:bodyPr>
          <a:lstStyle/>
          <a:p>
            <a:pPr marL="798825" lvl="1" indent="-399412">
              <a:lnSpc>
                <a:spcPts val="6918"/>
              </a:lnSpc>
              <a:buFont typeface="Arial"/>
              <a:buChar char="•"/>
            </a:pPr>
            <a:r>
              <a:rPr lang="en-US" sz="3699">
                <a:solidFill>
                  <a:srgbClr val="2B2C30"/>
                </a:solidFill>
                <a:latin typeface="Public Sans"/>
              </a:rPr>
              <a:t>Introduction</a:t>
            </a:r>
          </a:p>
          <a:p>
            <a:pPr marL="798825" lvl="1" indent="-399412">
              <a:lnSpc>
                <a:spcPts val="6918"/>
              </a:lnSpc>
              <a:buFont typeface="Arial"/>
              <a:buChar char="•"/>
            </a:pPr>
            <a:r>
              <a:rPr lang="en-US" sz="3699">
                <a:solidFill>
                  <a:srgbClr val="2B2C30"/>
                </a:solidFill>
                <a:latin typeface="Public Sans"/>
              </a:rPr>
              <a:t>Dataset Description</a:t>
            </a:r>
          </a:p>
          <a:p>
            <a:pPr marL="798825" lvl="1" indent="-399412">
              <a:lnSpc>
                <a:spcPts val="6918"/>
              </a:lnSpc>
              <a:buFont typeface="Arial"/>
              <a:buChar char="•"/>
            </a:pPr>
            <a:r>
              <a:rPr lang="en-US" sz="3699">
                <a:solidFill>
                  <a:srgbClr val="2B2C30"/>
                </a:solidFill>
                <a:latin typeface="Public Sans"/>
              </a:rPr>
              <a:t>Visualisation</a:t>
            </a:r>
          </a:p>
          <a:p>
            <a:pPr marL="798825" lvl="1" indent="-399412">
              <a:lnSpc>
                <a:spcPts val="6918"/>
              </a:lnSpc>
              <a:buFont typeface="Arial"/>
              <a:buChar char="•"/>
            </a:pPr>
            <a:r>
              <a:rPr lang="en-US" sz="3699">
                <a:solidFill>
                  <a:srgbClr val="2B2C30"/>
                </a:solidFill>
                <a:latin typeface="Public Sans"/>
              </a:rPr>
              <a:t>Datacleaning</a:t>
            </a:r>
          </a:p>
          <a:p>
            <a:pPr marL="798825" lvl="1" indent="-399412">
              <a:lnSpc>
                <a:spcPts val="6918"/>
              </a:lnSpc>
              <a:buFont typeface="Arial"/>
              <a:buChar char="•"/>
            </a:pPr>
            <a:r>
              <a:rPr lang="en-US" sz="3699">
                <a:solidFill>
                  <a:srgbClr val="2B2C30"/>
                </a:solidFill>
                <a:latin typeface="Public Sans"/>
              </a:rPr>
              <a:t>Models </a:t>
            </a:r>
          </a:p>
          <a:p>
            <a:pPr marL="798825" lvl="1" indent="-399412">
              <a:lnSpc>
                <a:spcPts val="6918"/>
              </a:lnSpc>
              <a:buFont typeface="Arial"/>
              <a:buChar char="•"/>
            </a:pPr>
            <a:r>
              <a:rPr lang="en-US" sz="3699">
                <a:solidFill>
                  <a:srgbClr val="2B2C30"/>
                </a:solidFill>
                <a:latin typeface="Public Sans"/>
              </a:rPr>
              <a:t>Front end and back end</a:t>
            </a:r>
          </a:p>
          <a:p>
            <a:pPr marL="798825" lvl="1" indent="-399412">
              <a:lnSpc>
                <a:spcPts val="6918"/>
              </a:lnSpc>
              <a:buFont typeface="Arial"/>
              <a:buChar char="•"/>
            </a:pPr>
            <a:r>
              <a:rPr lang="en-US" sz="3699">
                <a:solidFill>
                  <a:srgbClr val="2B2C30"/>
                </a:solidFill>
                <a:latin typeface="Public Sans"/>
              </a:rPr>
              <a:t>Conclusion</a:t>
            </a:r>
          </a:p>
          <a:p>
            <a:pPr marL="798825" lvl="1" indent="-399412">
              <a:lnSpc>
                <a:spcPts val="6918"/>
              </a:lnSpc>
              <a:buFont typeface="Arial"/>
              <a:buChar char="•"/>
            </a:pPr>
            <a:r>
              <a:rPr lang="en-US" sz="3699">
                <a:solidFill>
                  <a:srgbClr val="2B2C30"/>
                </a:solidFill>
                <a:latin typeface="Public Sans"/>
              </a:rPr>
              <a:t>Future Work</a:t>
            </a:r>
          </a:p>
          <a:p>
            <a:pPr>
              <a:lnSpc>
                <a:spcPts val="5235"/>
              </a:lnSpc>
            </a:pPr>
            <a:endParaRPr lang="en-US" sz="3699">
              <a:solidFill>
                <a:srgbClr val="2B2C30"/>
              </a:solidFill>
              <a:latin typeface="Public Sans"/>
            </a:endParaRPr>
          </a:p>
        </p:txBody>
      </p:sp>
      <p:sp>
        <p:nvSpPr>
          <p:cNvPr id="4" name="Freeform 4"/>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6" name="TextBox 6"/>
          <p:cNvSpPr txBox="1"/>
          <p:nvPr/>
        </p:nvSpPr>
        <p:spPr>
          <a:xfrm>
            <a:off x="-716042" y="803272"/>
            <a:ext cx="12808079" cy="1000760"/>
          </a:xfrm>
          <a:prstGeom prst="rect">
            <a:avLst/>
          </a:prstGeom>
        </p:spPr>
        <p:txBody>
          <a:bodyPr lIns="0" tIns="0" rIns="0" bIns="0" rtlCol="0" anchor="t">
            <a:spAutoFit/>
          </a:bodyPr>
          <a:lstStyle/>
          <a:p>
            <a:pPr algn="ctr">
              <a:lnSpc>
                <a:spcPts val="7840"/>
              </a:lnSpc>
            </a:pPr>
            <a:r>
              <a:rPr lang="en-US" sz="5600" spc="280">
                <a:solidFill>
                  <a:srgbClr val="2B2C30"/>
                </a:solidFill>
                <a:latin typeface="Brasika"/>
              </a:rPr>
              <a:t>TABLE OF CONTENT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4" name="AutoShape 4"/>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851012" y="3653005"/>
            <a:ext cx="15850734" cy="1000760"/>
          </a:xfrm>
          <a:prstGeom prst="rect">
            <a:avLst/>
          </a:prstGeom>
        </p:spPr>
        <p:txBody>
          <a:bodyPr lIns="0" tIns="0" rIns="0" bIns="0" rtlCol="0" anchor="t">
            <a:spAutoFit/>
          </a:bodyPr>
          <a:lstStyle/>
          <a:p>
            <a:pPr algn="ctr">
              <a:lnSpc>
                <a:spcPts val="7840"/>
              </a:lnSpc>
            </a:pPr>
            <a:r>
              <a:rPr lang="en-US" sz="5600" spc="280">
                <a:solidFill>
                  <a:srgbClr val="2B2C30"/>
                </a:solidFill>
                <a:latin typeface="Brasika"/>
              </a:rPr>
              <a:t>MODELLING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4" name="AutoShape 4"/>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1219200" y="2463038"/>
            <a:ext cx="16554458" cy="7492372"/>
          </a:xfrm>
          <a:prstGeom prst="rect">
            <a:avLst/>
          </a:prstGeom>
        </p:spPr>
        <p:txBody>
          <a:bodyPr wrap="square" lIns="0" tIns="0" rIns="0" bIns="0" rtlCol="0" anchor="t">
            <a:spAutoFit/>
          </a:bodyPr>
          <a:lstStyle/>
          <a:p>
            <a:pPr>
              <a:lnSpc>
                <a:spcPts val="4180"/>
              </a:lnSpc>
            </a:pPr>
            <a:r>
              <a:rPr lang="en-US" sz="2986" spc="14" dirty="0">
                <a:solidFill>
                  <a:srgbClr val="2B2C30"/>
                </a:solidFill>
                <a:latin typeface="Playfair Display"/>
              </a:rPr>
              <a:t>We have done cosine similarity and Euclidian distance.</a:t>
            </a:r>
          </a:p>
          <a:p>
            <a:pPr>
              <a:lnSpc>
                <a:spcPts val="4180"/>
              </a:lnSpc>
            </a:pPr>
            <a:endParaRPr lang="en-US" sz="2986" spc="14" dirty="0">
              <a:solidFill>
                <a:srgbClr val="2B2C30"/>
              </a:solidFill>
              <a:latin typeface="Playfair Display"/>
            </a:endParaRPr>
          </a:p>
          <a:p>
            <a:pPr>
              <a:lnSpc>
                <a:spcPts val="4180"/>
              </a:lnSpc>
            </a:pPr>
            <a:r>
              <a:rPr lang="en-US" sz="2986" spc="14" dirty="0">
                <a:solidFill>
                  <a:srgbClr val="2B2C30"/>
                </a:solidFill>
                <a:latin typeface="Playfair Display"/>
              </a:rPr>
              <a:t>Cosine similarity became the preferred way to measure how similar user vectors and product vectors are to each other. This calculation measures how closely two vectors line up with each other in a high-dimensional space. The similarity scores show how similar the user's input is to each product.</a:t>
            </a:r>
          </a:p>
          <a:p>
            <a:pPr>
              <a:lnSpc>
                <a:spcPts val="4180"/>
              </a:lnSpc>
            </a:pPr>
            <a:r>
              <a:rPr lang="en-US" sz="2986" spc="14" dirty="0">
                <a:solidFill>
                  <a:srgbClr val="2B2C30"/>
                </a:solidFill>
                <a:latin typeface="Playfair Display"/>
              </a:rPr>
              <a:t>The process of recommending products involves arranging them in a list based on how similar they are, with the most similar products appearing at the top of the list. Higher scores mean that the text is more closely related to what the user asked for. The products that are most similar are chosen as recommendations.</a:t>
            </a:r>
          </a:p>
          <a:p>
            <a:pPr>
              <a:lnSpc>
                <a:spcPts val="4180"/>
              </a:lnSpc>
            </a:pPr>
            <a:endParaRPr lang="en-US" sz="2986" spc="14" dirty="0">
              <a:solidFill>
                <a:srgbClr val="2B2C30"/>
              </a:solidFill>
              <a:latin typeface="Playfair Display"/>
            </a:endParaRPr>
          </a:p>
          <a:p>
            <a:pPr>
              <a:lnSpc>
                <a:spcPts val="4180"/>
              </a:lnSpc>
              <a:spcBef>
                <a:spcPct val="0"/>
              </a:spcBef>
            </a:pPr>
            <a:r>
              <a:rPr lang="en-US" sz="2986" spc="14" dirty="0">
                <a:solidFill>
                  <a:srgbClr val="2B2C30"/>
                </a:solidFill>
                <a:latin typeface="Playfair Display"/>
              </a:rPr>
              <a:t>The content-based suggestion system is really good at giving personalized suggestions for products by looking at the words in the content. This system helps users find things they like by using technology that understands and learns from human language and choices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609600" y="962025"/>
            <a:ext cx="5109339" cy="620750"/>
          </a:xfrm>
          <a:prstGeom prst="rect">
            <a:avLst/>
          </a:prstGeom>
        </p:spPr>
        <p:txBody>
          <a:bodyPr wrap="square" lIns="0" tIns="0" rIns="0" bIns="0" rtlCol="0" anchor="t">
            <a:spAutoFit/>
          </a:bodyPr>
          <a:lstStyle/>
          <a:p>
            <a:pPr algn="ctr">
              <a:lnSpc>
                <a:spcPts val="5160"/>
              </a:lnSpc>
              <a:spcBef>
                <a:spcPct val="0"/>
              </a:spcBef>
            </a:pPr>
            <a:r>
              <a:rPr lang="en-US" sz="3686" spc="18">
                <a:solidFill>
                  <a:srgbClr val="2B2C30"/>
                </a:solidFill>
                <a:latin typeface="Playfair Display Bold"/>
              </a:rPr>
              <a:t>Evaluation Metrics:</a:t>
            </a:r>
          </a:p>
        </p:txBody>
      </p:sp>
      <p:sp>
        <p:nvSpPr>
          <p:cNvPr id="5" name="TextBox 5"/>
          <p:cNvSpPr txBox="1"/>
          <p:nvPr/>
        </p:nvSpPr>
        <p:spPr>
          <a:xfrm>
            <a:off x="1006882" y="2536881"/>
            <a:ext cx="17259300" cy="1567673"/>
          </a:xfrm>
          <a:prstGeom prst="rect">
            <a:avLst/>
          </a:prstGeom>
        </p:spPr>
        <p:txBody>
          <a:bodyPr lIns="0" tIns="0" rIns="0" bIns="0" rtlCol="0" anchor="t">
            <a:spAutoFit/>
          </a:bodyPr>
          <a:lstStyle/>
          <a:p>
            <a:pPr>
              <a:lnSpc>
                <a:spcPts val="4180"/>
              </a:lnSpc>
              <a:spcBef>
                <a:spcPct val="0"/>
              </a:spcBef>
            </a:pPr>
            <a:r>
              <a:rPr lang="en-US" sz="2986" spc="14" dirty="0">
                <a:solidFill>
                  <a:srgbClr val="2B2C30"/>
                </a:solidFill>
                <a:latin typeface="Playfair Display"/>
              </a:rPr>
              <a:t>Precision at K is an important measure that tells us how good the recommendations are in a system that suggests things to us. This measurement evaluates how many of the top ‘5' recommended items are actually useful for the user</a:t>
            </a:r>
          </a:p>
        </p:txBody>
      </p:sp>
      <p:sp>
        <p:nvSpPr>
          <p:cNvPr id="6" name="TextBox 6"/>
          <p:cNvSpPr txBox="1"/>
          <p:nvPr/>
        </p:nvSpPr>
        <p:spPr>
          <a:xfrm>
            <a:off x="1028700" y="4575565"/>
            <a:ext cx="16230600" cy="1567673"/>
          </a:xfrm>
          <a:prstGeom prst="rect">
            <a:avLst/>
          </a:prstGeom>
        </p:spPr>
        <p:txBody>
          <a:bodyPr lIns="0" tIns="0" rIns="0" bIns="0" rtlCol="0" anchor="t">
            <a:spAutoFit/>
          </a:bodyPr>
          <a:lstStyle/>
          <a:p>
            <a:pPr>
              <a:lnSpc>
                <a:spcPts val="4180"/>
              </a:lnSpc>
              <a:spcBef>
                <a:spcPct val="0"/>
              </a:spcBef>
            </a:pPr>
            <a:r>
              <a:rPr lang="en-US" sz="2986" spc="14" dirty="0">
                <a:solidFill>
                  <a:srgbClr val="2B2C30"/>
                </a:solidFill>
                <a:latin typeface="Playfair Display"/>
              </a:rPr>
              <a:t>Recall measures how many recommendations are included, complementing the Precision metric. While Precision at K assesses the accuracy of the top ‘5' recommendations, Recall at K determines the proportion of all relevant items included in those top ‘5' suggestions.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4" name="AutoShape 4"/>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851012" y="3653005"/>
            <a:ext cx="15850734" cy="1000760"/>
          </a:xfrm>
          <a:prstGeom prst="rect">
            <a:avLst/>
          </a:prstGeom>
        </p:spPr>
        <p:txBody>
          <a:bodyPr lIns="0" tIns="0" rIns="0" bIns="0" rtlCol="0" anchor="t">
            <a:spAutoFit/>
          </a:bodyPr>
          <a:lstStyle/>
          <a:p>
            <a:pPr algn="ctr">
              <a:lnSpc>
                <a:spcPts val="7840"/>
              </a:lnSpc>
            </a:pPr>
            <a:r>
              <a:rPr lang="en-US" sz="5600" spc="280">
                <a:solidFill>
                  <a:srgbClr val="2B2C30"/>
                </a:solidFill>
                <a:latin typeface="Brasika"/>
              </a:rPr>
              <a:t>FRONT END AND BACK END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2295649" y="915219"/>
            <a:ext cx="13696702" cy="7629802"/>
          </a:xfrm>
          <a:custGeom>
            <a:avLst/>
            <a:gdLst/>
            <a:ahLst/>
            <a:cxnLst/>
            <a:rect l="l" t="t" r="r" b="b"/>
            <a:pathLst>
              <a:path w="13696702" h="7629802">
                <a:moveTo>
                  <a:pt x="0" y="0"/>
                </a:moveTo>
                <a:lnTo>
                  <a:pt x="13696702" y="0"/>
                </a:lnTo>
                <a:lnTo>
                  <a:pt x="13696702" y="7629802"/>
                </a:lnTo>
                <a:lnTo>
                  <a:pt x="0" y="7629802"/>
                </a:lnTo>
                <a:lnTo>
                  <a:pt x="0" y="0"/>
                </a:lnTo>
                <a:close/>
              </a:path>
            </a:pathLst>
          </a:custGeom>
          <a:blipFill>
            <a:blip r:embed="rId4"/>
            <a:stretch>
              <a:fillRect/>
            </a:stretch>
          </a:blipFill>
        </p:spPr>
        <p:txBody>
          <a:bodyPr/>
          <a:lstStyle/>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5" name="Picture 4">
            <a:extLst>
              <a:ext uri="{FF2B5EF4-FFF2-40B4-BE49-F238E27FC236}">
                <a16:creationId xmlns:a16="http://schemas.microsoft.com/office/drawing/2014/main" id="{B6F7CD8F-E1E6-6221-2F49-D2DC8A374E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9341" y="1436224"/>
            <a:ext cx="15409317" cy="741455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0" y="962025"/>
            <a:ext cx="5718939" cy="620750"/>
          </a:xfrm>
          <a:prstGeom prst="rect">
            <a:avLst/>
          </a:prstGeom>
        </p:spPr>
        <p:txBody>
          <a:bodyPr lIns="0" tIns="0" rIns="0" bIns="0" rtlCol="0" anchor="t">
            <a:spAutoFit/>
          </a:bodyPr>
          <a:lstStyle/>
          <a:p>
            <a:pPr algn="ctr">
              <a:lnSpc>
                <a:spcPts val="5160"/>
              </a:lnSpc>
              <a:spcBef>
                <a:spcPct val="0"/>
              </a:spcBef>
            </a:pPr>
            <a:r>
              <a:rPr lang="en-US" sz="3686" spc="18">
                <a:solidFill>
                  <a:srgbClr val="2B2C30"/>
                </a:solidFill>
                <a:latin typeface="Playfair Display Bold"/>
              </a:rPr>
              <a:t>Conclusion </a:t>
            </a:r>
          </a:p>
        </p:txBody>
      </p:sp>
      <p:sp>
        <p:nvSpPr>
          <p:cNvPr id="5" name="TextBox 5"/>
          <p:cNvSpPr txBox="1"/>
          <p:nvPr/>
        </p:nvSpPr>
        <p:spPr>
          <a:xfrm>
            <a:off x="1752600" y="3300235"/>
            <a:ext cx="15316200" cy="4260718"/>
          </a:xfrm>
          <a:prstGeom prst="rect">
            <a:avLst/>
          </a:prstGeom>
        </p:spPr>
        <p:txBody>
          <a:bodyPr wrap="square" lIns="0" tIns="0" rIns="0" bIns="0" rtlCol="0" anchor="t">
            <a:spAutoFit/>
          </a:bodyPr>
          <a:lstStyle/>
          <a:p>
            <a:pPr>
              <a:lnSpc>
                <a:spcPts val="4180"/>
              </a:lnSpc>
              <a:spcBef>
                <a:spcPct val="0"/>
              </a:spcBef>
            </a:pPr>
            <a:r>
              <a:rPr lang="en-US" sz="2986" spc="14" dirty="0">
                <a:solidFill>
                  <a:srgbClr val="2B2C30"/>
                </a:solidFill>
                <a:latin typeface="Playfair Display"/>
              </a:rPr>
              <a:t>We have made it easier to choose skincare products by creating a system that suggests the best ones for your skin. By using data analysis, we can give users personalized product suggestions. The system combines smart technology with an easy-to-use screen to help people make better choices when it comes to their skincare routine. To sum up, the content-based recommendation system shows the power of analyzing text and machine learning in making personalized user experiences. This means that it can understand written patterns and give helpful suggestions, which helps people make better decisions and be more involved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0" y="962025"/>
            <a:ext cx="5718939" cy="620750"/>
          </a:xfrm>
          <a:prstGeom prst="rect">
            <a:avLst/>
          </a:prstGeom>
        </p:spPr>
        <p:txBody>
          <a:bodyPr lIns="0" tIns="0" rIns="0" bIns="0" rtlCol="0" anchor="t">
            <a:spAutoFit/>
          </a:bodyPr>
          <a:lstStyle/>
          <a:p>
            <a:pPr algn="ctr">
              <a:lnSpc>
                <a:spcPts val="5160"/>
              </a:lnSpc>
              <a:spcBef>
                <a:spcPct val="0"/>
              </a:spcBef>
            </a:pPr>
            <a:r>
              <a:rPr lang="en-US" sz="3686" spc="18">
                <a:solidFill>
                  <a:srgbClr val="2B2C30"/>
                </a:solidFill>
                <a:latin typeface="Playfair Display Bold"/>
              </a:rPr>
              <a:t>Future Work:</a:t>
            </a:r>
          </a:p>
        </p:txBody>
      </p:sp>
      <p:sp>
        <p:nvSpPr>
          <p:cNvPr id="5" name="TextBox 5"/>
          <p:cNvSpPr txBox="1"/>
          <p:nvPr/>
        </p:nvSpPr>
        <p:spPr>
          <a:xfrm>
            <a:off x="1295400" y="2171700"/>
            <a:ext cx="15942083" cy="3183500"/>
          </a:xfrm>
          <a:prstGeom prst="rect">
            <a:avLst/>
          </a:prstGeom>
        </p:spPr>
        <p:txBody>
          <a:bodyPr wrap="square" lIns="0" tIns="0" rIns="0" bIns="0" rtlCol="0" anchor="t">
            <a:spAutoFit/>
          </a:bodyPr>
          <a:lstStyle/>
          <a:p>
            <a:pPr>
              <a:lnSpc>
                <a:spcPts val="4180"/>
              </a:lnSpc>
              <a:spcBef>
                <a:spcPct val="0"/>
              </a:spcBef>
            </a:pPr>
            <a:r>
              <a:rPr lang="en-US" sz="2986" spc="14" dirty="0">
                <a:solidFill>
                  <a:srgbClr val="2B2C30"/>
                </a:solidFill>
                <a:latin typeface="Playfair Display"/>
              </a:rPr>
              <a:t>In the future, we plan to keep making our skin care recommendation system better and bigger. We want to add a feature that suggests skincare products based on pictures. This feature would use the appearance of the skincare items to make recommendations. In addition, our goal is to improve and strengthen our recommendation system by trying out more advanced methods and algorithms. We want our system to be a very helpful tool for people who want the best skincare options.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7086597"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533400" y="926964"/>
            <a:ext cx="5718939" cy="620750"/>
          </a:xfrm>
          <a:prstGeom prst="rect">
            <a:avLst/>
          </a:prstGeom>
        </p:spPr>
        <p:txBody>
          <a:bodyPr lIns="0" tIns="0" rIns="0" bIns="0" rtlCol="0" anchor="t">
            <a:spAutoFit/>
          </a:bodyPr>
          <a:lstStyle/>
          <a:p>
            <a:pPr algn="ctr">
              <a:lnSpc>
                <a:spcPts val="5160"/>
              </a:lnSpc>
              <a:spcBef>
                <a:spcPct val="0"/>
              </a:spcBef>
            </a:pPr>
            <a:r>
              <a:rPr lang="en-US" sz="3686" spc="18" dirty="0">
                <a:solidFill>
                  <a:srgbClr val="2B2C30"/>
                </a:solidFill>
                <a:latin typeface="Playfair Display Bold"/>
              </a:rPr>
              <a:t>References:</a:t>
            </a:r>
          </a:p>
        </p:txBody>
      </p:sp>
      <p:sp>
        <p:nvSpPr>
          <p:cNvPr id="5" name="TextBox 5"/>
          <p:cNvSpPr txBox="1"/>
          <p:nvPr/>
        </p:nvSpPr>
        <p:spPr>
          <a:xfrm>
            <a:off x="990600" y="2846114"/>
            <a:ext cx="16535400" cy="3183500"/>
          </a:xfrm>
          <a:prstGeom prst="rect">
            <a:avLst/>
          </a:prstGeom>
        </p:spPr>
        <p:txBody>
          <a:bodyPr wrap="square" lIns="0" tIns="0" rIns="0" bIns="0" rtlCol="0" anchor="t">
            <a:spAutoFit/>
          </a:bodyPr>
          <a:lstStyle/>
          <a:p>
            <a:pPr>
              <a:lnSpc>
                <a:spcPts val="4180"/>
              </a:lnSpc>
              <a:spcBef>
                <a:spcPct val="0"/>
              </a:spcBef>
            </a:pPr>
            <a:r>
              <a:rPr lang="en-US" sz="2986" spc="14" dirty="0">
                <a:solidFill>
                  <a:srgbClr val="2B2C30"/>
                </a:solidFill>
                <a:latin typeface="Playfair Display"/>
              </a:rPr>
              <a:t>Towards Data Science. (n.d.). Text Preprocessing in Natural Language Processing using Python. https://towardsdatascience.com/text-preprocessing-in-natural-language-processing-using-python-6113ff5decd8</a:t>
            </a:r>
          </a:p>
          <a:p>
            <a:pPr>
              <a:lnSpc>
                <a:spcPts val="4180"/>
              </a:lnSpc>
              <a:spcBef>
                <a:spcPct val="0"/>
              </a:spcBef>
            </a:pPr>
            <a:endParaRPr lang="en-US" sz="2986" spc="14" dirty="0">
              <a:solidFill>
                <a:srgbClr val="2B2C30"/>
              </a:solidFill>
              <a:latin typeface="Playfair Display"/>
            </a:endParaRPr>
          </a:p>
          <a:p>
            <a:pPr>
              <a:lnSpc>
                <a:spcPts val="4180"/>
              </a:lnSpc>
              <a:spcBef>
                <a:spcPct val="0"/>
              </a:spcBef>
            </a:pPr>
            <a:r>
              <a:rPr lang="en-US" sz="2986" spc="14" dirty="0">
                <a:solidFill>
                  <a:srgbClr val="2B2C30"/>
                </a:solidFill>
                <a:latin typeface="Playfair Display"/>
              </a:rPr>
              <a:t>Title: Bi, Tri, and N-grams with Python</a:t>
            </a:r>
          </a:p>
          <a:p>
            <a:pPr>
              <a:lnSpc>
                <a:spcPts val="4180"/>
              </a:lnSpc>
              <a:spcBef>
                <a:spcPct val="0"/>
              </a:spcBef>
            </a:pPr>
            <a:r>
              <a:rPr lang="en-US" sz="2986" spc="14" dirty="0">
                <a:solidFill>
                  <a:srgbClr val="2B2C30"/>
                </a:solidFill>
                <a:latin typeface="Playfair Display"/>
              </a:rPr>
              <a:t>URL: https://levelup.gitconnected.com/bi-tri-and-n-grams-with-python-a9717264e6f2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3" name="Freeform 3"/>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850974" y="2332416"/>
            <a:ext cx="16408332" cy="2084083"/>
          </a:xfrm>
          <a:prstGeom prst="rect">
            <a:avLst/>
          </a:prstGeom>
        </p:spPr>
        <p:txBody>
          <a:bodyPr lIns="0" tIns="0" rIns="0" bIns="0" rtlCol="0" anchor="t">
            <a:spAutoFit/>
          </a:bodyPr>
          <a:lstStyle/>
          <a:p>
            <a:pPr>
              <a:lnSpc>
                <a:spcPts val="15250"/>
              </a:lnSpc>
            </a:pPr>
            <a:r>
              <a:rPr lang="en-US" sz="16758" spc="83">
                <a:solidFill>
                  <a:srgbClr val="2B2C30"/>
                </a:solidFill>
                <a:latin typeface="Playfair Display"/>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994579" y="2873591"/>
            <a:ext cx="16242893" cy="4455795"/>
          </a:xfrm>
          <a:prstGeom prst="rect">
            <a:avLst/>
          </a:prstGeom>
        </p:spPr>
        <p:txBody>
          <a:bodyPr lIns="0" tIns="0" rIns="0" bIns="0" rtlCol="0" anchor="t">
            <a:spAutoFit/>
          </a:bodyPr>
          <a:lstStyle/>
          <a:p>
            <a:pPr>
              <a:lnSpc>
                <a:spcPts val="5069"/>
              </a:lnSpc>
            </a:pPr>
            <a:r>
              <a:rPr lang="en-US" sz="3899" spc="19">
                <a:solidFill>
                  <a:srgbClr val="2B2C30"/>
                </a:solidFill>
                <a:latin typeface="Playfair Display"/>
              </a:rPr>
              <a:t>In today's fast-moving world of skincare, where there are so many options for products, it can feel overwhelming to find the right skincare routine that fits your needs and preferences. The many options and changing trends in skincare can make people feel confused and unsure about where to begin. Recommendation systems are helpful tools that give users recommendations based on what they like and need. They make things easier for users by suggesting things that they might like.</a:t>
            </a:r>
          </a:p>
        </p:txBody>
      </p:sp>
      <p:sp>
        <p:nvSpPr>
          <p:cNvPr id="4" name="TextBox 4"/>
          <p:cNvSpPr txBox="1"/>
          <p:nvPr/>
        </p:nvSpPr>
        <p:spPr>
          <a:xfrm>
            <a:off x="1006871" y="942975"/>
            <a:ext cx="16230600" cy="681621"/>
          </a:xfrm>
          <a:prstGeom prst="rect">
            <a:avLst/>
          </a:prstGeom>
        </p:spPr>
        <p:txBody>
          <a:bodyPr lIns="0" tIns="0" rIns="0" bIns="0" rtlCol="0" anchor="t">
            <a:spAutoFit/>
          </a:bodyPr>
          <a:lstStyle/>
          <a:p>
            <a:pPr>
              <a:lnSpc>
                <a:spcPts val="5480"/>
              </a:lnSpc>
              <a:spcBef>
                <a:spcPct val="0"/>
              </a:spcBef>
            </a:pPr>
            <a:r>
              <a:rPr lang="en-US" sz="3914" spc="888">
                <a:solidFill>
                  <a:srgbClr val="2B2C30"/>
                </a:solidFill>
                <a:latin typeface="Public Sans Bold"/>
              </a:rPr>
              <a:t>INTRODUCTION</a:t>
            </a:r>
          </a:p>
        </p:txBody>
      </p:sp>
      <p:sp>
        <p:nvSpPr>
          <p:cNvPr id="5" name="AutoShape 5"/>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8695" y="1033462"/>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TextBox 4"/>
          <p:cNvSpPr txBox="1"/>
          <p:nvPr/>
        </p:nvSpPr>
        <p:spPr>
          <a:xfrm>
            <a:off x="1006882" y="377601"/>
            <a:ext cx="16230600" cy="651099"/>
          </a:xfrm>
          <a:prstGeom prst="rect">
            <a:avLst/>
          </a:prstGeom>
        </p:spPr>
        <p:txBody>
          <a:bodyPr lIns="0" tIns="0" rIns="0" bIns="0" rtlCol="0" anchor="t">
            <a:spAutoFit/>
          </a:bodyPr>
          <a:lstStyle/>
          <a:p>
            <a:pPr>
              <a:lnSpc>
                <a:spcPts val="5200"/>
              </a:lnSpc>
              <a:spcBef>
                <a:spcPct val="0"/>
              </a:spcBef>
            </a:pPr>
            <a:r>
              <a:rPr lang="en-US" sz="3714" spc="843" dirty="0">
                <a:solidFill>
                  <a:srgbClr val="2B2C30"/>
                </a:solidFill>
                <a:latin typeface="Public Sans Bold"/>
              </a:rPr>
              <a:t>DATASET DETAILS</a:t>
            </a:r>
          </a:p>
        </p:txBody>
      </p:sp>
      <p:sp>
        <p:nvSpPr>
          <p:cNvPr id="5" name="Freeform 5"/>
          <p:cNvSpPr/>
          <p:nvPr/>
        </p:nvSpPr>
        <p:spPr>
          <a:xfrm>
            <a:off x="2806999" y="3196297"/>
            <a:ext cx="5598560" cy="6542379"/>
          </a:xfrm>
          <a:custGeom>
            <a:avLst/>
            <a:gdLst/>
            <a:ahLst/>
            <a:cxnLst/>
            <a:rect l="l" t="t" r="r" b="b"/>
            <a:pathLst>
              <a:path w="5598560" h="6542379">
                <a:moveTo>
                  <a:pt x="0" y="0"/>
                </a:moveTo>
                <a:lnTo>
                  <a:pt x="5598561" y="0"/>
                </a:lnTo>
                <a:lnTo>
                  <a:pt x="5598561" y="6542379"/>
                </a:lnTo>
                <a:lnTo>
                  <a:pt x="0" y="6542379"/>
                </a:lnTo>
                <a:lnTo>
                  <a:pt x="0" y="0"/>
                </a:lnTo>
                <a:close/>
              </a:path>
            </a:pathLst>
          </a:custGeom>
          <a:blipFill>
            <a:blip r:embed="rId4"/>
            <a:stretch>
              <a:fillRect/>
            </a:stretch>
          </a:blipFill>
        </p:spPr>
        <p:txBody>
          <a:bodyPr/>
          <a:lstStyle/>
          <a:p>
            <a:endParaRPr lang="en-IN"/>
          </a:p>
        </p:txBody>
      </p:sp>
      <p:sp>
        <p:nvSpPr>
          <p:cNvPr id="6" name="Freeform 6"/>
          <p:cNvSpPr/>
          <p:nvPr/>
        </p:nvSpPr>
        <p:spPr>
          <a:xfrm>
            <a:off x="10205676" y="3243846"/>
            <a:ext cx="7405283" cy="6542379"/>
          </a:xfrm>
          <a:custGeom>
            <a:avLst/>
            <a:gdLst/>
            <a:ahLst/>
            <a:cxnLst/>
            <a:rect l="l" t="t" r="r" b="b"/>
            <a:pathLst>
              <a:path w="7405283" h="6542379">
                <a:moveTo>
                  <a:pt x="0" y="0"/>
                </a:moveTo>
                <a:lnTo>
                  <a:pt x="7405282" y="0"/>
                </a:lnTo>
                <a:lnTo>
                  <a:pt x="7405282" y="6542379"/>
                </a:lnTo>
                <a:lnTo>
                  <a:pt x="0" y="6542379"/>
                </a:lnTo>
                <a:lnTo>
                  <a:pt x="0" y="0"/>
                </a:lnTo>
                <a:close/>
              </a:path>
            </a:pathLst>
          </a:custGeom>
          <a:blipFill>
            <a:blip r:embed="rId5"/>
            <a:stretch>
              <a:fillRect/>
            </a:stretch>
          </a:blipFill>
        </p:spPr>
        <p:txBody>
          <a:bodyPr/>
          <a:lstStyle/>
          <a:p>
            <a:endParaRPr lang="en-IN"/>
          </a:p>
        </p:txBody>
      </p:sp>
      <p:sp>
        <p:nvSpPr>
          <p:cNvPr id="7" name="TextBox 7"/>
          <p:cNvSpPr txBox="1"/>
          <p:nvPr/>
        </p:nvSpPr>
        <p:spPr>
          <a:xfrm>
            <a:off x="1006882" y="1610100"/>
            <a:ext cx="17281118" cy="1681294"/>
          </a:xfrm>
          <a:prstGeom prst="rect">
            <a:avLst/>
          </a:prstGeom>
        </p:spPr>
        <p:txBody>
          <a:bodyPr wrap="square" lIns="0" tIns="0" rIns="0" bIns="0" rtlCol="0" anchor="t">
            <a:spAutoFit/>
          </a:bodyPr>
          <a:lstStyle/>
          <a:p>
            <a:pPr>
              <a:lnSpc>
                <a:spcPts val="4479"/>
              </a:lnSpc>
              <a:spcBef>
                <a:spcPct val="0"/>
              </a:spcBef>
            </a:pPr>
            <a:r>
              <a:rPr lang="en-US" sz="3199" dirty="0">
                <a:solidFill>
                  <a:srgbClr val="2B2C30"/>
                </a:solidFill>
                <a:latin typeface="Public Sans Bold"/>
              </a:rPr>
              <a:t>Where the data came from?</a:t>
            </a:r>
            <a:br>
              <a:rPr lang="en-US" sz="3199" dirty="0">
                <a:solidFill>
                  <a:srgbClr val="2B2C30"/>
                </a:solidFill>
                <a:latin typeface="Public Sans Bold"/>
              </a:rPr>
            </a:br>
            <a:r>
              <a:rPr lang="en-US" sz="3199" dirty="0">
                <a:solidFill>
                  <a:srgbClr val="2B2C30"/>
                </a:solidFill>
                <a:latin typeface="Public Sans Bold"/>
              </a:rPr>
              <a:t>We gathered information from the 1mg website using a tool called Selenium that helps extract data </a:t>
            </a:r>
            <a:r>
              <a:rPr lang="en-US" sz="3199">
                <a:solidFill>
                  <a:srgbClr val="2B2C30"/>
                </a:solidFill>
                <a:latin typeface="Public Sans Bold"/>
              </a:rPr>
              <a:t>from websites.</a:t>
            </a:r>
            <a:endParaRPr lang="en-US" sz="3199" dirty="0">
              <a:solidFill>
                <a:srgbClr val="2B2C30"/>
              </a:solidFill>
              <a:latin typeface="Public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Freeform 5"/>
          <p:cNvSpPr/>
          <p:nvPr/>
        </p:nvSpPr>
        <p:spPr>
          <a:xfrm>
            <a:off x="1028700" y="2715837"/>
            <a:ext cx="15997025" cy="4855327"/>
          </a:xfrm>
          <a:custGeom>
            <a:avLst/>
            <a:gdLst/>
            <a:ahLst/>
            <a:cxnLst/>
            <a:rect l="l" t="t" r="r" b="b"/>
            <a:pathLst>
              <a:path w="15997025" h="4855327">
                <a:moveTo>
                  <a:pt x="0" y="0"/>
                </a:moveTo>
                <a:lnTo>
                  <a:pt x="15997025" y="0"/>
                </a:lnTo>
                <a:lnTo>
                  <a:pt x="15997025" y="4855326"/>
                </a:lnTo>
                <a:lnTo>
                  <a:pt x="0" y="4855326"/>
                </a:lnTo>
                <a:lnTo>
                  <a:pt x="0" y="0"/>
                </a:lnTo>
                <a:close/>
              </a:path>
            </a:pathLst>
          </a:custGeom>
          <a:blipFill>
            <a:blip r:embed="rId4"/>
            <a:stretch>
              <a:fillRect/>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Freeform 5"/>
          <p:cNvSpPr/>
          <p:nvPr/>
        </p:nvSpPr>
        <p:spPr>
          <a:xfrm>
            <a:off x="1267213" y="1965957"/>
            <a:ext cx="15753574" cy="7826509"/>
          </a:xfrm>
          <a:custGeom>
            <a:avLst/>
            <a:gdLst/>
            <a:ahLst/>
            <a:cxnLst/>
            <a:rect l="l" t="t" r="r" b="b"/>
            <a:pathLst>
              <a:path w="15753574" h="7826509">
                <a:moveTo>
                  <a:pt x="0" y="0"/>
                </a:moveTo>
                <a:lnTo>
                  <a:pt x="15753574" y="0"/>
                </a:lnTo>
                <a:lnTo>
                  <a:pt x="15753574" y="7826510"/>
                </a:lnTo>
                <a:lnTo>
                  <a:pt x="0" y="7826510"/>
                </a:lnTo>
                <a:lnTo>
                  <a:pt x="0" y="0"/>
                </a:lnTo>
                <a:close/>
              </a:path>
            </a:pathLst>
          </a:custGeom>
          <a:blipFill>
            <a:blip r:embed="rId4"/>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3" name="TextBox 3"/>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4" name="AutoShape 4"/>
          <p:cNvSpPr/>
          <p:nvPr/>
        </p:nvSpPr>
        <p:spPr>
          <a:xfrm flipV="1">
            <a:off x="-7117074" y="1562100"/>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5" name="TextBox 5"/>
          <p:cNvSpPr txBox="1"/>
          <p:nvPr/>
        </p:nvSpPr>
        <p:spPr>
          <a:xfrm>
            <a:off x="1218633" y="4660601"/>
            <a:ext cx="15850734" cy="1000760"/>
          </a:xfrm>
          <a:prstGeom prst="rect">
            <a:avLst/>
          </a:prstGeom>
        </p:spPr>
        <p:txBody>
          <a:bodyPr lIns="0" tIns="0" rIns="0" bIns="0" rtlCol="0" anchor="t">
            <a:spAutoFit/>
          </a:bodyPr>
          <a:lstStyle/>
          <a:p>
            <a:pPr algn="ctr">
              <a:lnSpc>
                <a:spcPts val="7840"/>
              </a:lnSpc>
            </a:pPr>
            <a:r>
              <a:rPr lang="en-US" sz="5600" spc="280" dirty="0">
                <a:solidFill>
                  <a:srgbClr val="2B2C30"/>
                </a:solidFill>
                <a:latin typeface="Brasika"/>
              </a:rPr>
              <a:t>EDA AND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295400" y="1679799"/>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Freeform 4"/>
          <p:cNvSpPr/>
          <p:nvPr/>
        </p:nvSpPr>
        <p:spPr>
          <a:xfrm>
            <a:off x="1557662" y="1983685"/>
            <a:ext cx="14274263" cy="6381684"/>
          </a:xfrm>
          <a:custGeom>
            <a:avLst/>
            <a:gdLst/>
            <a:ahLst/>
            <a:cxnLst/>
            <a:rect l="l" t="t" r="r" b="b"/>
            <a:pathLst>
              <a:path w="14274263" h="6381684">
                <a:moveTo>
                  <a:pt x="0" y="0"/>
                </a:moveTo>
                <a:lnTo>
                  <a:pt x="14274263" y="0"/>
                </a:lnTo>
                <a:lnTo>
                  <a:pt x="14274263" y="6381683"/>
                </a:lnTo>
                <a:lnTo>
                  <a:pt x="0" y="6381683"/>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6" name="TextBox 6"/>
          <p:cNvSpPr txBox="1"/>
          <p:nvPr/>
        </p:nvSpPr>
        <p:spPr>
          <a:xfrm>
            <a:off x="1295400" y="780768"/>
            <a:ext cx="4337249" cy="495655"/>
          </a:xfrm>
          <a:prstGeom prst="rect">
            <a:avLst/>
          </a:prstGeom>
        </p:spPr>
        <p:txBody>
          <a:bodyPr lIns="0" tIns="0" rIns="0" bIns="0" rtlCol="0" anchor="t">
            <a:spAutoFit/>
          </a:bodyPr>
          <a:lstStyle/>
          <a:p>
            <a:pPr algn="ctr">
              <a:lnSpc>
                <a:spcPts val="4180"/>
              </a:lnSpc>
              <a:spcBef>
                <a:spcPct val="0"/>
              </a:spcBef>
            </a:pPr>
            <a:r>
              <a:rPr lang="en-US" sz="2986" spc="14" dirty="0">
                <a:solidFill>
                  <a:srgbClr val="2B2C30"/>
                </a:solidFill>
                <a:latin typeface="Playfair Display Bold"/>
              </a:rPr>
              <a:t>Count plot of categories: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en-IN"/>
          </a:p>
        </p:txBody>
      </p:sp>
      <p:sp>
        <p:nvSpPr>
          <p:cNvPr id="4" name="Freeform 4"/>
          <p:cNvSpPr/>
          <p:nvPr/>
        </p:nvSpPr>
        <p:spPr>
          <a:xfrm>
            <a:off x="3045148" y="3145498"/>
            <a:ext cx="11690595" cy="5399523"/>
          </a:xfrm>
          <a:custGeom>
            <a:avLst/>
            <a:gdLst/>
            <a:ahLst/>
            <a:cxnLst/>
            <a:rect l="l" t="t" r="r" b="b"/>
            <a:pathLst>
              <a:path w="11690595" h="5399523">
                <a:moveTo>
                  <a:pt x="0" y="0"/>
                </a:moveTo>
                <a:lnTo>
                  <a:pt x="11690595" y="0"/>
                </a:lnTo>
                <a:lnTo>
                  <a:pt x="11690595" y="5399523"/>
                </a:lnTo>
                <a:lnTo>
                  <a:pt x="0" y="5399523"/>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14990680" y="8630746"/>
            <a:ext cx="1682491" cy="713279"/>
          </a:xfrm>
          <a:prstGeom prst="rect">
            <a:avLst/>
          </a:prstGeom>
        </p:spPr>
        <p:txBody>
          <a:bodyPr lIns="0" tIns="0" rIns="0" bIns="0" rtlCol="0" anchor="t">
            <a:spAutoFit/>
          </a:bodyPr>
          <a:lstStyle/>
          <a:p>
            <a:pPr>
              <a:lnSpc>
                <a:spcPts val="2717"/>
              </a:lnSpc>
            </a:pPr>
            <a:r>
              <a:rPr lang="en-US" sz="2986" spc="14">
                <a:solidFill>
                  <a:srgbClr val="2B2C30"/>
                </a:solidFill>
                <a:latin typeface="Playfair Display"/>
              </a:rPr>
              <a:t>Ingoude Company</a:t>
            </a:r>
          </a:p>
        </p:txBody>
      </p:sp>
      <p:sp>
        <p:nvSpPr>
          <p:cNvPr id="6" name="TextBox 6"/>
          <p:cNvSpPr txBox="1"/>
          <p:nvPr/>
        </p:nvSpPr>
        <p:spPr>
          <a:xfrm>
            <a:off x="-3955554" y="981075"/>
            <a:ext cx="16230600" cy="495655"/>
          </a:xfrm>
          <a:prstGeom prst="rect">
            <a:avLst/>
          </a:prstGeom>
        </p:spPr>
        <p:txBody>
          <a:bodyPr lIns="0" tIns="0" rIns="0" bIns="0" rtlCol="0" anchor="t">
            <a:spAutoFit/>
          </a:bodyPr>
          <a:lstStyle/>
          <a:p>
            <a:pPr algn="ctr">
              <a:lnSpc>
                <a:spcPts val="4180"/>
              </a:lnSpc>
              <a:spcBef>
                <a:spcPct val="0"/>
              </a:spcBef>
            </a:pPr>
            <a:r>
              <a:rPr lang="en-US" sz="2986" spc="14">
                <a:solidFill>
                  <a:srgbClr val="2B2C30"/>
                </a:solidFill>
                <a:latin typeface="Playfair Display Bold"/>
              </a:rPr>
              <a:t>Distribution plot of Product Rating: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1139</Words>
  <Application>Microsoft Office PowerPoint</Application>
  <PresentationFormat>Custom</PresentationFormat>
  <Paragraphs>76</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Public Sans Bold</vt:lpstr>
      <vt:lpstr>Public Sans</vt:lpstr>
      <vt:lpstr>Playfair Display Bold</vt:lpstr>
      <vt:lpstr>Brasika</vt:lpstr>
      <vt:lpstr>Playfair Display</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Modern Corporate App Development Startup Pitch Deck Presentation</dc:title>
  <cp:lastModifiedBy>Jash Vaghasiya</cp:lastModifiedBy>
  <cp:revision>3</cp:revision>
  <dcterms:created xsi:type="dcterms:W3CDTF">2006-08-16T00:00:00Z</dcterms:created>
  <dcterms:modified xsi:type="dcterms:W3CDTF">2023-08-19T14:39:48Z</dcterms:modified>
  <dc:identifier>DAFYOOCYzpg</dc:identifier>
</cp:coreProperties>
</file>