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4" r:id="rId6"/>
    <p:sldId id="267" r:id="rId7"/>
    <p:sldId id="268" r:id="rId8"/>
    <p:sldId id="271" r:id="rId9"/>
    <p:sldId id="265" r:id="rId10"/>
    <p:sldId id="266" r:id="rId11"/>
    <p:sldId id="272" r:id="rId12"/>
    <p:sldId id="269" r:id="rId13"/>
    <p:sldId id="270" r:id="rId14"/>
    <p:sldId id="273" r:id="rId15"/>
    <p:sldId id="274" r:id="rId16"/>
    <p:sldId id="275" r:id="rId17"/>
    <p:sldId id="276" r:id="rId18"/>
    <p:sldId id="277" r:id="rId19"/>
    <p:sldId id="263" r:id="rId20"/>
    <p:sldId id="259" r:id="rId21"/>
    <p:sldId id="2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CD8A-5767-4C07-BDF1-F9FF67F2F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498D401-1AC3-43DC-8803-35773BF819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4E329B3-3A62-41BD-91F7-ECBABF7D0FB3}"/>
              </a:ext>
            </a:extLst>
          </p:cNvPr>
          <p:cNvSpPr>
            <a:spLocks noGrp="1"/>
          </p:cNvSpPr>
          <p:nvPr>
            <p:ph type="dt" sz="half" idx="10"/>
          </p:nvPr>
        </p:nvSpPr>
        <p:spPr/>
        <p:txBody>
          <a:bodyPr/>
          <a:lstStyle/>
          <a:p>
            <a:fld id="{AA7E90CB-48FE-4270-94B1-0215A5663D14}" type="datetimeFigureOut">
              <a:rPr lang="en-GB" smtClean="0"/>
              <a:t>16/03/2019</a:t>
            </a:fld>
            <a:endParaRPr lang="en-GB"/>
          </a:p>
        </p:txBody>
      </p:sp>
      <p:sp>
        <p:nvSpPr>
          <p:cNvPr id="5" name="Footer Placeholder 4">
            <a:extLst>
              <a:ext uri="{FF2B5EF4-FFF2-40B4-BE49-F238E27FC236}">
                <a16:creationId xmlns:a16="http://schemas.microsoft.com/office/drawing/2014/main" id="{F9A9B905-93D0-455E-B1D0-39B8CE453F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1B891E-C18D-486C-B75A-217F2FC1D2D3}"/>
              </a:ext>
            </a:extLst>
          </p:cNvPr>
          <p:cNvSpPr>
            <a:spLocks noGrp="1"/>
          </p:cNvSpPr>
          <p:nvPr>
            <p:ph type="sldNum" sz="quarter" idx="12"/>
          </p:nvPr>
        </p:nvSpPr>
        <p:spPr/>
        <p:txBody>
          <a:bodyPr/>
          <a:lstStyle/>
          <a:p>
            <a:fld id="{FFD19A0E-71BD-4BDE-B928-67C8B510CEE4}" type="slidenum">
              <a:rPr lang="en-GB" smtClean="0"/>
              <a:t>‹#›</a:t>
            </a:fld>
            <a:endParaRPr lang="en-GB"/>
          </a:p>
        </p:txBody>
      </p:sp>
    </p:spTree>
    <p:extLst>
      <p:ext uri="{BB962C8B-B14F-4D97-AF65-F5344CB8AC3E}">
        <p14:creationId xmlns:p14="http://schemas.microsoft.com/office/powerpoint/2010/main" val="96566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980E-61DD-4B2A-BE37-CB39D1D3046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ACD26B-2C48-4245-8E31-9811FFA18F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31D01A-AACF-4213-86B2-0A56E982051A}"/>
              </a:ext>
            </a:extLst>
          </p:cNvPr>
          <p:cNvSpPr>
            <a:spLocks noGrp="1"/>
          </p:cNvSpPr>
          <p:nvPr>
            <p:ph type="dt" sz="half" idx="10"/>
          </p:nvPr>
        </p:nvSpPr>
        <p:spPr/>
        <p:txBody>
          <a:bodyPr/>
          <a:lstStyle/>
          <a:p>
            <a:fld id="{AA7E90CB-48FE-4270-94B1-0215A5663D14}" type="datetimeFigureOut">
              <a:rPr lang="en-GB" smtClean="0"/>
              <a:t>16/03/2019</a:t>
            </a:fld>
            <a:endParaRPr lang="en-GB"/>
          </a:p>
        </p:txBody>
      </p:sp>
      <p:sp>
        <p:nvSpPr>
          <p:cNvPr id="5" name="Footer Placeholder 4">
            <a:extLst>
              <a:ext uri="{FF2B5EF4-FFF2-40B4-BE49-F238E27FC236}">
                <a16:creationId xmlns:a16="http://schemas.microsoft.com/office/drawing/2014/main" id="{686AAC47-A991-4402-8D72-6CB01AE3A9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F49366-1331-4350-AC39-C35C6974DB19}"/>
              </a:ext>
            </a:extLst>
          </p:cNvPr>
          <p:cNvSpPr>
            <a:spLocks noGrp="1"/>
          </p:cNvSpPr>
          <p:nvPr>
            <p:ph type="sldNum" sz="quarter" idx="12"/>
          </p:nvPr>
        </p:nvSpPr>
        <p:spPr/>
        <p:txBody>
          <a:bodyPr/>
          <a:lstStyle/>
          <a:p>
            <a:fld id="{FFD19A0E-71BD-4BDE-B928-67C8B510CEE4}" type="slidenum">
              <a:rPr lang="en-GB" smtClean="0"/>
              <a:t>‹#›</a:t>
            </a:fld>
            <a:endParaRPr lang="en-GB"/>
          </a:p>
        </p:txBody>
      </p:sp>
    </p:spTree>
    <p:extLst>
      <p:ext uri="{BB962C8B-B14F-4D97-AF65-F5344CB8AC3E}">
        <p14:creationId xmlns:p14="http://schemas.microsoft.com/office/powerpoint/2010/main" val="385385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1B6656-DD8E-4ABF-B2CF-E47CA8D670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A53E33-3A85-4037-A5B3-AE0394997F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F6C6D3-74F1-4842-8FC5-5A23DE01340B}"/>
              </a:ext>
            </a:extLst>
          </p:cNvPr>
          <p:cNvSpPr>
            <a:spLocks noGrp="1"/>
          </p:cNvSpPr>
          <p:nvPr>
            <p:ph type="dt" sz="half" idx="10"/>
          </p:nvPr>
        </p:nvSpPr>
        <p:spPr/>
        <p:txBody>
          <a:bodyPr/>
          <a:lstStyle/>
          <a:p>
            <a:fld id="{AA7E90CB-48FE-4270-94B1-0215A5663D14}" type="datetimeFigureOut">
              <a:rPr lang="en-GB" smtClean="0"/>
              <a:t>16/03/2019</a:t>
            </a:fld>
            <a:endParaRPr lang="en-GB"/>
          </a:p>
        </p:txBody>
      </p:sp>
      <p:sp>
        <p:nvSpPr>
          <p:cNvPr id="5" name="Footer Placeholder 4">
            <a:extLst>
              <a:ext uri="{FF2B5EF4-FFF2-40B4-BE49-F238E27FC236}">
                <a16:creationId xmlns:a16="http://schemas.microsoft.com/office/drawing/2014/main" id="{CE36D438-2BC3-4BC2-B33F-2435A45A62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0AAE98-4F0A-41BD-97FA-5D9C5560004E}"/>
              </a:ext>
            </a:extLst>
          </p:cNvPr>
          <p:cNvSpPr>
            <a:spLocks noGrp="1"/>
          </p:cNvSpPr>
          <p:nvPr>
            <p:ph type="sldNum" sz="quarter" idx="12"/>
          </p:nvPr>
        </p:nvSpPr>
        <p:spPr/>
        <p:txBody>
          <a:bodyPr/>
          <a:lstStyle/>
          <a:p>
            <a:fld id="{FFD19A0E-71BD-4BDE-B928-67C8B510CEE4}" type="slidenum">
              <a:rPr lang="en-GB" smtClean="0"/>
              <a:t>‹#›</a:t>
            </a:fld>
            <a:endParaRPr lang="en-GB"/>
          </a:p>
        </p:txBody>
      </p:sp>
    </p:spTree>
    <p:extLst>
      <p:ext uri="{BB962C8B-B14F-4D97-AF65-F5344CB8AC3E}">
        <p14:creationId xmlns:p14="http://schemas.microsoft.com/office/powerpoint/2010/main" val="428249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2EDB-C77F-445E-8EEE-599E736D7A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86EE02-AF38-4B56-A43E-DF826AC3A4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663C3F-E61A-44B7-98CA-7974E5A22DF4}"/>
              </a:ext>
            </a:extLst>
          </p:cNvPr>
          <p:cNvSpPr>
            <a:spLocks noGrp="1"/>
          </p:cNvSpPr>
          <p:nvPr>
            <p:ph type="dt" sz="half" idx="10"/>
          </p:nvPr>
        </p:nvSpPr>
        <p:spPr/>
        <p:txBody>
          <a:bodyPr/>
          <a:lstStyle/>
          <a:p>
            <a:fld id="{AA7E90CB-48FE-4270-94B1-0215A5663D14}" type="datetimeFigureOut">
              <a:rPr lang="en-GB" smtClean="0"/>
              <a:t>16/03/2019</a:t>
            </a:fld>
            <a:endParaRPr lang="en-GB"/>
          </a:p>
        </p:txBody>
      </p:sp>
      <p:sp>
        <p:nvSpPr>
          <p:cNvPr id="5" name="Footer Placeholder 4">
            <a:extLst>
              <a:ext uri="{FF2B5EF4-FFF2-40B4-BE49-F238E27FC236}">
                <a16:creationId xmlns:a16="http://schemas.microsoft.com/office/drawing/2014/main" id="{9A411446-9A2F-479E-80F8-1A80A334E9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8ADA07-319E-4B54-9B59-A4EF0C9736AC}"/>
              </a:ext>
            </a:extLst>
          </p:cNvPr>
          <p:cNvSpPr>
            <a:spLocks noGrp="1"/>
          </p:cNvSpPr>
          <p:nvPr>
            <p:ph type="sldNum" sz="quarter" idx="12"/>
          </p:nvPr>
        </p:nvSpPr>
        <p:spPr/>
        <p:txBody>
          <a:bodyPr/>
          <a:lstStyle/>
          <a:p>
            <a:fld id="{FFD19A0E-71BD-4BDE-B928-67C8B510CEE4}" type="slidenum">
              <a:rPr lang="en-GB" smtClean="0"/>
              <a:t>‹#›</a:t>
            </a:fld>
            <a:endParaRPr lang="en-GB"/>
          </a:p>
        </p:txBody>
      </p:sp>
    </p:spTree>
    <p:extLst>
      <p:ext uri="{BB962C8B-B14F-4D97-AF65-F5344CB8AC3E}">
        <p14:creationId xmlns:p14="http://schemas.microsoft.com/office/powerpoint/2010/main" val="309635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AD3D-729B-435D-8D68-5FA8167533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94222CE-85E9-4896-8B68-9D1D3C2959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945F95-9A0F-4BFB-9654-478745A2369E}"/>
              </a:ext>
            </a:extLst>
          </p:cNvPr>
          <p:cNvSpPr>
            <a:spLocks noGrp="1"/>
          </p:cNvSpPr>
          <p:nvPr>
            <p:ph type="dt" sz="half" idx="10"/>
          </p:nvPr>
        </p:nvSpPr>
        <p:spPr/>
        <p:txBody>
          <a:bodyPr/>
          <a:lstStyle/>
          <a:p>
            <a:fld id="{AA7E90CB-48FE-4270-94B1-0215A5663D14}" type="datetimeFigureOut">
              <a:rPr lang="en-GB" smtClean="0"/>
              <a:t>16/03/2019</a:t>
            </a:fld>
            <a:endParaRPr lang="en-GB"/>
          </a:p>
        </p:txBody>
      </p:sp>
      <p:sp>
        <p:nvSpPr>
          <p:cNvPr id="5" name="Footer Placeholder 4">
            <a:extLst>
              <a:ext uri="{FF2B5EF4-FFF2-40B4-BE49-F238E27FC236}">
                <a16:creationId xmlns:a16="http://schemas.microsoft.com/office/drawing/2014/main" id="{F8195A6A-D93F-4425-AECE-DA1EDEB825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2BB6CA-C1ED-4163-A2CA-4A71156FD722}"/>
              </a:ext>
            </a:extLst>
          </p:cNvPr>
          <p:cNvSpPr>
            <a:spLocks noGrp="1"/>
          </p:cNvSpPr>
          <p:nvPr>
            <p:ph type="sldNum" sz="quarter" idx="12"/>
          </p:nvPr>
        </p:nvSpPr>
        <p:spPr/>
        <p:txBody>
          <a:bodyPr/>
          <a:lstStyle/>
          <a:p>
            <a:fld id="{FFD19A0E-71BD-4BDE-B928-67C8B510CEE4}" type="slidenum">
              <a:rPr lang="en-GB" smtClean="0"/>
              <a:t>‹#›</a:t>
            </a:fld>
            <a:endParaRPr lang="en-GB"/>
          </a:p>
        </p:txBody>
      </p:sp>
    </p:spTree>
    <p:extLst>
      <p:ext uri="{BB962C8B-B14F-4D97-AF65-F5344CB8AC3E}">
        <p14:creationId xmlns:p14="http://schemas.microsoft.com/office/powerpoint/2010/main" val="310381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5DDF-965F-4CC4-9EBD-D318B1D5CF3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8E217A-F167-4F73-B024-6F9BCC6B9E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63CBE0-25E7-4B1C-9794-3991DD161DB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2D5D0C7-FB06-44FB-A7F2-F86BC30ABC2C}"/>
              </a:ext>
            </a:extLst>
          </p:cNvPr>
          <p:cNvSpPr>
            <a:spLocks noGrp="1"/>
          </p:cNvSpPr>
          <p:nvPr>
            <p:ph type="dt" sz="half" idx="10"/>
          </p:nvPr>
        </p:nvSpPr>
        <p:spPr/>
        <p:txBody>
          <a:bodyPr/>
          <a:lstStyle/>
          <a:p>
            <a:fld id="{AA7E90CB-48FE-4270-94B1-0215A5663D14}" type="datetimeFigureOut">
              <a:rPr lang="en-GB" smtClean="0"/>
              <a:t>16/03/2019</a:t>
            </a:fld>
            <a:endParaRPr lang="en-GB"/>
          </a:p>
        </p:txBody>
      </p:sp>
      <p:sp>
        <p:nvSpPr>
          <p:cNvPr id="6" name="Footer Placeholder 5">
            <a:extLst>
              <a:ext uri="{FF2B5EF4-FFF2-40B4-BE49-F238E27FC236}">
                <a16:creationId xmlns:a16="http://schemas.microsoft.com/office/drawing/2014/main" id="{F427946C-B3C6-49F0-BF03-DC19316E34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809A20-1711-4695-9C43-F9328DB16D8D}"/>
              </a:ext>
            </a:extLst>
          </p:cNvPr>
          <p:cNvSpPr>
            <a:spLocks noGrp="1"/>
          </p:cNvSpPr>
          <p:nvPr>
            <p:ph type="sldNum" sz="quarter" idx="12"/>
          </p:nvPr>
        </p:nvSpPr>
        <p:spPr/>
        <p:txBody>
          <a:bodyPr/>
          <a:lstStyle/>
          <a:p>
            <a:fld id="{FFD19A0E-71BD-4BDE-B928-67C8B510CEE4}" type="slidenum">
              <a:rPr lang="en-GB" smtClean="0"/>
              <a:t>‹#›</a:t>
            </a:fld>
            <a:endParaRPr lang="en-GB"/>
          </a:p>
        </p:txBody>
      </p:sp>
    </p:spTree>
    <p:extLst>
      <p:ext uri="{BB962C8B-B14F-4D97-AF65-F5344CB8AC3E}">
        <p14:creationId xmlns:p14="http://schemas.microsoft.com/office/powerpoint/2010/main" val="43685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6BDC-72C9-4AC7-9C58-BA1ED4518E6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34EB6AC-3C4E-4AFF-997A-3DC2005C3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7C9BE0-B32D-4992-ABA1-E9AFCED8785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DA0930F-F335-498B-8EEE-1C2E28D960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52740B-8D83-4660-A2A0-7672DB0D19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C969FA8-889E-4E50-9903-4854E7E3A8A3}"/>
              </a:ext>
            </a:extLst>
          </p:cNvPr>
          <p:cNvSpPr>
            <a:spLocks noGrp="1"/>
          </p:cNvSpPr>
          <p:nvPr>
            <p:ph type="dt" sz="half" idx="10"/>
          </p:nvPr>
        </p:nvSpPr>
        <p:spPr/>
        <p:txBody>
          <a:bodyPr/>
          <a:lstStyle/>
          <a:p>
            <a:fld id="{AA7E90CB-48FE-4270-94B1-0215A5663D14}" type="datetimeFigureOut">
              <a:rPr lang="en-GB" smtClean="0"/>
              <a:t>16/03/2019</a:t>
            </a:fld>
            <a:endParaRPr lang="en-GB"/>
          </a:p>
        </p:txBody>
      </p:sp>
      <p:sp>
        <p:nvSpPr>
          <p:cNvPr id="8" name="Footer Placeholder 7">
            <a:extLst>
              <a:ext uri="{FF2B5EF4-FFF2-40B4-BE49-F238E27FC236}">
                <a16:creationId xmlns:a16="http://schemas.microsoft.com/office/drawing/2014/main" id="{0962E776-CC21-408A-BD88-99ABBD6E7D3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5D5B729-90DC-42C9-99D2-0564502097AD}"/>
              </a:ext>
            </a:extLst>
          </p:cNvPr>
          <p:cNvSpPr>
            <a:spLocks noGrp="1"/>
          </p:cNvSpPr>
          <p:nvPr>
            <p:ph type="sldNum" sz="quarter" idx="12"/>
          </p:nvPr>
        </p:nvSpPr>
        <p:spPr/>
        <p:txBody>
          <a:bodyPr/>
          <a:lstStyle/>
          <a:p>
            <a:fld id="{FFD19A0E-71BD-4BDE-B928-67C8B510CEE4}" type="slidenum">
              <a:rPr lang="en-GB" smtClean="0"/>
              <a:t>‹#›</a:t>
            </a:fld>
            <a:endParaRPr lang="en-GB"/>
          </a:p>
        </p:txBody>
      </p:sp>
    </p:spTree>
    <p:extLst>
      <p:ext uri="{BB962C8B-B14F-4D97-AF65-F5344CB8AC3E}">
        <p14:creationId xmlns:p14="http://schemas.microsoft.com/office/powerpoint/2010/main" val="314671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7983-6317-4231-B116-AFE162142D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0C49DD-1A91-4D4D-BF79-3F208BE7F49C}"/>
              </a:ext>
            </a:extLst>
          </p:cNvPr>
          <p:cNvSpPr>
            <a:spLocks noGrp="1"/>
          </p:cNvSpPr>
          <p:nvPr>
            <p:ph type="dt" sz="half" idx="10"/>
          </p:nvPr>
        </p:nvSpPr>
        <p:spPr/>
        <p:txBody>
          <a:bodyPr/>
          <a:lstStyle/>
          <a:p>
            <a:fld id="{AA7E90CB-48FE-4270-94B1-0215A5663D14}" type="datetimeFigureOut">
              <a:rPr lang="en-GB" smtClean="0"/>
              <a:t>16/03/2019</a:t>
            </a:fld>
            <a:endParaRPr lang="en-GB"/>
          </a:p>
        </p:txBody>
      </p:sp>
      <p:sp>
        <p:nvSpPr>
          <p:cNvPr id="4" name="Footer Placeholder 3">
            <a:extLst>
              <a:ext uri="{FF2B5EF4-FFF2-40B4-BE49-F238E27FC236}">
                <a16:creationId xmlns:a16="http://schemas.microsoft.com/office/drawing/2014/main" id="{DB06EDD3-95F3-4DB9-85AF-614CC2E2889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318ACD1-061B-4447-90E5-89E0C5396016}"/>
              </a:ext>
            </a:extLst>
          </p:cNvPr>
          <p:cNvSpPr>
            <a:spLocks noGrp="1"/>
          </p:cNvSpPr>
          <p:nvPr>
            <p:ph type="sldNum" sz="quarter" idx="12"/>
          </p:nvPr>
        </p:nvSpPr>
        <p:spPr/>
        <p:txBody>
          <a:bodyPr/>
          <a:lstStyle/>
          <a:p>
            <a:fld id="{FFD19A0E-71BD-4BDE-B928-67C8B510CEE4}" type="slidenum">
              <a:rPr lang="en-GB" smtClean="0"/>
              <a:t>‹#›</a:t>
            </a:fld>
            <a:endParaRPr lang="en-GB"/>
          </a:p>
        </p:txBody>
      </p:sp>
    </p:spTree>
    <p:extLst>
      <p:ext uri="{BB962C8B-B14F-4D97-AF65-F5344CB8AC3E}">
        <p14:creationId xmlns:p14="http://schemas.microsoft.com/office/powerpoint/2010/main" val="1576040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2530A-5A03-4B13-B741-2D322A5ED4FE}"/>
              </a:ext>
            </a:extLst>
          </p:cNvPr>
          <p:cNvSpPr>
            <a:spLocks noGrp="1"/>
          </p:cNvSpPr>
          <p:nvPr>
            <p:ph type="dt" sz="half" idx="10"/>
          </p:nvPr>
        </p:nvSpPr>
        <p:spPr/>
        <p:txBody>
          <a:bodyPr/>
          <a:lstStyle/>
          <a:p>
            <a:fld id="{AA7E90CB-48FE-4270-94B1-0215A5663D14}" type="datetimeFigureOut">
              <a:rPr lang="en-GB" smtClean="0"/>
              <a:t>16/03/2019</a:t>
            </a:fld>
            <a:endParaRPr lang="en-GB"/>
          </a:p>
        </p:txBody>
      </p:sp>
      <p:sp>
        <p:nvSpPr>
          <p:cNvPr id="3" name="Footer Placeholder 2">
            <a:extLst>
              <a:ext uri="{FF2B5EF4-FFF2-40B4-BE49-F238E27FC236}">
                <a16:creationId xmlns:a16="http://schemas.microsoft.com/office/drawing/2014/main" id="{F6BB5501-A227-4CBC-9CED-9DC052A0F51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265E780-09E1-442B-B580-B980EBD6B681}"/>
              </a:ext>
            </a:extLst>
          </p:cNvPr>
          <p:cNvSpPr>
            <a:spLocks noGrp="1"/>
          </p:cNvSpPr>
          <p:nvPr>
            <p:ph type="sldNum" sz="quarter" idx="12"/>
          </p:nvPr>
        </p:nvSpPr>
        <p:spPr/>
        <p:txBody>
          <a:bodyPr/>
          <a:lstStyle/>
          <a:p>
            <a:fld id="{FFD19A0E-71BD-4BDE-B928-67C8B510CEE4}" type="slidenum">
              <a:rPr lang="en-GB" smtClean="0"/>
              <a:t>‹#›</a:t>
            </a:fld>
            <a:endParaRPr lang="en-GB"/>
          </a:p>
        </p:txBody>
      </p:sp>
    </p:spTree>
    <p:extLst>
      <p:ext uri="{BB962C8B-B14F-4D97-AF65-F5344CB8AC3E}">
        <p14:creationId xmlns:p14="http://schemas.microsoft.com/office/powerpoint/2010/main" val="352025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1D17-02B0-4FF8-9E80-E75C94750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8337647-37E5-4158-A8B2-B5E8A9EF5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65779A-634B-4485-B6F5-3AF619ACE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16E252-34DF-4618-B9C4-6EA770EA50B4}"/>
              </a:ext>
            </a:extLst>
          </p:cNvPr>
          <p:cNvSpPr>
            <a:spLocks noGrp="1"/>
          </p:cNvSpPr>
          <p:nvPr>
            <p:ph type="dt" sz="half" idx="10"/>
          </p:nvPr>
        </p:nvSpPr>
        <p:spPr/>
        <p:txBody>
          <a:bodyPr/>
          <a:lstStyle/>
          <a:p>
            <a:fld id="{AA7E90CB-48FE-4270-94B1-0215A5663D14}" type="datetimeFigureOut">
              <a:rPr lang="en-GB" smtClean="0"/>
              <a:t>16/03/2019</a:t>
            </a:fld>
            <a:endParaRPr lang="en-GB"/>
          </a:p>
        </p:txBody>
      </p:sp>
      <p:sp>
        <p:nvSpPr>
          <p:cNvPr id="6" name="Footer Placeholder 5">
            <a:extLst>
              <a:ext uri="{FF2B5EF4-FFF2-40B4-BE49-F238E27FC236}">
                <a16:creationId xmlns:a16="http://schemas.microsoft.com/office/drawing/2014/main" id="{061DF567-C23D-4A30-B7C7-1DA216F588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06D5E1-F5AC-4955-BDF4-B101B4B6826B}"/>
              </a:ext>
            </a:extLst>
          </p:cNvPr>
          <p:cNvSpPr>
            <a:spLocks noGrp="1"/>
          </p:cNvSpPr>
          <p:nvPr>
            <p:ph type="sldNum" sz="quarter" idx="12"/>
          </p:nvPr>
        </p:nvSpPr>
        <p:spPr/>
        <p:txBody>
          <a:bodyPr/>
          <a:lstStyle/>
          <a:p>
            <a:fld id="{FFD19A0E-71BD-4BDE-B928-67C8B510CEE4}" type="slidenum">
              <a:rPr lang="en-GB" smtClean="0"/>
              <a:t>‹#›</a:t>
            </a:fld>
            <a:endParaRPr lang="en-GB"/>
          </a:p>
        </p:txBody>
      </p:sp>
    </p:spTree>
    <p:extLst>
      <p:ext uri="{BB962C8B-B14F-4D97-AF65-F5344CB8AC3E}">
        <p14:creationId xmlns:p14="http://schemas.microsoft.com/office/powerpoint/2010/main" val="353303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B35D-C84F-43AD-8480-FD5C42C81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3E4BC2-8F9E-44F3-9638-7128C59559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E17B487-A0B1-4FBA-9DFF-95E19F294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E910F7-B256-4583-A350-DDCDCD5EF04D}"/>
              </a:ext>
            </a:extLst>
          </p:cNvPr>
          <p:cNvSpPr>
            <a:spLocks noGrp="1"/>
          </p:cNvSpPr>
          <p:nvPr>
            <p:ph type="dt" sz="half" idx="10"/>
          </p:nvPr>
        </p:nvSpPr>
        <p:spPr/>
        <p:txBody>
          <a:bodyPr/>
          <a:lstStyle/>
          <a:p>
            <a:fld id="{AA7E90CB-48FE-4270-94B1-0215A5663D14}" type="datetimeFigureOut">
              <a:rPr lang="en-GB" smtClean="0"/>
              <a:t>16/03/2019</a:t>
            </a:fld>
            <a:endParaRPr lang="en-GB"/>
          </a:p>
        </p:txBody>
      </p:sp>
      <p:sp>
        <p:nvSpPr>
          <p:cNvPr id="6" name="Footer Placeholder 5">
            <a:extLst>
              <a:ext uri="{FF2B5EF4-FFF2-40B4-BE49-F238E27FC236}">
                <a16:creationId xmlns:a16="http://schemas.microsoft.com/office/drawing/2014/main" id="{FF903ED7-D4B4-41C0-9B45-A51136BC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91552B-588B-4118-BF5D-BA339E0A1767}"/>
              </a:ext>
            </a:extLst>
          </p:cNvPr>
          <p:cNvSpPr>
            <a:spLocks noGrp="1"/>
          </p:cNvSpPr>
          <p:nvPr>
            <p:ph type="sldNum" sz="quarter" idx="12"/>
          </p:nvPr>
        </p:nvSpPr>
        <p:spPr/>
        <p:txBody>
          <a:bodyPr/>
          <a:lstStyle/>
          <a:p>
            <a:fld id="{FFD19A0E-71BD-4BDE-B928-67C8B510CEE4}" type="slidenum">
              <a:rPr lang="en-GB" smtClean="0"/>
              <a:t>‹#›</a:t>
            </a:fld>
            <a:endParaRPr lang="en-GB"/>
          </a:p>
        </p:txBody>
      </p:sp>
    </p:spTree>
    <p:extLst>
      <p:ext uri="{BB962C8B-B14F-4D97-AF65-F5344CB8AC3E}">
        <p14:creationId xmlns:p14="http://schemas.microsoft.com/office/powerpoint/2010/main" val="375567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01EBBF-4426-4578-9B25-01756E550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5BCE52D-04E8-42AD-8916-AB9FC6058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94666E-8028-4C17-840D-31371339E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E90CB-48FE-4270-94B1-0215A5663D14}" type="datetimeFigureOut">
              <a:rPr lang="en-GB" smtClean="0"/>
              <a:t>16/03/2019</a:t>
            </a:fld>
            <a:endParaRPr lang="en-GB"/>
          </a:p>
        </p:txBody>
      </p:sp>
      <p:sp>
        <p:nvSpPr>
          <p:cNvPr id="5" name="Footer Placeholder 4">
            <a:extLst>
              <a:ext uri="{FF2B5EF4-FFF2-40B4-BE49-F238E27FC236}">
                <a16:creationId xmlns:a16="http://schemas.microsoft.com/office/drawing/2014/main" id="{DB0D20F5-1EFC-49FB-B6F0-CC7EF96CA2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191529F-D987-4F1E-9599-1FDDC4DF9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19A0E-71BD-4BDE-B928-67C8B510CEE4}" type="slidenum">
              <a:rPr lang="en-GB" smtClean="0"/>
              <a:t>‹#›</a:t>
            </a:fld>
            <a:endParaRPr lang="en-GB"/>
          </a:p>
        </p:txBody>
      </p:sp>
    </p:spTree>
    <p:extLst>
      <p:ext uri="{BB962C8B-B14F-4D97-AF65-F5344CB8AC3E}">
        <p14:creationId xmlns:p14="http://schemas.microsoft.com/office/powerpoint/2010/main" val="534859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0267709@u.nus.edu" TargetMode="External"/><Relationship Id="rId2" Type="http://schemas.openxmlformats.org/officeDocument/2006/relationships/hyperlink" Target="mailto:e0267614@u.nus.edu" TargetMode="External"/><Relationship Id="rId1" Type="http://schemas.openxmlformats.org/officeDocument/2006/relationships/slideLayout" Target="../slideLayouts/slideLayout1.xml"/><Relationship Id="rId6" Type="http://schemas.openxmlformats.org/officeDocument/2006/relationships/hyperlink" Target="mailto:e0267759@u.nus.edu" TargetMode="External"/><Relationship Id="rId5" Type="http://schemas.openxmlformats.org/officeDocument/2006/relationships/hyperlink" Target="mailto:e0267564@u.nus.edu" TargetMode="External"/><Relationship Id="rId4" Type="http://schemas.openxmlformats.org/officeDocument/2006/relationships/hyperlink" Target="mailto:e0267560@u.nus.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backblaze/hard-drive-test-data/home" TargetMode="External"/><Relationship Id="rId2" Type="http://schemas.openxmlformats.org/officeDocument/2006/relationships/hyperlink" Target="https://www.backblaze.com/b2/hard-drive-test-data.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S.M.A.R.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owtogeek.com/134735/how-to-see-if-your-hard-drive-is-dying/" TargetMode="External"/><Relationship Id="rId2" Type="http://schemas.openxmlformats.org/officeDocument/2006/relationships/hyperlink" Target="https://howtorecover.me/best-programs-read-smart-attributes-hd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8F40-2063-4829-B57F-056B843FE81D}"/>
              </a:ext>
            </a:extLst>
          </p:cNvPr>
          <p:cNvSpPr>
            <a:spLocks noGrp="1"/>
          </p:cNvSpPr>
          <p:nvPr>
            <p:ph type="ctrTitle"/>
          </p:nvPr>
        </p:nvSpPr>
        <p:spPr/>
        <p:txBody>
          <a:bodyPr/>
          <a:lstStyle/>
          <a:p>
            <a:r>
              <a:rPr lang="en-GB" b="1" dirty="0"/>
              <a:t>Hard Drive Fault Prediction</a:t>
            </a:r>
          </a:p>
        </p:txBody>
      </p:sp>
      <p:sp>
        <p:nvSpPr>
          <p:cNvPr id="3" name="Subtitle 2">
            <a:extLst>
              <a:ext uri="{FF2B5EF4-FFF2-40B4-BE49-F238E27FC236}">
                <a16:creationId xmlns:a16="http://schemas.microsoft.com/office/drawing/2014/main" id="{64E71517-950F-4581-A9A9-EBCF585C3594}"/>
              </a:ext>
            </a:extLst>
          </p:cNvPr>
          <p:cNvSpPr>
            <a:spLocks noGrp="1"/>
          </p:cNvSpPr>
          <p:nvPr>
            <p:ph type="subTitle" idx="1"/>
          </p:nvPr>
        </p:nvSpPr>
        <p:spPr/>
        <p:txBody>
          <a:bodyPr>
            <a:normAutofit fontScale="55000" lnSpcReduction="20000"/>
          </a:bodyPr>
          <a:lstStyle/>
          <a:p>
            <a:r>
              <a:rPr lang="en-US" b="1" dirty="0"/>
              <a:t>Members:</a:t>
            </a:r>
            <a:endParaRPr lang="en-US" dirty="0">
              <a:effectLst/>
            </a:endParaRPr>
          </a:p>
          <a:p>
            <a:r>
              <a:rPr lang="en-US" dirty="0"/>
              <a:t>Abu Mathew </a:t>
            </a:r>
            <a:r>
              <a:rPr lang="en-US" dirty="0" err="1"/>
              <a:t>Thoppan</a:t>
            </a:r>
            <a:r>
              <a:rPr lang="en-US" dirty="0"/>
              <a:t> A0178303H (</a:t>
            </a:r>
            <a:r>
              <a:rPr lang="en-US" dirty="0">
                <a:hlinkClick r:id="rId2"/>
              </a:rPr>
              <a:t>e0267614@u.nus.edu</a:t>
            </a:r>
            <a:r>
              <a:rPr lang="en-US" dirty="0"/>
              <a:t>)</a:t>
            </a:r>
            <a:endParaRPr lang="en-US" dirty="0">
              <a:effectLst/>
            </a:endParaRPr>
          </a:p>
          <a:p>
            <a:r>
              <a:rPr lang="en-US" dirty="0" err="1"/>
              <a:t>Balagopal</a:t>
            </a:r>
            <a:r>
              <a:rPr lang="en-US" dirty="0"/>
              <a:t> Unnikrishnan A0178398E (</a:t>
            </a:r>
            <a:r>
              <a:rPr lang="en-US" dirty="0">
                <a:hlinkClick r:id="rId3"/>
              </a:rPr>
              <a:t>e0267709@u.nus.edu</a:t>
            </a:r>
            <a:r>
              <a:rPr lang="en-US" dirty="0"/>
              <a:t>)</a:t>
            </a:r>
            <a:endParaRPr lang="en-US" dirty="0">
              <a:effectLst/>
            </a:endParaRPr>
          </a:p>
          <a:p>
            <a:r>
              <a:rPr lang="en-US" dirty="0"/>
              <a:t>Gopalakrishnan </a:t>
            </a:r>
            <a:r>
              <a:rPr lang="en-US" dirty="0" err="1"/>
              <a:t>Saisubramaniam</a:t>
            </a:r>
            <a:r>
              <a:rPr lang="en-US" dirty="0"/>
              <a:t> A0178249N (</a:t>
            </a:r>
            <a:r>
              <a:rPr lang="en-US" dirty="0">
                <a:hlinkClick r:id="rId4"/>
              </a:rPr>
              <a:t>e0267560@u.nus.edu</a:t>
            </a:r>
            <a:r>
              <a:rPr lang="en-US" dirty="0"/>
              <a:t>)</a:t>
            </a:r>
            <a:endParaRPr lang="en-US" dirty="0">
              <a:effectLst/>
            </a:endParaRPr>
          </a:p>
          <a:p>
            <a:r>
              <a:rPr lang="en-US" dirty="0"/>
              <a:t>Nivedita </a:t>
            </a:r>
            <a:r>
              <a:rPr lang="en-US" dirty="0" err="1"/>
              <a:t>Valluru</a:t>
            </a:r>
            <a:r>
              <a:rPr lang="en-US" dirty="0"/>
              <a:t> Lakshmi A0178253Y (</a:t>
            </a:r>
            <a:r>
              <a:rPr lang="en-US" dirty="0">
                <a:hlinkClick r:id="rId5"/>
              </a:rPr>
              <a:t>e0267564@u.nus.edu</a:t>
            </a:r>
            <a:r>
              <a:rPr lang="en-US" dirty="0"/>
              <a:t>)</a:t>
            </a:r>
            <a:endParaRPr lang="en-US" dirty="0">
              <a:effectLst/>
            </a:endParaRPr>
          </a:p>
          <a:p>
            <a:r>
              <a:rPr lang="en-US" dirty="0" err="1"/>
              <a:t>Yesupatham</a:t>
            </a:r>
            <a:r>
              <a:rPr lang="en-US" dirty="0"/>
              <a:t> Kenneth </a:t>
            </a:r>
            <a:r>
              <a:rPr lang="en-US" dirty="0" err="1"/>
              <a:t>Rithvik</a:t>
            </a:r>
            <a:r>
              <a:rPr lang="en-US" dirty="0"/>
              <a:t> A0178448M (</a:t>
            </a:r>
            <a:r>
              <a:rPr lang="en-US" dirty="0">
                <a:hlinkClick r:id="rId6"/>
              </a:rPr>
              <a:t>e0267759@u.nus.edu</a:t>
            </a:r>
            <a:r>
              <a:rPr lang="en-US" dirty="0"/>
              <a:t>)</a:t>
            </a:r>
            <a:endParaRPr lang="en-US" dirty="0">
              <a:effectLst/>
            </a:endParaRPr>
          </a:p>
          <a:p>
            <a:endParaRPr lang="en-US" dirty="0">
              <a:effectLst/>
            </a:endParaRPr>
          </a:p>
        </p:txBody>
      </p:sp>
    </p:spTree>
    <p:extLst>
      <p:ext uri="{BB962C8B-B14F-4D97-AF65-F5344CB8AC3E}">
        <p14:creationId xmlns:p14="http://schemas.microsoft.com/office/powerpoint/2010/main" val="189202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828F-6322-40D0-903D-195E8E714BAB}"/>
              </a:ext>
            </a:extLst>
          </p:cNvPr>
          <p:cNvSpPr>
            <a:spLocks noGrp="1"/>
          </p:cNvSpPr>
          <p:nvPr>
            <p:ph type="title"/>
          </p:nvPr>
        </p:nvSpPr>
        <p:spPr/>
        <p:txBody>
          <a:bodyPr/>
          <a:lstStyle/>
          <a:p>
            <a:r>
              <a:rPr lang="en-SG" dirty="0"/>
              <a:t>Feature Selection Strategies</a:t>
            </a:r>
            <a:endParaRPr lang="en-GB" dirty="0"/>
          </a:p>
        </p:txBody>
      </p:sp>
      <p:sp>
        <p:nvSpPr>
          <p:cNvPr id="3" name="Content Placeholder 2">
            <a:extLst>
              <a:ext uri="{FF2B5EF4-FFF2-40B4-BE49-F238E27FC236}">
                <a16:creationId xmlns:a16="http://schemas.microsoft.com/office/drawing/2014/main" id="{D3A71AED-CC60-4AC7-A231-C0EDB4EAFA75}"/>
              </a:ext>
            </a:extLst>
          </p:cNvPr>
          <p:cNvSpPr>
            <a:spLocks noGrp="1"/>
          </p:cNvSpPr>
          <p:nvPr>
            <p:ph idx="1"/>
          </p:nvPr>
        </p:nvSpPr>
        <p:spPr>
          <a:xfrm>
            <a:off x="838200" y="1325461"/>
            <a:ext cx="10515600" cy="5057584"/>
          </a:xfrm>
        </p:spPr>
        <p:txBody>
          <a:bodyPr>
            <a:noAutofit/>
          </a:bodyPr>
          <a:lstStyle/>
          <a:p>
            <a:r>
              <a:rPr lang="en-SG" sz="1400" dirty="0"/>
              <a:t> </a:t>
            </a:r>
            <a:r>
              <a:rPr lang="en-SG" sz="1400" b="1" dirty="0"/>
              <a:t>Variance threshold </a:t>
            </a:r>
            <a:r>
              <a:rPr lang="en-SG" sz="1400" dirty="0"/>
              <a:t>- </a:t>
            </a:r>
            <a:r>
              <a:rPr lang="en-US" sz="1400" dirty="0"/>
              <a:t>Feature selector that removes all low-variance features.</a:t>
            </a:r>
            <a:endParaRPr lang="en-SG" sz="1400" dirty="0"/>
          </a:p>
          <a:p>
            <a:pPr lvl="1"/>
            <a:r>
              <a:rPr lang="en-SG" sz="1400" dirty="0"/>
              <a:t>Unsupervised technique</a:t>
            </a:r>
          </a:p>
          <a:p>
            <a:pPr lvl="1"/>
            <a:r>
              <a:rPr lang="en-SG" sz="1400" dirty="0"/>
              <a:t>Threshold: 0.025</a:t>
            </a:r>
          </a:p>
          <a:p>
            <a:pPr lvl="1"/>
            <a:r>
              <a:rPr lang="en-SG" sz="1400" dirty="0"/>
              <a:t>Removed features</a:t>
            </a:r>
            <a:r>
              <a:rPr lang="en-SG" sz="1400"/>
              <a:t>: None</a:t>
            </a:r>
            <a:endParaRPr lang="en-SG" sz="1400" dirty="0"/>
          </a:p>
          <a:p>
            <a:r>
              <a:rPr lang="en-SG" sz="1400" b="1" dirty="0"/>
              <a:t>RFE</a:t>
            </a:r>
            <a:r>
              <a:rPr lang="en-SG" sz="1400" dirty="0"/>
              <a:t> - </a:t>
            </a:r>
            <a:r>
              <a:rPr lang="en-US" sz="1400" dirty="0"/>
              <a:t>Feature ranking with recursive feature elimination.</a:t>
            </a:r>
          </a:p>
          <a:p>
            <a:pPr lvl="1"/>
            <a:r>
              <a:rPr lang="en-US" sz="1400" dirty="0"/>
              <a:t>Estimator: Logistic Regression (default 100 iterations)</a:t>
            </a:r>
          </a:p>
          <a:p>
            <a:pPr lvl="1"/>
            <a:r>
              <a:rPr lang="en-US" sz="1400" dirty="0"/>
              <a:t># features to select: 15</a:t>
            </a:r>
          </a:p>
          <a:p>
            <a:pPr lvl="1"/>
            <a:r>
              <a:rPr lang="en-US" sz="1400" dirty="0"/>
              <a:t># features to discard per iteration: 1</a:t>
            </a:r>
          </a:p>
          <a:p>
            <a:pPr lvl="1"/>
            <a:r>
              <a:rPr lang="en-US" sz="1400" dirty="0"/>
              <a:t>Criterion: Weight coefficients</a:t>
            </a:r>
          </a:p>
          <a:p>
            <a:pPr lvl="1"/>
            <a:r>
              <a:rPr lang="en-SG" sz="1400" dirty="0"/>
              <a:t>Removed features: 6</a:t>
            </a:r>
            <a:endParaRPr lang="en-US" sz="1400" dirty="0"/>
          </a:p>
          <a:p>
            <a:r>
              <a:rPr lang="en-US" sz="1400" b="1" dirty="0"/>
              <a:t>Sequential Forward Selection (SFS) </a:t>
            </a:r>
            <a:r>
              <a:rPr lang="en-US" sz="1400" dirty="0"/>
              <a:t>- SFS is a greedy search technique which returns a subset of features; the number of selected features k, where k&lt;d, has to be specified a priori.</a:t>
            </a:r>
          </a:p>
          <a:p>
            <a:pPr lvl="1"/>
            <a:r>
              <a:rPr lang="en-US" sz="1400" dirty="0"/>
              <a:t># features to select: 15</a:t>
            </a:r>
          </a:p>
          <a:p>
            <a:pPr lvl="1"/>
            <a:r>
              <a:rPr lang="en-US" sz="1400" dirty="0"/>
              <a:t>Criterion: AUROC (each step will add a feature </a:t>
            </a:r>
            <a:r>
              <a:rPr lang="en-US" sz="1400" dirty="0" err="1"/>
              <a:t>k</a:t>
            </a:r>
            <a:r>
              <a:rPr lang="en-US" sz="1400" i="1" dirty="0" err="1"/>
              <a:t>i</a:t>
            </a:r>
            <a:r>
              <a:rPr lang="en-US" sz="1400" dirty="0"/>
              <a:t> that that maximizes the AUROC at that step)</a:t>
            </a:r>
          </a:p>
          <a:p>
            <a:pPr lvl="1"/>
            <a:r>
              <a:rPr lang="en-SG" sz="1400" dirty="0"/>
              <a:t>Removed features: 13</a:t>
            </a:r>
            <a:endParaRPr lang="en-US" sz="1400" dirty="0"/>
          </a:p>
          <a:p>
            <a:r>
              <a:rPr lang="en-US" sz="1400" b="1" dirty="0"/>
              <a:t>Sequential Backward Selection (SBS) - </a:t>
            </a:r>
            <a:r>
              <a:rPr lang="en-SG" sz="1400" dirty="0"/>
              <a:t>Similar to SFS described above</a:t>
            </a:r>
          </a:p>
          <a:p>
            <a:pPr lvl="1"/>
            <a:r>
              <a:rPr lang="en-SG" sz="1400" dirty="0"/>
              <a:t>Removed features: 6</a:t>
            </a:r>
          </a:p>
          <a:p>
            <a:r>
              <a:rPr lang="en-SG" sz="1400" b="1" dirty="0"/>
              <a:t>Forward</a:t>
            </a:r>
          </a:p>
        </p:txBody>
      </p:sp>
    </p:spTree>
    <p:extLst>
      <p:ext uri="{BB962C8B-B14F-4D97-AF65-F5344CB8AC3E}">
        <p14:creationId xmlns:p14="http://schemas.microsoft.com/office/powerpoint/2010/main" val="246986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7C6F-5E57-421A-A0D2-6FF45F7E9D51}"/>
              </a:ext>
            </a:extLst>
          </p:cNvPr>
          <p:cNvSpPr>
            <a:spLocks noGrp="1"/>
          </p:cNvSpPr>
          <p:nvPr>
            <p:ph type="title"/>
          </p:nvPr>
        </p:nvSpPr>
        <p:spPr/>
        <p:txBody>
          <a:bodyPr/>
          <a:lstStyle/>
          <a:p>
            <a:r>
              <a:rPr lang="en-SG" dirty="0"/>
              <a:t>Choosing Feature Selector </a:t>
            </a:r>
            <a:endParaRPr lang="en-GB" dirty="0"/>
          </a:p>
        </p:txBody>
      </p:sp>
      <p:sp>
        <p:nvSpPr>
          <p:cNvPr id="4" name="Rectangle 3">
            <a:extLst>
              <a:ext uri="{FF2B5EF4-FFF2-40B4-BE49-F238E27FC236}">
                <a16:creationId xmlns:a16="http://schemas.microsoft.com/office/drawing/2014/main" id="{D5E68079-F1F0-4191-9559-9B704052F5C3}"/>
              </a:ext>
            </a:extLst>
          </p:cNvPr>
          <p:cNvSpPr/>
          <p:nvPr/>
        </p:nvSpPr>
        <p:spPr>
          <a:xfrm>
            <a:off x="967531" y="1690688"/>
            <a:ext cx="3243743" cy="2123658"/>
          </a:xfrm>
          <a:prstGeom prst="rect">
            <a:avLst/>
          </a:prstGeom>
        </p:spPr>
        <p:txBody>
          <a:bodyPr wrap="square">
            <a:spAutoFit/>
          </a:bodyPr>
          <a:lstStyle/>
          <a:p>
            <a:r>
              <a:rPr lang="en-GB" sz="1200" b="1" dirty="0" err="1"/>
              <a:t>rfe</a:t>
            </a:r>
            <a:endParaRPr lang="en-GB" sz="1200" b="1" dirty="0"/>
          </a:p>
          <a:p>
            <a:r>
              <a:rPr lang="en-GB" sz="1200" dirty="0"/>
              <a:t>[[7884    1]</a:t>
            </a:r>
          </a:p>
          <a:p>
            <a:r>
              <a:rPr lang="en-GB" sz="1200" dirty="0"/>
              <a:t> [ 137   19]]</a:t>
            </a:r>
          </a:p>
          <a:p>
            <a:r>
              <a:rPr lang="en-GB" sz="1200" dirty="0"/>
              <a:t>              precision    recall  f1-score   support</a:t>
            </a:r>
          </a:p>
          <a:p>
            <a:endParaRPr lang="en-GB" sz="1200" dirty="0"/>
          </a:p>
          <a:p>
            <a:r>
              <a:rPr lang="en-GB" sz="1200" dirty="0"/>
              <a:t>           0       0.98      1.00      0.99      7885</a:t>
            </a:r>
          </a:p>
          <a:p>
            <a:r>
              <a:rPr lang="en-GB" sz="1200" dirty="0"/>
              <a:t>           1       0.95      0.12      0.22       156</a:t>
            </a:r>
          </a:p>
          <a:p>
            <a:endParaRPr lang="en-GB" sz="1200" dirty="0"/>
          </a:p>
          <a:p>
            <a:r>
              <a:rPr lang="en-GB" sz="1200" dirty="0"/>
              <a:t>   micro </a:t>
            </a:r>
            <a:r>
              <a:rPr lang="en-GB" sz="1200" dirty="0" err="1"/>
              <a:t>avg</a:t>
            </a:r>
            <a:r>
              <a:rPr lang="en-GB" sz="1200" dirty="0"/>
              <a:t>       0.98      0.98      0.98      8041</a:t>
            </a:r>
          </a:p>
          <a:p>
            <a:r>
              <a:rPr lang="en-GB" sz="1200" dirty="0"/>
              <a:t>   macro </a:t>
            </a:r>
            <a:r>
              <a:rPr lang="en-GB" sz="1200" dirty="0" err="1"/>
              <a:t>avg</a:t>
            </a:r>
            <a:r>
              <a:rPr lang="en-GB" sz="1200" dirty="0"/>
              <a:t>       0.97      0.56      0.60      8041</a:t>
            </a:r>
          </a:p>
          <a:p>
            <a:r>
              <a:rPr lang="en-GB" sz="1200" dirty="0"/>
              <a:t>weighted </a:t>
            </a:r>
            <a:r>
              <a:rPr lang="en-GB" sz="1200" dirty="0" err="1"/>
              <a:t>avg</a:t>
            </a:r>
            <a:r>
              <a:rPr lang="en-GB" sz="1200" dirty="0"/>
              <a:t>       0.98      0.98      0.98      8041</a:t>
            </a:r>
          </a:p>
        </p:txBody>
      </p:sp>
      <p:sp>
        <p:nvSpPr>
          <p:cNvPr id="6" name="Rectangle 5">
            <a:extLst>
              <a:ext uri="{FF2B5EF4-FFF2-40B4-BE49-F238E27FC236}">
                <a16:creationId xmlns:a16="http://schemas.microsoft.com/office/drawing/2014/main" id="{28C571A5-68CF-4A6F-A9F1-DABF4512D345}"/>
              </a:ext>
            </a:extLst>
          </p:cNvPr>
          <p:cNvSpPr/>
          <p:nvPr/>
        </p:nvSpPr>
        <p:spPr>
          <a:xfrm>
            <a:off x="967531" y="4241813"/>
            <a:ext cx="3243743" cy="2123658"/>
          </a:xfrm>
          <a:prstGeom prst="rect">
            <a:avLst/>
          </a:prstGeom>
        </p:spPr>
        <p:txBody>
          <a:bodyPr wrap="square">
            <a:spAutoFit/>
          </a:bodyPr>
          <a:lstStyle/>
          <a:p>
            <a:r>
              <a:rPr lang="en-GB" sz="1200" b="1" dirty="0"/>
              <a:t>forward</a:t>
            </a:r>
          </a:p>
          <a:p>
            <a:r>
              <a:rPr lang="en-GB" sz="1200" dirty="0"/>
              <a:t>[[7883    2]</a:t>
            </a:r>
          </a:p>
          <a:p>
            <a:r>
              <a:rPr lang="en-GB" sz="1200" dirty="0"/>
              <a:t> [ 122   34]]</a:t>
            </a:r>
          </a:p>
          <a:p>
            <a:r>
              <a:rPr lang="en-GB" sz="1200" dirty="0"/>
              <a:t>              precision    recall  f1-score   support</a:t>
            </a:r>
          </a:p>
          <a:p>
            <a:endParaRPr lang="en-GB" sz="1200" dirty="0"/>
          </a:p>
          <a:p>
            <a:r>
              <a:rPr lang="en-GB" sz="1200" dirty="0"/>
              <a:t>           0       0.98      1.00      0.99      7885</a:t>
            </a:r>
          </a:p>
          <a:p>
            <a:r>
              <a:rPr lang="en-GB" sz="1200" dirty="0"/>
              <a:t>           1       0.94      </a:t>
            </a:r>
            <a:r>
              <a:rPr lang="en-GB" sz="1200" b="1" dirty="0"/>
              <a:t>0.22</a:t>
            </a:r>
            <a:r>
              <a:rPr lang="en-GB" sz="1200" dirty="0"/>
              <a:t>      0.35       156</a:t>
            </a:r>
          </a:p>
          <a:p>
            <a:endParaRPr lang="en-GB" sz="1200" dirty="0"/>
          </a:p>
          <a:p>
            <a:r>
              <a:rPr lang="en-GB" sz="1200" dirty="0"/>
              <a:t>   micro </a:t>
            </a:r>
            <a:r>
              <a:rPr lang="en-GB" sz="1200" dirty="0" err="1"/>
              <a:t>avg</a:t>
            </a:r>
            <a:r>
              <a:rPr lang="en-GB" sz="1200" dirty="0"/>
              <a:t>       0.98      0.98      0.98      8041</a:t>
            </a:r>
          </a:p>
          <a:p>
            <a:r>
              <a:rPr lang="en-GB" sz="1200" dirty="0"/>
              <a:t>   macro </a:t>
            </a:r>
            <a:r>
              <a:rPr lang="en-GB" sz="1200" dirty="0" err="1"/>
              <a:t>avg</a:t>
            </a:r>
            <a:r>
              <a:rPr lang="en-GB" sz="1200" dirty="0"/>
              <a:t>       0.96      0.61      0.67      8041</a:t>
            </a:r>
          </a:p>
          <a:p>
            <a:r>
              <a:rPr lang="en-GB" sz="1200" dirty="0"/>
              <a:t>weighted </a:t>
            </a:r>
            <a:r>
              <a:rPr lang="en-GB" sz="1200" dirty="0" err="1"/>
              <a:t>avg</a:t>
            </a:r>
            <a:r>
              <a:rPr lang="en-GB" sz="1200" dirty="0"/>
              <a:t>       0.98      0.98      0.98      8041</a:t>
            </a:r>
          </a:p>
        </p:txBody>
      </p:sp>
      <p:sp>
        <p:nvSpPr>
          <p:cNvPr id="7" name="Rectangle 6">
            <a:extLst>
              <a:ext uri="{FF2B5EF4-FFF2-40B4-BE49-F238E27FC236}">
                <a16:creationId xmlns:a16="http://schemas.microsoft.com/office/drawing/2014/main" id="{5A840606-70E3-446B-AA32-F94EFDB4CED8}"/>
              </a:ext>
            </a:extLst>
          </p:cNvPr>
          <p:cNvSpPr/>
          <p:nvPr/>
        </p:nvSpPr>
        <p:spPr>
          <a:xfrm>
            <a:off x="7301218" y="1696061"/>
            <a:ext cx="3243743" cy="2123658"/>
          </a:xfrm>
          <a:prstGeom prst="rect">
            <a:avLst/>
          </a:prstGeom>
        </p:spPr>
        <p:txBody>
          <a:bodyPr wrap="square">
            <a:spAutoFit/>
          </a:bodyPr>
          <a:lstStyle/>
          <a:p>
            <a:r>
              <a:rPr lang="en-GB" sz="1200" b="1" dirty="0" err="1"/>
              <a:t>seq_fwd</a:t>
            </a:r>
            <a:endParaRPr lang="en-GB" sz="1200" b="1" dirty="0"/>
          </a:p>
          <a:p>
            <a:r>
              <a:rPr lang="en-GB" sz="1200" dirty="0"/>
              <a:t>[[7883    2]</a:t>
            </a:r>
          </a:p>
          <a:p>
            <a:r>
              <a:rPr lang="en-GB" sz="1200" dirty="0"/>
              <a:t> [ 143   13]]</a:t>
            </a:r>
          </a:p>
          <a:p>
            <a:r>
              <a:rPr lang="en-GB" sz="1200" dirty="0"/>
              <a:t>              precision    recall  f1-score   support</a:t>
            </a:r>
          </a:p>
          <a:p>
            <a:endParaRPr lang="en-GB" sz="1200" dirty="0"/>
          </a:p>
          <a:p>
            <a:r>
              <a:rPr lang="en-GB" sz="1200" dirty="0"/>
              <a:t>           0       0.98      1.00      0.99      7885</a:t>
            </a:r>
          </a:p>
          <a:p>
            <a:r>
              <a:rPr lang="en-GB" sz="1200" dirty="0"/>
              <a:t>           1       0.87      0.08      0.15       156</a:t>
            </a:r>
          </a:p>
          <a:p>
            <a:endParaRPr lang="en-GB" sz="1200" dirty="0"/>
          </a:p>
          <a:p>
            <a:r>
              <a:rPr lang="en-GB" sz="1200" dirty="0"/>
              <a:t>   micro </a:t>
            </a:r>
            <a:r>
              <a:rPr lang="en-GB" sz="1200" dirty="0" err="1"/>
              <a:t>avg</a:t>
            </a:r>
            <a:r>
              <a:rPr lang="en-GB" sz="1200" dirty="0"/>
              <a:t>       0.98      0.98      0.98      8041</a:t>
            </a:r>
          </a:p>
          <a:p>
            <a:r>
              <a:rPr lang="en-GB" sz="1200" dirty="0"/>
              <a:t>   macro </a:t>
            </a:r>
            <a:r>
              <a:rPr lang="en-GB" sz="1200" dirty="0" err="1"/>
              <a:t>avg</a:t>
            </a:r>
            <a:r>
              <a:rPr lang="en-GB" sz="1200" dirty="0"/>
              <a:t>       0.92      0.54      0.57      8041</a:t>
            </a:r>
          </a:p>
          <a:p>
            <a:r>
              <a:rPr lang="en-GB" sz="1200" dirty="0"/>
              <a:t>weighted </a:t>
            </a:r>
            <a:r>
              <a:rPr lang="en-GB" sz="1200" dirty="0" err="1"/>
              <a:t>avg</a:t>
            </a:r>
            <a:r>
              <a:rPr lang="en-GB" sz="1200" dirty="0"/>
              <a:t>       0.98      0.98      0.97      8041</a:t>
            </a:r>
          </a:p>
        </p:txBody>
      </p:sp>
      <p:sp>
        <p:nvSpPr>
          <p:cNvPr id="8" name="Rectangle 7">
            <a:extLst>
              <a:ext uri="{FF2B5EF4-FFF2-40B4-BE49-F238E27FC236}">
                <a16:creationId xmlns:a16="http://schemas.microsoft.com/office/drawing/2014/main" id="{4FB2E729-9B68-42F4-8D06-5D88FDF85936}"/>
              </a:ext>
            </a:extLst>
          </p:cNvPr>
          <p:cNvSpPr/>
          <p:nvPr/>
        </p:nvSpPr>
        <p:spPr>
          <a:xfrm>
            <a:off x="7301218" y="4241813"/>
            <a:ext cx="3243743" cy="2123658"/>
          </a:xfrm>
          <a:prstGeom prst="rect">
            <a:avLst/>
          </a:prstGeom>
        </p:spPr>
        <p:txBody>
          <a:bodyPr wrap="square">
            <a:spAutoFit/>
          </a:bodyPr>
          <a:lstStyle/>
          <a:p>
            <a:r>
              <a:rPr lang="en-GB" sz="1200" b="1" dirty="0" err="1"/>
              <a:t>seq_bwd</a:t>
            </a:r>
            <a:endParaRPr lang="en-GB" sz="1200" b="1" dirty="0"/>
          </a:p>
          <a:p>
            <a:r>
              <a:rPr lang="en-GB" sz="1200" dirty="0"/>
              <a:t>[[7884    1]</a:t>
            </a:r>
          </a:p>
          <a:p>
            <a:r>
              <a:rPr lang="en-GB" sz="1200" dirty="0"/>
              <a:t> [ 142   14]]</a:t>
            </a:r>
          </a:p>
          <a:p>
            <a:r>
              <a:rPr lang="en-GB" sz="1200" dirty="0"/>
              <a:t>              precision    recall  f1-score   support</a:t>
            </a:r>
          </a:p>
          <a:p>
            <a:endParaRPr lang="en-GB" sz="1200" dirty="0"/>
          </a:p>
          <a:p>
            <a:r>
              <a:rPr lang="en-GB" sz="1200" dirty="0"/>
              <a:t>           0       0.98      1.00      0.99      7885</a:t>
            </a:r>
          </a:p>
          <a:p>
            <a:r>
              <a:rPr lang="en-GB" sz="1200" dirty="0"/>
              <a:t>           1       0.93      0.09      0.16       156</a:t>
            </a:r>
          </a:p>
          <a:p>
            <a:endParaRPr lang="en-GB" sz="1200" dirty="0"/>
          </a:p>
          <a:p>
            <a:r>
              <a:rPr lang="en-GB" sz="1200" dirty="0"/>
              <a:t>   micro </a:t>
            </a:r>
            <a:r>
              <a:rPr lang="en-GB" sz="1200" dirty="0" err="1"/>
              <a:t>avg</a:t>
            </a:r>
            <a:r>
              <a:rPr lang="en-GB" sz="1200" dirty="0"/>
              <a:t>       0.98      0.98      0.98      8041</a:t>
            </a:r>
          </a:p>
          <a:p>
            <a:r>
              <a:rPr lang="en-GB" sz="1200" dirty="0"/>
              <a:t>   macro </a:t>
            </a:r>
            <a:r>
              <a:rPr lang="en-GB" sz="1200" dirty="0" err="1"/>
              <a:t>avg</a:t>
            </a:r>
            <a:r>
              <a:rPr lang="en-GB" sz="1200" dirty="0"/>
              <a:t>       0.96      0.54      0.58      8041</a:t>
            </a:r>
          </a:p>
          <a:p>
            <a:r>
              <a:rPr lang="en-GB" sz="1200" dirty="0"/>
              <a:t>weighted </a:t>
            </a:r>
            <a:r>
              <a:rPr lang="en-GB" sz="1200" dirty="0" err="1"/>
              <a:t>avg</a:t>
            </a:r>
            <a:r>
              <a:rPr lang="en-GB" sz="1200" dirty="0"/>
              <a:t>       0.98      0.98      0.97      8041</a:t>
            </a:r>
          </a:p>
        </p:txBody>
      </p:sp>
      <p:sp>
        <p:nvSpPr>
          <p:cNvPr id="9" name="Rectangle 8">
            <a:extLst>
              <a:ext uri="{FF2B5EF4-FFF2-40B4-BE49-F238E27FC236}">
                <a16:creationId xmlns:a16="http://schemas.microsoft.com/office/drawing/2014/main" id="{7D202D2A-6920-44CC-A7D1-BEA6DABB3536}"/>
              </a:ext>
            </a:extLst>
          </p:cNvPr>
          <p:cNvSpPr/>
          <p:nvPr/>
        </p:nvSpPr>
        <p:spPr>
          <a:xfrm>
            <a:off x="967531" y="1350423"/>
            <a:ext cx="5422959" cy="369332"/>
          </a:xfrm>
          <a:prstGeom prst="rect">
            <a:avLst/>
          </a:prstGeom>
        </p:spPr>
        <p:txBody>
          <a:bodyPr wrap="none">
            <a:spAutoFit/>
          </a:bodyPr>
          <a:lstStyle/>
          <a:p>
            <a:r>
              <a:rPr lang="en-GB" dirty="0"/>
              <a:t>Results on </a:t>
            </a:r>
            <a:r>
              <a:rPr lang="en-GB" dirty="0" err="1"/>
              <a:t>svm</a:t>
            </a:r>
            <a:r>
              <a:rPr lang="en-GB" dirty="0"/>
              <a:t> with </a:t>
            </a:r>
            <a:r>
              <a:rPr lang="en-GB" dirty="0" err="1"/>
              <a:t>rbf</a:t>
            </a:r>
            <a:r>
              <a:rPr lang="en-GB" dirty="0"/>
              <a:t> kernel on all 4 feature selectors:</a:t>
            </a:r>
          </a:p>
        </p:txBody>
      </p:sp>
    </p:spTree>
    <p:extLst>
      <p:ext uri="{BB962C8B-B14F-4D97-AF65-F5344CB8AC3E}">
        <p14:creationId xmlns:p14="http://schemas.microsoft.com/office/powerpoint/2010/main" val="225035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10D7-8FCE-4744-A20C-A2733E118468}"/>
              </a:ext>
            </a:extLst>
          </p:cNvPr>
          <p:cNvSpPr>
            <a:spLocks noGrp="1"/>
          </p:cNvSpPr>
          <p:nvPr>
            <p:ph type="title"/>
          </p:nvPr>
        </p:nvSpPr>
        <p:spPr/>
        <p:txBody>
          <a:bodyPr/>
          <a:lstStyle/>
          <a:p>
            <a:r>
              <a:rPr lang="en-SG" dirty="0"/>
              <a:t>Handling Class Imbalance</a:t>
            </a:r>
            <a:endParaRPr lang="en-GB" dirty="0"/>
          </a:p>
        </p:txBody>
      </p:sp>
      <p:sp>
        <p:nvSpPr>
          <p:cNvPr id="3" name="Content Placeholder 2">
            <a:extLst>
              <a:ext uri="{FF2B5EF4-FFF2-40B4-BE49-F238E27FC236}">
                <a16:creationId xmlns:a16="http://schemas.microsoft.com/office/drawing/2014/main" id="{4189E470-3A73-431F-B7DE-E4306FBAB2A6}"/>
              </a:ext>
            </a:extLst>
          </p:cNvPr>
          <p:cNvSpPr>
            <a:spLocks noGrp="1"/>
          </p:cNvSpPr>
          <p:nvPr>
            <p:ph idx="1"/>
          </p:nvPr>
        </p:nvSpPr>
        <p:spPr/>
        <p:txBody>
          <a:bodyPr/>
          <a:lstStyle/>
          <a:p>
            <a:r>
              <a:rPr lang="en-SG" dirty="0"/>
              <a:t>SMOTE</a:t>
            </a:r>
          </a:p>
          <a:p>
            <a:pPr lvl="1"/>
            <a:r>
              <a:rPr lang="en-US" dirty="0"/>
              <a:t>Minority class </a:t>
            </a:r>
            <a:r>
              <a:rPr lang="en-US" dirty="0" err="1"/>
              <a:t>upsampled</a:t>
            </a:r>
            <a:r>
              <a:rPr lang="en-US" dirty="0"/>
              <a:t> (1:0.6 for 0 to 1 classes)</a:t>
            </a:r>
          </a:p>
          <a:p>
            <a:pPr marL="457200" lvl="1" indent="0">
              <a:buNone/>
            </a:pPr>
            <a:endParaRPr lang="en-US" dirty="0"/>
          </a:p>
          <a:p>
            <a:pPr lvl="1"/>
            <a:r>
              <a:rPr lang="en-US" dirty="0"/>
              <a:t>(array([0, 1], </a:t>
            </a:r>
            <a:r>
              <a:rPr lang="en-US" dirty="0" err="1"/>
              <a:t>dtype</a:t>
            </a:r>
            <a:r>
              <a:rPr lang="en-US" dirty="0"/>
              <a:t>=int64), array([15792,  9475], </a:t>
            </a:r>
            <a:r>
              <a:rPr lang="en-US" dirty="0" err="1"/>
              <a:t>dtype</a:t>
            </a:r>
            <a:r>
              <a:rPr lang="en-US" dirty="0"/>
              <a:t>=int64))</a:t>
            </a:r>
          </a:p>
          <a:p>
            <a:pPr marL="457200" lvl="1" indent="0">
              <a:buNone/>
            </a:pPr>
            <a:endParaRPr lang="en-US" dirty="0"/>
          </a:p>
          <a:p>
            <a:pPr lvl="1"/>
            <a:r>
              <a:rPr lang="en-US" dirty="0"/>
              <a:t>New sample distribution:</a:t>
            </a:r>
          </a:p>
          <a:p>
            <a:pPr lvl="2"/>
            <a:r>
              <a:rPr lang="en-US" dirty="0"/>
              <a:t>Class 0 – 15792</a:t>
            </a:r>
          </a:p>
          <a:p>
            <a:pPr lvl="2"/>
            <a:r>
              <a:rPr lang="en-US" dirty="0"/>
              <a:t>Class 1 – 9475</a:t>
            </a:r>
          </a:p>
          <a:p>
            <a:endParaRPr lang="en-GB" dirty="0"/>
          </a:p>
        </p:txBody>
      </p:sp>
    </p:spTree>
    <p:extLst>
      <p:ext uri="{BB962C8B-B14F-4D97-AF65-F5344CB8AC3E}">
        <p14:creationId xmlns:p14="http://schemas.microsoft.com/office/powerpoint/2010/main" val="218645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67B18-4CB3-4176-B8F4-F056037FD48D}"/>
              </a:ext>
            </a:extLst>
          </p:cNvPr>
          <p:cNvSpPr>
            <a:spLocks noGrp="1"/>
          </p:cNvSpPr>
          <p:nvPr>
            <p:ph type="title"/>
          </p:nvPr>
        </p:nvSpPr>
        <p:spPr/>
        <p:txBody>
          <a:bodyPr/>
          <a:lstStyle/>
          <a:p>
            <a:r>
              <a:rPr lang="en-SG" dirty="0"/>
              <a:t>Model Training</a:t>
            </a:r>
            <a:endParaRPr lang="en-GB" dirty="0"/>
          </a:p>
        </p:txBody>
      </p:sp>
      <p:sp>
        <p:nvSpPr>
          <p:cNvPr id="3" name="Content Placeholder 2">
            <a:extLst>
              <a:ext uri="{FF2B5EF4-FFF2-40B4-BE49-F238E27FC236}">
                <a16:creationId xmlns:a16="http://schemas.microsoft.com/office/drawing/2014/main" id="{2BD4DFEE-2EA9-420B-8ECF-317E408C9877}"/>
              </a:ext>
            </a:extLst>
          </p:cNvPr>
          <p:cNvSpPr>
            <a:spLocks noGrp="1"/>
          </p:cNvSpPr>
          <p:nvPr>
            <p:ph idx="1"/>
          </p:nvPr>
        </p:nvSpPr>
        <p:spPr/>
        <p:txBody>
          <a:bodyPr/>
          <a:lstStyle/>
          <a:p>
            <a:r>
              <a:rPr lang="en-SG" dirty="0"/>
              <a:t>Logistic Regression</a:t>
            </a:r>
          </a:p>
          <a:p>
            <a:r>
              <a:rPr lang="en-SG" dirty="0"/>
              <a:t>Decision Tree</a:t>
            </a:r>
          </a:p>
          <a:p>
            <a:r>
              <a:rPr lang="en-SG" dirty="0"/>
              <a:t>Random Forest</a:t>
            </a:r>
          </a:p>
          <a:p>
            <a:r>
              <a:rPr lang="en-SG" dirty="0"/>
              <a:t>Support Vector Machine</a:t>
            </a:r>
          </a:p>
          <a:p>
            <a:endParaRPr lang="en-SG" dirty="0"/>
          </a:p>
          <a:p>
            <a:r>
              <a:rPr lang="en-SG" dirty="0"/>
              <a:t>The best parameters for each model is selected using Grid Search and using k-fold cv (k=7)</a:t>
            </a:r>
            <a:endParaRPr lang="en-GB" dirty="0"/>
          </a:p>
        </p:txBody>
      </p:sp>
    </p:spTree>
    <p:extLst>
      <p:ext uri="{BB962C8B-B14F-4D97-AF65-F5344CB8AC3E}">
        <p14:creationId xmlns:p14="http://schemas.microsoft.com/office/powerpoint/2010/main" val="407570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2D52-8393-4E5F-802B-834B09537737}"/>
              </a:ext>
            </a:extLst>
          </p:cNvPr>
          <p:cNvSpPr>
            <a:spLocks noGrp="1"/>
          </p:cNvSpPr>
          <p:nvPr>
            <p:ph type="title"/>
          </p:nvPr>
        </p:nvSpPr>
        <p:spPr/>
        <p:txBody>
          <a:bodyPr/>
          <a:lstStyle/>
          <a:p>
            <a:r>
              <a:rPr lang="en-SG" dirty="0"/>
              <a:t>Decision Tree Classifier</a:t>
            </a:r>
            <a:endParaRPr lang="en-GB" dirty="0"/>
          </a:p>
        </p:txBody>
      </p:sp>
      <p:sp>
        <p:nvSpPr>
          <p:cNvPr id="61" name="Rectangle 60">
            <a:extLst>
              <a:ext uri="{FF2B5EF4-FFF2-40B4-BE49-F238E27FC236}">
                <a16:creationId xmlns:a16="http://schemas.microsoft.com/office/drawing/2014/main" id="{20920444-2966-4A25-A085-E9B1DA7F33B5}"/>
              </a:ext>
            </a:extLst>
          </p:cNvPr>
          <p:cNvSpPr/>
          <p:nvPr/>
        </p:nvSpPr>
        <p:spPr>
          <a:xfrm>
            <a:off x="975919" y="3353554"/>
            <a:ext cx="6096000" cy="2246769"/>
          </a:xfrm>
          <a:prstGeom prst="rect">
            <a:avLst/>
          </a:prstGeom>
        </p:spPr>
        <p:txBody>
          <a:bodyPr>
            <a:spAutoFit/>
          </a:bodyPr>
          <a:lstStyle/>
          <a:p>
            <a:r>
              <a:rPr lang="en-GB" sz="1400" dirty="0"/>
              <a:t>Best score for data: 0.9880074620236298</a:t>
            </a:r>
          </a:p>
          <a:p>
            <a:r>
              <a:rPr lang="en-GB" sz="1400" dirty="0"/>
              <a:t>Best value for min samples to split: 10</a:t>
            </a:r>
          </a:p>
          <a:p>
            <a:r>
              <a:rPr lang="en-GB" sz="1400" dirty="0"/>
              <a:t>Best max depth value: 7</a:t>
            </a:r>
          </a:p>
          <a:p>
            <a:r>
              <a:rPr lang="en-GB" sz="1400" dirty="0"/>
              <a:t>Best value to decide how many features to consider for splitting: 7</a:t>
            </a:r>
          </a:p>
          <a:p>
            <a:r>
              <a:rPr lang="en-GB" sz="1400" dirty="0"/>
              <a:t>              precision    recall  f1-score   support</a:t>
            </a:r>
          </a:p>
          <a:p>
            <a:r>
              <a:rPr lang="en-GB" sz="1400" dirty="0"/>
              <a:t>           0       0.99      1.00      0.99      4727</a:t>
            </a:r>
          </a:p>
          <a:p>
            <a:r>
              <a:rPr lang="en-GB" sz="1400" dirty="0"/>
              <a:t>           1       0.81      0.30      0.43        98</a:t>
            </a:r>
          </a:p>
          <a:p>
            <a:r>
              <a:rPr lang="en-GB" sz="1400" dirty="0"/>
              <a:t>   micro </a:t>
            </a:r>
            <a:r>
              <a:rPr lang="en-GB" sz="1400" dirty="0" err="1"/>
              <a:t>avg</a:t>
            </a:r>
            <a:r>
              <a:rPr lang="en-GB" sz="1400" dirty="0"/>
              <a:t>       0.98      0.98      0.98      4825</a:t>
            </a:r>
          </a:p>
          <a:p>
            <a:r>
              <a:rPr lang="en-GB" sz="1400" dirty="0"/>
              <a:t>   macro </a:t>
            </a:r>
            <a:r>
              <a:rPr lang="en-GB" sz="1400" dirty="0" err="1"/>
              <a:t>avg</a:t>
            </a:r>
            <a:r>
              <a:rPr lang="en-GB" sz="1400" dirty="0"/>
              <a:t>       0.90      0.65      0.71      4825</a:t>
            </a:r>
          </a:p>
          <a:p>
            <a:r>
              <a:rPr lang="en-GB" sz="1400" dirty="0"/>
              <a:t>weighted </a:t>
            </a:r>
            <a:r>
              <a:rPr lang="en-GB" sz="1400" dirty="0" err="1"/>
              <a:t>avg</a:t>
            </a:r>
            <a:r>
              <a:rPr lang="en-GB" sz="1400" dirty="0"/>
              <a:t>       0.98      0.98      0.98      4825</a:t>
            </a:r>
          </a:p>
        </p:txBody>
      </p:sp>
      <p:sp>
        <p:nvSpPr>
          <p:cNvPr id="62" name="TextBox 61">
            <a:extLst>
              <a:ext uri="{FF2B5EF4-FFF2-40B4-BE49-F238E27FC236}">
                <a16:creationId xmlns:a16="http://schemas.microsoft.com/office/drawing/2014/main" id="{885C88A2-FED2-49BB-A622-4B346B13666D}"/>
              </a:ext>
            </a:extLst>
          </p:cNvPr>
          <p:cNvSpPr txBox="1"/>
          <p:nvPr/>
        </p:nvSpPr>
        <p:spPr>
          <a:xfrm>
            <a:off x="838200" y="1598790"/>
            <a:ext cx="10595994" cy="923330"/>
          </a:xfrm>
          <a:prstGeom prst="rect">
            <a:avLst/>
          </a:prstGeom>
          <a:noFill/>
        </p:spPr>
        <p:txBody>
          <a:bodyPr wrap="square" rtlCol="0">
            <a:spAutoFit/>
          </a:bodyPr>
          <a:lstStyle/>
          <a:p>
            <a:r>
              <a:rPr lang="en-GB" dirty="0"/>
              <a:t>Grid Search </a:t>
            </a:r>
            <a:r>
              <a:rPr lang="en-GB" dirty="0" err="1"/>
              <a:t>tuning_parameters</a:t>
            </a:r>
            <a:r>
              <a:rPr lang="en-GB" dirty="0"/>
              <a:t> = {'</a:t>
            </a:r>
            <a:r>
              <a:rPr lang="en-GB" dirty="0" err="1"/>
              <a:t>min_samples_split</a:t>
            </a:r>
            <a:r>
              <a:rPr lang="en-GB" dirty="0"/>
              <a:t>': range(10, 500, 10),</a:t>
            </a:r>
          </a:p>
          <a:p>
            <a:r>
              <a:rPr lang="en-GB" dirty="0"/>
              <a:t>                                       '</a:t>
            </a:r>
            <a:r>
              <a:rPr lang="en-GB" dirty="0" err="1"/>
              <a:t>max_depth</a:t>
            </a:r>
            <a:r>
              <a:rPr lang="en-GB" dirty="0"/>
              <a:t>': range(1, 20, 2),</a:t>
            </a:r>
          </a:p>
          <a:p>
            <a:r>
              <a:rPr lang="en-GB" dirty="0"/>
              <a:t>		    '</a:t>
            </a:r>
            <a:r>
              <a:rPr lang="en-GB" dirty="0" err="1"/>
              <a:t>max_features':range</a:t>
            </a:r>
            <a:r>
              <a:rPr lang="en-GB" dirty="0"/>
              <a:t>(1,X_train.shape[1])}</a:t>
            </a:r>
          </a:p>
        </p:txBody>
      </p:sp>
      <p:pic>
        <p:nvPicPr>
          <p:cNvPr id="67" name="Picture 66" descr="A screenshot of a cell phone&#10;&#10;Description generated with very high confidence">
            <a:extLst>
              <a:ext uri="{FF2B5EF4-FFF2-40B4-BE49-F238E27FC236}">
                <a16:creationId xmlns:a16="http://schemas.microsoft.com/office/drawing/2014/main" id="{11A59856-950F-4BFF-A9CD-4340834EE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051" y="2924353"/>
            <a:ext cx="4961357" cy="3180230"/>
          </a:xfrm>
          <a:prstGeom prst="rect">
            <a:avLst/>
          </a:prstGeom>
        </p:spPr>
      </p:pic>
    </p:spTree>
    <p:extLst>
      <p:ext uri="{BB962C8B-B14F-4D97-AF65-F5344CB8AC3E}">
        <p14:creationId xmlns:p14="http://schemas.microsoft.com/office/powerpoint/2010/main" val="2131004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2D52-8393-4E5F-802B-834B09537737}"/>
              </a:ext>
            </a:extLst>
          </p:cNvPr>
          <p:cNvSpPr>
            <a:spLocks noGrp="1"/>
          </p:cNvSpPr>
          <p:nvPr>
            <p:ph type="title"/>
          </p:nvPr>
        </p:nvSpPr>
        <p:spPr/>
        <p:txBody>
          <a:bodyPr/>
          <a:lstStyle/>
          <a:p>
            <a:r>
              <a:rPr lang="en-SG" dirty="0"/>
              <a:t>Support Vector Machine</a:t>
            </a:r>
            <a:endParaRPr lang="en-GB" dirty="0"/>
          </a:p>
        </p:txBody>
      </p:sp>
      <p:sp>
        <p:nvSpPr>
          <p:cNvPr id="61" name="Rectangle 60">
            <a:extLst>
              <a:ext uri="{FF2B5EF4-FFF2-40B4-BE49-F238E27FC236}">
                <a16:creationId xmlns:a16="http://schemas.microsoft.com/office/drawing/2014/main" id="{20920444-2966-4A25-A085-E9B1DA7F33B5}"/>
              </a:ext>
            </a:extLst>
          </p:cNvPr>
          <p:cNvSpPr/>
          <p:nvPr/>
        </p:nvSpPr>
        <p:spPr>
          <a:xfrm>
            <a:off x="975919" y="3353554"/>
            <a:ext cx="4216866" cy="2246769"/>
          </a:xfrm>
          <a:prstGeom prst="rect">
            <a:avLst/>
          </a:prstGeom>
        </p:spPr>
        <p:txBody>
          <a:bodyPr wrap="square">
            <a:spAutoFit/>
          </a:bodyPr>
          <a:lstStyle/>
          <a:p>
            <a:r>
              <a:rPr lang="en-GB" sz="1400" dirty="0"/>
              <a:t>best score for data1: 0.9880074620236298</a:t>
            </a:r>
          </a:p>
          <a:p>
            <a:r>
              <a:rPr lang="en-GB" sz="1400" dirty="0"/>
              <a:t>Best C: 10</a:t>
            </a:r>
          </a:p>
          <a:p>
            <a:r>
              <a:rPr lang="en-GB" sz="1400" dirty="0"/>
              <a:t>Best Kernel: linear</a:t>
            </a:r>
          </a:p>
          <a:p>
            <a:r>
              <a:rPr lang="en-GB" sz="1400" dirty="0"/>
              <a:t>Best Gamma: </a:t>
            </a:r>
            <a:r>
              <a:rPr lang="en-GB" sz="1400" dirty="0" err="1"/>
              <a:t>auto_deprecated</a:t>
            </a:r>
            <a:endParaRPr lang="en-GB" sz="1400" dirty="0"/>
          </a:p>
          <a:p>
            <a:r>
              <a:rPr lang="en-GB" sz="1400" dirty="0"/>
              <a:t>              precision    recall  f1-score   support</a:t>
            </a:r>
          </a:p>
          <a:p>
            <a:r>
              <a:rPr lang="en-GB" sz="1400" dirty="0"/>
              <a:t>           0       0.99      1.00      0.99      4727</a:t>
            </a:r>
          </a:p>
          <a:p>
            <a:r>
              <a:rPr lang="en-GB" sz="1400" dirty="0"/>
              <a:t>           1       0.87      0.28      0.42        98</a:t>
            </a:r>
          </a:p>
          <a:p>
            <a:r>
              <a:rPr lang="en-GB" sz="1400" dirty="0"/>
              <a:t>   micro </a:t>
            </a:r>
            <a:r>
              <a:rPr lang="en-GB" sz="1400" dirty="0" err="1"/>
              <a:t>avg</a:t>
            </a:r>
            <a:r>
              <a:rPr lang="en-GB" sz="1400" dirty="0"/>
              <a:t>       0.98      0.98      0.98      4825</a:t>
            </a:r>
          </a:p>
          <a:p>
            <a:r>
              <a:rPr lang="en-GB" sz="1400" dirty="0"/>
              <a:t>   macro </a:t>
            </a:r>
            <a:r>
              <a:rPr lang="en-GB" sz="1400" dirty="0" err="1"/>
              <a:t>avg</a:t>
            </a:r>
            <a:r>
              <a:rPr lang="en-GB" sz="1400" dirty="0"/>
              <a:t>       0.93      0.64      0.71      4825</a:t>
            </a:r>
          </a:p>
          <a:p>
            <a:r>
              <a:rPr lang="en-GB" sz="1400" dirty="0"/>
              <a:t>weighted </a:t>
            </a:r>
            <a:r>
              <a:rPr lang="en-GB" sz="1400" dirty="0" err="1"/>
              <a:t>avg</a:t>
            </a:r>
            <a:r>
              <a:rPr lang="en-GB" sz="1400" dirty="0"/>
              <a:t>       0.98      0.98      0.98      4825</a:t>
            </a:r>
          </a:p>
        </p:txBody>
      </p:sp>
      <p:sp>
        <p:nvSpPr>
          <p:cNvPr id="62" name="TextBox 61">
            <a:extLst>
              <a:ext uri="{FF2B5EF4-FFF2-40B4-BE49-F238E27FC236}">
                <a16:creationId xmlns:a16="http://schemas.microsoft.com/office/drawing/2014/main" id="{885C88A2-FED2-49BB-A622-4B346B13666D}"/>
              </a:ext>
            </a:extLst>
          </p:cNvPr>
          <p:cNvSpPr txBox="1"/>
          <p:nvPr/>
        </p:nvSpPr>
        <p:spPr>
          <a:xfrm>
            <a:off x="838200" y="1598790"/>
            <a:ext cx="10595994" cy="646331"/>
          </a:xfrm>
          <a:prstGeom prst="rect">
            <a:avLst/>
          </a:prstGeom>
          <a:noFill/>
        </p:spPr>
        <p:txBody>
          <a:bodyPr wrap="square" rtlCol="0">
            <a:spAutoFit/>
          </a:bodyPr>
          <a:lstStyle/>
          <a:p>
            <a:r>
              <a:rPr lang="en-GB" dirty="0"/>
              <a:t>Grid Search </a:t>
            </a:r>
            <a:r>
              <a:rPr lang="en-GB" dirty="0" err="1"/>
              <a:t>tuned_parameters</a:t>
            </a:r>
            <a:r>
              <a:rPr lang="en-GB" dirty="0"/>
              <a:t> = [{'kernel': ['</a:t>
            </a:r>
            <a:r>
              <a:rPr lang="en-GB" dirty="0" err="1"/>
              <a:t>rbf</a:t>
            </a:r>
            <a:r>
              <a:rPr lang="en-GB" dirty="0"/>
              <a:t>'], 'gamma': [1e-3, 1e-4], 'C': [1, 10, 100, 1000]},</a:t>
            </a:r>
          </a:p>
          <a:p>
            <a:r>
              <a:rPr lang="en-GB" dirty="0"/>
              <a:t>			       {'kernel': ['linear'], 'C': [1, 10, 100, 1000]}]</a:t>
            </a:r>
          </a:p>
        </p:txBody>
      </p:sp>
      <p:pic>
        <p:nvPicPr>
          <p:cNvPr id="10" name="Picture 9">
            <a:extLst>
              <a:ext uri="{FF2B5EF4-FFF2-40B4-BE49-F238E27FC236}">
                <a16:creationId xmlns:a16="http://schemas.microsoft.com/office/drawing/2014/main" id="{A27852D6-1933-489B-831E-343127CC0069}"/>
              </a:ext>
            </a:extLst>
          </p:cNvPr>
          <p:cNvPicPr>
            <a:picLocks noChangeAspect="1"/>
          </p:cNvPicPr>
          <p:nvPr/>
        </p:nvPicPr>
        <p:blipFill>
          <a:blip r:embed="rId2"/>
          <a:stretch>
            <a:fillRect/>
          </a:stretch>
        </p:blipFill>
        <p:spPr>
          <a:xfrm>
            <a:off x="6736360" y="3085003"/>
            <a:ext cx="4144161" cy="3055754"/>
          </a:xfrm>
          <a:prstGeom prst="rect">
            <a:avLst/>
          </a:prstGeom>
        </p:spPr>
      </p:pic>
    </p:spTree>
    <p:extLst>
      <p:ext uri="{BB962C8B-B14F-4D97-AF65-F5344CB8AC3E}">
        <p14:creationId xmlns:p14="http://schemas.microsoft.com/office/powerpoint/2010/main" val="317916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2D52-8393-4E5F-802B-834B09537737}"/>
              </a:ext>
            </a:extLst>
          </p:cNvPr>
          <p:cNvSpPr>
            <a:spLocks noGrp="1"/>
          </p:cNvSpPr>
          <p:nvPr>
            <p:ph type="title"/>
          </p:nvPr>
        </p:nvSpPr>
        <p:spPr/>
        <p:txBody>
          <a:bodyPr/>
          <a:lstStyle/>
          <a:p>
            <a:r>
              <a:rPr lang="en-SG" dirty="0"/>
              <a:t>Logistic Regression</a:t>
            </a:r>
            <a:endParaRPr lang="en-GB" dirty="0"/>
          </a:p>
        </p:txBody>
      </p:sp>
      <p:sp>
        <p:nvSpPr>
          <p:cNvPr id="61" name="Rectangle 60">
            <a:extLst>
              <a:ext uri="{FF2B5EF4-FFF2-40B4-BE49-F238E27FC236}">
                <a16:creationId xmlns:a16="http://schemas.microsoft.com/office/drawing/2014/main" id="{20920444-2966-4A25-A085-E9B1DA7F33B5}"/>
              </a:ext>
            </a:extLst>
          </p:cNvPr>
          <p:cNvSpPr/>
          <p:nvPr/>
        </p:nvSpPr>
        <p:spPr>
          <a:xfrm>
            <a:off x="975919" y="3353554"/>
            <a:ext cx="6096000" cy="2246769"/>
          </a:xfrm>
          <a:prstGeom prst="rect">
            <a:avLst/>
          </a:prstGeom>
        </p:spPr>
        <p:txBody>
          <a:bodyPr>
            <a:spAutoFit/>
          </a:bodyPr>
          <a:lstStyle/>
          <a:p>
            <a:r>
              <a:rPr lang="en-GB" sz="1400" dirty="0"/>
              <a:t>Best score for data: 0.9563826952118681</a:t>
            </a:r>
          </a:p>
          <a:p>
            <a:r>
              <a:rPr lang="en-GB" sz="1400" dirty="0"/>
              <a:t>Best tolerance value: 0.001</a:t>
            </a:r>
          </a:p>
          <a:p>
            <a:r>
              <a:rPr lang="en-GB" sz="1400" dirty="0"/>
              <a:t>Best solver: newton-cg</a:t>
            </a:r>
          </a:p>
          <a:p>
            <a:r>
              <a:rPr lang="en-GB" sz="1400" dirty="0"/>
              <a:t>Best value for C 0.5</a:t>
            </a:r>
          </a:p>
          <a:p>
            <a:r>
              <a:rPr lang="en-GB" sz="1400" dirty="0"/>
              <a:t>              precision    recall  f1-score   support</a:t>
            </a:r>
          </a:p>
          <a:p>
            <a:r>
              <a:rPr lang="en-GB" sz="1400" dirty="0"/>
              <a:t>           0       0.99      0.96      0.98      4727</a:t>
            </a:r>
          </a:p>
          <a:p>
            <a:r>
              <a:rPr lang="en-GB" sz="1400" dirty="0"/>
              <a:t>           1       0.24      0.61      0.35        98</a:t>
            </a:r>
          </a:p>
          <a:p>
            <a:r>
              <a:rPr lang="en-GB" sz="1400" dirty="0"/>
              <a:t>   micro </a:t>
            </a:r>
            <a:r>
              <a:rPr lang="en-GB" sz="1400" dirty="0" err="1"/>
              <a:t>avg</a:t>
            </a:r>
            <a:r>
              <a:rPr lang="en-GB" sz="1400" dirty="0"/>
              <a:t>       0.95      0.95      0.95      4825</a:t>
            </a:r>
          </a:p>
          <a:p>
            <a:r>
              <a:rPr lang="en-GB" sz="1400" dirty="0"/>
              <a:t>   macro </a:t>
            </a:r>
            <a:r>
              <a:rPr lang="en-GB" sz="1400" dirty="0" err="1"/>
              <a:t>avg</a:t>
            </a:r>
            <a:r>
              <a:rPr lang="en-GB" sz="1400" dirty="0"/>
              <a:t>       0.62      0.79      0.66      4825</a:t>
            </a:r>
          </a:p>
          <a:p>
            <a:r>
              <a:rPr lang="en-GB" sz="1400" dirty="0"/>
              <a:t>weighted </a:t>
            </a:r>
            <a:r>
              <a:rPr lang="en-GB" sz="1400" dirty="0" err="1"/>
              <a:t>avg</a:t>
            </a:r>
            <a:r>
              <a:rPr lang="en-GB" sz="1400" dirty="0"/>
              <a:t>       0.98      0.95      0.96      4825</a:t>
            </a:r>
          </a:p>
        </p:txBody>
      </p:sp>
      <p:sp>
        <p:nvSpPr>
          <p:cNvPr id="62" name="TextBox 61">
            <a:extLst>
              <a:ext uri="{FF2B5EF4-FFF2-40B4-BE49-F238E27FC236}">
                <a16:creationId xmlns:a16="http://schemas.microsoft.com/office/drawing/2014/main" id="{885C88A2-FED2-49BB-A622-4B346B13666D}"/>
              </a:ext>
            </a:extLst>
          </p:cNvPr>
          <p:cNvSpPr txBox="1"/>
          <p:nvPr/>
        </p:nvSpPr>
        <p:spPr>
          <a:xfrm>
            <a:off x="838200" y="1384628"/>
            <a:ext cx="10595994" cy="1754326"/>
          </a:xfrm>
          <a:prstGeom prst="rect">
            <a:avLst/>
          </a:prstGeom>
          <a:noFill/>
        </p:spPr>
        <p:txBody>
          <a:bodyPr wrap="square" rtlCol="0">
            <a:spAutoFit/>
          </a:bodyPr>
          <a:lstStyle/>
          <a:p>
            <a:r>
              <a:rPr lang="en-GB" dirty="0"/>
              <a:t>Grid Search </a:t>
            </a:r>
            <a:r>
              <a:rPr lang="en-GB" dirty="0" err="1"/>
              <a:t>tuning_parameters</a:t>
            </a:r>
            <a:r>
              <a:rPr lang="en-GB" dirty="0"/>
              <a:t> = {'penalty': ["l2"],</a:t>
            </a:r>
          </a:p>
          <a:p>
            <a:r>
              <a:rPr lang="en-GB" dirty="0"/>
              <a:t>                         '</a:t>
            </a:r>
            <a:r>
              <a:rPr lang="en-GB" dirty="0" err="1"/>
              <a:t>class_weight</a:t>
            </a:r>
            <a:r>
              <a:rPr lang="en-GB" dirty="0"/>
              <a:t>': ['balanced'],</a:t>
            </a:r>
          </a:p>
          <a:p>
            <a:r>
              <a:rPr lang="en-GB" dirty="0"/>
              <a:t>                         '</a:t>
            </a:r>
            <a:r>
              <a:rPr lang="en-GB" dirty="0" err="1"/>
              <a:t>random_state</a:t>
            </a:r>
            <a:r>
              <a:rPr lang="en-GB" dirty="0"/>
              <a:t>': [42],</a:t>
            </a:r>
          </a:p>
          <a:p>
            <a:r>
              <a:rPr lang="en-GB" dirty="0"/>
              <a:t>                         '</a:t>
            </a:r>
            <a:r>
              <a:rPr lang="en-GB" dirty="0" err="1"/>
              <a:t>tol</a:t>
            </a:r>
            <a:r>
              <a:rPr lang="en-GB" dirty="0"/>
              <a:t>': [1e-3, 1e-4],</a:t>
            </a:r>
          </a:p>
          <a:p>
            <a:r>
              <a:rPr lang="en-GB" dirty="0"/>
              <a:t>                         'solver': ['newton-cg', '</a:t>
            </a:r>
            <a:r>
              <a:rPr lang="en-GB" dirty="0" err="1"/>
              <a:t>lbfgs</a:t>
            </a:r>
            <a:r>
              <a:rPr lang="en-GB" dirty="0"/>
              <a:t>', '</a:t>
            </a:r>
            <a:r>
              <a:rPr lang="en-GB" dirty="0" err="1"/>
              <a:t>liblinear</a:t>
            </a:r>
            <a:r>
              <a:rPr lang="en-GB" dirty="0"/>
              <a:t>', 'sag', 'saga’],</a:t>
            </a:r>
          </a:p>
          <a:p>
            <a:r>
              <a:rPr lang="en-GB" dirty="0"/>
              <a:t>	        'C': [0.1, 0.5, 1, 2, 10, 100, 1000]}</a:t>
            </a:r>
          </a:p>
        </p:txBody>
      </p:sp>
      <p:pic>
        <p:nvPicPr>
          <p:cNvPr id="10" name="Picture 9" descr="A screenshot of a cell phone&#10;&#10;Description generated with very high confidence">
            <a:extLst>
              <a:ext uri="{FF2B5EF4-FFF2-40B4-BE49-F238E27FC236}">
                <a16:creationId xmlns:a16="http://schemas.microsoft.com/office/drawing/2014/main" id="{2F9C2306-622F-4B5B-B39B-626036207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485" y="2885813"/>
            <a:ext cx="4966925" cy="3183799"/>
          </a:xfrm>
          <a:prstGeom prst="rect">
            <a:avLst/>
          </a:prstGeom>
        </p:spPr>
      </p:pic>
    </p:spTree>
    <p:extLst>
      <p:ext uri="{BB962C8B-B14F-4D97-AF65-F5344CB8AC3E}">
        <p14:creationId xmlns:p14="http://schemas.microsoft.com/office/powerpoint/2010/main" val="2700362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2D52-8393-4E5F-802B-834B09537737}"/>
              </a:ext>
            </a:extLst>
          </p:cNvPr>
          <p:cNvSpPr>
            <a:spLocks noGrp="1"/>
          </p:cNvSpPr>
          <p:nvPr>
            <p:ph type="title"/>
          </p:nvPr>
        </p:nvSpPr>
        <p:spPr/>
        <p:txBody>
          <a:bodyPr/>
          <a:lstStyle/>
          <a:p>
            <a:r>
              <a:rPr lang="en-SG" dirty="0"/>
              <a:t>Random Forest</a:t>
            </a:r>
            <a:endParaRPr lang="en-GB" dirty="0"/>
          </a:p>
        </p:txBody>
      </p:sp>
      <p:sp>
        <p:nvSpPr>
          <p:cNvPr id="61" name="Rectangle 60">
            <a:extLst>
              <a:ext uri="{FF2B5EF4-FFF2-40B4-BE49-F238E27FC236}">
                <a16:creationId xmlns:a16="http://schemas.microsoft.com/office/drawing/2014/main" id="{20920444-2966-4A25-A085-E9B1DA7F33B5}"/>
              </a:ext>
            </a:extLst>
          </p:cNvPr>
          <p:cNvSpPr/>
          <p:nvPr/>
        </p:nvSpPr>
        <p:spPr>
          <a:xfrm>
            <a:off x="975919" y="3353554"/>
            <a:ext cx="6096000" cy="2462213"/>
          </a:xfrm>
          <a:prstGeom prst="rect">
            <a:avLst/>
          </a:prstGeom>
        </p:spPr>
        <p:txBody>
          <a:bodyPr>
            <a:spAutoFit/>
          </a:bodyPr>
          <a:lstStyle/>
          <a:p>
            <a:r>
              <a:rPr lang="en-GB" sz="1400" dirty="0"/>
              <a:t>Best score for data: 0.9888957981700275</a:t>
            </a:r>
          </a:p>
          <a:p>
            <a:r>
              <a:rPr lang="en-GB" sz="1400" dirty="0"/>
              <a:t>Best no. of estimators: 10</a:t>
            </a:r>
          </a:p>
          <a:p>
            <a:r>
              <a:rPr lang="en-GB" sz="1400" dirty="0"/>
              <a:t>Best criterion for splitting: entropy</a:t>
            </a:r>
          </a:p>
          <a:p>
            <a:r>
              <a:rPr lang="en-GB" sz="1400" dirty="0"/>
              <a:t>Best value for min samples to split: 30</a:t>
            </a:r>
          </a:p>
          <a:p>
            <a:r>
              <a:rPr lang="en-GB" sz="1400" dirty="0"/>
              <a:t>Best max depth value: 8</a:t>
            </a:r>
          </a:p>
          <a:p>
            <a:r>
              <a:rPr lang="en-GB" sz="1400" dirty="0"/>
              <a:t>              precision    recall  f1-score   support</a:t>
            </a:r>
          </a:p>
          <a:p>
            <a:r>
              <a:rPr lang="en-GB" sz="1400" dirty="0"/>
              <a:t>           0       0.99      1.00      0.99      4727</a:t>
            </a:r>
          </a:p>
          <a:p>
            <a:r>
              <a:rPr lang="en-GB" sz="1400" dirty="0"/>
              <a:t>           1       0.91      0.41      0.56        98</a:t>
            </a:r>
          </a:p>
          <a:p>
            <a:r>
              <a:rPr lang="en-GB" sz="1400" dirty="0"/>
              <a:t>   micro </a:t>
            </a:r>
            <a:r>
              <a:rPr lang="en-GB" sz="1400" dirty="0" err="1"/>
              <a:t>avg</a:t>
            </a:r>
            <a:r>
              <a:rPr lang="en-GB" sz="1400" dirty="0"/>
              <a:t>       0.99      0.99      0.99      4825</a:t>
            </a:r>
          </a:p>
          <a:p>
            <a:r>
              <a:rPr lang="en-GB" sz="1400" dirty="0"/>
              <a:t>   macro </a:t>
            </a:r>
            <a:r>
              <a:rPr lang="en-GB" sz="1400" dirty="0" err="1"/>
              <a:t>avg</a:t>
            </a:r>
            <a:r>
              <a:rPr lang="en-GB" sz="1400" dirty="0"/>
              <a:t>       0.95      0.70      0.78      4825</a:t>
            </a:r>
          </a:p>
          <a:p>
            <a:r>
              <a:rPr lang="en-GB" sz="1400" dirty="0"/>
              <a:t>weighted </a:t>
            </a:r>
            <a:r>
              <a:rPr lang="en-GB" sz="1400" dirty="0" err="1"/>
              <a:t>avg</a:t>
            </a:r>
            <a:r>
              <a:rPr lang="en-GB" sz="1400" dirty="0"/>
              <a:t>       0.99      0.99      0.98      4825</a:t>
            </a:r>
          </a:p>
        </p:txBody>
      </p:sp>
      <p:sp>
        <p:nvSpPr>
          <p:cNvPr id="62" name="TextBox 61">
            <a:extLst>
              <a:ext uri="{FF2B5EF4-FFF2-40B4-BE49-F238E27FC236}">
                <a16:creationId xmlns:a16="http://schemas.microsoft.com/office/drawing/2014/main" id="{885C88A2-FED2-49BB-A622-4B346B13666D}"/>
              </a:ext>
            </a:extLst>
          </p:cNvPr>
          <p:cNvSpPr txBox="1"/>
          <p:nvPr/>
        </p:nvSpPr>
        <p:spPr>
          <a:xfrm>
            <a:off x="838200" y="1384628"/>
            <a:ext cx="10595994" cy="1200329"/>
          </a:xfrm>
          <a:prstGeom prst="rect">
            <a:avLst/>
          </a:prstGeom>
          <a:noFill/>
        </p:spPr>
        <p:txBody>
          <a:bodyPr wrap="square" rtlCol="0">
            <a:spAutoFit/>
          </a:bodyPr>
          <a:lstStyle/>
          <a:p>
            <a:r>
              <a:rPr lang="en-GB" dirty="0"/>
              <a:t>Grid Search  </a:t>
            </a:r>
            <a:r>
              <a:rPr lang="en-GB" dirty="0" err="1"/>
              <a:t>tuning_parameters</a:t>
            </a:r>
            <a:r>
              <a:rPr lang="en-GB" dirty="0"/>
              <a:t> = {'criterion':['</a:t>
            </a:r>
            <a:r>
              <a:rPr lang="en-GB" dirty="0" err="1"/>
              <a:t>gini</a:t>
            </a:r>
            <a:r>
              <a:rPr lang="en-GB" dirty="0"/>
              <a:t>','entropy'],</a:t>
            </a:r>
          </a:p>
          <a:p>
            <a:r>
              <a:rPr lang="en-GB" dirty="0"/>
              <a:t>                         '</a:t>
            </a:r>
            <a:r>
              <a:rPr lang="en-GB" dirty="0" err="1"/>
              <a:t>n_estimators</a:t>
            </a:r>
            <a:r>
              <a:rPr lang="en-GB" dirty="0"/>
              <a:t>': range(10, 20, 5),</a:t>
            </a:r>
          </a:p>
          <a:p>
            <a:r>
              <a:rPr lang="en-GB" dirty="0"/>
              <a:t>                         '</a:t>
            </a:r>
            <a:r>
              <a:rPr lang="en-GB" dirty="0" err="1"/>
              <a:t>min_samples_split</a:t>
            </a:r>
            <a:r>
              <a:rPr lang="en-GB" dirty="0"/>
              <a:t>': range(10, 100, 10),</a:t>
            </a:r>
          </a:p>
          <a:p>
            <a:r>
              <a:rPr lang="en-GB" dirty="0"/>
              <a:t>	        '</a:t>
            </a:r>
            <a:r>
              <a:rPr lang="en-GB" dirty="0" err="1"/>
              <a:t>max_depth</a:t>
            </a:r>
            <a:r>
              <a:rPr lang="en-GB" dirty="0"/>
              <a:t>': range(4, 10, 2)}</a:t>
            </a:r>
          </a:p>
        </p:txBody>
      </p:sp>
      <p:pic>
        <p:nvPicPr>
          <p:cNvPr id="4" name="Picture 3" descr="A screenshot of a cell phone&#10;&#10;Description generated with very high confidence">
            <a:extLst>
              <a:ext uri="{FF2B5EF4-FFF2-40B4-BE49-F238E27FC236}">
                <a16:creationId xmlns:a16="http://schemas.microsoft.com/office/drawing/2014/main" id="{2F35E08F-CE17-4C93-8968-E3AAA3522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2046" y="2819711"/>
            <a:ext cx="5170755" cy="3314454"/>
          </a:xfrm>
          <a:prstGeom prst="rect">
            <a:avLst/>
          </a:prstGeom>
        </p:spPr>
      </p:pic>
    </p:spTree>
    <p:extLst>
      <p:ext uri="{BB962C8B-B14F-4D97-AF65-F5344CB8AC3E}">
        <p14:creationId xmlns:p14="http://schemas.microsoft.com/office/powerpoint/2010/main" val="3834209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5691-C744-4FBA-A60B-9247FE3C36BA}"/>
              </a:ext>
            </a:extLst>
          </p:cNvPr>
          <p:cNvSpPr>
            <a:spLocks noGrp="1"/>
          </p:cNvSpPr>
          <p:nvPr>
            <p:ph type="title"/>
          </p:nvPr>
        </p:nvSpPr>
        <p:spPr/>
        <p:txBody>
          <a:bodyPr/>
          <a:lstStyle/>
          <a:p>
            <a:r>
              <a:rPr lang="en-SG" dirty="0"/>
              <a:t>Test Set</a:t>
            </a:r>
            <a:endParaRPr lang="en-GB" dirty="0"/>
          </a:p>
        </p:txBody>
      </p:sp>
      <p:sp>
        <p:nvSpPr>
          <p:cNvPr id="3" name="Content Placeholder 2">
            <a:extLst>
              <a:ext uri="{FF2B5EF4-FFF2-40B4-BE49-F238E27FC236}">
                <a16:creationId xmlns:a16="http://schemas.microsoft.com/office/drawing/2014/main" id="{A0746598-477A-47B4-90BB-6354EC1DD734}"/>
              </a:ext>
            </a:extLst>
          </p:cNvPr>
          <p:cNvSpPr>
            <a:spLocks noGrp="1"/>
          </p:cNvSpPr>
          <p:nvPr>
            <p:ph idx="1"/>
          </p:nvPr>
        </p:nvSpPr>
        <p:spPr/>
        <p:txBody>
          <a:bodyPr/>
          <a:lstStyle/>
          <a:p>
            <a:r>
              <a:rPr lang="en-SG" dirty="0"/>
              <a:t>Best among models: Random Forest</a:t>
            </a:r>
            <a:endParaRPr lang="en-GB" dirty="0"/>
          </a:p>
        </p:txBody>
      </p:sp>
      <p:pic>
        <p:nvPicPr>
          <p:cNvPr id="5" name="Picture 4">
            <a:extLst>
              <a:ext uri="{FF2B5EF4-FFF2-40B4-BE49-F238E27FC236}">
                <a16:creationId xmlns:a16="http://schemas.microsoft.com/office/drawing/2014/main" id="{FBC9538F-7593-44E5-B3C2-7C7D7B4E3553}"/>
              </a:ext>
            </a:extLst>
          </p:cNvPr>
          <p:cNvPicPr>
            <a:picLocks noChangeAspect="1"/>
          </p:cNvPicPr>
          <p:nvPr/>
        </p:nvPicPr>
        <p:blipFill>
          <a:blip r:embed="rId2"/>
          <a:stretch>
            <a:fillRect/>
          </a:stretch>
        </p:blipFill>
        <p:spPr>
          <a:xfrm>
            <a:off x="1299157" y="3429000"/>
            <a:ext cx="3375479" cy="2599748"/>
          </a:xfrm>
          <a:prstGeom prst="rect">
            <a:avLst/>
          </a:prstGeom>
        </p:spPr>
      </p:pic>
      <p:pic>
        <p:nvPicPr>
          <p:cNvPr id="6" name="Picture 5">
            <a:extLst>
              <a:ext uri="{FF2B5EF4-FFF2-40B4-BE49-F238E27FC236}">
                <a16:creationId xmlns:a16="http://schemas.microsoft.com/office/drawing/2014/main" id="{DCFD121C-D547-4C99-B935-3A9D274AD7B4}"/>
              </a:ext>
            </a:extLst>
          </p:cNvPr>
          <p:cNvPicPr>
            <a:picLocks noChangeAspect="1"/>
          </p:cNvPicPr>
          <p:nvPr/>
        </p:nvPicPr>
        <p:blipFill>
          <a:blip r:embed="rId3"/>
          <a:stretch>
            <a:fillRect/>
          </a:stretch>
        </p:blipFill>
        <p:spPr>
          <a:xfrm>
            <a:off x="6280553" y="2944536"/>
            <a:ext cx="4460750" cy="3232427"/>
          </a:xfrm>
          <a:prstGeom prst="rect">
            <a:avLst/>
          </a:prstGeom>
        </p:spPr>
      </p:pic>
    </p:spTree>
    <p:extLst>
      <p:ext uri="{BB962C8B-B14F-4D97-AF65-F5344CB8AC3E}">
        <p14:creationId xmlns:p14="http://schemas.microsoft.com/office/powerpoint/2010/main" val="3542392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1D4F5B-E9A6-44E0-8A39-89F0218768F2}"/>
              </a:ext>
            </a:extLst>
          </p:cNvPr>
          <p:cNvSpPr>
            <a:spLocks noGrp="1"/>
          </p:cNvSpPr>
          <p:nvPr>
            <p:ph type="title"/>
          </p:nvPr>
        </p:nvSpPr>
        <p:spPr/>
        <p:txBody>
          <a:bodyPr/>
          <a:lstStyle/>
          <a:p>
            <a:r>
              <a:rPr lang="en-SG" dirty="0"/>
              <a:t>Extras</a:t>
            </a:r>
            <a:endParaRPr lang="en-GB" dirty="0"/>
          </a:p>
        </p:txBody>
      </p:sp>
      <p:sp>
        <p:nvSpPr>
          <p:cNvPr id="5" name="Text Placeholder 4">
            <a:extLst>
              <a:ext uri="{FF2B5EF4-FFF2-40B4-BE49-F238E27FC236}">
                <a16:creationId xmlns:a16="http://schemas.microsoft.com/office/drawing/2014/main" id="{624123EA-C7DA-4314-9281-2B0923DA109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50955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34E2-81CA-4BD9-B425-031683B3B8BF}"/>
              </a:ext>
            </a:extLst>
          </p:cNvPr>
          <p:cNvSpPr>
            <a:spLocks noGrp="1"/>
          </p:cNvSpPr>
          <p:nvPr>
            <p:ph type="title"/>
          </p:nvPr>
        </p:nvSpPr>
        <p:spPr/>
        <p:txBody>
          <a:bodyPr/>
          <a:lstStyle/>
          <a:p>
            <a:r>
              <a:rPr lang="en-GB" dirty="0"/>
              <a:t>Description</a:t>
            </a:r>
          </a:p>
        </p:txBody>
      </p:sp>
      <p:sp>
        <p:nvSpPr>
          <p:cNvPr id="3" name="Content Placeholder 2">
            <a:extLst>
              <a:ext uri="{FF2B5EF4-FFF2-40B4-BE49-F238E27FC236}">
                <a16:creationId xmlns:a16="http://schemas.microsoft.com/office/drawing/2014/main" id="{A7718DA5-7031-4089-868A-694F2F39432E}"/>
              </a:ext>
            </a:extLst>
          </p:cNvPr>
          <p:cNvSpPr>
            <a:spLocks noGrp="1"/>
          </p:cNvSpPr>
          <p:nvPr>
            <p:ph idx="1"/>
          </p:nvPr>
        </p:nvSpPr>
        <p:spPr/>
        <p:txBody>
          <a:bodyPr>
            <a:normAutofit/>
          </a:bodyPr>
          <a:lstStyle/>
          <a:p>
            <a:r>
              <a:rPr lang="en-US" sz="2000" dirty="0" err="1"/>
              <a:t>Backblaze</a:t>
            </a:r>
            <a:r>
              <a:rPr lang="en-US" sz="2000" dirty="0"/>
              <a:t> takes a snapshot of each operational hard drive that includes basic hard drive information (e.g., capacity, failure) and S.M.A.R.T. statistics reported by each drive.</a:t>
            </a:r>
          </a:p>
          <a:p>
            <a:r>
              <a:rPr lang="en-US" sz="2000" dirty="0"/>
              <a:t>Data spanning four quarters in 2018 and contains basic hard drive information and 50 different S.M.A.R.T. statistics.</a:t>
            </a:r>
          </a:p>
          <a:p>
            <a:r>
              <a:rPr lang="en-US" sz="2000" dirty="0"/>
              <a:t>Each row represents a daily snapshot of one hard drive.</a:t>
            </a:r>
          </a:p>
          <a:p>
            <a:pPr marL="0" indent="0">
              <a:buNone/>
            </a:pPr>
            <a:endParaRPr lang="en-US" sz="2000" dirty="0"/>
          </a:p>
          <a:p>
            <a:pPr marL="0" indent="0">
              <a:buNone/>
            </a:pPr>
            <a:r>
              <a:rPr lang="en-US" sz="2000" dirty="0" err="1"/>
              <a:t>Blackblaze</a:t>
            </a:r>
            <a:r>
              <a:rPr lang="en-US" sz="2000" dirty="0"/>
              <a:t> dataset: </a:t>
            </a:r>
            <a:r>
              <a:rPr lang="en-US" sz="2000" dirty="0">
                <a:hlinkClick r:id="rId2"/>
              </a:rPr>
              <a:t>https://www.backblaze.com/b2/hard-drive-test-data.html</a:t>
            </a:r>
            <a:r>
              <a:rPr lang="en-US" sz="2000" dirty="0"/>
              <a:t> </a:t>
            </a:r>
          </a:p>
          <a:p>
            <a:pPr marL="0" indent="0">
              <a:buNone/>
            </a:pPr>
            <a:r>
              <a:rPr lang="en-GB" sz="2000" dirty="0"/>
              <a:t>Kaggle link: </a:t>
            </a:r>
            <a:r>
              <a:rPr lang="en-GB" sz="2000" dirty="0">
                <a:hlinkClick r:id="rId3"/>
              </a:rPr>
              <a:t>https://www.kaggle.com/backblaze/hard-drive-test-data/home</a:t>
            </a:r>
            <a:r>
              <a:rPr lang="en-GB" sz="2000" dirty="0"/>
              <a:t> </a:t>
            </a:r>
            <a:endParaRPr lang="en-US" sz="2000" dirty="0">
              <a:effectLst/>
            </a:endParaRPr>
          </a:p>
        </p:txBody>
      </p:sp>
    </p:spTree>
    <p:extLst>
      <p:ext uri="{BB962C8B-B14F-4D97-AF65-F5344CB8AC3E}">
        <p14:creationId xmlns:p14="http://schemas.microsoft.com/office/powerpoint/2010/main" val="921796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C1D4-AFA6-4BCB-848A-AEAF5EF18A83}"/>
              </a:ext>
            </a:extLst>
          </p:cNvPr>
          <p:cNvSpPr>
            <a:spLocks noGrp="1"/>
          </p:cNvSpPr>
          <p:nvPr>
            <p:ph type="title"/>
          </p:nvPr>
        </p:nvSpPr>
        <p:spPr/>
        <p:txBody>
          <a:bodyPr/>
          <a:lstStyle/>
          <a:p>
            <a:r>
              <a:rPr lang="en-SG" dirty="0"/>
              <a:t>Evolving S.M.A.R.T. Metrics</a:t>
            </a:r>
            <a:endParaRPr lang="en-GB" dirty="0"/>
          </a:p>
        </p:txBody>
      </p:sp>
      <p:sp>
        <p:nvSpPr>
          <p:cNvPr id="3" name="Content Placeholder 2">
            <a:extLst>
              <a:ext uri="{FF2B5EF4-FFF2-40B4-BE49-F238E27FC236}">
                <a16:creationId xmlns:a16="http://schemas.microsoft.com/office/drawing/2014/main" id="{9A848E6D-AA62-476B-978E-A2171803D613}"/>
              </a:ext>
            </a:extLst>
          </p:cNvPr>
          <p:cNvSpPr>
            <a:spLocks noGrp="1"/>
          </p:cNvSpPr>
          <p:nvPr>
            <p:ph idx="1"/>
          </p:nvPr>
        </p:nvSpPr>
        <p:spPr>
          <a:xfrm>
            <a:off x="838200" y="1557177"/>
            <a:ext cx="10515600" cy="4351338"/>
          </a:xfrm>
        </p:spPr>
        <p:txBody>
          <a:bodyPr>
            <a:normAutofit/>
          </a:bodyPr>
          <a:lstStyle/>
          <a:p>
            <a:r>
              <a:rPr lang="en-US" sz="2000" dirty="0"/>
              <a:t>2015-2017 SMART Stats – 90 columns of data, that are the Raw and Normalized values for 45 different SMART stats as reported by the given drive. Each value is the number reported by the drive.</a:t>
            </a:r>
          </a:p>
          <a:p>
            <a:r>
              <a:rPr lang="en-US" sz="2000" dirty="0"/>
              <a:t>2018 (Q1) SMART Stats – 100 columns of data, that are the Raw and Normalized values for 50 different SMART stats as reported by the given drive. Each value is the number reported by the drive.</a:t>
            </a:r>
          </a:p>
          <a:p>
            <a:r>
              <a:rPr lang="en-US" sz="2000" dirty="0"/>
              <a:t>2018 (Q2) SMART Stats – 104 columns of data, that are the Raw and Normalized values for 52 different SMART stats as reported by the given drive. Each value is the number reported by the drive.</a:t>
            </a:r>
          </a:p>
          <a:p>
            <a:r>
              <a:rPr lang="en-US" sz="2000" dirty="0"/>
              <a:t>2018 (Q4) SMART Stats – 124 columns of data, that are the Raw and Normalized values for 62 different SMART stats as reported by the given drive. Each value is the number reported by the drive.</a:t>
            </a:r>
            <a:endParaRPr lang="en-GB" sz="2000" dirty="0"/>
          </a:p>
        </p:txBody>
      </p:sp>
      <p:sp>
        <p:nvSpPr>
          <p:cNvPr id="5" name="Rectangle 4">
            <a:extLst>
              <a:ext uri="{FF2B5EF4-FFF2-40B4-BE49-F238E27FC236}">
                <a16:creationId xmlns:a16="http://schemas.microsoft.com/office/drawing/2014/main" id="{718FF056-FE34-4A01-A42F-81E0FF5FC57F}"/>
              </a:ext>
            </a:extLst>
          </p:cNvPr>
          <p:cNvSpPr/>
          <p:nvPr/>
        </p:nvSpPr>
        <p:spPr>
          <a:xfrm>
            <a:off x="838200" y="5572847"/>
            <a:ext cx="10515600" cy="1077218"/>
          </a:xfrm>
          <a:prstGeom prst="rect">
            <a:avLst/>
          </a:prstGeom>
        </p:spPr>
        <p:txBody>
          <a:bodyPr wrap="square">
            <a:spAutoFit/>
          </a:bodyPr>
          <a:lstStyle/>
          <a:p>
            <a:r>
              <a:rPr lang="en-GB" sz="1600" dirty="0">
                <a:hlinkClick r:id="rId2"/>
              </a:rPr>
              <a:t>https://en.wikipedia.org/wiki/S.M.A.R.T</a:t>
            </a:r>
            <a:r>
              <a:rPr lang="en-GB" sz="1600" dirty="0"/>
              <a:t>. </a:t>
            </a:r>
            <a:r>
              <a:rPr lang="en-US" sz="1600" dirty="0"/>
              <a:t>S.M.A.R.T. (Self-Monitoring, Analysis and Reporting Technology; often written as SMART) is a monitoring system included in computer hard disk drives (HDDs), solid-state drives (SSDs) and eMMC drives. Its primary function is to detect and report various indicators of drive reliability with the intent of anticipating imminent hardware failures. </a:t>
            </a:r>
            <a:endParaRPr lang="en-GB" sz="1600" dirty="0"/>
          </a:p>
        </p:txBody>
      </p:sp>
    </p:spTree>
    <p:extLst>
      <p:ext uri="{BB962C8B-B14F-4D97-AF65-F5344CB8AC3E}">
        <p14:creationId xmlns:p14="http://schemas.microsoft.com/office/powerpoint/2010/main" val="88794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B4098-5768-474B-87D5-5D9D2B2BF4C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Selection of HDD Brand</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close up of text on a white background&#10;&#10;Description generated with very high confidence">
            <a:extLst>
              <a:ext uri="{FF2B5EF4-FFF2-40B4-BE49-F238E27FC236}">
                <a16:creationId xmlns:a16="http://schemas.microsoft.com/office/drawing/2014/main" id="{45F0F378-9C68-49AA-A483-C0EC45FE4733}"/>
              </a:ext>
            </a:extLst>
          </p:cNvPr>
          <p:cNvPicPr>
            <a:picLocks noGrp="1" noChangeAspect="1"/>
          </p:cNvPicPr>
          <p:nvPr>
            <p:ph idx="1"/>
          </p:nvPr>
        </p:nvPicPr>
        <p:blipFill>
          <a:blip r:embed="rId2"/>
          <a:stretch>
            <a:fillRect/>
          </a:stretch>
        </p:blipFill>
        <p:spPr>
          <a:xfrm>
            <a:off x="6677637" y="3563548"/>
            <a:ext cx="3309987" cy="2871413"/>
          </a:xfrm>
          <a:prstGeom prst="rect">
            <a:avLst/>
          </a:prstGeom>
        </p:spPr>
      </p:pic>
      <p:sp>
        <p:nvSpPr>
          <p:cNvPr id="5" name="Rectangle 4">
            <a:extLst>
              <a:ext uri="{FF2B5EF4-FFF2-40B4-BE49-F238E27FC236}">
                <a16:creationId xmlns:a16="http://schemas.microsoft.com/office/drawing/2014/main" id="{E90976F5-C7E2-4DEC-AAFB-8F8DA99B6D43}"/>
              </a:ext>
            </a:extLst>
          </p:cNvPr>
          <p:cNvSpPr/>
          <p:nvPr/>
        </p:nvSpPr>
        <p:spPr>
          <a:xfrm>
            <a:off x="6677637" y="4555222"/>
            <a:ext cx="3179427" cy="192947"/>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TextBox 5">
            <a:extLst>
              <a:ext uri="{FF2B5EF4-FFF2-40B4-BE49-F238E27FC236}">
                <a16:creationId xmlns:a16="http://schemas.microsoft.com/office/drawing/2014/main" id="{510AA70A-FD18-4670-9848-702325B58BA4}"/>
              </a:ext>
            </a:extLst>
          </p:cNvPr>
          <p:cNvSpPr txBox="1"/>
          <p:nvPr/>
        </p:nvSpPr>
        <p:spPr>
          <a:xfrm>
            <a:off x="10557108" y="4828587"/>
            <a:ext cx="902811" cy="307777"/>
          </a:xfrm>
          <a:prstGeom prst="rect">
            <a:avLst/>
          </a:prstGeom>
          <a:noFill/>
        </p:spPr>
        <p:txBody>
          <a:bodyPr wrap="none" rtlCol="0">
            <a:spAutoFit/>
          </a:bodyPr>
          <a:lstStyle/>
          <a:p>
            <a:r>
              <a:rPr lang="en-SG" sz="1400" dirty="0"/>
              <a:t>2018 only</a:t>
            </a:r>
            <a:endParaRPr lang="en-GB" sz="1400" dirty="0"/>
          </a:p>
        </p:txBody>
      </p:sp>
      <p:pic>
        <p:nvPicPr>
          <p:cNvPr id="12" name="Picture 11">
            <a:extLst>
              <a:ext uri="{FF2B5EF4-FFF2-40B4-BE49-F238E27FC236}">
                <a16:creationId xmlns:a16="http://schemas.microsoft.com/office/drawing/2014/main" id="{EECF790E-4E43-4A65-A591-C522C1D4E14C}"/>
              </a:ext>
            </a:extLst>
          </p:cNvPr>
          <p:cNvPicPr>
            <a:picLocks noChangeAspect="1"/>
          </p:cNvPicPr>
          <p:nvPr/>
        </p:nvPicPr>
        <p:blipFill>
          <a:blip r:embed="rId3"/>
          <a:stretch>
            <a:fillRect/>
          </a:stretch>
        </p:blipFill>
        <p:spPr>
          <a:xfrm>
            <a:off x="6563652" y="641196"/>
            <a:ext cx="3423972" cy="2871413"/>
          </a:xfrm>
          <a:prstGeom prst="rect">
            <a:avLst/>
          </a:prstGeom>
        </p:spPr>
      </p:pic>
      <p:sp>
        <p:nvSpPr>
          <p:cNvPr id="13" name="TextBox 12">
            <a:extLst>
              <a:ext uri="{FF2B5EF4-FFF2-40B4-BE49-F238E27FC236}">
                <a16:creationId xmlns:a16="http://schemas.microsoft.com/office/drawing/2014/main" id="{EFFAA270-DAA3-4939-B455-6ABEB7256B8C}"/>
              </a:ext>
            </a:extLst>
          </p:cNvPr>
          <p:cNvSpPr txBox="1"/>
          <p:nvPr/>
        </p:nvSpPr>
        <p:spPr>
          <a:xfrm>
            <a:off x="10307040" y="1858746"/>
            <a:ext cx="1402948" cy="307777"/>
          </a:xfrm>
          <a:prstGeom prst="rect">
            <a:avLst/>
          </a:prstGeom>
          <a:noFill/>
        </p:spPr>
        <p:txBody>
          <a:bodyPr wrap="none" rtlCol="0">
            <a:spAutoFit/>
          </a:bodyPr>
          <a:lstStyle/>
          <a:p>
            <a:r>
              <a:rPr lang="en-SG" sz="1400" dirty="0"/>
              <a:t>2013 - 2017 only</a:t>
            </a:r>
            <a:endParaRPr lang="en-GB" sz="1400" dirty="0"/>
          </a:p>
        </p:txBody>
      </p:sp>
      <p:sp>
        <p:nvSpPr>
          <p:cNvPr id="15" name="Rectangle 14">
            <a:extLst>
              <a:ext uri="{FF2B5EF4-FFF2-40B4-BE49-F238E27FC236}">
                <a16:creationId xmlns:a16="http://schemas.microsoft.com/office/drawing/2014/main" id="{09E7A6A1-96E1-42BA-BA4E-217751677584}"/>
              </a:ext>
            </a:extLst>
          </p:cNvPr>
          <p:cNvSpPr/>
          <p:nvPr/>
        </p:nvSpPr>
        <p:spPr>
          <a:xfrm>
            <a:off x="6572042" y="2358190"/>
            <a:ext cx="3293412" cy="158508"/>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27890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2A80-4171-4D8E-A5F3-2D39D67F0EEE}"/>
              </a:ext>
            </a:extLst>
          </p:cNvPr>
          <p:cNvSpPr>
            <a:spLocks noGrp="1"/>
          </p:cNvSpPr>
          <p:nvPr>
            <p:ph type="title"/>
          </p:nvPr>
        </p:nvSpPr>
        <p:spPr/>
        <p:txBody>
          <a:bodyPr/>
          <a:lstStyle/>
          <a:p>
            <a:r>
              <a:rPr lang="en-SG" dirty="0"/>
              <a:t>Why S.M.A.R.T. Metrics?</a:t>
            </a:r>
            <a:endParaRPr lang="en-GB" dirty="0"/>
          </a:p>
        </p:txBody>
      </p:sp>
      <p:sp>
        <p:nvSpPr>
          <p:cNvPr id="3" name="Content Placeholder 2">
            <a:extLst>
              <a:ext uri="{FF2B5EF4-FFF2-40B4-BE49-F238E27FC236}">
                <a16:creationId xmlns:a16="http://schemas.microsoft.com/office/drawing/2014/main" id="{52B9A847-95ED-435E-8455-BD3813789506}"/>
              </a:ext>
            </a:extLst>
          </p:cNvPr>
          <p:cNvSpPr>
            <a:spLocks noGrp="1"/>
          </p:cNvSpPr>
          <p:nvPr>
            <p:ph idx="1"/>
          </p:nvPr>
        </p:nvSpPr>
        <p:spPr/>
        <p:txBody>
          <a:bodyPr>
            <a:normAutofit/>
          </a:bodyPr>
          <a:lstStyle/>
          <a:p>
            <a:r>
              <a:rPr lang="en-US" sz="1800" dirty="0"/>
              <a:t>SMART monitors the performance of a hard drive in real time. Analysis of collected data and evaluation of each characteristic in two groups takes place inside the system every second:</a:t>
            </a:r>
          </a:p>
          <a:p>
            <a:pPr lvl="1"/>
            <a:r>
              <a:rPr lang="en-US" sz="1800" dirty="0"/>
              <a:t>Signs of storage device normal wearing (the number of cycles, heads movements, spindle hub rotations) device current status (the number of errors and the time of searching for a track, the elevation of heads above the drive, the total number of active sectors)</a:t>
            </a:r>
          </a:p>
          <a:p>
            <a:pPr lvl="1"/>
            <a:r>
              <a:rPr lang="en-US" sz="1800" dirty="0"/>
              <a:t>Performance assessments typically are in the range from 0 to 100. The higher is the number, the better is the performance of a data storage device in this particular characteristic. A low number indicates a high probability of future failure. </a:t>
            </a:r>
            <a:r>
              <a:rPr lang="en-US" sz="1800" dirty="0">
                <a:hlinkClick r:id="rId2"/>
              </a:rPr>
              <a:t>https://howtorecover.me/best-programs-read-smart-attributes-hdd</a:t>
            </a:r>
            <a:r>
              <a:rPr lang="en-US" sz="1800" dirty="0"/>
              <a:t> </a:t>
            </a:r>
          </a:p>
          <a:p>
            <a:pPr marL="0" indent="0">
              <a:buNone/>
            </a:pPr>
            <a:endParaRPr lang="en-US" sz="1800" dirty="0"/>
          </a:p>
          <a:p>
            <a:r>
              <a:rPr lang="en-US" sz="1800" dirty="0"/>
              <a:t>If the S.M.A.R.T. status </a:t>
            </a:r>
            <a:r>
              <a:rPr lang="en-US" sz="1800" u="sng" dirty="0"/>
              <a:t>indicates that you have an error, it does not necessarily mean that your hard drive is going to fail immediately</a:t>
            </a:r>
            <a:r>
              <a:rPr lang="en-US" sz="1800" dirty="0"/>
              <a:t>.  However, if there’s a S.M.A.R.T. error, it would be wise to assume that your hard drive is in the process of failing.  A complete failure could come in a few minutes, a few months, or—in some cases—even a few years. </a:t>
            </a:r>
            <a:r>
              <a:rPr lang="en-GB" sz="1800" dirty="0">
                <a:hlinkClick r:id="rId3"/>
              </a:rPr>
              <a:t>https://www.howtogeek.com/134735/how-to-see-if-your-hard-drive-is-dying/</a:t>
            </a:r>
            <a:r>
              <a:rPr lang="en-GB" sz="1800" dirty="0"/>
              <a:t> </a:t>
            </a:r>
          </a:p>
        </p:txBody>
      </p:sp>
    </p:spTree>
    <p:extLst>
      <p:ext uri="{BB962C8B-B14F-4D97-AF65-F5344CB8AC3E}">
        <p14:creationId xmlns:p14="http://schemas.microsoft.com/office/powerpoint/2010/main" val="266450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36F9E-BD5B-4B35-B2E9-9DB21974032D}"/>
              </a:ext>
            </a:extLst>
          </p:cNvPr>
          <p:cNvSpPr>
            <a:spLocks noGrp="1"/>
          </p:cNvSpPr>
          <p:nvPr>
            <p:ph type="title"/>
          </p:nvPr>
        </p:nvSpPr>
        <p:spPr/>
        <p:txBody>
          <a:bodyPr/>
          <a:lstStyle/>
          <a:p>
            <a:r>
              <a:rPr lang="en-SG" dirty="0"/>
              <a:t>Metadata</a:t>
            </a:r>
            <a:endParaRPr lang="en-GB" dirty="0"/>
          </a:p>
        </p:txBody>
      </p:sp>
      <p:sp>
        <p:nvSpPr>
          <p:cNvPr id="3" name="Content Placeholder 2">
            <a:extLst>
              <a:ext uri="{FF2B5EF4-FFF2-40B4-BE49-F238E27FC236}">
                <a16:creationId xmlns:a16="http://schemas.microsoft.com/office/drawing/2014/main" id="{775E3183-CBF8-4A56-B7C7-CACDC802219C}"/>
              </a:ext>
            </a:extLst>
          </p:cNvPr>
          <p:cNvSpPr>
            <a:spLocks noGrp="1"/>
          </p:cNvSpPr>
          <p:nvPr>
            <p:ph idx="1"/>
          </p:nvPr>
        </p:nvSpPr>
        <p:spPr/>
        <p:txBody>
          <a:bodyPr>
            <a:normAutofit/>
          </a:bodyPr>
          <a:lstStyle/>
          <a:p>
            <a:r>
              <a:rPr lang="en-US" sz="2000" b="1" dirty="0"/>
              <a:t>date</a:t>
            </a:r>
            <a:r>
              <a:rPr lang="en-US" sz="2000" dirty="0"/>
              <a:t>: Date in </a:t>
            </a:r>
            <a:r>
              <a:rPr lang="en-US" sz="2000" dirty="0" err="1"/>
              <a:t>yyyy</a:t>
            </a:r>
            <a:r>
              <a:rPr lang="en-US" sz="2000" dirty="0"/>
              <a:t>-mm-dd format</a:t>
            </a:r>
          </a:p>
          <a:p>
            <a:r>
              <a:rPr lang="en-US" sz="2000" b="1" dirty="0" err="1"/>
              <a:t>serial_number</a:t>
            </a:r>
            <a:r>
              <a:rPr lang="en-US" sz="2000" dirty="0"/>
              <a:t>: Manufacturer-assigned serial number of the drive</a:t>
            </a:r>
          </a:p>
          <a:p>
            <a:r>
              <a:rPr lang="en-US" sz="2000" b="1" dirty="0"/>
              <a:t>model</a:t>
            </a:r>
            <a:r>
              <a:rPr lang="en-US" sz="2000" dirty="0"/>
              <a:t>: Manufacturer-assigned model number of the drive</a:t>
            </a:r>
          </a:p>
          <a:p>
            <a:r>
              <a:rPr lang="en-US" sz="2000" b="1" dirty="0" err="1"/>
              <a:t>capacity_bytes</a:t>
            </a:r>
            <a:r>
              <a:rPr lang="en-US" sz="2000" dirty="0"/>
              <a:t>: Drive capacity in bytes</a:t>
            </a:r>
          </a:p>
          <a:p>
            <a:r>
              <a:rPr lang="en-US" sz="2000" b="1" dirty="0"/>
              <a:t>failure</a:t>
            </a:r>
            <a:r>
              <a:rPr lang="en-US" sz="2000" dirty="0"/>
              <a:t>: Contains a “0” if the drive is OK. Contains a “1” if this is the last day the drive was operational before failing</a:t>
            </a:r>
          </a:p>
          <a:p>
            <a:r>
              <a:rPr lang="en-US" sz="2000" b="1" dirty="0"/>
              <a:t>variables that begin with 'smart'</a:t>
            </a:r>
            <a:r>
              <a:rPr lang="en-US" sz="2000" dirty="0"/>
              <a:t>: Raw and Normalized values for 50 different SMART stats as reported by the given drive</a:t>
            </a:r>
          </a:p>
          <a:p>
            <a:r>
              <a:rPr lang="en-US" sz="2000" dirty="0"/>
              <a:t>The chosen objective is to </a:t>
            </a:r>
            <a:r>
              <a:rPr lang="en-US" sz="2000" b="1" dirty="0"/>
              <a:t>classify whether a hard drive will fail or not</a:t>
            </a:r>
            <a:endParaRPr lang="en-US" sz="2000" dirty="0">
              <a:effectLst/>
            </a:endParaRPr>
          </a:p>
        </p:txBody>
      </p:sp>
    </p:spTree>
    <p:extLst>
      <p:ext uri="{BB962C8B-B14F-4D97-AF65-F5344CB8AC3E}">
        <p14:creationId xmlns:p14="http://schemas.microsoft.com/office/powerpoint/2010/main" val="311165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DB1F-27C6-4E18-95BD-D92123095089}"/>
              </a:ext>
            </a:extLst>
          </p:cNvPr>
          <p:cNvSpPr>
            <a:spLocks noGrp="1"/>
          </p:cNvSpPr>
          <p:nvPr>
            <p:ph type="title"/>
          </p:nvPr>
        </p:nvSpPr>
        <p:spPr>
          <a:xfrm>
            <a:off x="838200" y="365125"/>
            <a:ext cx="10515600" cy="1325563"/>
          </a:xfrm>
        </p:spPr>
        <p:txBody>
          <a:bodyPr>
            <a:normAutofit/>
          </a:bodyPr>
          <a:lstStyle/>
          <a:p>
            <a:r>
              <a:rPr lang="en-SG" dirty="0"/>
              <a:t>Dataset Pre-processing</a:t>
            </a:r>
            <a:endParaRPr lang="en-GB" dirty="0"/>
          </a:p>
        </p:txBody>
      </p:sp>
      <p:sp>
        <p:nvSpPr>
          <p:cNvPr id="3" name="Content Placeholder 2">
            <a:extLst>
              <a:ext uri="{FF2B5EF4-FFF2-40B4-BE49-F238E27FC236}">
                <a16:creationId xmlns:a16="http://schemas.microsoft.com/office/drawing/2014/main" id="{5C87D777-3A28-4BC9-BC44-37A5D221382E}"/>
              </a:ext>
            </a:extLst>
          </p:cNvPr>
          <p:cNvSpPr>
            <a:spLocks noGrp="1"/>
          </p:cNvSpPr>
          <p:nvPr>
            <p:ph idx="1"/>
          </p:nvPr>
        </p:nvSpPr>
        <p:spPr>
          <a:xfrm>
            <a:off x="838199" y="1690688"/>
            <a:ext cx="10515599" cy="4486275"/>
          </a:xfrm>
        </p:spPr>
        <p:txBody>
          <a:bodyPr>
            <a:normAutofit fontScale="92500" lnSpcReduction="20000"/>
          </a:bodyPr>
          <a:lstStyle/>
          <a:p>
            <a:r>
              <a:rPr lang="en-SG" sz="2000" dirty="0"/>
              <a:t>9,992,362 unique rows from 32,164 unique hard drives (2018 Q1,Q2,Q3,Q4)</a:t>
            </a:r>
            <a:endParaRPr lang="en-US" sz="2000" dirty="0"/>
          </a:p>
          <a:p>
            <a:pPr marL="0" indent="0">
              <a:buNone/>
            </a:pPr>
            <a:endParaRPr lang="en-US" sz="2000" dirty="0"/>
          </a:p>
          <a:p>
            <a:r>
              <a:rPr lang="en-US" sz="2000" dirty="0"/>
              <a:t>After removing columns and rows with NA (thresh=999999), we end up with (9992205, 21) features and 1 target</a:t>
            </a:r>
          </a:p>
          <a:p>
            <a:pPr marL="0" indent="0">
              <a:buNone/>
            </a:pPr>
            <a:endParaRPr lang="en-US" sz="2000" dirty="0"/>
          </a:p>
          <a:p>
            <a:r>
              <a:rPr lang="en-US" sz="2000" dirty="0"/>
              <a:t>For phase -1 we </a:t>
            </a:r>
            <a:r>
              <a:rPr lang="en-US" sz="2000" b="1" dirty="0"/>
              <a:t>remove duplicates and retain one record </a:t>
            </a:r>
            <a:r>
              <a:rPr lang="en-US" sz="2000" dirty="0"/>
              <a:t>per serial number</a:t>
            </a:r>
          </a:p>
          <a:p>
            <a:pPr marL="0" indent="0">
              <a:buNone/>
            </a:pPr>
            <a:endParaRPr lang="en-US" sz="2000" dirty="0"/>
          </a:p>
          <a:p>
            <a:r>
              <a:rPr lang="en-US" sz="2000" dirty="0"/>
              <a:t>Per Class distribution:</a:t>
            </a:r>
          </a:p>
          <a:p>
            <a:pPr lvl="1"/>
            <a:r>
              <a:rPr lang="en-US" sz="2000" dirty="0"/>
              <a:t>0 class – 31583</a:t>
            </a:r>
          </a:p>
          <a:p>
            <a:pPr lvl="1"/>
            <a:r>
              <a:rPr lang="en-US" sz="2000" dirty="0"/>
              <a:t>1 class – 581</a:t>
            </a:r>
          </a:p>
          <a:p>
            <a:pPr marL="0" indent="0">
              <a:buNone/>
            </a:pPr>
            <a:endParaRPr lang="en-US" sz="2000" dirty="0"/>
          </a:p>
          <a:p>
            <a:r>
              <a:rPr lang="en-US" sz="2000" dirty="0"/>
              <a:t>Split train and test – 50-50 with </a:t>
            </a:r>
            <a:r>
              <a:rPr lang="en-US" sz="2000" b="1" dirty="0"/>
              <a:t>stratified sampling</a:t>
            </a:r>
            <a:r>
              <a:rPr lang="en-US" sz="2000" dirty="0"/>
              <a:t> (16082 samples per file)</a:t>
            </a:r>
          </a:p>
          <a:p>
            <a:pPr marL="0" indent="0">
              <a:buNone/>
            </a:pPr>
            <a:endParaRPr lang="en-US" sz="2000" dirty="0"/>
          </a:p>
          <a:p>
            <a:r>
              <a:rPr lang="en-US" sz="2000" dirty="0"/>
              <a:t>Apply Z-score (</a:t>
            </a:r>
            <a:r>
              <a:rPr lang="en-US" sz="2000" b="1" dirty="0"/>
              <a:t>Standard scaling</a:t>
            </a:r>
            <a:r>
              <a:rPr lang="en-US" sz="2000" dirty="0"/>
              <a:t>) to fit the training set and transform the test set</a:t>
            </a:r>
            <a:endParaRPr lang="en-SG" sz="2000" dirty="0"/>
          </a:p>
        </p:txBody>
      </p:sp>
    </p:spTree>
    <p:extLst>
      <p:ext uri="{BB962C8B-B14F-4D97-AF65-F5344CB8AC3E}">
        <p14:creationId xmlns:p14="http://schemas.microsoft.com/office/powerpoint/2010/main" val="273503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FC50-637B-4BDE-AC2D-98F17304E2DB}"/>
              </a:ext>
            </a:extLst>
          </p:cNvPr>
          <p:cNvSpPr>
            <a:spLocks noGrp="1"/>
          </p:cNvSpPr>
          <p:nvPr>
            <p:ph type="title"/>
          </p:nvPr>
        </p:nvSpPr>
        <p:spPr/>
        <p:txBody>
          <a:bodyPr/>
          <a:lstStyle/>
          <a:p>
            <a:r>
              <a:rPr lang="en-SG" dirty="0"/>
              <a:t>Data Understanding – Correlation Analysis</a:t>
            </a:r>
            <a:endParaRPr lang="en-GB" dirty="0"/>
          </a:p>
        </p:txBody>
      </p:sp>
      <p:pic>
        <p:nvPicPr>
          <p:cNvPr id="8" name="Picture 7">
            <a:extLst>
              <a:ext uri="{FF2B5EF4-FFF2-40B4-BE49-F238E27FC236}">
                <a16:creationId xmlns:a16="http://schemas.microsoft.com/office/drawing/2014/main" id="{3B81BC56-F9D8-4B7B-A91D-E6C253A66094}"/>
              </a:ext>
            </a:extLst>
          </p:cNvPr>
          <p:cNvPicPr/>
          <p:nvPr/>
        </p:nvPicPr>
        <p:blipFill rotWithShape="1">
          <a:blip r:embed="rId2">
            <a:extLst>
              <a:ext uri="{28A0092B-C50C-407E-A947-70E740481C1C}">
                <a14:useLocalDpi xmlns:a14="http://schemas.microsoft.com/office/drawing/2010/main" val="0"/>
              </a:ext>
            </a:extLst>
          </a:blip>
          <a:srcRect t="5414" b="579"/>
          <a:stretch/>
        </p:blipFill>
        <p:spPr bwMode="auto">
          <a:xfrm>
            <a:off x="424408" y="1526797"/>
            <a:ext cx="6068671" cy="4966078"/>
          </a:xfrm>
          <a:prstGeom prst="rect">
            <a:avLst/>
          </a:prstGeom>
          <a:noFill/>
          <a:ln>
            <a:no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1A249927-1712-4AA6-8A07-DD8F6DE3C931}"/>
              </a:ext>
            </a:extLst>
          </p:cNvPr>
          <p:cNvSpPr/>
          <p:nvPr/>
        </p:nvSpPr>
        <p:spPr>
          <a:xfrm>
            <a:off x="6316908" y="1526797"/>
            <a:ext cx="5754849" cy="4801314"/>
          </a:xfrm>
          <a:prstGeom prst="rect">
            <a:avLst/>
          </a:prstGeom>
        </p:spPr>
        <p:txBody>
          <a:bodyPr wrap="square">
            <a:spAutoFit/>
          </a:bodyPr>
          <a:lstStyle/>
          <a:p>
            <a:pPr marL="342900" lvl="0" indent="-342900" algn="just" fontAlgn="base">
              <a:spcAft>
                <a:spcPts val="0"/>
              </a:spcAft>
              <a:buFont typeface="Symbol" panose="05050102010706020507" pitchFamily="18" charset="2"/>
              <a:buChar char=""/>
            </a:pPr>
            <a:r>
              <a:rPr lang="en-US" dirty="0">
                <a:ea typeface="Times New Roman" panose="02020603050405020304" pitchFamily="18" charset="0"/>
                <a:cs typeface="Times New Roman" panose="02020603050405020304" pitchFamily="18" charset="0"/>
              </a:rPr>
              <a:t>SMART 4 and 192 exhibit </a:t>
            </a:r>
            <a:r>
              <a:rPr lang="en-US" u="sng" dirty="0">
                <a:ea typeface="Times New Roman" panose="02020603050405020304" pitchFamily="18" charset="0"/>
                <a:cs typeface="Times New Roman" panose="02020603050405020304" pitchFamily="18" charset="0"/>
              </a:rPr>
              <a:t>high correlation </a:t>
            </a:r>
            <a:r>
              <a:rPr lang="en-US" dirty="0">
                <a:ea typeface="Times New Roman" panose="02020603050405020304" pitchFamily="18" charset="0"/>
                <a:cs typeface="Times New Roman" panose="02020603050405020304" pitchFamily="18" charset="0"/>
              </a:rPr>
              <a:t>as they relate to the number of cycles on start after shutdown. 192 captures power off cycles and is complemented by 4 which increments the value on startup. </a:t>
            </a:r>
            <a:endParaRPr lang="en-GB" dirty="0">
              <a:ea typeface="Times New Roman" panose="02020603050405020304" pitchFamily="18" charset="0"/>
            </a:endParaRPr>
          </a:p>
          <a:p>
            <a:pPr lvl="0" algn="just" fontAlgn="base">
              <a:spcAft>
                <a:spcPts val="0"/>
              </a:spcAft>
            </a:pPr>
            <a:endParaRPr lang="en-US" dirty="0">
              <a:ea typeface="Times New Roman" panose="02020603050405020304" pitchFamily="18" charset="0"/>
              <a:cs typeface="Times New Roman" panose="02020603050405020304" pitchFamily="18" charset="0"/>
            </a:endParaRPr>
          </a:p>
          <a:p>
            <a:pPr marL="342900" lvl="0" indent="-342900" algn="just" fontAlgn="base">
              <a:spcAft>
                <a:spcPts val="0"/>
              </a:spcAft>
              <a:buFont typeface="Symbol" panose="05050102010706020507" pitchFamily="18" charset="2"/>
              <a:buChar char=""/>
            </a:pPr>
            <a:r>
              <a:rPr lang="en-US" dirty="0">
                <a:ea typeface="Times New Roman" panose="02020603050405020304" pitchFamily="18" charset="0"/>
                <a:cs typeface="Times New Roman" panose="02020603050405020304" pitchFamily="18" charset="0"/>
              </a:rPr>
              <a:t>SMART 190 and 194 deal with temperature, hence </a:t>
            </a:r>
            <a:r>
              <a:rPr lang="en-US" u="sng" dirty="0">
                <a:ea typeface="Times New Roman" panose="02020603050405020304" pitchFamily="18" charset="0"/>
                <a:cs typeface="Times New Roman" panose="02020603050405020304" pitchFamily="18" charset="0"/>
              </a:rPr>
              <a:t>highly correlated</a:t>
            </a:r>
            <a:r>
              <a:rPr lang="en-US" dirty="0">
                <a:ea typeface="Times New Roman" panose="02020603050405020304" pitchFamily="18" charset="0"/>
                <a:cs typeface="Times New Roman" panose="02020603050405020304" pitchFamily="18" charset="0"/>
              </a:rPr>
              <a:t>.</a:t>
            </a:r>
            <a:endParaRPr lang="en-GB" dirty="0">
              <a:ea typeface="Times New Roman" panose="02020603050405020304" pitchFamily="18" charset="0"/>
            </a:endParaRPr>
          </a:p>
          <a:p>
            <a:pPr lvl="0" algn="just" fontAlgn="base">
              <a:spcAft>
                <a:spcPts val="0"/>
              </a:spcAft>
            </a:pPr>
            <a:endParaRPr lang="en-US" dirty="0">
              <a:ea typeface="Times New Roman" panose="02020603050405020304" pitchFamily="18" charset="0"/>
              <a:cs typeface="Times New Roman" panose="02020603050405020304" pitchFamily="18" charset="0"/>
            </a:endParaRPr>
          </a:p>
          <a:p>
            <a:pPr marL="342900" lvl="0" indent="-342900" algn="just" fontAlgn="base">
              <a:spcAft>
                <a:spcPts val="0"/>
              </a:spcAft>
              <a:buFont typeface="Symbol" panose="05050102010706020507" pitchFamily="18" charset="2"/>
              <a:buChar char=""/>
            </a:pPr>
            <a:r>
              <a:rPr lang="en-US" dirty="0">
                <a:ea typeface="Times New Roman" panose="02020603050405020304" pitchFamily="18" charset="0"/>
                <a:cs typeface="Times New Roman" panose="02020603050405020304" pitchFamily="18" charset="0"/>
              </a:rPr>
              <a:t>SMART 197 and 198 exhibit </a:t>
            </a:r>
            <a:r>
              <a:rPr lang="en-US" u="sng" dirty="0">
                <a:ea typeface="Times New Roman" panose="02020603050405020304" pitchFamily="18" charset="0"/>
                <a:cs typeface="Times New Roman" panose="02020603050405020304" pitchFamily="18" charset="0"/>
              </a:rPr>
              <a:t>high correlation </a:t>
            </a:r>
            <a:r>
              <a:rPr lang="en-US" dirty="0">
                <a:ea typeface="Times New Roman" panose="02020603050405020304" pitchFamily="18" charset="0"/>
                <a:cs typeface="Times New Roman" panose="02020603050405020304" pitchFamily="18" charset="0"/>
              </a:rPr>
              <a:t>because 197 defines unstable sectors due to read errors and 198 gives count of uncorrectable errors while read/write to a sector. </a:t>
            </a:r>
          </a:p>
          <a:p>
            <a:pPr lvl="0" algn="just" fontAlgn="base">
              <a:spcAft>
                <a:spcPts val="0"/>
              </a:spcAft>
            </a:pPr>
            <a:endParaRPr lang="en-GB" dirty="0">
              <a:ea typeface="Times New Roman" panose="02020603050405020304" pitchFamily="18" charset="0"/>
            </a:endParaRPr>
          </a:p>
          <a:p>
            <a:pPr marL="342900" lvl="0" indent="-342900" algn="just" fontAlgn="base">
              <a:spcAft>
                <a:spcPts val="0"/>
              </a:spcAft>
              <a:buFont typeface="Symbol" panose="05050102010706020507" pitchFamily="18" charset="2"/>
              <a:buChar char=""/>
            </a:pPr>
            <a:r>
              <a:rPr lang="en-US" dirty="0">
                <a:ea typeface="Times New Roman" panose="02020603050405020304" pitchFamily="18" charset="0"/>
                <a:cs typeface="Times New Roman" panose="02020603050405020304" pitchFamily="18" charset="0"/>
              </a:rPr>
              <a:t>SMART 9,12 and 242 are </a:t>
            </a:r>
            <a:r>
              <a:rPr lang="en-US" u="sng" dirty="0">
                <a:ea typeface="Times New Roman" panose="02020603050405020304" pitchFamily="18" charset="0"/>
                <a:cs typeface="Times New Roman" panose="02020603050405020304" pitchFamily="18" charset="0"/>
              </a:rPr>
              <a:t>correlated to an extent </a:t>
            </a:r>
            <a:r>
              <a:rPr lang="en-US" dirty="0">
                <a:ea typeface="Times New Roman" panose="02020603050405020304" pitchFamily="18" charset="0"/>
                <a:cs typeface="Times New Roman" panose="02020603050405020304" pitchFamily="18" charset="0"/>
              </a:rPr>
              <a:t>as they cover related features - number of hours the drive is up, count of full power on/off cycles, and the Logical Block Addresses read during the time it was up.</a:t>
            </a:r>
            <a:endParaRPr lang="en-GB" dirty="0">
              <a:ea typeface="Times New Roman" panose="02020603050405020304" pitchFamily="18" charset="0"/>
            </a:endParaRPr>
          </a:p>
        </p:txBody>
      </p:sp>
    </p:spTree>
    <p:extLst>
      <p:ext uri="{BB962C8B-B14F-4D97-AF65-F5344CB8AC3E}">
        <p14:creationId xmlns:p14="http://schemas.microsoft.com/office/powerpoint/2010/main" val="169697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FC50-637B-4BDE-AC2D-98F17304E2DB}"/>
              </a:ext>
            </a:extLst>
          </p:cNvPr>
          <p:cNvSpPr>
            <a:spLocks noGrp="1"/>
          </p:cNvSpPr>
          <p:nvPr>
            <p:ph type="title"/>
          </p:nvPr>
        </p:nvSpPr>
        <p:spPr/>
        <p:txBody>
          <a:bodyPr/>
          <a:lstStyle/>
          <a:p>
            <a:r>
              <a:rPr lang="en-SG" dirty="0"/>
              <a:t>Data Understanding – based on Wikipedia</a:t>
            </a:r>
            <a:endParaRPr lang="en-GB" dirty="0"/>
          </a:p>
        </p:txBody>
      </p:sp>
      <p:graphicFrame>
        <p:nvGraphicFramePr>
          <p:cNvPr id="9" name="Table 8">
            <a:extLst>
              <a:ext uri="{FF2B5EF4-FFF2-40B4-BE49-F238E27FC236}">
                <a16:creationId xmlns:a16="http://schemas.microsoft.com/office/drawing/2014/main" id="{20D502E1-2EA6-4F92-91D5-67D5939262FC}"/>
              </a:ext>
            </a:extLst>
          </p:cNvPr>
          <p:cNvGraphicFramePr>
            <a:graphicFrameLocks noGrp="1"/>
          </p:cNvGraphicFramePr>
          <p:nvPr>
            <p:extLst>
              <p:ext uri="{D42A27DB-BD31-4B8C-83A1-F6EECF244321}">
                <p14:modId xmlns:p14="http://schemas.microsoft.com/office/powerpoint/2010/main" val="90166572"/>
              </p:ext>
            </p:extLst>
          </p:nvPr>
        </p:nvGraphicFramePr>
        <p:xfrm>
          <a:off x="838200" y="1568742"/>
          <a:ext cx="10515600" cy="4924133"/>
        </p:xfrm>
        <a:graphic>
          <a:graphicData uri="http://schemas.openxmlformats.org/drawingml/2006/table">
            <a:tbl>
              <a:tblPr firstRow="1" firstCol="1" bandRow="1">
                <a:tableStyleId>{7E9639D4-E3E2-4D34-9284-5A2195B3D0D7}</a:tableStyleId>
              </a:tblPr>
              <a:tblGrid>
                <a:gridCol w="982766">
                  <a:extLst>
                    <a:ext uri="{9D8B030D-6E8A-4147-A177-3AD203B41FA5}">
                      <a16:colId xmlns:a16="http://schemas.microsoft.com/office/drawing/2014/main" val="3688932427"/>
                    </a:ext>
                  </a:extLst>
                </a:gridCol>
                <a:gridCol w="2306417">
                  <a:extLst>
                    <a:ext uri="{9D8B030D-6E8A-4147-A177-3AD203B41FA5}">
                      <a16:colId xmlns:a16="http://schemas.microsoft.com/office/drawing/2014/main" val="3749238535"/>
                    </a:ext>
                  </a:extLst>
                </a:gridCol>
                <a:gridCol w="3697309">
                  <a:extLst>
                    <a:ext uri="{9D8B030D-6E8A-4147-A177-3AD203B41FA5}">
                      <a16:colId xmlns:a16="http://schemas.microsoft.com/office/drawing/2014/main" val="2340089398"/>
                    </a:ext>
                  </a:extLst>
                </a:gridCol>
                <a:gridCol w="3529108">
                  <a:extLst>
                    <a:ext uri="{9D8B030D-6E8A-4147-A177-3AD203B41FA5}">
                      <a16:colId xmlns:a16="http://schemas.microsoft.com/office/drawing/2014/main" val="1311316678"/>
                    </a:ext>
                  </a:extLst>
                </a:gridCol>
              </a:tblGrid>
              <a:tr h="304021">
                <a:tc>
                  <a:txBody>
                    <a:bodyPr/>
                    <a:lstStyle/>
                    <a:p>
                      <a:pPr algn="ctr" fontAlgn="base">
                        <a:spcAft>
                          <a:spcPts val="0"/>
                        </a:spcAft>
                      </a:pPr>
                      <a:r>
                        <a:rPr lang="en-IN" sz="1100">
                          <a:effectLst/>
                        </a:rPr>
                        <a:t>SMART ID</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dirty="0">
                          <a:effectLst/>
                        </a:rPr>
                        <a:t>Attribute Name</a:t>
                      </a:r>
                      <a:endParaRPr lang="en-GB" sz="1100" dirty="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dirty="0">
                          <a:effectLst/>
                        </a:rPr>
                        <a:t>Description</a:t>
                      </a:r>
                      <a:endParaRPr lang="en-GB" sz="1100" dirty="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Comments</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877017"/>
                  </a:ext>
                </a:extLst>
              </a:tr>
              <a:tr h="522468">
                <a:tc>
                  <a:txBody>
                    <a:bodyPr/>
                    <a:lstStyle/>
                    <a:p>
                      <a:pPr algn="ctr" fontAlgn="base">
                        <a:spcAft>
                          <a:spcPts val="0"/>
                        </a:spcAft>
                      </a:pPr>
                      <a:r>
                        <a:rPr lang="en-IN" sz="1100">
                          <a:effectLst/>
                        </a:rPr>
                        <a:t>5</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Count of re-allocated sectors</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dirty="0">
                          <a:effectLst/>
                        </a:rPr>
                        <a:t>The raw value of the no. of bad sectors that were found and remapped.</a:t>
                      </a:r>
                      <a:endParaRPr lang="en-GB" sz="1100" dirty="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dirty="0">
                          <a:effectLst/>
                        </a:rPr>
                        <a:t>This metric has been used to indicate the life expectancy of the drive.</a:t>
                      </a:r>
                      <a:endParaRPr lang="en-GB" sz="1100" dirty="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9483274"/>
                  </a:ext>
                </a:extLst>
              </a:tr>
              <a:tr h="696624">
                <a:tc>
                  <a:txBody>
                    <a:bodyPr/>
                    <a:lstStyle/>
                    <a:p>
                      <a:pPr algn="ctr" fontAlgn="base">
                        <a:spcAft>
                          <a:spcPts val="0"/>
                        </a:spcAft>
                      </a:pPr>
                      <a:r>
                        <a:rPr lang="en-IN" sz="1100">
                          <a:effectLst/>
                        </a:rPr>
                        <a:t>7</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Seek Error Rate</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The raw value gives the drive’s magnetic head seek error rate.</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Different value measurements reported by different vendors. For the same vendor and model, the values should be consistent.</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8961810"/>
                  </a:ext>
                </a:extLst>
              </a:tr>
              <a:tr h="608044">
                <a:tc>
                  <a:txBody>
                    <a:bodyPr/>
                    <a:lstStyle/>
                    <a:p>
                      <a:pPr algn="ctr" fontAlgn="base">
                        <a:spcAft>
                          <a:spcPts val="0"/>
                        </a:spcAft>
                      </a:pPr>
                      <a:r>
                        <a:rPr lang="en-IN" sz="1100">
                          <a:effectLst/>
                        </a:rPr>
                        <a:t>183</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Runtime Bad Block</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The total no. of data blocks with detected and un-correctable errors occurred during regular operations.</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An indicator of drive aging and/or potential electromechanical problems</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3639196"/>
                  </a:ext>
                </a:extLst>
              </a:tr>
              <a:tr h="608044">
                <a:tc>
                  <a:txBody>
                    <a:bodyPr/>
                    <a:lstStyle/>
                    <a:p>
                      <a:pPr algn="ctr" fontAlgn="base">
                        <a:spcAft>
                          <a:spcPts val="0"/>
                        </a:spcAft>
                      </a:pPr>
                      <a:r>
                        <a:rPr lang="en-IN" sz="1100">
                          <a:effectLst/>
                        </a:rPr>
                        <a:t>184</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End-to-End error / IOEDC</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Contains the parity error count that exists in the data path to the media through the drive’s cache RAM.</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Ideal value should be low as parity errors occur when data gets corrupted during transmission.</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6897166"/>
                  </a:ext>
                </a:extLst>
              </a:tr>
              <a:tr h="348312">
                <a:tc>
                  <a:txBody>
                    <a:bodyPr/>
                    <a:lstStyle/>
                    <a:p>
                      <a:pPr algn="ctr" fontAlgn="base">
                        <a:spcAft>
                          <a:spcPts val="0"/>
                        </a:spcAft>
                      </a:pPr>
                      <a:r>
                        <a:rPr lang="en-IN" sz="1100">
                          <a:effectLst/>
                        </a:rPr>
                        <a:t>187</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Un-correctable errors</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No. of errors that could not be corrected using hardware ECC</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High error count is a sign of failing drive.</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088372"/>
                  </a:ext>
                </a:extLst>
              </a:tr>
              <a:tr h="348312">
                <a:tc>
                  <a:txBody>
                    <a:bodyPr/>
                    <a:lstStyle/>
                    <a:p>
                      <a:pPr algn="ctr" fontAlgn="base">
                        <a:spcAft>
                          <a:spcPts val="0"/>
                        </a:spcAft>
                      </a:pPr>
                      <a:r>
                        <a:rPr lang="en-IN" sz="1100">
                          <a:effectLst/>
                        </a:rPr>
                        <a:t>188</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Aborted operations</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The no. of operations aborted due to hard disk drive timeout.</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This value is close to 0 for healthy drives.</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8721829"/>
                  </a:ext>
                </a:extLst>
              </a:tr>
              <a:tr h="637846">
                <a:tc>
                  <a:txBody>
                    <a:bodyPr/>
                    <a:lstStyle/>
                    <a:p>
                      <a:pPr algn="ctr" fontAlgn="base">
                        <a:spcAft>
                          <a:spcPts val="0"/>
                        </a:spcAft>
                      </a:pPr>
                      <a:r>
                        <a:rPr lang="en-IN" sz="1100">
                          <a:effectLst/>
                        </a:rPr>
                        <a:t>197</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Pending sector count</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The no. of unstable sectors that are to be remapped due to un-recoverable read errors.</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The sector is remapped and this value is decreased over time on subsequent successful reads.</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4390148"/>
                  </a:ext>
                </a:extLst>
              </a:tr>
              <a:tr h="850462">
                <a:tc>
                  <a:txBody>
                    <a:bodyPr/>
                    <a:lstStyle/>
                    <a:p>
                      <a:pPr algn="ctr" fontAlgn="base">
                        <a:spcAft>
                          <a:spcPts val="0"/>
                        </a:spcAft>
                      </a:pPr>
                      <a:r>
                        <a:rPr lang="en-IN" sz="1100">
                          <a:effectLst/>
                        </a:rPr>
                        <a:t>198</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Count of un-correctable errors</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a:effectLst/>
                        </a:rPr>
                        <a:t>The total count of uncorrectable errors when reading/writing a sector.</a:t>
                      </a:r>
                      <a:endParaRPr lang="en-GB" sz="110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spcAft>
                          <a:spcPts val="0"/>
                        </a:spcAft>
                      </a:pPr>
                      <a:r>
                        <a:rPr lang="en-IN" sz="1100" dirty="0">
                          <a:effectLst/>
                        </a:rPr>
                        <a:t>A rise in the value of this attribute indicates defects of the disk surface and/or problems in the mechanical subsystem.</a:t>
                      </a:r>
                      <a:endParaRPr lang="en-GB" sz="1100" dirty="0">
                        <a:solidFill>
                          <a:srgbClr val="595959"/>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8410823"/>
                  </a:ext>
                </a:extLst>
              </a:tr>
            </a:tbl>
          </a:graphicData>
        </a:graphic>
      </p:graphicFrame>
    </p:spTree>
    <p:extLst>
      <p:ext uri="{BB962C8B-B14F-4D97-AF65-F5344CB8AC3E}">
        <p14:creationId xmlns:p14="http://schemas.microsoft.com/office/powerpoint/2010/main" val="1049838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748554-332F-4842-A5EE-C9AEB7F895A1}"/>
              </a:ext>
            </a:extLst>
          </p:cNvPr>
          <p:cNvSpPr>
            <a:spLocks noGrp="1"/>
          </p:cNvSpPr>
          <p:nvPr>
            <p:ph type="title"/>
          </p:nvPr>
        </p:nvSpPr>
        <p:spPr/>
        <p:txBody>
          <a:bodyPr/>
          <a:lstStyle/>
          <a:p>
            <a:r>
              <a:rPr lang="en-SG" dirty="0"/>
              <a:t>Phase 1</a:t>
            </a:r>
            <a:endParaRPr lang="en-GB" dirty="0"/>
          </a:p>
        </p:txBody>
      </p:sp>
      <p:sp>
        <p:nvSpPr>
          <p:cNvPr id="5" name="Text Placeholder 4">
            <a:extLst>
              <a:ext uri="{FF2B5EF4-FFF2-40B4-BE49-F238E27FC236}">
                <a16:creationId xmlns:a16="http://schemas.microsoft.com/office/drawing/2014/main" id="{00AD02E1-AC4C-4317-957D-E0A2510C7C04}"/>
              </a:ext>
            </a:extLst>
          </p:cNvPr>
          <p:cNvSpPr>
            <a:spLocks noGrp="1"/>
          </p:cNvSpPr>
          <p:nvPr>
            <p:ph type="body" idx="1"/>
          </p:nvPr>
        </p:nvSpPr>
        <p:spPr/>
        <p:txBody>
          <a:bodyPr/>
          <a:lstStyle/>
          <a:p>
            <a:r>
              <a:rPr lang="en-SG" dirty="0"/>
              <a:t>Treating each serial number as unique record without consideration of time (date)</a:t>
            </a:r>
            <a:endParaRPr lang="en-GB" dirty="0"/>
          </a:p>
        </p:txBody>
      </p:sp>
    </p:spTree>
    <p:extLst>
      <p:ext uri="{BB962C8B-B14F-4D97-AF65-F5344CB8AC3E}">
        <p14:creationId xmlns:p14="http://schemas.microsoft.com/office/powerpoint/2010/main" val="24436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8D8E-7FD7-44D1-94CB-6D1509E0EDD0}"/>
              </a:ext>
            </a:extLst>
          </p:cNvPr>
          <p:cNvSpPr>
            <a:spLocks noGrp="1"/>
          </p:cNvSpPr>
          <p:nvPr>
            <p:ph type="title"/>
          </p:nvPr>
        </p:nvSpPr>
        <p:spPr>
          <a:xfrm>
            <a:off x="838200" y="365125"/>
            <a:ext cx="10515600" cy="1325563"/>
          </a:xfrm>
        </p:spPr>
        <p:txBody>
          <a:bodyPr>
            <a:normAutofit/>
          </a:bodyPr>
          <a:lstStyle/>
          <a:p>
            <a:r>
              <a:rPr lang="en-SG" dirty="0"/>
              <a:t>ROC - </a:t>
            </a:r>
            <a:r>
              <a:rPr lang="en-US" dirty="0"/>
              <a:t>All Features</a:t>
            </a:r>
            <a:endParaRPr lang="en-GB" dirty="0"/>
          </a:p>
        </p:txBody>
      </p:sp>
      <p:sp>
        <p:nvSpPr>
          <p:cNvPr id="10" name="Content Placeholder 9">
            <a:extLst>
              <a:ext uri="{FF2B5EF4-FFF2-40B4-BE49-F238E27FC236}">
                <a16:creationId xmlns:a16="http://schemas.microsoft.com/office/drawing/2014/main" id="{C4DCD06E-60C5-4473-8381-85A6BFB86050}"/>
              </a:ext>
            </a:extLst>
          </p:cNvPr>
          <p:cNvSpPr>
            <a:spLocks noGrp="1"/>
          </p:cNvSpPr>
          <p:nvPr>
            <p:ph idx="1"/>
          </p:nvPr>
        </p:nvSpPr>
        <p:spPr>
          <a:xfrm>
            <a:off x="2439216" y="1825625"/>
            <a:ext cx="3414467" cy="4351338"/>
          </a:xfrm>
        </p:spPr>
        <p:txBody>
          <a:bodyPr>
            <a:normAutofit/>
          </a:bodyPr>
          <a:lstStyle/>
          <a:p>
            <a:r>
              <a:rPr lang="en-US" sz="2000" dirty="0"/>
              <a:t>Chosen classifier: SVM</a:t>
            </a:r>
          </a:p>
          <a:p>
            <a:r>
              <a:rPr lang="en-US" sz="2000" dirty="0"/>
              <a:t>AUROC: 0. 836</a:t>
            </a:r>
          </a:p>
          <a:p>
            <a:r>
              <a:rPr lang="en-US" sz="2000" dirty="0"/>
              <a:t>Selected threshold: 0.013339</a:t>
            </a:r>
            <a:br>
              <a:rPr lang="en-US" sz="2000" dirty="0"/>
            </a:br>
            <a:r>
              <a:rPr lang="en-US" sz="2000" dirty="0"/>
              <a:t>FPR:0.187856991749524</a:t>
            </a:r>
            <a:br>
              <a:rPr lang="en-US" sz="2000" dirty="0"/>
            </a:br>
            <a:r>
              <a:rPr lang="en-US" sz="2000" dirty="0"/>
              <a:t>TPR: 0.7755102040816326</a:t>
            </a:r>
          </a:p>
          <a:p>
            <a:endParaRPr lang="en-US" sz="2000" dirty="0"/>
          </a:p>
        </p:txBody>
      </p:sp>
      <p:pic>
        <p:nvPicPr>
          <p:cNvPr id="8" name="Content Placeholder 4" descr="A close up of a map&#10;&#10;Description generated with very high confidence">
            <a:extLst>
              <a:ext uri="{FF2B5EF4-FFF2-40B4-BE49-F238E27FC236}">
                <a16:creationId xmlns:a16="http://schemas.microsoft.com/office/drawing/2014/main" id="{9AED5546-D126-4F50-8C57-4FA0C45D6EE9}"/>
              </a:ext>
            </a:extLst>
          </p:cNvPr>
          <p:cNvPicPr>
            <a:picLocks noChangeAspect="1"/>
          </p:cNvPicPr>
          <p:nvPr/>
        </p:nvPicPr>
        <p:blipFill rotWithShape="1">
          <a:blip r:embed="rId2">
            <a:extLst>
              <a:ext uri="{28A0092B-C50C-407E-A947-70E740481C1C}">
                <a14:useLocalDpi xmlns:a14="http://schemas.microsoft.com/office/drawing/2010/main" val="0"/>
              </a:ext>
            </a:extLst>
          </a:blip>
          <a:srcRect l="1478" r="5201" b="-2"/>
          <a:stretch/>
        </p:blipFill>
        <p:spPr>
          <a:xfrm>
            <a:off x="5991674" y="1330359"/>
            <a:ext cx="3461877" cy="2814819"/>
          </a:xfrm>
          <a:prstGeom prst="rect">
            <a:avLst/>
          </a:prstGeom>
        </p:spPr>
      </p:pic>
      <p:pic>
        <p:nvPicPr>
          <p:cNvPr id="9" name="Picture 8">
            <a:extLst>
              <a:ext uri="{FF2B5EF4-FFF2-40B4-BE49-F238E27FC236}">
                <a16:creationId xmlns:a16="http://schemas.microsoft.com/office/drawing/2014/main" id="{AB324BFA-29BA-476F-8866-FDD320E770D6}"/>
              </a:ext>
            </a:extLst>
          </p:cNvPr>
          <p:cNvPicPr>
            <a:picLocks noChangeAspect="1"/>
          </p:cNvPicPr>
          <p:nvPr/>
        </p:nvPicPr>
        <p:blipFill>
          <a:blip r:embed="rId3"/>
          <a:stretch>
            <a:fillRect/>
          </a:stretch>
        </p:blipFill>
        <p:spPr>
          <a:xfrm>
            <a:off x="6205470" y="4391218"/>
            <a:ext cx="3034286" cy="2031321"/>
          </a:xfrm>
          <a:prstGeom prst="rect">
            <a:avLst/>
          </a:prstGeom>
        </p:spPr>
      </p:pic>
      <p:sp>
        <p:nvSpPr>
          <p:cNvPr id="12" name="Rectangle 11">
            <a:extLst>
              <a:ext uri="{FF2B5EF4-FFF2-40B4-BE49-F238E27FC236}">
                <a16:creationId xmlns:a16="http://schemas.microsoft.com/office/drawing/2014/main" id="{41EF905F-B6C7-4B48-9FAF-E78EFDEB93C9}"/>
              </a:ext>
            </a:extLst>
          </p:cNvPr>
          <p:cNvSpPr/>
          <p:nvPr/>
        </p:nvSpPr>
        <p:spPr>
          <a:xfrm>
            <a:off x="2791003" y="4699635"/>
            <a:ext cx="3461877" cy="738664"/>
          </a:xfrm>
          <a:prstGeom prst="rect">
            <a:avLst/>
          </a:prstGeom>
        </p:spPr>
        <p:txBody>
          <a:bodyPr wrap="square">
            <a:spAutoFit/>
          </a:bodyPr>
          <a:lstStyle/>
          <a:p>
            <a:r>
              <a:rPr lang="en-GB" sz="1400" dirty="0"/>
              <a:t>    precision    recall   f1-score             support </a:t>
            </a:r>
            <a:br>
              <a:rPr lang="en-GB" sz="1400" dirty="0"/>
            </a:br>
            <a:r>
              <a:rPr lang="en-GB" sz="1400" dirty="0"/>
              <a:t>0       0.99      0.79      0.88      	4727 </a:t>
            </a:r>
            <a:br>
              <a:rPr lang="en-GB" sz="1400" dirty="0"/>
            </a:br>
            <a:r>
              <a:rPr lang="en-GB" sz="1400" dirty="0"/>
              <a:t>1       0.07      0.79      0.13        	98</a:t>
            </a:r>
          </a:p>
        </p:txBody>
      </p:sp>
      <p:sp>
        <p:nvSpPr>
          <p:cNvPr id="13" name="Rectangle 12">
            <a:extLst>
              <a:ext uri="{FF2B5EF4-FFF2-40B4-BE49-F238E27FC236}">
                <a16:creationId xmlns:a16="http://schemas.microsoft.com/office/drawing/2014/main" id="{A3FDFFD4-185C-4490-A724-44F82C3C7E6D}"/>
              </a:ext>
            </a:extLst>
          </p:cNvPr>
          <p:cNvSpPr/>
          <p:nvPr/>
        </p:nvSpPr>
        <p:spPr>
          <a:xfrm>
            <a:off x="2791003" y="5438299"/>
            <a:ext cx="3646415" cy="738664"/>
          </a:xfrm>
          <a:prstGeom prst="rect">
            <a:avLst/>
          </a:prstGeom>
        </p:spPr>
        <p:txBody>
          <a:bodyPr wrap="square">
            <a:spAutoFit/>
          </a:bodyPr>
          <a:lstStyle/>
          <a:p>
            <a:r>
              <a:rPr lang="en-GB" sz="1400" dirty="0"/>
              <a:t>micro </a:t>
            </a:r>
            <a:r>
              <a:rPr lang="en-GB" sz="1400" dirty="0" err="1"/>
              <a:t>avg</a:t>
            </a:r>
            <a:r>
              <a:rPr lang="en-GB" sz="1400" dirty="0"/>
              <a:t>       0.79      0.79      0.79      4825  </a:t>
            </a:r>
            <a:br>
              <a:rPr lang="en-GB" sz="1400" dirty="0"/>
            </a:br>
            <a:r>
              <a:rPr lang="en-GB" sz="1400" dirty="0"/>
              <a:t> macro </a:t>
            </a:r>
            <a:r>
              <a:rPr lang="en-GB" sz="1400" dirty="0" err="1"/>
              <a:t>avg</a:t>
            </a:r>
            <a:r>
              <a:rPr lang="en-GB" sz="1400" dirty="0"/>
              <a:t>       0.53      0.79      0.51      4825</a:t>
            </a:r>
            <a:br>
              <a:rPr lang="en-GB" sz="1400" dirty="0"/>
            </a:br>
            <a:r>
              <a:rPr lang="en-GB" sz="1400" dirty="0"/>
              <a:t>weighted </a:t>
            </a:r>
            <a:r>
              <a:rPr lang="en-GB" sz="1400" dirty="0" err="1"/>
              <a:t>avg</a:t>
            </a:r>
            <a:r>
              <a:rPr lang="en-GB" sz="1400" dirty="0"/>
              <a:t>       0.98      0.79      0.87      4825</a:t>
            </a:r>
          </a:p>
        </p:txBody>
      </p:sp>
    </p:spTree>
    <p:extLst>
      <p:ext uri="{BB962C8B-B14F-4D97-AF65-F5344CB8AC3E}">
        <p14:creationId xmlns:p14="http://schemas.microsoft.com/office/powerpoint/2010/main" val="99431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2098</Words>
  <Application>Microsoft Office PowerPoint</Application>
  <PresentationFormat>Widescreen</PresentationFormat>
  <Paragraphs>247</Paragraphs>
  <Slides>21</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Symbol</vt:lpstr>
      <vt:lpstr>Times New Roman</vt:lpstr>
      <vt:lpstr>Office Theme</vt:lpstr>
      <vt:lpstr>Hard Drive Fault Prediction</vt:lpstr>
      <vt:lpstr>Description</vt:lpstr>
      <vt:lpstr>Why S.M.A.R.T. Metrics?</vt:lpstr>
      <vt:lpstr>Metadata</vt:lpstr>
      <vt:lpstr>Dataset Pre-processing</vt:lpstr>
      <vt:lpstr>Data Understanding – Correlation Analysis</vt:lpstr>
      <vt:lpstr>Data Understanding – based on Wikipedia</vt:lpstr>
      <vt:lpstr>Phase 1</vt:lpstr>
      <vt:lpstr>ROC - All Features</vt:lpstr>
      <vt:lpstr>Feature Selection Strategies</vt:lpstr>
      <vt:lpstr>Choosing Feature Selector </vt:lpstr>
      <vt:lpstr>Handling Class Imbalance</vt:lpstr>
      <vt:lpstr>Model Training</vt:lpstr>
      <vt:lpstr>Decision Tree Classifier</vt:lpstr>
      <vt:lpstr>Support Vector Machine</vt:lpstr>
      <vt:lpstr>Logistic Regression</vt:lpstr>
      <vt:lpstr>Random Forest</vt:lpstr>
      <vt:lpstr>Test Set</vt:lpstr>
      <vt:lpstr>Extras</vt:lpstr>
      <vt:lpstr>Evolving S.M.A.R.T. Metrics</vt:lpstr>
      <vt:lpstr>Selection of HDD Brand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 Drive Fault Prediction</dc:title>
  <dc:creator> Gopalakrishnan</dc:creator>
  <cp:lastModifiedBy>nivedita v l</cp:lastModifiedBy>
  <cp:revision>131</cp:revision>
  <dcterms:created xsi:type="dcterms:W3CDTF">2019-03-16T04:09:11Z</dcterms:created>
  <dcterms:modified xsi:type="dcterms:W3CDTF">2019-03-16T06:37:54Z</dcterms:modified>
</cp:coreProperties>
</file>