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32"/>
  </p:notesMasterIdLst>
  <p:handoutMasterIdLst>
    <p:handoutMasterId r:id="rId33"/>
  </p:handoutMasterIdLst>
  <p:sldIdLst>
    <p:sldId id="312" r:id="rId5"/>
    <p:sldId id="304" r:id="rId6"/>
    <p:sldId id="282" r:id="rId7"/>
    <p:sldId id="315" r:id="rId8"/>
    <p:sldId id="317" r:id="rId9"/>
    <p:sldId id="318" r:id="rId10"/>
    <p:sldId id="319" r:id="rId11"/>
    <p:sldId id="323" r:id="rId12"/>
    <p:sldId id="324" r:id="rId13"/>
    <p:sldId id="325" r:id="rId14"/>
    <p:sldId id="326" r:id="rId15"/>
    <p:sldId id="327" r:id="rId16"/>
    <p:sldId id="328" r:id="rId17"/>
    <p:sldId id="330" r:id="rId18"/>
    <p:sldId id="331" r:id="rId19"/>
    <p:sldId id="332" r:id="rId20"/>
    <p:sldId id="329" r:id="rId21"/>
    <p:sldId id="334" r:id="rId22"/>
    <p:sldId id="333" r:id="rId23"/>
    <p:sldId id="335" r:id="rId24"/>
    <p:sldId id="336" r:id="rId25"/>
    <p:sldId id="337" r:id="rId26"/>
    <p:sldId id="338" r:id="rId27"/>
    <p:sldId id="340" r:id="rId28"/>
    <p:sldId id="341" r:id="rId29"/>
    <p:sldId id="339" r:id="rId30"/>
    <p:sldId id="297" r:id="rId3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68" d="100"/>
          <a:sy n="68" d="100"/>
        </p:scale>
        <p:origin x="66" y="89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%20Course\SQL%20Course\SQL%20Project\top_n_bar_chart_repor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%20Course\SQL%20Course\SQL%20Project\net_sales_contri_by_regio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%20Course\SQL%20Course\SQL%20Project\net_sales_contri_by_regio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%20Course\SQL%20Course\SQL%20Project\net_sales_contri_by_regio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Net Sales Contribution of Customer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top_n_bar_chart_report!$A$2:$A$11</c:f>
              <c:strCache>
                <c:ptCount val="10"/>
                <c:pt idx="0">
                  <c:v>Amazon </c:v>
                </c:pt>
                <c:pt idx="1">
                  <c:v>Atliq Exclusive</c:v>
                </c:pt>
                <c:pt idx="2">
                  <c:v>Atliq e Store</c:v>
                </c:pt>
                <c:pt idx="3">
                  <c:v>Sage</c:v>
                </c:pt>
                <c:pt idx="4">
                  <c:v>Flipkart</c:v>
                </c:pt>
                <c:pt idx="5">
                  <c:v>Leader</c:v>
                </c:pt>
                <c:pt idx="6">
                  <c:v>Neptune</c:v>
                </c:pt>
                <c:pt idx="7">
                  <c:v>Ebay</c:v>
                </c:pt>
                <c:pt idx="8">
                  <c:v>Electricalsocity</c:v>
                </c:pt>
                <c:pt idx="9">
                  <c:v>Synthetic</c:v>
                </c:pt>
              </c:strCache>
            </c:strRef>
          </c:cat>
          <c:val>
            <c:numRef>
              <c:f>top_n_bar_chart_report!$C$2:$C$11</c:f>
              <c:numCache>
                <c:formatCode>0.00</c:formatCode>
                <c:ptCount val="10"/>
                <c:pt idx="0">
                  <c:v>13.233402</c:v>
                </c:pt>
                <c:pt idx="1">
                  <c:v>9.7002059999999997</c:v>
                </c:pt>
                <c:pt idx="2">
                  <c:v>8.5338030000000007</c:v>
                </c:pt>
                <c:pt idx="3">
                  <c:v>3.285593</c:v>
                </c:pt>
                <c:pt idx="4">
                  <c:v>3.064692</c:v>
                </c:pt>
                <c:pt idx="5">
                  <c:v>2.976089</c:v>
                </c:pt>
                <c:pt idx="6">
                  <c:v>2.5500669999999999</c:v>
                </c:pt>
                <c:pt idx="7">
                  <c:v>2.4129139999999998</c:v>
                </c:pt>
                <c:pt idx="8">
                  <c:v>1.9723269999999999</c:v>
                </c:pt>
                <c:pt idx="9">
                  <c:v>1.954121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97-4C81-B831-AD2FD4ACB2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749651983"/>
        <c:axId val="749652943"/>
      </c:barChart>
      <c:catAx>
        <c:axId val="74965198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652943"/>
        <c:crosses val="autoZero"/>
        <c:auto val="1"/>
        <c:lblAlgn val="ctr"/>
        <c:lblOffset val="100"/>
        <c:noMultiLvlLbl val="0"/>
      </c:catAx>
      <c:valAx>
        <c:axId val="749652943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651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APAC Market Share: Net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AF5-4D36-8758-5B9D7A2FC7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AF5-4D36-8758-5B9D7A2FC7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AF5-4D36-8758-5B9D7A2FC70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AF5-4D36-8758-5B9D7A2FC70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AF5-4D36-8758-5B9D7A2FC70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AAF5-4D36-8758-5B9D7A2FC70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AAF5-4D36-8758-5B9D7A2FC70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AAF5-4D36-8758-5B9D7A2FC70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AAF5-4D36-8758-5B9D7A2FC70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AAF5-4D36-8758-5B9D7A2FC700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net_sales_contri_by_region!$A$2:$A$11</c:f>
              <c:strCache>
                <c:ptCount val="10"/>
                <c:pt idx="0">
                  <c:v>Amazon </c:v>
                </c:pt>
                <c:pt idx="1">
                  <c:v>Atliq Exclusive</c:v>
                </c:pt>
                <c:pt idx="2">
                  <c:v>Atliq e Store</c:v>
                </c:pt>
                <c:pt idx="3">
                  <c:v>Leader</c:v>
                </c:pt>
                <c:pt idx="4">
                  <c:v>Sage</c:v>
                </c:pt>
                <c:pt idx="5">
                  <c:v>Neptune</c:v>
                </c:pt>
                <c:pt idx="6">
                  <c:v>Electricalsocity</c:v>
                </c:pt>
                <c:pt idx="7">
                  <c:v>Propel</c:v>
                </c:pt>
                <c:pt idx="8">
                  <c:v>Synthetic</c:v>
                </c:pt>
                <c:pt idx="9">
                  <c:v>Flipkart</c:v>
                </c:pt>
              </c:strCache>
            </c:strRef>
          </c:cat>
          <c:val>
            <c:numRef>
              <c:f>net_sales_contri_by_region!$D$2:$D$11</c:f>
              <c:numCache>
                <c:formatCode>0.00</c:formatCode>
                <c:ptCount val="10"/>
                <c:pt idx="0">
                  <c:v>12.988688</c:v>
                </c:pt>
                <c:pt idx="1">
                  <c:v>11.669682999999999</c:v>
                </c:pt>
                <c:pt idx="2">
                  <c:v>8.3642529999999997</c:v>
                </c:pt>
                <c:pt idx="3">
                  <c:v>5.5475110000000001</c:v>
                </c:pt>
                <c:pt idx="4">
                  <c:v>5.169683</c:v>
                </c:pt>
                <c:pt idx="5">
                  <c:v>4.7533940000000001</c:v>
                </c:pt>
                <c:pt idx="6">
                  <c:v>3.6764709999999998</c:v>
                </c:pt>
                <c:pt idx="7">
                  <c:v>3.1990949999999998</c:v>
                </c:pt>
                <c:pt idx="8">
                  <c:v>3.1990949999999998</c:v>
                </c:pt>
                <c:pt idx="9">
                  <c:v>2.9321269999999999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AF5-4D36-8758-5B9D7A2FC70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u="none" strike="noStrike" kern="1200" baseline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EU Market Share: Net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5174665920926259E-2"/>
          <c:y val="0.19832414553472985"/>
          <c:w val="0.60058637924464819"/>
          <c:h val="0.74875413450937156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D1E-4955-B6DF-6612580070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D1E-4955-B6DF-66125800705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D1E-4955-B6DF-66125800705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D1E-4955-B6DF-66125800705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D1E-4955-B6DF-66125800705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D1E-4955-B6DF-66125800705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ED1E-4955-B6DF-66125800705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ED1E-4955-B6DF-66125800705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ED1E-4955-B6DF-66125800705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ED1E-4955-B6DF-661258007059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net_sales_contri_by_region!$A$40:$A$49</c:f>
              <c:strCache>
                <c:ptCount val="10"/>
                <c:pt idx="0">
                  <c:v>Atliq e Store</c:v>
                </c:pt>
                <c:pt idx="1">
                  <c:v>Amazon </c:v>
                </c:pt>
                <c:pt idx="2">
                  <c:v>Atliq Exclusive</c:v>
                </c:pt>
                <c:pt idx="3">
                  <c:v>UniEuro</c:v>
                </c:pt>
                <c:pt idx="4">
                  <c:v>Expert</c:v>
                </c:pt>
                <c:pt idx="5">
                  <c:v>Chip 7</c:v>
                </c:pt>
                <c:pt idx="6">
                  <c:v>Radio Popular</c:v>
                </c:pt>
                <c:pt idx="7">
                  <c:v>Media Markt</c:v>
                </c:pt>
                <c:pt idx="8">
                  <c:v>ElkjÃ¸p</c:v>
                </c:pt>
                <c:pt idx="9">
                  <c:v>Sorefoz</c:v>
                </c:pt>
              </c:strCache>
            </c:strRef>
          </c:cat>
          <c:val>
            <c:numRef>
              <c:f>net_sales_contri_by_region!$D$40:$D$49</c:f>
              <c:numCache>
                <c:formatCode>0.00</c:formatCode>
                <c:ptCount val="10"/>
                <c:pt idx="0">
                  <c:v>9.8745139999999996</c:v>
                </c:pt>
                <c:pt idx="1">
                  <c:v>9.8446370000000005</c:v>
                </c:pt>
                <c:pt idx="2">
                  <c:v>6.6676630000000001</c:v>
                </c:pt>
                <c:pt idx="3">
                  <c:v>4.7953390000000002</c:v>
                </c:pt>
                <c:pt idx="4">
                  <c:v>4.1728909999999999</c:v>
                </c:pt>
                <c:pt idx="5">
                  <c:v>3.6002390000000002</c:v>
                </c:pt>
                <c:pt idx="6">
                  <c:v>3.4608110000000001</c:v>
                </c:pt>
                <c:pt idx="7">
                  <c:v>3.4259539999999999</c:v>
                </c:pt>
                <c:pt idx="8">
                  <c:v>3.3661989999999999</c:v>
                </c:pt>
                <c:pt idx="9">
                  <c:v>3.0524849999999999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D1E-4955-B6DF-66125800705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NA </a:t>
            </a:r>
            <a:r>
              <a:rPr lang="en-IN" sz="1800" b="1" i="0" u="none" strike="noStrike" kern="1200" baseline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Market Share: Net Sales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28B-4539-BB4D-51F39BCBF73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28B-4539-BB4D-51F39BCBF73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28B-4539-BB4D-51F39BCBF73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28B-4539-BB4D-51F39BCBF73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28B-4539-BB4D-51F39BCBF73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28B-4539-BB4D-51F39BCBF73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28B-4539-BB4D-51F39BCBF73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28B-4539-BB4D-51F39BCBF73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28B-4539-BB4D-51F39BCBF73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28B-4539-BB4D-51F39BCBF73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net_sales_contri_by_region!$A$87:$A$96</c:f>
              <c:strCache>
                <c:ptCount val="10"/>
                <c:pt idx="0">
                  <c:v>Amazon </c:v>
                </c:pt>
                <c:pt idx="1">
                  <c:v>Atliq Exclusive</c:v>
                </c:pt>
                <c:pt idx="2">
                  <c:v>walmart</c:v>
                </c:pt>
                <c:pt idx="3">
                  <c:v>Atliq e Store</c:v>
                </c:pt>
                <c:pt idx="4">
                  <c:v>Costco</c:v>
                </c:pt>
                <c:pt idx="5">
                  <c:v>Staples</c:v>
                </c:pt>
                <c:pt idx="6">
                  <c:v>Flipkart</c:v>
                </c:pt>
                <c:pt idx="7">
                  <c:v>Path</c:v>
                </c:pt>
                <c:pt idx="8">
                  <c:v>Ebay</c:v>
                </c:pt>
                <c:pt idx="9">
                  <c:v>Acclaimed Stores</c:v>
                </c:pt>
              </c:strCache>
            </c:strRef>
          </c:cat>
          <c:val>
            <c:numRef>
              <c:f>net_sales_contri_by_region!$D$87:$D$96</c:f>
              <c:numCache>
                <c:formatCode>0.00</c:formatCode>
                <c:ptCount val="10"/>
                <c:pt idx="0">
                  <c:v>17.033832</c:v>
                </c:pt>
                <c:pt idx="1">
                  <c:v>8.4017079999999993</c:v>
                </c:pt>
                <c:pt idx="2">
                  <c:v>7.0978979999999998</c:v>
                </c:pt>
                <c:pt idx="3">
                  <c:v>6.9798809999999998</c:v>
                </c:pt>
                <c:pt idx="4">
                  <c:v>6.8506239999999998</c:v>
                </c:pt>
                <c:pt idx="5">
                  <c:v>6.4572329999999996</c:v>
                </c:pt>
                <c:pt idx="6">
                  <c:v>5.816567</c:v>
                </c:pt>
                <c:pt idx="7">
                  <c:v>5.1140829999999999</c:v>
                </c:pt>
                <c:pt idx="8">
                  <c:v>4.9117680000000004</c:v>
                </c:pt>
                <c:pt idx="9">
                  <c:v>4.7937510000000003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28B-4539-BB4D-51F39BCBF73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 err="1"/>
              <a:t>AtliQ</a:t>
            </a:r>
            <a:r>
              <a:rPr lang="en-US" dirty="0"/>
              <a:t> hardware: business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EFE801-B17D-82E3-B380-BAF0BA395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801" y="0"/>
            <a:ext cx="1800000" cy="18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2302AC-051D-8922-A656-08E2FD537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67" y="0"/>
            <a:ext cx="1800000" cy="17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A208-893D-95E0-F022-8454A843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89"/>
            <a:ext cx="8384345" cy="1012782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STORED PROCEDURE FOR MARKET BADGE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E4E1-3747-66D6-C847-F2C22C31113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1392263"/>
            <a:ext cx="6903076" cy="4206679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stored procedure that can determine the market badge on the following logic.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total sold quantity &gt; 5 million that market is considered GOLD else it is SILVER.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Inputs will be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Fiscal year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Badge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FF670-1528-B98C-6276-4CADE689A8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BEA3-BACA-4F6E-F33E-C40FD9DA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3132F-F26D-5740-747B-520ABD9FE6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7B7F0-7F3C-4E61-ACEC-1612A5D622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ACF92-BAFC-2533-BA1F-5430CB1DFB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DC280C-8B88-E0B2-B9C5-94D2B0021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313" y="155670"/>
            <a:ext cx="7531374" cy="654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91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0501E-E028-4190-35A0-CF662444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6552"/>
            <a:ext cx="7843837" cy="1012782"/>
          </a:xfrm>
        </p:spPr>
        <p:txBody>
          <a:bodyPr/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NET SALES REPORT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0A99-25B6-A786-7B0A-01F73EA3E63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1670609"/>
            <a:ext cx="6903076" cy="4378499"/>
          </a:xfrm>
        </p:spPr>
        <p:txBody>
          <a:bodyPr/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a report for top markets, products, customers by net sales for a given financial year in order to track the company’s financial performance and to take any appropriate actions to address any potential issues.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29FD1-6532-2AB8-B1FA-E04103CC02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9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2C43-02EA-1F8D-0A69-7D149744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6A780-B65F-B948-63B0-7A9102F89C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6698" y="2618758"/>
            <a:ext cx="2975217" cy="220276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 for Top Markets: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 sales (millions)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354C6-99B1-4E59-A277-F1090A12A9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4DBB8-1FC1-2784-A8EC-CBFD724AC6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B96611-B3DA-15B9-8627-E1066F610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995" y="53990"/>
            <a:ext cx="6059878" cy="3481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C05274-18C5-26B9-DD2D-8ABFC28C6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995" y="3720142"/>
            <a:ext cx="5356494" cy="307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3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2C43-02EA-1F8D-0A69-7D149744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6A780-B65F-B948-63B0-7A9102F89C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6698" y="2618758"/>
            <a:ext cx="2975217" cy="220276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 for Top Products: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 sales (millions)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354C6-99B1-4E59-A277-F1090A12A9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4DBB8-1FC1-2784-A8EC-CBFD724AC6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2A8074-0B8F-4CB2-1CDA-87A5C0DB8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058" y="39564"/>
            <a:ext cx="6074001" cy="3305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87F88F-5A8E-8246-F0D2-BBF68D973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15" y="3482649"/>
            <a:ext cx="50990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88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2C43-02EA-1F8D-0A69-7D149744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6A780-B65F-B948-63B0-7A9102F89C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6698" y="2618758"/>
            <a:ext cx="2975217" cy="220276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 for Top Customer: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 sales (millions)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354C6-99B1-4E59-A277-F1090A12A9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4DBB8-1FC1-2784-A8EC-CBFD724AC6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D0A3E8-3391-9DC0-E3A0-8AF4C57E3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15" y="0"/>
            <a:ext cx="5851574" cy="36572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EAC476-8FCC-801B-DFD6-BCF20B540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15" y="3720142"/>
            <a:ext cx="6086686" cy="301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22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E4D-3CB9-3D8A-D6C2-23EBA572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492"/>
            <a:ext cx="8215532" cy="1012782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NET SALES Global market share % bar chart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99CD8-94F5-45F0-062D-129EB7BD230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1568091"/>
            <a:ext cx="6903076" cy="795281"/>
          </a:xfrm>
        </p:spPr>
        <p:txBody>
          <a:bodyPr/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bar chart report for FY 2021 for top 10 markets by %age net sales.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F6A2-D0C1-740C-F119-8E420FDC2E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A80EF0D-B0B8-5687-8A59-D7DC861026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945852"/>
              </p:ext>
            </p:extLst>
          </p:nvPr>
        </p:nvGraphicFramePr>
        <p:xfrm>
          <a:off x="1671710" y="2433710"/>
          <a:ext cx="8006862" cy="396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6185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09D3-EBB6-BC56-97BE-205E1E5D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D7837-0785-4AA9-A657-D82EDA900A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2D1F5-9A6B-47B5-A697-740C95CBFF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34E61-E326-065D-7400-FC5A819821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132266-2334-7588-03AC-70BD9A1B4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8" y="1502396"/>
            <a:ext cx="5740711" cy="3449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C39ADD-740E-5D63-EC3E-69D173F2D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661" y="1508500"/>
            <a:ext cx="5739327" cy="365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13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9FA1-3BE5-25DC-D0CC-B48EA279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492"/>
            <a:ext cx="7843837" cy="1012782"/>
          </a:xfrm>
        </p:spPr>
        <p:txBody>
          <a:bodyPr/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NET SALES share % by region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95BC7-4B29-FC40-A427-955F6E4E804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399" y="1568091"/>
            <a:ext cx="8074855" cy="142832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region wise (APAC, EU, LTAM etc.) net sales % breakdown by customers in a respective region so that a regional analysis can be performed on financial performance of company.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end result should be a pie chart for the FY 2021.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D7355-1299-A99C-15E0-250F892770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50FA026-FC94-6E38-C4E4-000C6A9AB1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1504296"/>
              </p:ext>
            </p:extLst>
          </p:nvPr>
        </p:nvGraphicFramePr>
        <p:xfrm>
          <a:off x="109636" y="3428999"/>
          <a:ext cx="3969996" cy="287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948C356-0B49-E7D0-20DF-C64CAC4F8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762962"/>
              </p:ext>
            </p:extLst>
          </p:nvPr>
        </p:nvGraphicFramePr>
        <p:xfrm>
          <a:off x="4379180" y="3428999"/>
          <a:ext cx="3590168" cy="287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9761D14-A374-8FFF-9B36-2C53D08684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628639"/>
              </p:ext>
            </p:extLst>
          </p:nvPr>
        </p:nvGraphicFramePr>
        <p:xfrm>
          <a:off x="8467120" y="3428999"/>
          <a:ext cx="3590169" cy="287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58012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8216-8962-983C-54FB-CE499892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8713D-2D7F-9CF7-6217-D4D7197ACF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E3DA8-7BCA-8FE8-01F6-E06BA53837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86FAF-F0E3-0788-6138-8B912E211F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3AF67-E0F2-46AF-0487-6C74C5A5A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766" y="161875"/>
            <a:ext cx="6431520" cy="2834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EF56AD-3F94-BDB2-20B8-2CA69620F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153" y="3056264"/>
            <a:ext cx="5056746" cy="366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3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Business Model</a:t>
            </a:r>
          </a:p>
          <a:p>
            <a:r>
              <a:rPr lang="en-US" dirty="0"/>
              <a:t>Tools Used</a:t>
            </a:r>
          </a:p>
          <a:p>
            <a:r>
              <a:rPr lang="en-US" dirty="0"/>
              <a:t>Learnings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Reports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40A0-0ACD-04ED-90B7-A798F06D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4824"/>
            <a:ext cx="8707902" cy="1012782"/>
          </a:xfrm>
        </p:spPr>
        <p:txBody>
          <a:bodyPr/>
          <a:lstStyle/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 Get top n products in each division by their quantity sold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3586-BAB8-06B8-7598-75D6CF6115C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1544280"/>
            <a:ext cx="6246055" cy="3721817"/>
          </a:xfrm>
        </p:spPr>
        <p:txBody>
          <a:bodyPr/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stored procedure for getting top n products in each division by their quantity sold in a given financial year.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879D2-9026-6FEC-CEC8-40A89A6BE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64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0306-F5F9-922C-620C-FAE570EF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A6E83-54D9-CA3D-B69E-30271FF2B2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97E9F-5A3C-38F2-5C80-B2319B8792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6A0BF-6BFF-0809-E824-5B91725A89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A93A39-E979-A982-1E7D-8CAA5C56E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3" y="1619912"/>
            <a:ext cx="5935408" cy="3838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35041-8375-B6E9-A403-F9E0C1CF4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139" y="1621782"/>
            <a:ext cx="5901234" cy="26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52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6A68-5845-0748-06CE-52D5494F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6552"/>
            <a:ext cx="8412480" cy="1012782"/>
          </a:xfrm>
        </p:spPr>
        <p:txBody>
          <a:bodyPr/>
          <a:lstStyle/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8. Forecast accuracy for all customers for a given fiscal year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B62BF-E64D-638B-BF26-B1926B6FDC4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1684677"/>
            <a:ext cx="6903076" cy="39424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generate a forecast accuracy report for all customers for a given fiscal year, in order tot rack the accuracy of forecast is being made for all customers.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report should have the following fields: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code, Name, Market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sold quantity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forecast quantity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 error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Absolute error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Forecast accuracy%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4115ED-4343-6B99-EC58-10F3C2DAD4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07FAD-66C3-1D2A-D921-CF9B70A54D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34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C5C2-AF9F-ED8B-20DD-FF2423E7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DBF15-BE1A-6A26-7CA9-A67A92F2EE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94510-2DBF-BA7F-FC13-243EB131F9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119AB-E69E-57F0-9993-1FE4354D18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DB41C3-27A0-7CC2-F114-49378DA2F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1089213"/>
            <a:ext cx="5731510" cy="4494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D29143-B709-E769-098C-0F06CD2A7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177" y="1033333"/>
            <a:ext cx="5731510" cy="455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32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72B1-9851-9415-31CA-7FD276017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6552"/>
            <a:ext cx="8075054" cy="1012782"/>
          </a:xfrm>
        </p:spPr>
        <p:txBody>
          <a:bodyPr/>
          <a:lstStyle/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9. Forecast accuracy difference between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fy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2020 &amp; 2021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D87DB-00E9-4828-F24B-0F3FD8BAE58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1568091"/>
            <a:ext cx="6903076" cy="3721817"/>
          </a:xfrm>
        </p:spPr>
        <p:txBody>
          <a:bodyPr/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supply chain business manager wants to see which customers’ forecast accuracy has dropped from 2020 to 2021. Provide a complete report with these columns: customer code, customer name, market, forecast accuracy 2020 &amp; forecast accuracy 2021.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1130863-2C77-E128-92CC-CBE9B132616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184AA-5017-8130-B9A4-461631CBAD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29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A400-B6E3-C93D-4434-B06CA6D1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43F4E-FA8B-B177-0F5B-6578E56338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6262A-B5EA-52CF-9DBB-F984332CBE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2F08A-C174-E525-EBE3-E2B616F54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C2D9EB-B0EA-5712-A8D2-AC4DDEBBF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7" y="1364639"/>
            <a:ext cx="5731510" cy="3678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86A0C-9B0D-F1FE-A7F0-20E87AA2D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4639"/>
            <a:ext cx="5731510" cy="375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28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1343-C72D-5EAA-6CB7-0016A341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159D1-670D-2E56-7980-8F04D103AE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30A76-00AC-BCC2-FC30-151E0737F4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DE663-257A-1BA4-A652-AA5C2CEEEF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19FFB4-806D-6343-5EF0-A37368604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48" y="2123708"/>
            <a:ext cx="4176933" cy="2610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60ACAA-9209-4A1E-1EA3-CA6464E4C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6" y="1089213"/>
            <a:ext cx="6463804" cy="537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27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b="0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pPr marL="0" indent="0"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AtliQ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Hardware sell Computer hardware to different customers (retail store like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croma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bestbuy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 &amp; e-commerce platforms), these stores will sell these products to consumers.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AtliQ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Hardware deals in two types of platforms Brick &amp; Mortar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croma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bestbuy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and E-commerce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flipkart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amazon). They sell their product through three different channels i.e. Retailer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croma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flipkart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Direct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atliq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exclusive) and distributor.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399" y="2751714"/>
            <a:ext cx="3283119" cy="1354572"/>
          </a:xfrm>
        </p:spPr>
        <p:txBody>
          <a:bodyPr>
            <a:normAutofit/>
          </a:bodyPr>
          <a:lstStyle/>
          <a:p>
            <a:r>
              <a:rPr lang="en-US" dirty="0"/>
              <a:t>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747641"/>
            <a:ext cx="3284951" cy="1354572"/>
          </a:xfrm>
        </p:spPr>
        <p:txBody>
          <a:bodyPr>
            <a:normAutofit/>
          </a:bodyPr>
          <a:lstStyle/>
          <a:p>
            <a:r>
              <a:rPr lang="en-US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Sub-Queries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Table Expressions (CTEs)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Aggregate functions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Defined Functions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C13442-98AB-1E82-68A2-80FE7CEB68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Stored Procedure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Temporary Tables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 Functions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 Relationship Diagrams (ERD)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60757"/>
            <a:ext cx="7843837" cy="1012782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Croma India Product wise Sales Report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1319010"/>
            <a:ext cx="7843836" cy="340773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generate a report of individual product sales (aggregated on a monthly basis at the product code level) for Croma India for FY 2021 in order to track product sales and run further product analytics.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 should include the following: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name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Variant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Sold quantity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Gross price per item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Gross price total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00523A-7338-6CB6-BDAF-5D905FD277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8C7992-69F0-2036-D47F-14D9942442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BB765FF4-D956-D8E6-9077-8B442BF97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01752"/>
            <a:ext cx="5496692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C0F0EE-B965-EEEE-D9E1-8CA502C1C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63" y="3656062"/>
            <a:ext cx="8723876" cy="312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7459-1ACE-A66E-9EC2-1F9B8B88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715"/>
            <a:ext cx="8665698" cy="1012782"/>
          </a:xfrm>
        </p:spPr>
        <p:txBody>
          <a:bodyPr/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Gross Monthly total sales report for Croma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A1C07-B173-BA06-ABEF-5F4372BBAC3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1755016"/>
            <a:ext cx="6903076" cy="372181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Prepare an aggregate monthly gross sales report for Croma India customer in order to track the monthly sales the particular customer is generating for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AtliQ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manage their relationship accordingly.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 should include the following: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gross sales amount to Croma India in this month.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A3030-F61C-4DC3-12A5-AEB272C0B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1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E146-881F-F596-BC7F-6E577942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656D5-F649-6DA9-C235-F88B169417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2FA24-06BF-EAAA-9B29-75DF6CE566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3F5B1-6B7B-37EB-704A-8938B05AC2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B9AC86-714B-C9DE-39BC-BBC602385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24" y="188032"/>
            <a:ext cx="5560695" cy="2870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49BF11-5EFA-3FCA-765C-0D88DCD0B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707" y="3219290"/>
            <a:ext cx="6641147" cy="361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390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{AF79EB0E-FE3B-43C4-9080-1225B2EE23BB}tf78438558_win32</Template>
  <TotalTime>77</TotalTime>
  <Words>674</Words>
  <Application>Microsoft Office PowerPoint</Application>
  <PresentationFormat>Widescreen</PresentationFormat>
  <Paragraphs>109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Black</vt:lpstr>
      <vt:lpstr>Calibri</vt:lpstr>
      <vt:lpstr>Sabon Next LT</vt:lpstr>
      <vt:lpstr>Symbol</vt:lpstr>
      <vt:lpstr>Custom</vt:lpstr>
      <vt:lpstr>AtliQ hardware: business insights</vt:lpstr>
      <vt:lpstr>agenda</vt:lpstr>
      <vt:lpstr>Business model</vt:lpstr>
      <vt:lpstr>Tools Used</vt:lpstr>
      <vt:lpstr>learnings</vt:lpstr>
      <vt:lpstr>1. Croma India Product wise Sales Report</vt:lpstr>
      <vt:lpstr>PowerPoint Presentation</vt:lpstr>
      <vt:lpstr>2. Gross Monthly total sales report for Croma</vt:lpstr>
      <vt:lpstr>PowerPoint Presentation</vt:lpstr>
      <vt:lpstr>3. STORED PROCEDURE FOR MARKET BADGE</vt:lpstr>
      <vt:lpstr>PowerPoint Presentation</vt:lpstr>
      <vt:lpstr>4. NET SALES REPORT</vt:lpstr>
      <vt:lpstr>PowerPoint Presentation</vt:lpstr>
      <vt:lpstr>PowerPoint Presentation</vt:lpstr>
      <vt:lpstr>PowerPoint Presentation</vt:lpstr>
      <vt:lpstr>5. NET SALES Global market share % bar chart</vt:lpstr>
      <vt:lpstr>PowerPoint Presentation</vt:lpstr>
      <vt:lpstr>6. NET SALES share % by region</vt:lpstr>
      <vt:lpstr>PowerPoint Presentation</vt:lpstr>
      <vt:lpstr>7. Get top n products in each division by their quantity sold</vt:lpstr>
      <vt:lpstr>PowerPoint Presentation</vt:lpstr>
      <vt:lpstr>8. Forecast accuracy for all customers for a given fiscal year</vt:lpstr>
      <vt:lpstr>PowerPoint Presentation</vt:lpstr>
      <vt:lpstr>9. Forecast accuracy difference between fy 2020 &amp; 2021</vt:lpstr>
      <vt:lpstr>PowerPoint Presentation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hardware: business insights</dc:title>
  <dc:subject/>
  <dc:creator>nivedita bhadauria</dc:creator>
  <cp:lastModifiedBy>nivedita bhadauria</cp:lastModifiedBy>
  <cp:revision>5</cp:revision>
  <dcterms:created xsi:type="dcterms:W3CDTF">2024-05-07T15:52:30Z</dcterms:created>
  <dcterms:modified xsi:type="dcterms:W3CDTF">2024-05-08T07:08:13Z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