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4022-9A97-7A03-33E3-9F7BC06C2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WEEKLY STATUS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9A93-9F38-99B4-983A-100572C2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0D99-6D45-51AD-559C-DC36BC9CF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comprehensive credit card weekly dashboard that provides real time insights into key performance metrics and trends, enabling stakeholders to monitor and analyze credit card operations effectively.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24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BBCB-C01D-113F-567B-A25F1F35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F4502-0026-0BEB-C5CB-B1503370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913238"/>
            <a:ext cx="10554574" cy="1868130"/>
          </a:xfrm>
        </p:spPr>
        <p:txBody>
          <a:bodyPr>
            <a:noAutofit/>
          </a:bodyPr>
          <a:lstStyle/>
          <a:p>
            <a:pPr marL="0" indent="0">
              <a:lnSpc>
                <a:spcPts val="1350"/>
              </a:lnSpc>
              <a:buNone/>
            </a:pPr>
            <a:r>
              <a:rPr lang="en-US" sz="1400" b="0" dirty="0" err="1">
                <a:effectLst/>
                <a:latin typeface="Consolas" panose="020B0609020204030204" pitchFamily="49" charset="0"/>
              </a:rPr>
              <a:t>AgeGroup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SWITCH(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TRUE(),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	customer[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]&lt;30,"20-30",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	customer[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]&gt;=30 &amp;&amp; customer[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]&lt;40 , "30-40",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	customer[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 &gt;=40 &amp;&amp; customer[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]&lt;50 , "40-50",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	customer[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 &gt;=50 &amp;&amp; customer[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 &lt;60 , "50-60",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	customer[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 &gt;=60, "60+",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	"unknown")</a:t>
            </a:r>
          </a:p>
          <a:p>
            <a:pPr marL="0" indent="0">
              <a:lnSpc>
                <a:spcPts val="1350"/>
              </a:lnSpc>
              <a:buNone/>
            </a:pPr>
            <a:endParaRPr lang="en-US" sz="14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 err="1">
                <a:effectLst/>
                <a:latin typeface="Consolas" panose="020B0609020204030204" pitchFamily="49" charset="0"/>
              </a:rPr>
              <a:t>IncomeGroup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SWITCH(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TRUE(),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customer[Income]&lt;35000, "Low",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customer[Income] &gt;=35000 &amp;&amp; customer[Income] &lt;70000 , "Mid",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customer[Income] &gt;= 70000 , "High",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"unknown")</a:t>
            </a:r>
          </a:p>
          <a:p>
            <a:pPr marL="0" indent="0">
              <a:lnSpc>
                <a:spcPts val="1350"/>
              </a:lnSpc>
              <a:buNone/>
            </a:pPr>
            <a:endParaRPr lang="en-US" sz="1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5621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1EF0B-A954-5225-9703-0137D6364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7F8D-C28B-9ADB-EE44-19BFBE9D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4559-D8C4-D21D-A4ED-964B212B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74301"/>
            <a:ext cx="11127482" cy="3636511"/>
          </a:xfrm>
        </p:spPr>
        <p:txBody>
          <a:bodyPr>
            <a:noAutofit/>
          </a:bodyPr>
          <a:lstStyle/>
          <a:p>
            <a:pPr marL="0" indent="0">
              <a:lnSpc>
                <a:spcPts val="1350"/>
              </a:lnSpc>
              <a:buNone/>
            </a:pP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Revenue =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Annual_Fees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] +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Total_Trans_Amt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] +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Interest_Earned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ts val="135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week_num2 = WEEKNUM(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Week_Start_Date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] ) </a:t>
            </a:r>
          </a:p>
          <a:p>
            <a:pPr marL="0" indent="0">
              <a:lnSpc>
                <a:spcPts val="135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 err="1">
                <a:effectLst/>
                <a:latin typeface="Consolas" panose="020B0609020204030204" pitchFamily="49" charset="0"/>
              </a:rPr>
              <a:t>Current_week_revenue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= CALCULATE(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    SUM(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[Revenue]),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    FILTER(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        ALL(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[week_num2] = MAX(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[week_num2])))</a:t>
            </a:r>
          </a:p>
          <a:p>
            <a:pPr marL="0" indent="0">
              <a:lnSpc>
                <a:spcPts val="135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 err="1">
                <a:effectLst/>
                <a:latin typeface="Consolas" panose="020B0609020204030204" pitchFamily="49" charset="0"/>
              </a:rPr>
              <a:t>Previous_week_revenue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= CALCULATE(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    SUM(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[Revenue]),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    FILTER(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        ALL(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[week_num2] = MAX(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[week_num2])-1))</a:t>
            </a:r>
          </a:p>
          <a:p>
            <a:pPr marL="0" indent="0">
              <a:lnSpc>
                <a:spcPts val="1350"/>
              </a:lnSpc>
              <a:buNone/>
            </a:pPr>
            <a:endParaRPr lang="en-US" sz="16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3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BB24-6038-2AF3-B0B2-E5AA1086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704A-0719-2D55-E471-3DE14B2F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46751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WoW Changes –</a:t>
            </a:r>
          </a:p>
          <a:p>
            <a:pPr lvl="1"/>
            <a:r>
              <a:rPr lang="en-US" dirty="0"/>
              <a:t>Revenue Decreased by 12.8 Percent</a:t>
            </a:r>
          </a:p>
          <a:p>
            <a:r>
              <a:rPr lang="en-US" dirty="0"/>
              <a:t>Overview YTD –</a:t>
            </a:r>
          </a:p>
          <a:p>
            <a:pPr lvl="1"/>
            <a:r>
              <a:rPr lang="en-US" dirty="0"/>
              <a:t>Overall Revenue is 55 M</a:t>
            </a:r>
          </a:p>
          <a:p>
            <a:pPr lvl="1"/>
            <a:r>
              <a:rPr lang="en-US" dirty="0"/>
              <a:t>Total interest is 44.5 M</a:t>
            </a:r>
          </a:p>
          <a:p>
            <a:pPr lvl="1"/>
            <a:r>
              <a:rPr lang="en-US" dirty="0"/>
              <a:t>Total Transaction amount is 7.8 M</a:t>
            </a:r>
          </a:p>
          <a:p>
            <a:pPr lvl="1"/>
            <a:r>
              <a:rPr lang="en-US" dirty="0"/>
              <a:t>Customer Satisfaction score is 3.19</a:t>
            </a:r>
          </a:p>
          <a:p>
            <a:pPr lvl="1"/>
            <a:r>
              <a:rPr lang="en-US" dirty="0"/>
              <a:t>Male customers are contributing more in revenue as compared to female</a:t>
            </a:r>
          </a:p>
          <a:p>
            <a:pPr lvl="1"/>
            <a:r>
              <a:rPr lang="en-US" dirty="0"/>
              <a:t>Blue &amp; Silver credit card are contributing to 93% of overall transactions</a:t>
            </a:r>
          </a:p>
          <a:p>
            <a:pPr lvl="1"/>
            <a:r>
              <a:rPr lang="en-US" dirty="0"/>
              <a:t>Customers of age group 40 – 50 years contribute maximum in revenue.</a:t>
            </a:r>
          </a:p>
        </p:txBody>
      </p:sp>
    </p:spTree>
    <p:extLst>
      <p:ext uri="{BB962C8B-B14F-4D97-AF65-F5344CB8AC3E}">
        <p14:creationId xmlns:p14="http://schemas.microsoft.com/office/powerpoint/2010/main" val="142761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2FB53-03EF-CA19-CCD7-89ACED45D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3D33-CC79-7254-E820-D9ABA31D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8E875-EC99-9EC4-FF5A-09F85555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46751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/>
              <a:t>Quarterly Changes –</a:t>
            </a:r>
          </a:p>
          <a:p>
            <a:pPr lvl="1"/>
            <a:r>
              <a:rPr lang="en-US" dirty="0"/>
              <a:t>Total transaction count is increasing till third quarter then in fourth quarter it decreases drastically up to 161.6 k</a:t>
            </a:r>
          </a:p>
          <a:p>
            <a:pPr lvl="1"/>
            <a:r>
              <a:rPr lang="en-US" dirty="0"/>
              <a:t>Revenue is minimum in last quarter i.e. 13.3 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70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59</TotalTime>
  <Words>440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Consolas</vt:lpstr>
      <vt:lpstr>Wingdings 2</vt:lpstr>
      <vt:lpstr>Quotable</vt:lpstr>
      <vt:lpstr>CREDIT CARD WEEKLY STATUS REPORT</vt:lpstr>
      <vt:lpstr>Project Objective</vt:lpstr>
      <vt:lpstr>DAX Queries</vt:lpstr>
      <vt:lpstr>DAX Queries</vt:lpstr>
      <vt:lpstr>Project Insights</vt:lpstr>
      <vt:lpstr>Project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Nivedita Pandey</dc:creator>
  <cp:lastModifiedBy>Nivedita Pandey</cp:lastModifiedBy>
  <cp:revision>3</cp:revision>
  <dcterms:created xsi:type="dcterms:W3CDTF">2025-01-02T13:20:02Z</dcterms:created>
  <dcterms:modified xsi:type="dcterms:W3CDTF">2025-01-02T18:34:41Z</dcterms:modified>
</cp:coreProperties>
</file>