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5F84-9A07-3D81-D086-5F15F0AEE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3FB4E-2183-6100-27B9-F75F5ABEC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9380-1AF2-3584-DCE2-878C72F5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ED65-579A-356B-0F18-AE14ADC9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79F8-C5E1-828B-C697-BDE48403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4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4C76-5C9C-A9D1-754D-4152731A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7EA18-344C-04F4-529B-D18626E22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D830-0796-7D51-0E04-BC52F5F7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F2F0-A1A3-F50C-5BBD-B16A671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CDD1-9FA4-D415-8424-1BEA1A54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38D2A-7F0B-D1B6-CDB8-DC2D64D19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39C45-EDB0-BEAF-A4FD-F8698C94F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53AA-2E44-769F-ED81-9A3C60E5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176B-865E-E59E-3572-085A90FB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D9E5-36AB-09D9-DD03-1398B818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2B8B-90CB-8B8A-6EBD-09AC7921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49F3-F996-5FC0-E541-E08E188C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F43B-3B81-7C27-D9F0-E0F588F6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F560-644A-5A14-7B10-744C835A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E012-ED39-47A3-244F-A36A1F7C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4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2B17-A379-E310-4524-6D891AAC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B8895-BD0A-1C5D-64BE-A1CAF2C3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F802-F7FE-5859-AA31-F1204437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F5D7-9DE3-915D-EC48-C31D8F5F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9A36-71B3-0BE4-D95D-44D859D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4B05-23DC-7B77-3DCC-61822BF1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46C9-1D6A-5C8E-0CED-B70F60650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60DE-2AA5-F58C-D3F7-EF52D96E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983E3-3032-4F12-4BA6-35FC8502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07342-234F-21B7-5BC7-F1F5D384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BE0F-985A-2535-1B4B-FB647C7F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8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2056-59E7-6541-762C-F7815DF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24DE4-A038-6172-47B7-2A1E24BF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5FB6A-4CBC-62E8-A4AC-0E811DE3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A80B-F197-593E-82A3-DB6E7FF5C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F793D-1A02-C751-869E-FF07684D8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ABF5D-DD32-71F6-EEC0-758B640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DB35-0372-C318-614C-8C6E8742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A381-0903-78D2-6606-C05A2B0E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7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4FC4-202A-8934-CAA7-B260598C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5E744-7D9B-56E9-F57B-487E0327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86E68-305E-F94D-A72D-DFD2773B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32A6C-1297-C321-701F-160B7D89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6EFDA-AE58-9DE3-8894-DE59D9B6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122B1-B11F-0641-DFEA-38C92FFD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89566-D271-7086-14F7-D77E89D4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52D2-C725-FBA2-6EEC-333CA0A5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E032-CFA9-F89E-129D-908F8A48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22170-BD62-7198-4416-CD6A65F3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5EE5-5194-5E7C-4069-0BC76692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2FAB4-A092-5AE1-9679-FC28468C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DE813-F107-4CE1-86C2-EE85386F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A52B-3E15-00FF-08C3-99CFD2A8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34139-AC4A-0B6A-DE56-B2AE9CEA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3D4C4-B80D-F5B9-81F2-19418E72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638AB-DB12-ADB8-2CF4-AFAE466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6E730-91BE-48B4-EA24-FDB30D27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AA4A2-526C-CDAC-D59D-01624354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3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3BE73-E655-4438-8FD5-EDBC7AFA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8401-93C2-A353-9FAC-BF2CF0FF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F320-2AC7-C5FA-760F-5F298971F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50540-D198-405F-8D8E-3E368BD799A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6D28-A294-B79F-E616-33924690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DD5D-A458-397A-9389-1CA94C499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A04F-1CC0-4B0D-A122-F2B8A901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7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3BA-2E02-F5AA-86B1-9D43A79B3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A4FF6-E9CB-CFDF-EC22-57787B10C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0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7E0-C845-E049-0D1F-B59D9539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853017-A84A-6F34-01A8-DB5B5B06C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99445"/>
            <a:ext cx="6172200" cy="444958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459587-E4EF-1218-DC50-41B6FDDC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An interactive Dashboard was built for the following factors (From Top Left to Bottom Right):</a:t>
            </a:r>
          </a:p>
          <a:p>
            <a:pPr marL="342900" indent="-342900" algn="just">
              <a:buAutoNum type="arabicPeriod"/>
            </a:pPr>
            <a:r>
              <a:rPr lang="en-IN" dirty="0"/>
              <a:t>Districts with Net Fees Earned.</a:t>
            </a:r>
          </a:p>
          <a:p>
            <a:pPr marL="342900" indent="-342900" algn="just">
              <a:buAutoNum type="arabicPeriod"/>
            </a:pPr>
            <a:r>
              <a:rPr lang="en-IN" dirty="0"/>
              <a:t>Average Labourers used by a Team Lead</a:t>
            </a:r>
          </a:p>
          <a:p>
            <a:pPr marL="342900" indent="-342900" algn="just">
              <a:buAutoNum type="arabicPeriod"/>
            </a:pPr>
            <a:r>
              <a:rPr lang="en-IN" dirty="0"/>
              <a:t>Service type and the Average Labour hours Consumed and cases of rushed ones.</a:t>
            </a:r>
          </a:p>
          <a:p>
            <a:pPr marL="342900" indent="-342900" algn="just">
              <a:buAutoNum type="arabicPeriod"/>
            </a:pPr>
            <a:r>
              <a:rPr lang="en-IN" dirty="0"/>
              <a:t>Net Orders handled by a team lead for the years 2020 and 2021.</a:t>
            </a:r>
          </a:p>
          <a:p>
            <a:pPr marL="342900" indent="-342900" algn="just">
              <a:buAutoNum type="arabicPeriod"/>
            </a:pPr>
            <a:r>
              <a:rPr lang="en-IN" dirty="0"/>
              <a:t>Percentage of payments Covered by warranty.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following slicers are used:</a:t>
            </a:r>
          </a:p>
          <a:p>
            <a:pPr marL="342900" indent="-342900" algn="just">
              <a:buAutoNum type="arabicPeriod"/>
            </a:pPr>
            <a:r>
              <a:rPr lang="en-IN" dirty="0"/>
              <a:t>Time period (Based on </a:t>
            </a:r>
            <a:r>
              <a:rPr lang="en-IN" dirty="0" err="1"/>
              <a:t>Reqdate</a:t>
            </a:r>
            <a:r>
              <a:rPr lang="en-IN" dirty="0"/>
              <a:t>)</a:t>
            </a:r>
          </a:p>
          <a:p>
            <a:pPr marL="342900" indent="-342900" algn="just">
              <a:buAutoNum type="arabicPeriod"/>
            </a:pPr>
            <a:r>
              <a:rPr lang="en-IN" dirty="0"/>
              <a:t>Districts</a:t>
            </a:r>
          </a:p>
          <a:p>
            <a:pPr marL="342900" indent="-342900" algn="just">
              <a:buAutoNum type="arabicPeriod"/>
            </a:pPr>
            <a:r>
              <a:rPr lang="en-IN" dirty="0"/>
              <a:t>Leads</a:t>
            </a:r>
          </a:p>
        </p:txBody>
      </p:sp>
    </p:spTree>
    <p:extLst>
      <p:ext uri="{BB962C8B-B14F-4D97-AF65-F5344CB8AC3E}">
        <p14:creationId xmlns:p14="http://schemas.microsoft.com/office/powerpoint/2010/main" val="155561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BDC7-A119-EEF6-24A8-07CADA31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89F60-3D08-D046-D3EA-E9F32A68B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683" y="2774604"/>
            <a:ext cx="4253570" cy="130879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C737B4-A852-1E32-9471-837B21AE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IN" dirty="0"/>
              <a:t>The Individual Lead Time was obtained by the difference between the Requested Date and the Completed Date. </a:t>
            </a:r>
          </a:p>
          <a:p>
            <a:pPr algn="just"/>
            <a:r>
              <a:rPr lang="en-IN" dirty="0"/>
              <a:t>For Orders without the completion date, it is assumed the order is not closed and the Lead time is assigned to be 0.</a:t>
            </a:r>
          </a:p>
          <a:p>
            <a:pPr algn="just"/>
            <a:r>
              <a:rPr lang="en-IN" dirty="0"/>
              <a:t>With the now obtained Individual Lead values, the Average lead time is calculated and is found to be </a:t>
            </a:r>
            <a:r>
              <a:rPr lang="en-IN" b="1" dirty="0"/>
              <a:t>24.038</a:t>
            </a:r>
          </a:p>
        </p:txBody>
      </p:sp>
    </p:spTree>
    <p:extLst>
      <p:ext uri="{BB962C8B-B14F-4D97-AF65-F5344CB8AC3E}">
        <p14:creationId xmlns:p14="http://schemas.microsoft.com/office/powerpoint/2010/main" val="195687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A298-9A61-B8D3-318D-01EED5B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09FDB-B8E8-2F24-4F71-9E7756A20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379" y="1887458"/>
            <a:ext cx="6159817" cy="3073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593F7D-D610-B3E1-4559-DB932556E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distinctive count was considered for Rush and</a:t>
            </a:r>
            <a:r>
              <a:rPr lang="en-IN" b="1" dirty="0"/>
              <a:t> Northwest District (45)</a:t>
            </a:r>
            <a:r>
              <a:rPr lang="en-IN" dirty="0"/>
              <a:t> was found to be the busiest district.</a:t>
            </a:r>
          </a:p>
        </p:txBody>
      </p:sp>
    </p:spTree>
    <p:extLst>
      <p:ext uri="{BB962C8B-B14F-4D97-AF65-F5344CB8AC3E}">
        <p14:creationId xmlns:p14="http://schemas.microsoft.com/office/powerpoint/2010/main" val="195225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7E0-C845-E049-0D1F-B59D9539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1D5AF-F88E-44D4-A37F-22527AFD3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80298"/>
            <a:ext cx="6172200" cy="208787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55C608-584F-9450-E1CB-A74214DD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rushed cases have a less average of labour hours (39%) , whereas the relaxed cases have a higher average labour hours (61%).</a:t>
            </a:r>
          </a:p>
        </p:txBody>
      </p:sp>
    </p:spTree>
    <p:extLst>
      <p:ext uri="{BB962C8B-B14F-4D97-AF65-F5344CB8AC3E}">
        <p14:creationId xmlns:p14="http://schemas.microsoft.com/office/powerpoint/2010/main" val="229564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A298-9A61-B8D3-318D-01EED5B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88653-22C7-1C63-081B-AB7A79806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76947"/>
            <a:ext cx="6172200" cy="26945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B3B0B8-69F3-8EE7-832E-720F043E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Credit (5) is the least used method of payments and Accounts (441) is the most used method of payments.</a:t>
            </a:r>
          </a:p>
        </p:txBody>
      </p:sp>
    </p:spTree>
    <p:extLst>
      <p:ext uri="{BB962C8B-B14F-4D97-AF65-F5344CB8AC3E}">
        <p14:creationId xmlns:p14="http://schemas.microsoft.com/office/powerpoint/2010/main" val="379505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7E0-C845-E049-0D1F-B59D9539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25C13-36EB-E401-44C9-368A7195F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53162"/>
            <a:ext cx="6172200" cy="23421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54894-0AB2-DBA1-521A-7A4D3F64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2020 to 2021, there is a </a:t>
            </a:r>
          </a:p>
          <a:p>
            <a:r>
              <a:rPr lang="en-IN" dirty="0"/>
              <a:t>Monumental increase in the account and COD method of payments.</a:t>
            </a:r>
          </a:p>
          <a:p>
            <a:r>
              <a:rPr lang="en-IN" dirty="0"/>
              <a:t>Significant increase of P.O. and Warranty payments.</a:t>
            </a:r>
          </a:p>
          <a:p>
            <a:r>
              <a:rPr lang="en-IN" dirty="0"/>
              <a:t>Little increase of credit card payments.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66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A298-9A61-B8D3-318D-01EED5B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ED8E3-78B9-BB35-B6F7-F5342FABC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987" y="3024167"/>
            <a:ext cx="1968601" cy="80014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B06E66-A90C-2533-C5C9-78531C10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IN" dirty="0"/>
              <a:t>The correlation was obtained from the master data for rows of Techs and Cost of Parts.</a:t>
            </a:r>
          </a:p>
          <a:p>
            <a:pPr algn="just"/>
            <a:r>
              <a:rPr lang="en-IN" dirty="0"/>
              <a:t>From the obtained matrix, it is observable that though </a:t>
            </a:r>
            <a:r>
              <a:rPr lang="en-IN" b="1" dirty="0"/>
              <a:t>there exists a positive correlation</a:t>
            </a:r>
            <a:r>
              <a:rPr lang="en-IN" dirty="0"/>
              <a:t>, it is </a:t>
            </a:r>
            <a:r>
              <a:rPr lang="en-IN" b="1" dirty="0"/>
              <a:t>not very strong</a:t>
            </a:r>
            <a:r>
              <a:rPr lang="en-IN" dirty="0"/>
              <a:t> enough to influence the whole narrative.</a:t>
            </a:r>
          </a:p>
        </p:txBody>
      </p:sp>
    </p:spTree>
    <p:extLst>
      <p:ext uri="{BB962C8B-B14F-4D97-AF65-F5344CB8AC3E}">
        <p14:creationId xmlns:p14="http://schemas.microsoft.com/office/powerpoint/2010/main" val="364334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7E0-C845-E049-0D1F-B59D9539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39DC9-A7FE-8B73-3712-82EB68370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348" y="2233551"/>
            <a:ext cx="5435879" cy="238137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29A993-7F7A-F666-2154-33B865DC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IN" dirty="0"/>
              <a:t>The respective highest service orders for each district are obtained using:</a:t>
            </a:r>
          </a:p>
          <a:p>
            <a:pPr algn="just"/>
            <a:r>
              <a:rPr lang="en-IN" dirty="0"/>
              <a:t>Rows – District, Order Type</a:t>
            </a:r>
          </a:p>
          <a:p>
            <a:pPr algn="just"/>
            <a:r>
              <a:rPr lang="en-IN" dirty="0"/>
              <a:t>Values – Count of Order</a:t>
            </a:r>
          </a:p>
          <a:p>
            <a:pPr algn="just"/>
            <a:r>
              <a:rPr lang="en-IN" dirty="0"/>
              <a:t>And the maximum values for each district are filtered from the pivot table.</a:t>
            </a:r>
          </a:p>
          <a:p>
            <a:pPr algn="just"/>
            <a:r>
              <a:rPr lang="en-IN" dirty="0"/>
              <a:t>Of all, Northwest (70 Assess) has the maximum service orders and Assess has the maximum requests overall.</a:t>
            </a:r>
          </a:p>
        </p:txBody>
      </p:sp>
    </p:spTree>
    <p:extLst>
      <p:ext uri="{BB962C8B-B14F-4D97-AF65-F5344CB8AC3E}">
        <p14:creationId xmlns:p14="http://schemas.microsoft.com/office/powerpoint/2010/main" val="65906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A298-9A61-B8D3-318D-01EED5B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7887C-FBD6-CD14-9B7E-48D0766BA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769" y="2372800"/>
            <a:ext cx="3685089" cy="15649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693E01-5B66-D5F1-81DB-09F6762D6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IN" dirty="0"/>
              <a:t>Using Pivots, the warranty counts for  labour are used.</a:t>
            </a:r>
          </a:p>
          <a:p>
            <a:r>
              <a:rPr lang="en-IN" dirty="0"/>
              <a:t>Row – Warranty Labour</a:t>
            </a:r>
          </a:p>
          <a:p>
            <a:r>
              <a:rPr lang="en-IN" dirty="0"/>
              <a:t>Value – Count of Warranty Labour</a:t>
            </a:r>
          </a:p>
        </p:txBody>
      </p:sp>
    </p:spTree>
    <p:extLst>
      <p:ext uri="{BB962C8B-B14F-4D97-AF65-F5344CB8AC3E}">
        <p14:creationId xmlns:p14="http://schemas.microsoft.com/office/powerpoint/2010/main" val="8796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FINAL ASSESSMENT</vt:lpstr>
      <vt:lpstr>Q1.</vt:lpstr>
      <vt:lpstr>Q2.</vt:lpstr>
      <vt:lpstr>Q3.</vt:lpstr>
      <vt:lpstr>Q4.</vt:lpstr>
      <vt:lpstr>Q5.</vt:lpstr>
      <vt:lpstr>Q6.</vt:lpstr>
      <vt:lpstr>Q7.</vt:lpstr>
      <vt:lpstr>Q8.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</dc:title>
  <dc:creator>Niveditha Nandakumar</dc:creator>
  <cp:lastModifiedBy>Niveditha Nandakumar</cp:lastModifiedBy>
  <cp:revision>2</cp:revision>
  <dcterms:created xsi:type="dcterms:W3CDTF">2024-04-02T09:09:52Z</dcterms:created>
  <dcterms:modified xsi:type="dcterms:W3CDTF">2024-04-02T10:55:00Z</dcterms:modified>
</cp:coreProperties>
</file>