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1769"/>
    <a:srgbClr val="7B0554"/>
    <a:srgbClr val="FF99FF"/>
    <a:srgbClr val="0066FF"/>
    <a:srgbClr val="00CC66"/>
    <a:srgbClr val="FF9966"/>
    <a:srgbClr val="117709"/>
    <a:srgbClr val="7A064B"/>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13-10-2025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10/13/2025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10/13/2025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10/13/2025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10/13/2025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3100" b="1" dirty="0">
                <a:solidFill>
                  <a:schemeClr val="accent1"/>
                </a:solidFill>
                <a:latin typeface="Arial" panose="020B0604020202020204" pitchFamily="34" charset="0"/>
                <a:cs typeface="Arial" panose="020B0604020202020204" pitchFamily="34" charset="0"/>
              </a:rPr>
              <a:t>PROJECT TITLE</a:t>
            </a:r>
            <a:br>
              <a:rPr lang="en-US" sz="3100" b="1" dirty="0">
                <a:solidFill>
                  <a:schemeClr val="accent1"/>
                </a:solidFill>
                <a:latin typeface="Arial" panose="020B0604020202020204" pitchFamily="34" charset="0"/>
                <a:cs typeface="Arial" panose="020B0604020202020204" pitchFamily="34" charset="0"/>
              </a:rPr>
            </a:br>
            <a:r>
              <a:rPr lang="en-US" sz="2700" b="1" dirty="0">
                <a:solidFill>
                  <a:srgbClr val="7030A0"/>
                </a:solidFill>
                <a:latin typeface="Arial" panose="020B0604020202020204" pitchFamily="34" charset="0"/>
                <a:cs typeface="Arial" panose="020B0604020202020204" pitchFamily="34" charset="0"/>
              </a:rPr>
              <a:t>SECURE DATA HIDING IN IMAGES USING STEGANOGRAPHS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34557" y="4055607"/>
            <a:ext cx="9061235" cy="1569660"/>
          </a:xfrm>
          <a:prstGeom prst="rect">
            <a:avLst/>
          </a:prstGeom>
          <a:noFill/>
          <a:ln>
            <a:solidFill>
              <a:schemeClr val="tx1"/>
            </a:solidFill>
          </a:ln>
        </p:spPr>
        <p:txBody>
          <a:bodyPr wrap="square" lIns="91440" tIns="45720" rIns="91440" bIns="45720" rtlCol="0" anchor="t">
            <a:spAutoFit/>
          </a:bodyPr>
          <a:lstStyle/>
          <a:p>
            <a:r>
              <a:rPr lang="en-US" sz="2000" b="1" dirty="0">
                <a:solidFill>
                  <a:schemeClr val="accent1">
                    <a:lumMod val="75000"/>
                  </a:schemeClr>
                </a:solidFill>
                <a:latin typeface="Calibri" pitchFamily="34" charset="0"/>
                <a:cs typeface="Calibri" pitchFamily="34" charset="0"/>
              </a:rPr>
              <a:t>Presented </a:t>
            </a:r>
            <a:r>
              <a:rPr lang="en-US" b="1" dirty="0">
                <a:solidFill>
                  <a:schemeClr val="accent2"/>
                </a:solidFill>
                <a:latin typeface="Calibri" pitchFamily="34" charset="0"/>
                <a:cs typeface="Calibri" pitchFamily="34" charset="0"/>
              </a:rPr>
              <a:t>By:</a:t>
            </a:r>
            <a:r>
              <a:rPr lang="en-US" b="1" dirty="0">
                <a:latin typeface="Calibri" pitchFamily="34" charset="0"/>
                <a:cs typeface="Calibri" pitchFamily="34" charset="0"/>
              </a:rPr>
              <a:t>YELLANURU  NIVEDITHA</a:t>
            </a:r>
          </a:p>
          <a:p>
            <a:r>
              <a:rPr lang="en-US" sz="2000" b="1" dirty="0">
                <a:solidFill>
                  <a:schemeClr val="accent1">
                    <a:lumMod val="75000"/>
                  </a:schemeClr>
                </a:solidFill>
                <a:latin typeface="Calibri" pitchFamily="34" charset="0"/>
                <a:cs typeface="Calibri" pitchFamily="34" charset="0"/>
              </a:rPr>
              <a:t>Student Name </a:t>
            </a:r>
            <a:r>
              <a:rPr lang="en-US" sz="2000" b="1" dirty="0">
                <a:solidFill>
                  <a:schemeClr val="accent1">
                    <a:lumMod val="75000"/>
                  </a:schemeClr>
                </a:solidFill>
                <a:latin typeface="Arial"/>
                <a:cs typeface="Arial"/>
              </a:rPr>
              <a:t>: </a:t>
            </a:r>
            <a:r>
              <a:rPr lang="en-US" b="1" dirty="0">
                <a:latin typeface="Calibri" pitchFamily="34" charset="0"/>
                <a:cs typeface="Calibri" pitchFamily="34" charset="0"/>
              </a:rPr>
              <a:t>YELLANURU  NIVEDITHA</a:t>
            </a:r>
          </a:p>
          <a:p>
            <a:r>
              <a:rPr lang="en-US" sz="2000" b="1" dirty="0">
                <a:solidFill>
                  <a:schemeClr val="accent1">
                    <a:lumMod val="75000"/>
                  </a:schemeClr>
                </a:solidFill>
                <a:latin typeface="Calibri" pitchFamily="34" charset="0"/>
                <a:cs typeface="Calibri" pitchFamily="34" charset="0"/>
              </a:rPr>
              <a:t>College Name &amp; Department : </a:t>
            </a:r>
            <a:r>
              <a:rPr lang="en-US" b="1" dirty="0">
                <a:latin typeface="Calibri" pitchFamily="34" charset="0"/>
                <a:cs typeface="Calibri" pitchFamily="34" charset="0"/>
              </a:rPr>
              <a:t>SRI VENKATESWARA INSTITUTE OF      </a:t>
            </a:r>
          </a:p>
          <a:p>
            <a:r>
              <a:rPr lang="en-US" b="1" dirty="0">
                <a:latin typeface="Calibri" pitchFamily="34" charset="0"/>
                <a:cs typeface="Calibri" pitchFamily="34" charset="0"/>
              </a:rPr>
              <a:t> TECHNOLOGY &amp; COMPUTER SCIENCE AND TECHNOLOGY</a:t>
            </a:r>
          </a:p>
          <a:p>
            <a:endParaRPr lang="en-US" b="1" dirty="0">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b="1" dirty="0">
                <a:latin typeface="Calibri" pitchFamily="34" charset="0"/>
                <a:cs typeface="Calibri" pitchFamily="34" charset="0"/>
              </a:rPr>
              <a:t>The future scope of secure data hiding in images using steganography lies in developing advanced techniques that leverage emerging technologies like artificial intelligence, blockchain, and quantum computing to achieve greater capacity, robustness against detection, and adaptability to complex image environments, while maintaining high levels of privacy and security for sensitive data, particularly in applications like medical imaging, military intelligence, and secure communication across various platforms. </a:t>
            </a:r>
          </a:p>
          <a:p>
            <a:pPr marL="305435" indent="-305435"/>
            <a:endParaRPr lang="en-US" b="1" dirty="0"/>
          </a:p>
          <a:p>
            <a:pPr marL="305435" indent="-305435"/>
            <a:endParaRPr lang="en-US" b="1" dirty="0"/>
          </a:p>
          <a:p>
            <a:pPr marL="305435" indent="-305435"/>
            <a:endParaRPr lang="en-US" b="1" dirty="0"/>
          </a:p>
          <a:p>
            <a:pPr marL="305435" indent="-305435"/>
            <a:endParaRPr lang="en-US" b="1" dirty="0"/>
          </a:p>
          <a:p>
            <a:pPr marL="305435" indent="-305435"/>
            <a:endParaRPr lang="en-US" b="1" dirty="0"/>
          </a:p>
          <a:p>
            <a:pPr marL="305435" indent="-305435"/>
            <a:endParaRPr lang="en-US" b="1" dirty="0"/>
          </a:p>
          <a:p>
            <a:pPr marL="305435" indent="-305435"/>
            <a:r>
              <a:rPr lang="en-US" dirty="0">
                <a:latin typeface="Calibri" pitchFamily="34" charset="0"/>
                <a:cs typeface="Calibri" pitchFamily="34" charset="0"/>
              </a:rPr>
              <a:t>developing more robust, adaptable, and intelligent algorithms that can effectively hide sensitive information within images while maintaining high imperceptibility and resistance to steganalysis attacks</a:t>
            </a:r>
            <a:endParaRPr lang="en-US" b="1" dirty="0">
              <a:latin typeface="Calibri" pitchFamily="34" charset="0"/>
              <a:cs typeface="Calibri"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984" y="3168360"/>
            <a:ext cx="3836848" cy="1828640"/>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01" y="3168360"/>
            <a:ext cx="3483124" cy="182864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710" y="3532741"/>
            <a:ext cx="2103120" cy="1394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1800" dirty="0"/>
              <a:t>“</a:t>
            </a:r>
            <a:r>
              <a:rPr lang="en-US" sz="1800" dirty="0">
                <a:latin typeface="Calibri" pitchFamily="34" charset="0"/>
                <a:cs typeface="Calibri" pitchFamily="34" charset="0"/>
              </a:rPr>
              <a:t>It was my pleasure to work with you on this project”</a:t>
            </a:r>
            <a:br>
              <a:rPr lang="en-US" sz="1800" dirty="0">
                <a:latin typeface="Calibri" pitchFamily="34" charset="0"/>
                <a:cs typeface="Calibri" pitchFamily="34" charset="0"/>
              </a:rPr>
            </a:br>
            <a:br>
              <a:rPr lang="en-US" sz="1800" dirty="0">
                <a:latin typeface="Calibri" pitchFamily="34" charset="0"/>
                <a:cs typeface="Calibri" pitchFamily="34" charset="0"/>
              </a:rPr>
            </a:br>
            <a:r>
              <a:rPr lang="en-US" sz="4000" dirty="0">
                <a:solidFill>
                  <a:schemeClr val="accent1"/>
                </a:solidFill>
              </a:rPr>
              <a:t>THANK YOU</a:t>
            </a:r>
            <a:endParaRPr lang="en-US" sz="4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fontAlgn="ctr">
              <a:buFont typeface="Wingdings" pitchFamily="2" charset="2"/>
              <a:buChar char="v"/>
            </a:pPr>
            <a:r>
              <a:rPr lang="en-US" sz="1800" b="1" dirty="0"/>
              <a:t>A "secure  data hiding in images using steganography" project aims to develop a system that can effectively conceal sensitive information within digital images, ensuring that the hidden data remains undetected while maintaining high quality in the modified image, often achieved by utilizing advanced encryption techniques and robust steganographic  algorithms to protect the secret message embedded within the carrier image. </a:t>
            </a:r>
          </a:p>
          <a:p>
            <a:pPr marL="0" indent="0" algn="just" fontAlgn="ctr">
              <a:buNone/>
            </a:pPr>
            <a:endParaRPr lang="en-US" sz="1800" b="1" dirty="0"/>
          </a:p>
          <a:p>
            <a:pPr fontAlgn="ctr">
              <a:buFont typeface="Wingdings" pitchFamily="2" charset="2"/>
              <a:buChar char="v"/>
            </a:pPr>
            <a:r>
              <a:rPr lang="en-US" sz="1800" b="1" dirty="0"/>
              <a:t>It can be  design and implement a secure steganographic system capable of embedding sensitive data (text, images, audio) into a cover image without noticeable visual distortion, while incorporating robust encryption mechanisms to safeguard the hidden information from unauthorized access. </a:t>
            </a:r>
          </a:p>
          <a:p>
            <a:pPr algn="just" fontAlgn="ctr">
              <a:buFont typeface="Wingdings" pitchFamily="2" charset="2"/>
              <a:buChar char="v"/>
            </a:pPr>
            <a:endParaRPr lang="en-US" sz="2000" b="1" dirty="0"/>
          </a:p>
          <a:p>
            <a:pPr marL="0" indent="0" algn="just">
              <a:buNone/>
            </a:pP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a:ln>
            <a:solidFill>
              <a:srgbClr val="7A064B"/>
            </a:solidFill>
          </a:ln>
        </p:spPr>
        <p:txBody>
          <a:bodyPr vert="horz" lIns="91440" tIns="45720" rIns="91440" bIns="45720" rtlCol="0" anchor="ctr">
            <a:noAutofit/>
          </a:bodyPr>
          <a:lstStyle/>
          <a:p>
            <a:pPr marL="0" indent="0" algn="just">
              <a:buNone/>
            </a:pPr>
            <a:r>
              <a:rPr lang="en-US" sz="1800" b="1" dirty="0">
                <a:solidFill>
                  <a:srgbClr val="7030A0"/>
                </a:solidFill>
                <a:latin typeface="Arial" panose="020B0604020202020204" pitchFamily="34" charset="0"/>
                <a:cs typeface="Arial" panose="020B0604020202020204" pitchFamily="34" charset="0"/>
              </a:rPr>
              <a:t>Secure Data Hiding In Images Using Steganographs project used several technologes.Those are</a:t>
            </a:r>
          </a:p>
          <a:p>
            <a:pPr algn="just">
              <a:buFont typeface="Wingdings" pitchFamily="2" charset="2"/>
              <a:buChar char="q"/>
            </a:pPr>
            <a:r>
              <a:rPr lang="en-US" sz="1800" dirty="0">
                <a:solidFill>
                  <a:srgbClr val="7030A0"/>
                </a:solidFill>
                <a:latin typeface="Arial" panose="020B0604020202020204" pitchFamily="34" charset="0"/>
                <a:cs typeface="Arial" panose="020B0604020202020204" pitchFamily="34" charset="0"/>
              </a:rPr>
              <a:t> </a:t>
            </a:r>
            <a:r>
              <a:rPr lang="en-IN" sz="1800" b="1" dirty="0">
                <a:solidFill>
                  <a:srgbClr val="7A064B"/>
                </a:solidFill>
              </a:rPr>
              <a:t>Platform used by python</a:t>
            </a:r>
            <a:r>
              <a:rPr lang="en-IN" dirty="0">
                <a:solidFill>
                  <a:srgbClr val="7A064B"/>
                </a:solidFill>
              </a:rPr>
              <a:t>:</a:t>
            </a:r>
            <a:r>
              <a:rPr lang="en-GB" dirty="0"/>
              <a:t> </a:t>
            </a:r>
            <a:r>
              <a:rPr lang="en-GB" b="1" dirty="0">
                <a:latin typeface="Calibri" pitchFamily="34" charset="0"/>
                <a:cs typeface="Calibri" pitchFamily="34" charset="0"/>
              </a:rPr>
              <a:t>In the securely hide data within images using steganography in Python, the most common approach is to utilize the "Least Significant Bit (LSB)" technique, where the least significant bits of each pixel in the image are replaced with the bits of the secret message, allowing for near-invisible data embedding while maintaining image quality.</a:t>
            </a:r>
          </a:p>
          <a:p>
            <a:pPr algn="just">
              <a:buFont typeface="Wingdings" pitchFamily="2" charset="2"/>
              <a:buChar char="q"/>
            </a:pPr>
            <a:r>
              <a:rPr lang="en-GB" b="1" dirty="0">
                <a:solidFill>
                  <a:srgbClr val="7B0554"/>
                </a:solidFill>
              </a:rPr>
              <a:t>Library  used on cv2:</a:t>
            </a:r>
            <a:r>
              <a:rPr lang="en-US" dirty="0"/>
              <a:t> </a:t>
            </a:r>
            <a:r>
              <a:rPr lang="en-US" b="1" dirty="0">
                <a:latin typeface="Calibri" pitchFamily="34" charset="0"/>
                <a:cs typeface="Calibri" pitchFamily="34" charset="0"/>
              </a:rPr>
              <a:t>The cv2  is used for computer vision tasks like image processing, video analysis, and object detection.</a:t>
            </a:r>
            <a:r>
              <a:rPr lang="en-GB" b="1" dirty="0">
                <a:latin typeface="Calibri" pitchFamily="34" charset="0"/>
                <a:cs typeface="Calibri" pitchFamily="34" charset="0"/>
              </a:rPr>
              <a:t>  The LSB of each pixel in the image, embedding the secret data bit by bit into these LSBs, making the changes nearly imperceptible to the human eye. It converting the secret data into binary and replacing the LSBs of the image's colour channels   with the corresponding binary bits</a:t>
            </a:r>
            <a:r>
              <a:rPr lang="en-GB" dirty="0">
                <a:latin typeface="Calibri" pitchFamily="34" charset="0"/>
                <a:cs typeface="Calibri" pitchFamily="34" charset="0"/>
              </a:rPr>
              <a:t>. </a:t>
            </a:r>
            <a:endParaRPr lang="en-GB" b="1" dirty="0">
              <a:solidFill>
                <a:srgbClr val="7B0554"/>
              </a:solidFill>
              <a:latin typeface="Calibri" pitchFamily="34" charset="0"/>
              <a:cs typeface="Calibri" pitchFamily="34" charset="0"/>
            </a:endParaRPr>
          </a:p>
          <a:p>
            <a:pPr>
              <a:buFont typeface="Wingdings" pitchFamily="2" charset="2"/>
              <a:buChar char="q"/>
            </a:pPr>
            <a:r>
              <a:rPr lang="en-IN" b="1" dirty="0">
                <a:solidFill>
                  <a:srgbClr val="7A064B"/>
                </a:solidFill>
              </a:rPr>
              <a:t> Software Used by operating  system:</a:t>
            </a:r>
            <a:r>
              <a:rPr lang="en-US" dirty="0"/>
              <a:t> </a:t>
            </a:r>
            <a:r>
              <a:rPr lang="en-US" b="1" dirty="0">
                <a:latin typeface="Calibri" pitchFamily="34" charset="0"/>
                <a:cs typeface="Calibri" pitchFamily="34" charset="0"/>
              </a:rPr>
              <a:t>It used in project as operating systems like Os to run their code editor and interact with the necessary tools, allowing them to write, compile, and execute their programs without directly managing low-level hardware details; the OS handles resource allocation, file management, and other system functions, providing a user-friendly environment for coding. </a:t>
            </a:r>
          </a:p>
          <a:p>
            <a:pPr>
              <a:buFont typeface="Wingdings" pitchFamily="2" charset="2"/>
              <a:buChar char="q"/>
            </a:pPr>
            <a:r>
              <a:rPr lang="en-US" b="1" dirty="0">
                <a:solidFill>
                  <a:srgbClr val="7A064B"/>
                </a:solidFill>
              </a:rPr>
              <a:t>Operater used in string:</a:t>
            </a:r>
            <a:r>
              <a:rPr lang="en-US" dirty="0"/>
              <a:t>  </a:t>
            </a:r>
            <a:r>
              <a:rPr lang="en-US" b="1" dirty="0">
                <a:latin typeface="Calibri" pitchFamily="34" charset="0"/>
                <a:cs typeface="Calibri" pitchFamily="34" charset="0"/>
              </a:rPr>
              <a:t>The string work To hide data refers to techniques where sensitive information is stored within a seemingly normal string of characters, often using encryption or encoding methods to mask the actual data, making it difficult for unauthorized users to decipher it when viewing the code directly</a:t>
            </a:r>
            <a:r>
              <a:rPr lang="en-US" dirty="0"/>
              <a:t>. </a:t>
            </a:r>
            <a:endParaRPr lang="en-IN" b="1" dirty="0">
              <a:solidFill>
                <a:srgbClr val="7A064B"/>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54977" y="1266093"/>
            <a:ext cx="11324492" cy="4668715"/>
          </a:xfrm>
        </p:spPr>
        <p:txBody>
          <a:bodyPr>
            <a:normAutofit fontScale="25000" lnSpcReduction="20000"/>
          </a:bodyPr>
          <a:lstStyle/>
          <a:p>
            <a:pPr algn="just">
              <a:buFont typeface="Wingdings" pitchFamily="2" charset="2"/>
              <a:buChar char="Ø"/>
            </a:pPr>
            <a:endParaRPr lang="en-US" sz="1800" b="1" dirty="0"/>
          </a:p>
          <a:p>
            <a:pPr algn="just">
              <a:buFont typeface="Wingdings" pitchFamily="2" charset="2"/>
              <a:buChar char="Ø"/>
            </a:pPr>
            <a:endParaRPr lang="en-US" sz="1800" b="1" dirty="0"/>
          </a:p>
          <a:p>
            <a:pPr algn="just">
              <a:buFont typeface="Wingdings" pitchFamily="2" charset="2"/>
              <a:buChar char="Ø"/>
            </a:pPr>
            <a:endParaRPr lang="en-US" sz="1800" b="1" dirty="0"/>
          </a:p>
          <a:p>
            <a:pPr algn="just">
              <a:buFont typeface="Wingdings" pitchFamily="2" charset="2"/>
              <a:buChar char="Ø"/>
            </a:pPr>
            <a:endParaRPr lang="en-US" sz="1800" b="1" dirty="0"/>
          </a:p>
          <a:p>
            <a:pPr algn="just">
              <a:buFont typeface="Wingdings" pitchFamily="2" charset="2"/>
              <a:buChar char="Ø"/>
            </a:pPr>
            <a:endParaRPr lang="en-US" sz="1800" b="1" dirty="0"/>
          </a:p>
          <a:p>
            <a:pPr algn="just">
              <a:buFont typeface="Wingdings" pitchFamily="2" charset="2"/>
              <a:buChar char="Ø"/>
            </a:pPr>
            <a:endParaRPr lang="en-US" sz="1800" b="1" dirty="0"/>
          </a:p>
          <a:p>
            <a:pPr marL="0" indent="0" algn="just">
              <a:buNone/>
            </a:pPr>
            <a:r>
              <a:rPr lang="en-US" sz="4000" b="1" dirty="0"/>
              <a:t> </a:t>
            </a:r>
          </a:p>
          <a:p>
            <a:pPr marL="0" indent="0" algn="just">
              <a:buNone/>
            </a:pPr>
            <a:r>
              <a:rPr lang="en-US" sz="6400" b="1" dirty="0"/>
              <a:t>                                                                                                                                                                                                                               </a:t>
            </a:r>
          </a:p>
          <a:p>
            <a:pPr marL="0" indent="0" algn="just">
              <a:buNone/>
            </a:pPr>
            <a:endParaRPr lang="en-US" sz="6400" b="1" dirty="0"/>
          </a:p>
          <a:p>
            <a:pPr marL="0" indent="0" algn="just">
              <a:buNone/>
            </a:pPr>
            <a:endParaRPr lang="en-US" sz="6400" b="1" dirty="0"/>
          </a:p>
          <a:p>
            <a:pPr marL="0" indent="0" algn="just">
              <a:buNone/>
            </a:pPr>
            <a:endParaRPr lang="en-US" sz="6400" b="1" dirty="0"/>
          </a:p>
          <a:p>
            <a:pPr marL="0" indent="0" algn="just">
              <a:buNone/>
            </a:pPr>
            <a:endParaRPr lang="en-US" sz="6400" b="1" dirty="0"/>
          </a:p>
          <a:p>
            <a:pPr marL="0" indent="0" algn="just">
              <a:buNone/>
            </a:pPr>
            <a:endParaRPr lang="en-US" sz="6400" b="1" dirty="0"/>
          </a:p>
          <a:p>
            <a:pPr marL="0" indent="0" algn="just">
              <a:buNone/>
            </a:pPr>
            <a:endParaRPr lang="en-US" sz="6400" b="1" dirty="0"/>
          </a:p>
          <a:p>
            <a:pPr marL="0" indent="0" algn="just">
              <a:buNone/>
            </a:pPr>
            <a:r>
              <a:rPr lang="en-US" sz="6400" b="1" dirty="0">
                <a:latin typeface="Calibri" pitchFamily="34" charset="0"/>
                <a:cs typeface="Calibri" pitchFamily="34" charset="0"/>
              </a:rPr>
              <a:t>Steganography, derived from the Greek words "steganos"  and "graphie, is a fascinating and ancient practice than involves the art and science of concealing information within a seemingly innocuous carriesmedium to ensure its secrecy</a:t>
            </a:r>
            <a:r>
              <a:rPr lang="en-US" sz="6400" b="1" dirty="0"/>
              <a:t>. </a:t>
            </a:r>
          </a:p>
          <a:p>
            <a:pPr marL="0" indent="0" algn="just">
              <a:buNone/>
            </a:pPr>
            <a:r>
              <a:rPr lang="en-US" sz="6400" b="1" dirty="0">
                <a:solidFill>
                  <a:srgbClr val="FF99FF"/>
                </a:solidFill>
              </a:rPr>
              <a:t>Those are implemented in future:</a:t>
            </a:r>
          </a:p>
          <a:p>
            <a:pPr algn="just">
              <a:buFont typeface="Wingdings" pitchFamily="2" charset="2"/>
              <a:buChar char="v"/>
            </a:pPr>
            <a:r>
              <a:rPr lang="en-US" sz="6400" b="1" dirty="0">
                <a:solidFill>
                  <a:schemeClr val="accent3">
                    <a:lumMod val="75000"/>
                  </a:schemeClr>
                </a:solidFill>
              </a:rPr>
              <a:t>Digital </a:t>
            </a:r>
            <a:r>
              <a:rPr lang="en-US" sz="6400" b="1" dirty="0">
                <a:solidFill>
                  <a:schemeClr val="accent3">
                    <a:lumMod val="75000"/>
                  </a:schemeClr>
                </a:solidFill>
                <a:latin typeface="Calibri" pitchFamily="34" charset="0"/>
                <a:cs typeface="Calibri" pitchFamily="34" charset="0"/>
              </a:rPr>
              <a:t>marking</a:t>
            </a:r>
            <a:r>
              <a:rPr lang="en-US" sz="6400" b="1" dirty="0">
                <a:latin typeface="Calibri" pitchFamily="34" charset="0"/>
                <a:cs typeface="Calibri" pitchFamily="34" charset="0"/>
              </a:rPr>
              <a:t>: In the context of cybersecurity and  intelligences property</a:t>
            </a:r>
          </a:p>
          <a:p>
            <a:pPr marL="0" indent="0" algn="just">
              <a:buNone/>
            </a:pPr>
            <a:r>
              <a:rPr lang="en-US" sz="6400" b="1" dirty="0">
                <a:latin typeface="Calibri" pitchFamily="34" charset="0"/>
                <a:cs typeface="Calibri" pitchFamily="34" charset="0"/>
              </a:rPr>
              <a:t>      protection,steganography is employed for digital market.To prove in the</a:t>
            </a:r>
          </a:p>
          <a:p>
            <a:pPr marL="0" indent="0" algn="just">
              <a:buNone/>
            </a:pPr>
            <a:r>
              <a:rPr lang="en-US" sz="6400" b="1" dirty="0">
                <a:latin typeface="Calibri" pitchFamily="34" charset="0"/>
                <a:cs typeface="Calibri" pitchFamily="34" charset="0"/>
              </a:rPr>
              <a:t>      authenticate the source,aidin in the prevent of  </a:t>
            </a:r>
            <a:r>
              <a:rPr lang="en-US" sz="6400" b="1" dirty="0" err="1">
                <a:latin typeface="Calibri" pitchFamily="34" charset="0"/>
                <a:cs typeface="Calibri" pitchFamily="34" charset="0"/>
              </a:rPr>
              <a:t>Of</a:t>
            </a:r>
            <a:r>
              <a:rPr lang="en-US" sz="6400" b="1" dirty="0">
                <a:latin typeface="Calibri" pitchFamily="34" charset="0"/>
                <a:cs typeface="Calibri" pitchFamily="34" charset="0"/>
              </a:rPr>
              <a:t> authorized use or distribution.</a:t>
            </a:r>
          </a:p>
          <a:p>
            <a:pPr algn="just">
              <a:buFont typeface="Wingdings" pitchFamily="2" charset="2"/>
              <a:buChar char="v"/>
            </a:pPr>
            <a:r>
              <a:rPr lang="en-US" sz="6400" b="1" dirty="0">
                <a:solidFill>
                  <a:schemeClr val="accent1">
                    <a:lumMod val="75000"/>
                  </a:schemeClr>
                </a:solidFill>
              </a:rPr>
              <a:t>Crytography complement </a:t>
            </a:r>
            <a:r>
              <a:rPr lang="en-US" sz="6400" b="1" dirty="0"/>
              <a:t>: Steganography can complement crptograhpic method</a:t>
            </a:r>
          </a:p>
          <a:p>
            <a:pPr marL="0" indent="0" algn="just">
              <a:buNone/>
            </a:pPr>
            <a:r>
              <a:rPr lang="en-US" sz="6400" b="1" dirty="0"/>
              <a:t>      By adding an extra layer of concealmnt.</a:t>
            </a:r>
          </a:p>
          <a:p>
            <a:pPr algn="just">
              <a:buFont typeface="Wingdings" pitchFamily="2" charset="2"/>
              <a:buChar char="v"/>
            </a:pPr>
            <a:r>
              <a:rPr lang="en-US" sz="6400" b="1" dirty="0">
                <a:solidFill>
                  <a:schemeClr val="accent1">
                    <a:lumMod val="75000"/>
                  </a:schemeClr>
                </a:solidFill>
              </a:rPr>
              <a:t>Forensic analysis: </a:t>
            </a:r>
            <a:r>
              <a:rPr lang="en-US" sz="6400" b="1" dirty="0"/>
              <a:t>steganograpy is citical for  digital fornsics.To detect hide to the</a:t>
            </a:r>
          </a:p>
          <a:p>
            <a:pPr marL="0" indent="0" algn="just">
              <a:buNone/>
            </a:pPr>
            <a:r>
              <a:rPr lang="en-US" sz="6400" b="1" dirty="0"/>
              <a:t>       information Files, it should me helping uncover potential security threats .</a:t>
            </a:r>
          </a:p>
          <a:p>
            <a:pPr algn="just">
              <a:spcBef>
                <a:spcPts val="200"/>
              </a:spcBef>
              <a:spcAft>
                <a:spcPts val="200"/>
              </a:spcAft>
              <a:buFont typeface="Wingdings" pitchFamily="2" charset="2"/>
              <a:buChar char="v"/>
            </a:pPr>
            <a:r>
              <a:rPr lang="en-US" sz="6400" b="1" dirty="0">
                <a:solidFill>
                  <a:schemeClr val="accent1">
                    <a:lumMod val="75000"/>
                  </a:schemeClr>
                </a:solidFill>
              </a:rPr>
              <a:t>Data concealment: </a:t>
            </a:r>
            <a:r>
              <a:rPr lang="en-US" sz="6400" b="1" dirty="0"/>
              <a:t>cyber attacks often attempt to hide malicious code,malware</a:t>
            </a:r>
          </a:p>
          <a:p>
            <a:pPr marL="0" indent="0" algn="just">
              <a:spcBef>
                <a:spcPts val="200"/>
              </a:spcBef>
              <a:spcAft>
                <a:spcPts val="200"/>
              </a:spcAft>
              <a:buNone/>
            </a:pPr>
            <a:r>
              <a:rPr lang="en-US" sz="6400" b="1" dirty="0"/>
              <a:t>     Or sentivite information with in files to evade detection.steganography provides</a:t>
            </a:r>
          </a:p>
          <a:p>
            <a:pPr marL="0" indent="0" algn="just">
              <a:spcBef>
                <a:spcPts val="200"/>
              </a:spcBef>
              <a:spcAft>
                <a:spcPts val="200"/>
              </a:spcAft>
              <a:buNone/>
            </a:pPr>
            <a:r>
              <a:rPr lang="en-US" sz="6400" b="1" dirty="0"/>
              <a:t>     Means to conceal such data,making it challenge  for security system to   identify</a:t>
            </a:r>
          </a:p>
          <a:p>
            <a:pPr marL="0" indent="0" algn="just">
              <a:spcBef>
                <a:spcPts val="200"/>
              </a:spcBef>
              <a:spcAft>
                <a:spcPts val="200"/>
              </a:spcAft>
              <a:buNone/>
            </a:pPr>
            <a:r>
              <a:rPr lang="en-US" sz="6400" b="1" dirty="0"/>
              <a:t>     And block malicious actiities.</a:t>
            </a:r>
          </a:p>
          <a:p>
            <a:pPr marL="0" indent="0" algn="just">
              <a:buNone/>
            </a:pPr>
            <a:endParaRPr lang="en-US" sz="6400" b="1" dirty="0"/>
          </a:p>
          <a:p>
            <a:pPr algn="just">
              <a:buFont typeface="Wingdings" pitchFamily="2" charset="2"/>
              <a:buChar char="v"/>
            </a:pPr>
            <a:endParaRPr lang="en-US" sz="6400" b="1" dirty="0"/>
          </a:p>
          <a:p>
            <a:pPr marL="0" indent="0" algn="just">
              <a:buNone/>
            </a:pPr>
            <a:endParaRPr lang="en-US" sz="6400" b="1" dirty="0"/>
          </a:p>
          <a:p>
            <a:pPr marL="0" indent="0" algn="just">
              <a:buNone/>
            </a:pPr>
            <a:endParaRPr lang="en-US" sz="2100" b="1" dirty="0"/>
          </a:p>
          <a:p>
            <a:pPr algn="just">
              <a:buFont typeface="Wingdings" pitchFamily="2" charset="2"/>
              <a:buChar char="Ø"/>
            </a:pPr>
            <a:endParaRPr lang="en-US" sz="2100" b="1" dirty="0"/>
          </a:p>
          <a:p>
            <a:pPr algn="just">
              <a:buFont typeface="Wingdings" pitchFamily="2" charset="2"/>
              <a:buChar char="ü"/>
            </a:pPr>
            <a:endParaRPr lang="en-US" sz="4000" b="1" dirty="0"/>
          </a:p>
          <a:p>
            <a:pPr marL="0" indent="0" algn="just">
              <a:buNone/>
            </a:pPr>
            <a:endParaRPr lang="en-US" sz="2100" b="1" dirty="0"/>
          </a:p>
          <a:p>
            <a:pPr algn="just">
              <a:buFont typeface="Wingdings" pitchFamily="2" charset="2"/>
              <a:buChar char="Ø"/>
            </a:pPr>
            <a:endParaRPr lang="en-US" sz="2100" b="1" dirty="0"/>
          </a:p>
          <a:p>
            <a:pPr algn="just">
              <a:buFont typeface="Wingdings" pitchFamily="2" charset="2"/>
              <a:buChar char="Ø"/>
            </a:pPr>
            <a:endParaRPr lang="en-US" sz="2100" b="1" dirty="0"/>
          </a:p>
          <a:p>
            <a:pPr marL="0" indent="0" algn="just">
              <a:buNone/>
            </a:pPr>
            <a:endParaRPr lang="en-US" sz="2100" b="1" dirty="0"/>
          </a:p>
          <a:p>
            <a:pPr marL="0" indent="0" algn="just">
              <a:buNone/>
            </a:pPr>
            <a:endParaRPr lang="en-US" sz="1800" b="1" dirty="0"/>
          </a:p>
          <a:p>
            <a:pPr marL="0" indent="0" algn="just">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US" sz="1800" b="1" dirty="0">
              <a:solidFill>
                <a:srgbClr val="0F0F0F"/>
              </a:solidFill>
            </a:endParaRPr>
          </a:p>
          <a:p>
            <a:pPr marL="0" indent="0">
              <a:buNone/>
            </a:pPr>
            <a:endParaRPr lang="en-IN" sz="1800" b="1" dirty="0">
              <a:solidFill>
                <a:srgbClr val="0F0F0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380" y="1837594"/>
            <a:ext cx="3613636" cy="39881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92370" y="395655"/>
            <a:ext cx="11074476" cy="579706"/>
          </a:xfrm>
        </p:spPr>
        <p:txBody>
          <a:bodyPr>
            <a:normAutofit/>
          </a:bodyPr>
          <a:lstStyle/>
          <a:p>
            <a:r>
              <a:rPr lang="en-IN" sz="18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92370" y="1087120"/>
            <a:ext cx="11175023" cy="5885180"/>
          </a:xfrm>
        </p:spPr>
        <p:txBody>
          <a:bodyPr>
            <a:noAutofit/>
          </a:bodyPr>
          <a:lstStyle/>
          <a:p>
            <a:pPr marL="0" indent="0" algn="just" fontAlgn="ctr">
              <a:buNone/>
            </a:pPr>
            <a:r>
              <a:rPr lang="en-US" sz="1800" b="1" dirty="0">
                <a:latin typeface="Calibri" pitchFamily="34" charset="0"/>
                <a:cs typeface="Calibri" pitchFamily="34" charset="0"/>
              </a:rPr>
              <a:t>Secure data hiding in images using steganography is primarily used by organizations like governments, intelligence agencies.This could include hiding confidential documents, classified data, or even secret messages within an image file, making it appear like a regular picture to the naked eye</a:t>
            </a:r>
          </a:p>
          <a:p>
            <a:pPr marL="0" indent="0" algn="just">
              <a:buNone/>
            </a:pPr>
            <a:r>
              <a:rPr lang="en-US" sz="1800" b="1" dirty="0">
                <a:solidFill>
                  <a:srgbClr val="FF0000"/>
                </a:solidFill>
              </a:rPr>
              <a:t>    </a:t>
            </a:r>
            <a:r>
              <a:rPr lang="en-US" sz="1800" b="1" dirty="0">
                <a:solidFill>
                  <a:srgbClr val="7B0554"/>
                </a:solidFill>
              </a:rPr>
              <a:t>The below  serives used  on </a:t>
            </a:r>
            <a:r>
              <a:rPr lang="en-US" sz="1800" b="1" dirty="0">
                <a:solidFill>
                  <a:srgbClr val="7030A0"/>
                </a:solidFill>
                <a:latin typeface="Arial" panose="020B0604020202020204" pitchFamily="34" charset="0"/>
                <a:cs typeface="Arial" panose="020B0604020202020204" pitchFamily="34" charset="0"/>
              </a:rPr>
              <a:t>SECURE DATA HIDING IN IMAGES USING STEGANOGRAPHS</a:t>
            </a:r>
            <a:endParaRPr lang="en-US" sz="1800" b="1" dirty="0"/>
          </a:p>
          <a:p>
            <a:pPr algn="just" fontAlgn="ctr"/>
            <a:r>
              <a:rPr lang="en-US" sz="1800" b="1" dirty="0">
                <a:solidFill>
                  <a:srgbClr val="FF99FF"/>
                </a:solidFill>
              </a:rPr>
              <a:t>Military intelligence: </a:t>
            </a:r>
            <a:r>
              <a:rPr lang="en-US" sz="1800" b="1" dirty="0">
                <a:latin typeface="Calibri" pitchFamily="34" charset="0"/>
                <a:cs typeface="Calibri" pitchFamily="34" charset="0"/>
              </a:rPr>
              <a:t>Sending covert messages to field operatives without raising suspicion. </a:t>
            </a:r>
          </a:p>
          <a:p>
            <a:pPr algn="just" fontAlgn="ctr"/>
            <a:r>
              <a:rPr lang="en-US" sz="1800" b="1" dirty="0">
                <a:solidFill>
                  <a:srgbClr val="FF99FF"/>
                </a:solidFill>
              </a:rPr>
              <a:t>Law enforcement: </a:t>
            </a:r>
            <a:r>
              <a:rPr lang="en-US" sz="1800" b="1" dirty="0">
                <a:latin typeface="Calibri" pitchFamily="34" charset="0"/>
                <a:cs typeface="Calibri" pitchFamily="34" charset="0"/>
              </a:rPr>
              <a:t>Sharing sensitive information during investigations without compromising the source</a:t>
            </a:r>
            <a:r>
              <a:rPr lang="en-US" sz="1800" b="1" dirty="0"/>
              <a:t>. </a:t>
            </a:r>
          </a:p>
          <a:p>
            <a:pPr algn="just" fontAlgn="ctr"/>
            <a:r>
              <a:rPr lang="en-US" sz="1800" b="1" dirty="0">
                <a:solidFill>
                  <a:srgbClr val="FF99FF"/>
                </a:solidFill>
              </a:rPr>
              <a:t>Corporate espionage</a:t>
            </a:r>
            <a:r>
              <a:rPr lang="en-US" sz="1800" b="1" dirty="0"/>
              <a:t>:</a:t>
            </a:r>
            <a:r>
              <a:rPr lang="en-US" sz="1800" b="1" dirty="0">
                <a:latin typeface="Calibri" pitchFamily="34" charset="0"/>
                <a:cs typeface="Calibri" pitchFamily="34" charset="0"/>
              </a:rPr>
              <a:t> </a:t>
            </a:r>
            <a:r>
              <a:rPr lang="en-US" sz="1800" b="1" dirty="0" err="1">
                <a:latin typeface="Calibri" pitchFamily="34" charset="0"/>
                <a:cs typeface="Calibri" pitchFamily="34" charset="0"/>
              </a:rPr>
              <a:t>Exfiltrating</a:t>
            </a:r>
            <a:r>
              <a:rPr lang="en-US" sz="1800" b="1" dirty="0">
                <a:latin typeface="Calibri" pitchFamily="34" charset="0"/>
                <a:cs typeface="Calibri" pitchFamily="34" charset="0"/>
              </a:rPr>
              <a:t> sensitive company data without detection. </a:t>
            </a:r>
          </a:p>
          <a:p>
            <a:pPr algn="just" fontAlgn="ctr"/>
            <a:r>
              <a:rPr lang="en-US" sz="1800" b="1" dirty="0">
                <a:solidFill>
                  <a:srgbClr val="FF99FF"/>
                </a:solidFill>
              </a:rPr>
              <a:t>Digital watermarking:</a:t>
            </a:r>
            <a:r>
              <a:rPr lang="en-US" sz="1800" b="1" dirty="0"/>
              <a:t> </a:t>
            </a:r>
            <a:r>
              <a:rPr lang="en-US" sz="1800" b="1" dirty="0">
                <a:latin typeface="Calibri" pitchFamily="34" charset="0"/>
                <a:cs typeface="Calibri" pitchFamily="34" charset="0"/>
              </a:rPr>
              <a:t>Embedding copyright information or ownership details within images. </a:t>
            </a:r>
          </a:p>
          <a:p>
            <a:pPr marL="0" indent="0" algn="just">
              <a:buNone/>
            </a:pPr>
            <a:r>
              <a:rPr lang="en-US" sz="1800" b="1" dirty="0">
                <a:solidFill>
                  <a:srgbClr val="2E1769"/>
                </a:solidFill>
              </a:rPr>
              <a:t>    The below Who might use  steganography:</a:t>
            </a:r>
          </a:p>
          <a:p>
            <a:pPr algn="just"/>
            <a:r>
              <a:rPr lang="en-US" sz="1800" b="1" dirty="0">
                <a:solidFill>
                  <a:srgbClr val="0066FF"/>
                </a:solidFill>
              </a:rPr>
              <a:t>Government agencies: </a:t>
            </a:r>
            <a:r>
              <a:rPr lang="en-US" sz="1800" b="1" dirty="0">
                <a:latin typeface="Calibri" pitchFamily="34" charset="0"/>
                <a:cs typeface="Calibri" pitchFamily="34" charset="0"/>
              </a:rPr>
              <a:t>To transmit classified information securely.</a:t>
            </a:r>
          </a:p>
          <a:p>
            <a:pPr algn="just"/>
            <a:r>
              <a:rPr lang="en-US" sz="1800" b="1" dirty="0">
                <a:solidFill>
                  <a:srgbClr val="0066FF"/>
                </a:solidFill>
              </a:rPr>
              <a:t>Intelligence organizations: </a:t>
            </a:r>
            <a:r>
              <a:rPr lang="en-US" sz="1800" b="1" dirty="0">
                <a:latin typeface="Calibri" pitchFamily="34" charset="0"/>
                <a:cs typeface="Calibri" pitchFamily="34" charset="0"/>
              </a:rPr>
              <a:t>To communicate with agents in the field without detection.</a:t>
            </a:r>
          </a:p>
          <a:p>
            <a:pPr algn="just"/>
            <a:r>
              <a:rPr lang="en-US" sz="1800" b="1" dirty="0">
                <a:solidFill>
                  <a:srgbClr val="0066FF"/>
                </a:solidFill>
              </a:rPr>
              <a:t>Journalists:</a:t>
            </a:r>
            <a:r>
              <a:rPr lang="en-US" sz="1800" b="1" dirty="0"/>
              <a:t> </a:t>
            </a:r>
            <a:r>
              <a:rPr lang="en-US" sz="1800" b="1" dirty="0">
                <a:latin typeface="Calibri" pitchFamily="34" charset="0"/>
                <a:cs typeface="Calibri" pitchFamily="34" charset="0"/>
              </a:rPr>
              <a:t>To protect sensitive sources by hiding information within images.</a:t>
            </a:r>
          </a:p>
          <a:p>
            <a:pPr algn="just" fontAlgn="ctr"/>
            <a:r>
              <a:rPr lang="en-US" sz="1800" b="1" dirty="0">
                <a:solidFill>
                  <a:srgbClr val="0066FF"/>
                </a:solidFill>
              </a:rPr>
              <a:t>Cybersecurity professionals:</a:t>
            </a:r>
            <a:r>
              <a:rPr lang="en-US" sz="1800" b="1" dirty="0"/>
              <a:t> </a:t>
            </a:r>
            <a:r>
              <a:rPr lang="en-US" sz="1800" b="1" dirty="0">
                <a:latin typeface="Calibri" pitchFamily="34" charset="0"/>
                <a:cs typeface="Calibri" pitchFamily="34" charset="0"/>
              </a:rPr>
              <a:t>To embed hidden markers for tracking malicious activity. </a:t>
            </a:r>
          </a:p>
          <a:p>
            <a:pPr marL="0" indent="0" algn="just">
              <a:buNone/>
            </a:pPr>
            <a:r>
              <a:rPr lang="en-US" sz="1800" b="1" dirty="0">
                <a:latin typeface="Calibri" pitchFamily="34" charset="0"/>
                <a:cs typeface="Calibri" pitchFamily="34" charset="0"/>
              </a:rPr>
              <a:t>      Important consideration</a:t>
            </a:r>
          </a:p>
          <a:p>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92" y="1292469"/>
            <a:ext cx="11771380" cy="5113704"/>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lgn="just">
              <a:buNone/>
            </a:pPr>
            <a:endParaRPr lang="en-US" sz="2000" b="1" dirty="0"/>
          </a:p>
          <a:p>
            <a:pPr marL="0" indent="0" algn="just">
              <a:buNone/>
            </a:pPr>
            <a:r>
              <a:rPr lang="en-US" sz="2000" b="1" dirty="0">
                <a:latin typeface="Calibri" pitchFamily="34" charset="0"/>
                <a:cs typeface="Calibri" pitchFamily="34" charset="0"/>
              </a:rPr>
              <a:t>A secure data hiding system using steganography would provide a covert communication channel by embedding sensitive information within seemingly ordinary images. By utilizing advanced encryption techniques and carefully selecting embedding algorithms, the system could achieve a high level of security while maintaining visual quality of the carrier image</a:t>
            </a:r>
            <a:r>
              <a:rPr lang="en-US" sz="2000" b="1" dirty="0"/>
              <a:t>. </a:t>
            </a:r>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endParaRPr lang="en-IN" sz="20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b="1" dirty="0"/>
              <a:t> Read me file must here</a:t>
            </a:r>
          </a:p>
          <a:p>
            <a:pPr marL="0" indent="0">
              <a:buNone/>
            </a:pPr>
            <a:r>
              <a:rPr lang="en-US" dirty="0"/>
              <a:t>       Need to run python</a:t>
            </a:r>
          </a:p>
          <a:p>
            <a:pPr marL="0" indent="0">
              <a:buNone/>
            </a:pPr>
            <a:r>
              <a:rPr lang="en-US" dirty="0"/>
              <a:t>       Libraries cv2,string</a:t>
            </a:r>
          </a:p>
          <a:p>
            <a:pPr marL="0" indent="0">
              <a:buNone/>
            </a:pPr>
            <a:r>
              <a:rPr lang="en-US" dirty="0"/>
              <a:t>       Used pip install cv2</a:t>
            </a:r>
          </a:p>
          <a:p>
            <a:pPr>
              <a:buFont typeface="Arial" pitchFamily="34" charset="0"/>
              <a:buChar char="•"/>
            </a:pPr>
            <a:r>
              <a:rPr lang="en-US" b="1" dirty="0"/>
              <a:t>GITHUB: https: https://github.com/niveditha04-yellanuru/CyberSecruity-Internship-Project</a:t>
            </a:r>
            <a:endParaRPr lang="en-IN"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schemas.microsoft.com/office/2006/metadata/properties"/>
    <ds:schemaRef ds:uri="b30265f8-c5e2-4918-b4a1-b977299ca3e2"/>
    <ds:schemaRef ds:uri="fadb41d3-f9cb-40fb-903c-8cacaba95bb5"/>
    <ds:schemaRef ds:uri="http://schemas.microsoft.com/office/2006/documentManagement/typ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341</TotalTime>
  <Words>370</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PROJECT TITLE SECURE DATA HIDING IN IMAGES USING STEGANOGRAPHS</vt:lpstr>
      <vt:lpstr>OUTLINE</vt:lpstr>
      <vt:lpstr>Problem Statement</vt:lpstr>
      <vt:lpstr>Technology  used</vt:lpstr>
      <vt:lpstr>Wow factors</vt:lpstr>
      <vt:lpstr>End users</vt:lpstr>
      <vt:lpstr>Results</vt:lpstr>
      <vt:lpstr>Conclusion</vt:lpstr>
      <vt:lpstr>GitHub Link</vt:lpstr>
      <vt:lpstr>PowerPoint Presentation</vt:lpstr>
      <vt:lpstr>“It was my pleasure to work with you on this project”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yellanuru niveditha</cp:lastModifiedBy>
  <cp:revision>48</cp:revision>
  <dcterms:created xsi:type="dcterms:W3CDTF">2021-05-26T16:50:10Z</dcterms:created>
  <dcterms:modified xsi:type="dcterms:W3CDTF">2025-10-13T04:52:00Z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