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587" autoAdjust="0"/>
    <p:restoredTop sz="86457" autoAdjust="0"/>
  </p:normalViewPr>
  <p:slideViewPr>
    <p:cSldViewPr snapToGrid="0">
      <p:cViewPr>
        <p:scale>
          <a:sx n="75" d="100"/>
          <a:sy n="75" d="100"/>
        </p:scale>
        <p:origin x="-1666" y="-624"/>
      </p:cViewPr>
      <p:guideLst>
        <p:guide orient="horz" pos="2160"/>
        <p:guide pos="3840"/>
      </p:guideLst>
    </p:cSldViewPr>
  </p:slideViewPr>
  <p:outlineViewPr>
    <p:cViewPr>
      <p:scale>
        <a:sx n="33" d="100"/>
        <a:sy n="33" d="100"/>
      </p:scale>
      <p:origin x="264" y="275381"/>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baz Ahmed Ali" userId="S::shabaz@edunetfoundation.org::8937c481-946d-4552-82de-d81526054d6b" providerId="AD" clId="Web-{22C22A61-C23B-4AFE-81E6-4E7076213851}"/>
    <pc:docChg chg="sldOrd">
      <pc:chgData name="Shabaz Ahmed Ali" userId="S::shabaz@edunetfoundation.org::8937c481-946d-4552-82de-d81526054d6b" providerId="AD" clId="Web-{22C22A61-C23B-4AFE-81E6-4E7076213851}" dt="2025-04-28T10:44:04.838" v="0"/>
      <pc:docMkLst>
        <pc:docMk/>
      </pc:docMkLst>
      <pc:sldChg chg="ord">
        <pc:chgData name="Shabaz Ahmed Ali" userId="S::shabaz@edunetfoundation.org::8937c481-946d-4552-82de-d81526054d6b" providerId="AD" clId="Web-{22C22A61-C23B-4AFE-81E6-4E7076213851}" dt="2025-04-28T10:44:04.838" v="0"/>
        <pc:sldMkLst>
          <pc:docMk/>
          <pc:sldMk cId="3744199677" sldId="579"/>
        </pc:sldMkLst>
      </pc:sldChg>
    </pc:docChg>
  </pc:docChgLst>
  <pc:docChgLst>
    <pc:chgData name="Kush Tripathi" userId="7a3ee10a-3b61-41fe-ac67-b165fb7d4208" providerId="ADAL" clId="{41ED53A8-5329-C747-A241-46CEB6D4E255}"/>
    <pc:docChg chg="modSld">
      <pc:chgData name="Kush Tripathi" userId="7a3ee10a-3b61-41fe-ac67-b165fb7d4208" providerId="ADAL" clId="{41ED53A8-5329-C747-A241-46CEB6D4E255}" dt="2025-04-29T04:53:52.575" v="57" actId="20577"/>
      <pc:docMkLst>
        <pc:docMk/>
      </pc:docMkLst>
      <pc:sldChg chg="modSp mod">
        <pc:chgData name="Kush Tripathi" userId="7a3ee10a-3b61-41fe-ac67-b165fb7d4208" providerId="ADAL" clId="{41ED53A8-5329-C747-A241-46CEB6D4E255}" dt="2025-04-29T04:53:52.575" v="57" actId="20577"/>
        <pc:sldMkLst>
          <pc:docMk/>
          <pc:sldMk cId="109857222" sldId="256"/>
        </pc:sldMkLst>
        <pc:spChg chg="mod">
          <ac:chgData name="Kush Tripathi" userId="7a3ee10a-3b61-41fe-ac67-b165fb7d4208" providerId="ADAL" clId="{41ED53A8-5329-C747-A241-46CEB6D4E255}" dt="2025-04-29T04:53:06.617" v="0" actId="14100"/>
          <ac:spMkLst>
            <pc:docMk/>
            <pc:sldMk cId="109857222" sldId="256"/>
            <ac:spMk id="2" creationId="{00000000-0000-0000-0000-000000000000}"/>
          </ac:spMkLst>
        </pc:spChg>
        <pc:spChg chg="mod">
          <ac:chgData name="Kush Tripathi" userId="7a3ee10a-3b61-41fe-ac67-b165fb7d4208" providerId="ADAL" clId="{41ED53A8-5329-C747-A241-46CEB6D4E255}" dt="2025-04-29T04:53:09.274" v="1" actId="1076"/>
          <ac:spMkLst>
            <pc:docMk/>
            <pc:sldMk cId="109857222" sldId="256"/>
            <ac:spMk id="3" creationId="{00000000-0000-0000-0000-000000000000}"/>
          </ac:spMkLst>
        </pc:spChg>
        <pc:spChg chg="mod">
          <ac:chgData name="Kush Tripathi" userId="7a3ee10a-3b61-41fe-ac67-b165fb7d4208" providerId="ADAL" clId="{41ED53A8-5329-C747-A241-46CEB6D4E255}" dt="2025-04-29T04:53:52.575" v="57" actId="20577"/>
          <ac:spMkLst>
            <pc:docMk/>
            <pc:sldMk cId="109857222" sldId="256"/>
            <ac:spMk id="4" creationId="{EAB0FDC9-4C27-8F7B-AC01-4E468CB23D2B}"/>
          </ac:spMkLst>
        </pc:spChg>
      </pc:sldChg>
    </pc:docChg>
  </pc:docChgLst>
  <pc:docChgLst>
    <pc:chgData name="Shabaz Ahmed Ali" userId="S::shabaz@edunetfoundation.org::8937c481-946d-4552-82de-d81526054d6b" providerId="AD" clId="Web-{9567BC2E-213D-4409-89B3-6A653ECA53D9}"/>
    <pc:docChg chg="modSld">
      <pc:chgData name="Shabaz Ahmed Ali" userId="S::shabaz@edunetfoundation.org::8937c481-946d-4552-82de-d81526054d6b" providerId="AD" clId="Web-{9567BC2E-213D-4409-89B3-6A653ECA53D9}" dt="2025-04-29T08:24:08.978" v="14" actId="20577"/>
      <pc:docMkLst>
        <pc:docMk/>
      </pc:docMkLst>
      <pc:sldChg chg="modSp">
        <pc:chgData name="Shabaz Ahmed Ali" userId="S::shabaz@edunetfoundation.org::8937c481-946d-4552-82de-d81526054d6b" providerId="AD" clId="Web-{9567BC2E-213D-4409-89B3-6A653ECA53D9}" dt="2025-04-29T08:22:25.899" v="1" actId="14100"/>
        <pc:sldMkLst>
          <pc:docMk/>
          <pc:sldMk cId="109857222" sldId="256"/>
        </pc:sldMkLst>
        <pc:spChg chg="mod">
          <ac:chgData name="Shabaz Ahmed Ali" userId="S::shabaz@edunetfoundation.org::8937c481-946d-4552-82de-d81526054d6b" providerId="AD" clId="Web-{9567BC2E-213D-4409-89B3-6A653ECA53D9}" dt="2025-04-29T08:22:25.899" v="1" actId="14100"/>
          <ac:spMkLst>
            <pc:docMk/>
            <pc:sldMk cId="109857222" sldId="256"/>
            <ac:spMk id="2" creationId="{00000000-0000-0000-0000-000000000000}"/>
          </ac:spMkLst>
        </pc:spChg>
      </pc:sldChg>
      <pc:sldChg chg="modSp">
        <pc:chgData name="Shabaz Ahmed Ali" userId="S::shabaz@edunetfoundation.org::8937c481-946d-4552-82de-d81526054d6b" providerId="AD" clId="Web-{9567BC2E-213D-4409-89B3-6A653ECA53D9}" dt="2025-04-29T08:24:08.978" v="14" actId="20577"/>
        <pc:sldMkLst>
          <pc:docMk/>
          <pc:sldMk cId="1691700673" sldId="578"/>
        </pc:sldMkLst>
        <pc:spChg chg="mod">
          <ac:chgData name="Shabaz Ahmed Ali" userId="S::shabaz@edunetfoundation.org::8937c481-946d-4552-82de-d81526054d6b" providerId="AD" clId="Web-{9567BC2E-213D-4409-89B3-6A653ECA53D9}" dt="2025-04-29T08:24:08.978" v="14" actId="20577"/>
          <ac:spMkLst>
            <pc:docMk/>
            <pc:sldMk cId="1691700673" sldId="578"/>
            <ac:spMk id="3" creationId="{5E6198D1-2392-A218-1A4C-10F40FCB8253}"/>
          </ac:spMkLst>
        </pc:spChg>
      </pc:sldChg>
    </pc:docChg>
  </pc:docChgLst>
  <pc:docChgLst>
    <pc:chgData name="Shabaz Ahmed Ali" userId="S::shabaz@edunetfoundation.org::8937c481-946d-4552-82de-d81526054d6b" providerId="AD" clId="Web-{65706ED1-670B-4719-B8CB-BA21F8D40372}"/>
    <pc:docChg chg="modSld">
      <pc:chgData name="Shabaz Ahmed Ali" userId="S::shabaz@edunetfoundation.org::8937c481-946d-4552-82de-d81526054d6b" providerId="AD" clId="Web-{65706ED1-670B-4719-B8CB-BA21F8D40372}" dt="2025-04-29T05:33:39.336" v="29" actId="20577"/>
      <pc:docMkLst>
        <pc:docMk/>
      </pc:docMkLst>
      <pc:sldChg chg="addSp delSp modSp">
        <pc:chgData name="Shabaz Ahmed Ali" userId="S::shabaz@edunetfoundation.org::8937c481-946d-4552-82de-d81526054d6b" providerId="AD" clId="Web-{65706ED1-670B-4719-B8CB-BA21F8D40372}" dt="2025-04-29T05:33:39.336" v="29" actId="20577"/>
        <pc:sldMkLst>
          <pc:docMk/>
          <pc:sldMk cId="109857222" sldId="256"/>
        </pc:sldMkLst>
        <pc:spChg chg="mod">
          <ac:chgData name="Shabaz Ahmed Ali" userId="S::shabaz@edunetfoundation.org::8937c481-946d-4552-82de-d81526054d6b" providerId="AD" clId="Web-{65706ED1-670B-4719-B8CB-BA21F8D40372}" dt="2025-04-29T04:57:38.200" v="24" actId="20577"/>
          <ac:spMkLst>
            <pc:docMk/>
            <pc:sldMk cId="109857222" sldId="256"/>
            <ac:spMk id="2" creationId="{00000000-0000-0000-0000-000000000000}"/>
          </ac:spMkLst>
        </pc:spChg>
        <pc:spChg chg="mod">
          <ac:chgData name="Shabaz Ahmed Ali" userId="S::shabaz@edunetfoundation.org::8937c481-946d-4552-82de-d81526054d6b" providerId="AD" clId="Web-{65706ED1-670B-4719-B8CB-BA21F8D40372}" dt="2025-04-29T05:33:39.336" v="29" actId="20577"/>
          <ac:spMkLst>
            <pc:docMk/>
            <pc:sldMk cId="109857222" sldId="256"/>
            <ac:spMk id="3" creationId="{00000000-0000-0000-0000-000000000000}"/>
          </ac:spMkLst>
        </pc:spChg>
        <pc:spChg chg="del">
          <ac:chgData name="Shabaz Ahmed Ali" userId="S::shabaz@edunetfoundation.org::8937c481-946d-4552-82de-d81526054d6b" providerId="AD" clId="Web-{65706ED1-670B-4719-B8CB-BA21F8D40372}" dt="2025-04-29T04:57:29.528" v="23"/>
          <ac:spMkLst>
            <pc:docMk/>
            <pc:sldMk cId="109857222" sldId="256"/>
            <ac:spMk id="4" creationId="{EAB0FDC9-4C27-8F7B-AC01-4E468CB23D2B}"/>
          </ac:spMkLst>
        </pc:spChg>
        <pc:spChg chg="del">
          <ac:chgData name="Shabaz Ahmed Ali" userId="S::shabaz@edunetfoundation.org::8937c481-946d-4552-82de-d81526054d6b" providerId="AD" clId="Web-{65706ED1-670B-4719-B8CB-BA21F8D40372}" dt="2025-04-29T04:57:29.528" v="23"/>
          <ac:spMkLst>
            <pc:docMk/>
            <pc:sldMk cId="109857222" sldId="256"/>
            <ac:spMk id="38" creationId="{4FFBEE45-F140-49D5-85EA-C78C24340B23}"/>
          </ac:spMkLst>
        </pc:spChg>
        <pc:spChg chg="add">
          <ac:chgData name="Shabaz Ahmed Ali" userId="S::shabaz@edunetfoundation.org::8937c481-946d-4552-82de-d81526054d6b" providerId="AD" clId="Web-{65706ED1-670B-4719-B8CB-BA21F8D40372}" dt="2025-04-29T04:57:29.528" v="23"/>
          <ac:spMkLst>
            <pc:docMk/>
            <pc:sldMk cId="109857222" sldId="256"/>
            <ac:spMk id="43" creationId="{91DC6ABD-215C-4EA8-A483-CEF5B99AB385}"/>
          </ac:spMkLst>
        </pc:spChg>
        <pc:spChg chg="add">
          <ac:chgData name="Shabaz Ahmed Ali" userId="S::shabaz@edunetfoundation.org::8937c481-946d-4552-82de-d81526054d6b" providerId="AD" clId="Web-{65706ED1-670B-4719-B8CB-BA21F8D40372}" dt="2025-04-29T04:57:29.528" v="23"/>
          <ac:spMkLst>
            <pc:docMk/>
            <pc:sldMk cId="109857222" sldId="256"/>
            <ac:spMk id="49" creationId="{04357C93-F0CB-4A1C-8F77-4E9063789819}"/>
          </ac:spMkLst>
        </pc:spChg>
        <pc:grpChg chg="add">
          <ac:chgData name="Shabaz Ahmed Ali" userId="S::shabaz@edunetfoundation.org::8937c481-946d-4552-82de-d81526054d6b" providerId="AD" clId="Web-{65706ED1-670B-4719-B8CB-BA21F8D40372}" dt="2025-04-29T04:57:29.528" v="23"/>
          <ac:grpSpMkLst>
            <pc:docMk/>
            <pc:sldMk cId="109857222" sldId="256"/>
            <ac:grpSpMk id="45" creationId="{3AF6A671-C637-4547-85F4-51B6D1881399}"/>
          </ac:grpSpMkLst>
        </pc:grpChg>
        <pc:picChg chg="add mod">
          <ac:chgData name="Shabaz Ahmed Ali" userId="S::shabaz@edunetfoundation.org::8937c481-946d-4552-82de-d81526054d6b" providerId="AD" clId="Web-{65706ED1-670B-4719-B8CB-BA21F8D40372}" dt="2025-04-29T04:57:29.528" v="23"/>
          <ac:picMkLst>
            <pc:docMk/>
            <pc:sldMk cId="109857222" sldId="256"/>
            <ac:picMk id="5" creationId="{B4288F3F-AD4C-81EA-1336-D2C00EFCC4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14/05/2025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14/05/2025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14/05/2025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14/05/2025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xmlns="" id="{91DC6ABD-215C-4EA8-A483-CEF5B99AB3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36576"/>
            <a:ext cx="5386597" cy="3602736"/>
          </a:xfrm>
        </p:spPr>
        <p:txBody>
          <a:bodyPr vert="horz" lIns="91440" tIns="45720" rIns="91440" bIns="45720" rtlCol="0">
            <a:normAutofit/>
          </a:bodyPr>
          <a:lstStyle/>
          <a:p>
            <a:pPr algn="l">
              <a:lnSpc>
                <a:spcPct val="100000"/>
              </a:lnSpc>
            </a:pPr>
            <a:r>
              <a:rPr lang="en-US" sz="2000" b="1" dirty="0"/>
              <a:t>CAPSTONE PROJECT</a:t>
            </a:r>
            <a:br>
              <a:rPr lang="en-US" sz="2000" b="1" dirty="0"/>
            </a:br>
            <a:r>
              <a:rPr lang="en-US" sz="3200" b="1" cap="all" dirty="0">
                <a:latin typeface="Aptos"/>
              </a:rPr>
              <a:t>PROJECT</a:t>
            </a:r>
            <a:r>
              <a:rPr lang="en-US" sz="3200" b="1" cap="all" dirty="0">
                <a:latin typeface="Aptos"/>
              </a:rPr>
              <a:t> TITLE</a:t>
            </a:r>
            <a:r>
              <a:rPr lang="en-US" sz="2000" b="1" dirty="0" smtClean="0"/>
              <a:t/>
            </a:r>
            <a:br>
              <a:rPr lang="en-US" sz="2000" b="1" dirty="0" smtClean="0"/>
            </a:br>
            <a:r>
              <a:rPr lang="en-US" sz="5100" b="1" cap="all" dirty="0" smtClean="0">
                <a:latin typeface="Aptos"/>
              </a:rPr>
              <a:t/>
            </a:r>
            <a:br>
              <a:rPr lang="en-US" sz="5100" b="1" cap="all" dirty="0" smtClean="0">
                <a:latin typeface="Aptos"/>
              </a:rPr>
            </a:br>
            <a:r>
              <a:rPr lang="en-US" sz="3100" b="1" dirty="0" smtClean="0">
                <a:solidFill>
                  <a:schemeClr val="accent4"/>
                </a:solidFill>
                <a:latin typeface="Calibri" pitchFamily="34" charset="0"/>
                <a:cs typeface="Calibri" pitchFamily="34" charset="0"/>
              </a:rPr>
              <a:t>Movie </a:t>
            </a:r>
            <a:r>
              <a:rPr lang="en-US" sz="3100" b="1" dirty="0" smtClean="0">
                <a:solidFill>
                  <a:schemeClr val="accent4"/>
                </a:solidFill>
                <a:latin typeface="Calibri" pitchFamily="34" charset="0"/>
                <a:cs typeface="Calibri" pitchFamily="34" charset="0"/>
              </a:rPr>
              <a:t>recommendation using </a:t>
            </a:r>
            <a:r>
              <a:rPr lang="en-US" sz="3100" b="1" dirty="0">
                <a:solidFill>
                  <a:schemeClr val="accent4"/>
                </a:solidFill>
                <a:latin typeface="Calibri" pitchFamily="34" charset="0"/>
                <a:cs typeface="Calibri" pitchFamily="34" charset="0"/>
              </a:rPr>
              <a:t>and </a:t>
            </a:r>
            <a:r>
              <a:rPr lang="en-US" sz="3100" b="1" dirty="0" smtClean="0">
                <a:solidFill>
                  <a:schemeClr val="accent4"/>
                </a:solidFill>
                <a:latin typeface="Calibri" pitchFamily="34" charset="0"/>
                <a:cs typeface="Calibri" pitchFamily="34" charset="0"/>
              </a:rPr>
              <a:t>unsupervisor learning</a:t>
            </a:r>
            <a:endParaRPr lang="en-US" sz="3100" b="1" dirty="0">
              <a:solidFill>
                <a:schemeClr val="accent4"/>
              </a:solidFill>
              <a:latin typeface="Calibri" pitchFamily="34" charset="0"/>
              <a:cs typeface="Calibri" pitchFamily="34" charset="0"/>
            </a:endParaRPr>
          </a:p>
          <a:p>
            <a:pPr algn="l"/>
            <a:endParaRPr lang="en-US" sz="3100" b="1" kern="1200" dirty="0"/>
          </a:p>
        </p:txBody>
      </p:sp>
      <p:sp>
        <p:nvSpPr>
          <p:cNvPr id="3" name="Subtitle 2"/>
          <p:cNvSpPr>
            <a:spLocks noGrp="1"/>
          </p:cNvSpPr>
          <p:nvPr>
            <p:ph type="subTitle" idx="1"/>
          </p:nvPr>
        </p:nvSpPr>
        <p:spPr>
          <a:xfrm>
            <a:off x="0" y="3557016"/>
            <a:ext cx="6460912" cy="3133343"/>
          </a:xfrm>
        </p:spPr>
        <p:txBody>
          <a:bodyPr vert="horz" lIns="91440" tIns="45720" rIns="91440" bIns="45720" rtlCol="0" anchor="t">
            <a:noAutofit/>
          </a:bodyPr>
          <a:lstStyle/>
          <a:p>
            <a:pPr algn="l">
              <a:spcAft>
                <a:spcPts val="600"/>
              </a:spcAft>
            </a:pPr>
            <a:r>
              <a:rPr lang="en-US" sz="1400" b="1" cap="all" dirty="0">
                <a:latin typeface="Arial" pitchFamily="34" charset="0"/>
                <a:cs typeface="Arial" pitchFamily="34" charset="0"/>
              </a:rPr>
              <a:t>Presented By</a:t>
            </a:r>
            <a:endParaRPr lang="en-US" sz="1400" cap="all" dirty="0">
              <a:latin typeface="Arial" pitchFamily="34" charset="0"/>
              <a:cs typeface="Arial" pitchFamily="34" charset="0"/>
            </a:endParaRPr>
          </a:p>
          <a:p>
            <a:pPr algn="l">
              <a:spcAft>
                <a:spcPts val="600"/>
              </a:spcAft>
            </a:pPr>
            <a:r>
              <a:rPr lang="en-US" sz="1400" b="1" cap="all" dirty="0">
                <a:latin typeface="Arial" pitchFamily="34" charset="0"/>
                <a:cs typeface="Arial" pitchFamily="34" charset="0"/>
              </a:rPr>
              <a:t>Student </a:t>
            </a:r>
            <a:r>
              <a:rPr lang="en-US" sz="1400" b="1" cap="all" dirty="0" smtClean="0">
                <a:latin typeface="Arial" pitchFamily="34" charset="0"/>
                <a:cs typeface="Arial" pitchFamily="34" charset="0"/>
              </a:rPr>
              <a:t>Name</a:t>
            </a:r>
            <a:r>
              <a:rPr lang="en-US" sz="1400" b="1" cap="all" dirty="0" smtClean="0">
                <a:solidFill>
                  <a:schemeClr val="accent2"/>
                </a:solidFill>
                <a:latin typeface="Arial" pitchFamily="34" charset="0"/>
                <a:cs typeface="Arial" pitchFamily="34" charset="0"/>
              </a:rPr>
              <a:t>:  </a:t>
            </a:r>
            <a:r>
              <a:rPr lang="en-US" sz="1400" b="1" cap="all" dirty="0" smtClean="0">
                <a:solidFill>
                  <a:srgbClr val="FFC000"/>
                </a:solidFill>
                <a:latin typeface="Arial" pitchFamily="34" charset="0"/>
                <a:cs typeface="Arial" pitchFamily="34" charset="0"/>
              </a:rPr>
              <a:t>Yellanru niveditha</a:t>
            </a:r>
            <a:endParaRPr lang="en-US" sz="1400" b="1" cap="all" dirty="0">
              <a:solidFill>
                <a:srgbClr val="FFC000"/>
              </a:solidFill>
              <a:latin typeface="Arial" pitchFamily="34" charset="0"/>
              <a:cs typeface="Arial" pitchFamily="34" charset="0"/>
            </a:endParaRPr>
          </a:p>
          <a:p>
            <a:pPr algn="l">
              <a:spcAft>
                <a:spcPts val="600"/>
              </a:spcAft>
            </a:pPr>
            <a:r>
              <a:rPr lang="en-US" sz="1400" b="1" cap="all" dirty="0">
                <a:latin typeface="Arial" pitchFamily="34" charset="0"/>
                <a:cs typeface="Arial" pitchFamily="34" charset="0"/>
              </a:rPr>
              <a:t>College </a:t>
            </a:r>
            <a:r>
              <a:rPr lang="en-US" sz="1400" b="1" cap="all" dirty="0" smtClean="0">
                <a:latin typeface="Arial" pitchFamily="34" charset="0"/>
                <a:cs typeface="Arial" pitchFamily="34" charset="0"/>
              </a:rPr>
              <a:t>Name:</a:t>
            </a:r>
            <a:r>
              <a:rPr lang="en-US" sz="1400" b="1" cap="all" dirty="0" smtClean="0">
                <a:solidFill>
                  <a:srgbClr val="FFC000"/>
                </a:solidFill>
                <a:latin typeface="Arial" pitchFamily="34" charset="0"/>
                <a:cs typeface="Arial" pitchFamily="34" charset="0"/>
              </a:rPr>
              <a:t>Sri venkateswara instution</a:t>
            </a:r>
          </a:p>
          <a:p>
            <a:pPr algn="l">
              <a:spcAft>
                <a:spcPts val="600"/>
              </a:spcAft>
            </a:pPr>
            <a:r>
              <a:rPr lang="en-US" sz="1400" b="1" cap="all" dirty="0" smtClean="0">
                <a:solidFill>
                  <a:srgbClr val="FFC000"/>
                </a:solidFill>
                <a:latin typeface="Arial" pitchFamily="34" charset="0"/>
                <a:cs typeface="Arial" pitchFamily="34" charset="0"/>
              </a:rPr>
              <a:t>Of technology</a:t>
            </a:r>
            <a:endParaRPr lang="en-US" sz="1400" b="1" cap="all" dirty="0">
              <a:solidFill>
                <a:srgbClr val="FFC000"/>
              </a:solidFill>
              <a:latin typeface="Arial" pitchFamily="34" charset="0"/>
              <a:cs typeface="Arial" pitchFamily="34" charset="0"/>
            </a:endParaRPr>
          </a:p>
          <a:p>
            <a:pPr algn="l">
              <a:spcAft>
                <a:spcPts val="600"/>
              </a:spcAft>
            </a:pPr>
            <a:r>
              <a:rPr lang="en-US" sz="1400" b="1" cap="all" dirty="0" smtClean="0">
                <a:latin typeface="Arial" pitchFamily="34" charset="0"/>
                <a:cs typeface="Arial" pitchFamily="34" charset="0"/>
              </a:rPr>
              <a:t>Department: </a:t>
            </a:r>
            <a:r>
              <a:rPr lang="en-US" sz="1400" b="1" cap="all" dirty="0" smtClean="0">
                <a:solidFill>
                  <a:srgbClr val="FFC000"/>
                </a:solidFill>
                <a:latin typeface="Arial" pitchFamily="34" charset="0"/>
                <a:cs typeface="Arial" pitchFamily="34" charset="0"/>
              </a:rPr>
              <a:t>Computer Science and </a:t>
            </a:r>
            <a:endParaRPr lang="en-US" sz="1400" b="1" cap="all" dirty="0" smtClean="0">
              <a:solidFill>
                <a:srgbClr val="FFC000"/>
              </a:solidFill>
              <a:latin typeface="Arial" pitchFamily="34" charset="0"/>
              <a:cs typeface="Arial" pitchFamily="34" charset="0"/>
            </a:endParaRPr>
          </a:p>
          <a:p>
            <a:pPr algn="l">
              <a:spcAft>
                <a:spcPts val="600"/>
              </a:spcAft>
            </a:pPr>
            <a:r>
              <a:rPr lang="en-US" sz="1400" b="1" cap="all" dirty="0" smtClean="0">
                <a:solidFill>
                  <a:srgbClr val="FFC000"/>
                </a:solidFill>
                <a:latin typeface="Arial" pitchFamily="34" charset="0"/>
                <a:cs typeface="Arial" pitchFamily="34" charset="0"/>
              </a:rPr>
              <a:t>Engineer</a:t>
            </a:r>
            <a:endParaRPr lang="en-US" sz="1400" b="1" cap="all" dirty="0">
              <a:solidFill>
                <a:srgbClr val="FFC000"/>
              </a:solidFill>
              <a:latin typeface="Arial" pitchFamily="34" charset="0"/>
              <a:cs typeface="Arial" pitchFamily="34" charset="0"/>
            </a:endParaRPr>
          </a:p>
          <a:p>
            <a:pPr algn="l">
              <a:spcAft>
                <a:spcPts val="600"/>
              </a:spcAft>
            </a:pPr>
            <a:r>
              <a:rPr lang="en-US" sz="1400" b="1" cap="all" dirty="0">
                <a:latin typeface="Arial" pitchFamily="34" charset="0"/>
                <a:cs typeface="Arial" pitchFamily="34" charset="0"/>
              </a:rPr>
              <a:t>Email </a:t>
            </a:r>
            <a:r>
              <a:rPr lang="en-US" sz="1400" b="1" cap="all" dirty="0" smtClean="0">
                <a:latin typeface="Arial" pitchFamily="34" charset="0"/>
                <a:cs typeface="Arial" pitchFamily="34" charset="0"/>
              </a:rPr>
              <a:t>ID: </a:t>
            </a:r>
            <a:r>
              <a:rPr lang="en-US" sz="1400" b="1" cap="all" dirty="0" smtClean="0">
                <a:solidFill>
                  <a:srgbClr val="FFC000"/>
                </a:solidFill>
                <a:latin typeface="Arial" pitchFamily="34" charset="0"/>
                <a:cs typeface="Arial" pitchFamily="34" charset="0"/>
              </a:rPr>
              <a:t>nivedithayellanuru4@gmail.com</a:t>
            </a:r>
            <a:endParaRPr lang="en-US" sz="1400" b="1" cap="all" dirty="0">
              <a:solidFill>
                <a:srgbClr val="FFC000"/>
              </a:solidFill>
              <a:latin typeface="Arial" pitchFamily="34" charset="0"/>
              <a:cs typeface="Arial" pitchFamily="34" charset="0"/>
            </a:endParaRPr>
          </a:p>
          <a:p>
            <a:pPr algn="l">
              <a:spcAft>
                <a:spcPts val="600"/>
              </a:spcAft>
            </a:pPr>
            <a:r>
              <a:rPr lang="en-US" sz="1400" b="1" cap="all" dirty="0">
                <a:latin typeface="Arial" pitchFamily="34" charset="0"/>
                <a:cs typeface="Arial" pitchFamily="34" charset="0"/>
              </a:rPr>
              <a:t>AICTE Student ID : </a:t>
            </a:r>
            <a:r>
              <a:rPr lang="en-US" sz="1400" dirty="0" smtClean="0">
                <a:solidFill>
                  <a:srgbClr val="FFC000"/>
                </a:solidFill>
                <a:latin typeface="Arial" pitchFamily="34" charset="0"/>
                <a:cs typeface="Arial" pitchFamily="34" charset="0"/>
              </a:rPr>
              <a:t>STU66ca10a1593d81724518561  </a:t>
            </a:r>
            <a:endParaRPr lang="en-US" sz="1400" dirty="0">
              <a:solidFill>
                <a:srgbClr val="FFC000"/>
              </a:solidFill>
              <a:latin typeface="Arial" pitchFamily="34" charset="0"/>
              <a:cs typeface="Arial" pitchFamily="34" charset="0"/>
            </a:endParaRPr>
          </a:p>
        </p:txBody>
      </p:sp>
      <p:grpSp>
        <p:nvGrpSpPr>
          <p:cNvPr id="45" name="Group 44">
            <a:extLst>
              <a:ext uri="{FF2B5EF4-FFF2-40B4-BE49-F238E27FC236}">
                <a16:creationId xmlns:a16="http://schemas.microsoft.com/office/drawing/2014/main" xmlns="" id="{3AF6A671-C637-4547-85F4-51B6D188139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xmlns="" id="{C575CF26-3D3C-4C5A-A2B7-00432016EF6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xmlns="" id="{99413ED5-9ED4-4772-BCE4-2BCAE6B12E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xmlns="" id="{04357C93-F0CB-4A1C-8F77-4E90637898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B4288F3F-AD4C-81EA-1336-D2C00EFCC479}"/>
              </a:ext>
            </a:extLst>
          </p:cNvPr>
          <p:cNvPicPr>
            <a:picLocks noChangeAspect="1"/>
          </p:cNvPicPr>
          <p:nvPr/>
        </p:nvPicPr>
        <p:blipFill>
          <a:blip r:embed="rId2"/>
          <a:stretch>
            <a:fillRect/>
          </a:stretch>
        </p:blipFill>
        <p:spPr>
          <a:xfrm>
            <a:off x="6460912" y="441960"/>
            <a:ext cx="4275978" cy="579974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6597" y="314795"/>
            <a:ext cx="6006827" cy="622777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49D7BEC-26CE-96DB-DC10-B2897FA510E0}"/>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References</a:t>
            </a:r>
            <a:endParaRPr lang="en-US" sz="5400" dirty="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IN" sz="2200" dirty="0">
                <a:latin typeface="Calibri" pitchFamily="34" charset="0"/>
                <a:cs typeface="Calibri" pitchFamily="34"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r>
              <a:rPr lang="en-IN" sz="2200" b="1" dirty="0">
                <a:latin typeface="Calibri" pitchFamily="34" charset="0"/>
                <a:cs typeface="Calibri" pitchFamily="34" charset="0"/>
              </a:rPr>
              <a:t>.</a:t>
            </a:r>
            <a:endParaRPr lang="en-US" sz="2200" b="1" dirty="0">
              <a:latin typeface="Calibri" pitchFamily="34" charset="0"/>
              <a:cs typeface="Calibri" pitchFamily="34" charset="0"/>
            </a:endParaRPr>
          </a:p>
          <a:p>
            <a:pPr marL="0" indent="0">
              <a:buNone/>
            </a:pPr>
            <a:r>
              <a:rPr lang="en-IN" sz="2200" dirty="0">
                <a:latin typeface="Franklin Gothic Book"/>
              </a:rPr>
              <a:t>GitHub Link:</a:t>
            </a:r>
            <a:r>
              <a:rPr lang="en-IN" sz="2200" dirty="0">
                <a:solidFill>
                  <a:srgbClr val="0070C0"/>
                </a:solidFill>
                <a:latin typeface="Franklin Gothic Book"/>
              </a:rPr>
              <a:t> </a:t>
            </a:r>
            <a:r>
              <a:rPr lang="en-IN" sz="2200" dirty="0">
                <a:solidFill>
                  <a:srgbClr val="0070C0"/>
                </a:solidFill>
                <a:latin typeface="Franklin Gothic Book"/>
              </a:rPr>
              <a:t>https://github.com/niveditha04-yellanuru/Microsoft_edunet_internship_doc.git</a:t>
            </a:r>
            <a:endParaRPr lang="en-IN" sz="2200" u="sng" dirty="0">
              <a:solidFill>
                <a:srgbClr val="0070C0"/>
              </a:solidFill>
              <a:latin typeface="Franklin Gothic Book"/>
            </a:endParaRP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943CAA20-3569-4189-9E48-239A229A86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xmlns="" id="{DA542B6D-E775-4832-91DC-2D20F85781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12648" y="1745987"/>
            <a:ext cx="10625328" cy="1477328"/>
          </a:xfrm>
          <a:prstGeom prst="rect">
            <a:avLst/>
          </a:prstGeom>
          <a:noFill/>
        </p:spPr>
        <p:txBody>
          <a:bodyPr wrap="square" rtlCol="0">
            <a:spAutoFit/>
          </a:bodyPr>
          <a:lstStyle/>
          <a:p>
            <a:r>
              <a:rPr lang="en-US" b="1" dirty="0">
                <a:latin typeface="Calibri" pitchFamily="34" charset="0"/>
                <a:cs typeface="Calibri" pitchFamily="34" charset="0"/>
              </a:rPr>
              <a:t>I would like to express my heartfelt thanks to </a:t>
            </a:r>
            <a:r>
              <a:rPr lang="en-US" b="1" dirty="0" smtClean="0">
                <a:latin typeface="Calibri" pitchFamily="34" charset="0"/>
                <a:cs typeface="Calibri" pitchFamily="34" charset="0"/>
              </a:rPr>
              <a:t>EDUNET_AICTE </a:t>
            </a:r>
            <a:r>
              <a:rPr lang="en-US" b="1" dirty="0" smtClean="0">
                <a:latin typeface="Calibri" pitchFamily="34" charset="0"/>
                <a:cs typeface="Calibri" pitchFamily="34" charset="0"/>
              </a:rPr>
              <a:t>and MICROSOFT PARTNER and </a:t>
            </a:r>
            <a:r>
              <a:rPr lang="en-US" b="1" dirty="0">
                <a:latin typeface="Calibri" pitchFamily="34" charset="0"/>
                <a:cs typeface="Calibri" pitchFamily="34" charset="0"/>
              </a:rPr>
              <a:t>its industry partner for providing me with the opportunity to work on this enriching project. This experience has greatly enhanced my understanding of machine learning, recommendation systems, and real-world problem-solving. The guidance and support received throughout this journey have been invaluable in shaping both my technical skills and professional growth.</a:t>
            </a:r>
            <a:endParaRPr lang="en-GB" b="1" dirty="0">
              <a:latin typeface="Calibri" pitchFamily="34" charset="0"/>
              <a:cs typeface="Calibri" pitchFamily="34" charset="0"/>
            </a:endParaRPr>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pitchFamily="34" charset="0"/>
                <a:cs typeface="Arial" pitchFamily="34" charset="0"/>
              </a:rPr>
              <a:t>Problem Statement </a:t>
            </a:r>
            <a:r>
              <a:rPr lang="en-US" sz="2200" dirty="0">
                <a:latin typeface="Arial" pitchFamily="34" charset="0"/>
                <a:cs typeface="Arial" pitchFamily="34" charset="0"/>
              </a:rPr>
              <a:t>(Should not include solution)</a:t>
            </a:r>
          </a:p>
          <a:p>
            <a:pPr marL="305435" indent="-305435">
              <a:spcBef>
                <a:spcPct val="20000"/>
              </a:spcBef>
              <a:spcAft>
                <a:spcPts val="600"/>
              </a:spcAft>
            </a:pPr>
            <a:r>
              <a:rPr lang="en-US" sz="2200" b="1" dirty="0">
                <a:latin typeface="Arial" pitchFamily="34" charset="0"/>
                <a:cs typeface="Arial" pitchFamily="34" charset="0"/>
              </a:rPr>
              <a:t>Proposed System/Solution</a:t>
            </a:r>
            <a:endParaRPr lang="en-US" sz="2200" dirty="0">
              <a:latin typeface="Arial" pitchFamily="34" charset="0"/>
              <a:cs typeface="Arial" pitchFamily="34" charset="0"/>
            </a:endParaRPr>
          </a:p>
          <a:p>
            <a:pPr marL="305435" indent="-305435">
              <a:spcBef>
                <a:spcPct val="20000"/>
              </a:spcBef>
              <a:spcAft>
                <a:spcPts val="600"/>
              </a:spcAft>
            </a:pPr>
            <a:r>
              <a:rPr lang="en-US" sz="2200" b="1" dirty="0">
                <a:latin typeface="Arial" pitchFamily="34" charset="0"/>
                <a:cs typeface="Arial" pitchFamily="34" charset="0"/>
              </a:rPr>
              <a:t>System Development Approach </a:t>
            </a:r>
            <a:r>
              <a:rPr lang="en-US" sz="2200" dirty="0">
                <a:latin typeface="Arial" pitchFamily="34" charset="0"/>
                <a:cs typeface="Arial" pitchFamily="34" charset="0"/>
              </a:rPr>
              <a:t>(Technology Used) </a:t>
            </a:r>
          </a:p>
          <a:p>
            <a:pPr marL="305435" indent="-305435">
              <a:spcBef>
                <a:spcPct val="20000"/>
              </a:spcBef>
              <a:spcAft>
                <a:spcPts val="600"/>
              </a:spcAft>
            </a:pPr>
            <a:r>
              <a:rPr lang="en-US" sz="2200" b="1" dirty="0">
                <a:latin typeface="Arial" pitchFamily="34" charset="0"/>
                <a:cs typeface="Arial" pitchFamily="34" charset="0"/>
              </a:rPr>
              <a:t>Algorithm &amp; Deployment  </a:t>
            </a:r>
            <a:endParaRPr lang="en-US" sz="2200" dirty="0">
              <a:latin typeface="Arial" pitchFamily="34" charset="0"/>
              <a:cs typeface="Arial" pitchFamily="34" charset="0"/>
            </a:endParaRPr>
          </a:p>
          <a:p>
            <a:pPr marL="305435" indent="-305435">
              <a:spcBef>
                <a:spcPct val="20000"/>
              </a:spcBef>
              <a:spcAft>
                <a:spcPts val="600"/>
              </a:spcAft>
            </a:pPr>
            <a:r>
              <a:rPr lang="en-US" sz="2200" b="1" dirty="0">
                <a:latin typeface="Arial" pitchFamily="34" charset="0"/>
                <a:cs typeface="Arial" pitchFamily="34" charset="0"/>
              </a:rPr>
              <a:t>Result (Output Image)</a:t>
            </a:r>
            <a:endParaRPr lang="en-US" sz="2200" dirty="0">
              <a:latin typeface="Arial" pitchFamily="34" charset="0"/>
              <a:cs typeface="Arial" pitchFamily="34" charset="0"/>
            </a:endParaRPr>
          </a:p>
          <a:p>
            <a:pPr marL="305435" indent="-305435">
              <a:spcBef>
                <a:spcPct val="20000"/>
              </a:spcBef>
              <a:spcAft>
                <a:spcPts val="600"/>
              </a:spcAft>
            </a:pPr>
            <a:r>
              <a:rPr lang="en-US" sz="2200" b="1" dirty="0">
                <a:latin typeface="Arial" pitchFamily="34" charset="0"/>
                <a:cs typeface="Arial" pitchFamily="34" charset="0"/>
              </a:rPr>
              <a:t>Conclusion</a:t>
            </a:r>
            <a:endParaRPr lang="en-US" sz="2200" dirty="0">
              <a:latin typeface="Arial" pitchFamily="34" charset="0"/>
              <a:cs typeface="Arial" pitchFamily="34" charset="0"/>
            </a:endParaRPr>
          </a:p>
          <a:p>
            <a:pPr marL="305435" indent="-305435">
              <a:spcBef>
                <a:spcPct val="20000"/>
              </a:spcBef>
              <a:spcAft>
                <a:spcPts val="600"/>
              </a:spcAft>
            </a:pPr>
            <a:r>
              <a:rPr lang="en-US" sz="2200" b="1" dirty="0">
                <a:latin typeface="Arial" pitchFamily="34" charset="0"/>
                <a:cs typeface="Arial" pitchFamily="34" charset="0"/>
              </a:rPr>
              <a:t>Future Scope</a:t>
            </a:r>
            <a:endParaRPr lang="en-US" sz="2200" dirty="0">
              <a:latin typeface="Arial" pitchFamily="34" charset="0"/>
              <a:cs typeface="Arial" pitchFamily="34" charset="0"/>
            </a:endParaRPr>
          </a:p>
          <a:p>
            <a:pPr marL="305435" indent="-305435">
              <a:spcBef>
                <a:spcPct val="20000"/>
              </a:spcBef>
              <a:spcAft>
                <a:spcPts val="600"/>
              </a:spcAft>
            </a:pPr>
            <a:r>
              <a:rPr lang="en-US" sz="2200" b="1" dirty="0">
                <a:latin typeface="Arial" pitchFamily="34" charset="0"/>
                <a:cs typeface="Arial" pitchFamily="34" charset="0"/>
              </a:rPr>
              <a:t>References</a:t>
            </a:r>
            <a:endParaRPr lang="en-US" sz="2200" dirty="0">
              <a:latin typeface="Arial" pitchFamily="34" charset="0"/>
              <a:cs typeface="Arial" pitchFamily="34" charset="0"/>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000" dirty="0" smtClean="0">
                <a:latin typeface="Calibri" pitchFamily="34" charset="0"/>
                <a:cs typeface="Calibri" pitchFamily="34" charset="0"/>
              </a:rPr>
              <a:t>In  </a:t>
            </a:r>
            <a:r>
              <a:rPr lang="en-US" sz="2000" dirty="0">
                <a:latin typeface="Calibri" pitchFamily="34" charset="0"/>
                <a:cs typeface="Calibri" pitchFamily="34" charset="0"/>
              </a:rPr>
              <a:t>the </a:t>
            </a:r>
            <a:r>
              <a:rPr lang="en-US" sz="2000" dirty="0" smtClean="0">
                <a:latin typeface="Calibri" pitchFamily="34" charset="0"/>
                <a:cs typeface="Calibri" pitchFamily="34" charset="0"/>
              </a:rPr>
              <a:t> current  </a:t>
            </a:r>
            <a:r>
              <a:rPr lang="en-US" sz="2000" dirty="0">
                <a:latin typeface="Calibri" pitchFamily="34" charset="0"/>
                <a:cs typeface="Calibri" pitchFamily="34" charset="0"/>
              </a:rPr>
              <a:t>digital </a:t>
            </a:r>
            <a:r>
              <a:rPr lang="en-US" sz="2000" dirty="0" smtClean="0">
                <a:latin typeface="Calibri" pitchFamily="34" charset="0"/>
                <a:cs typeface="Calibri" pitchFamily="34" charset="0"/>
              </a:rPr>
              <a:t> age</a:t>
            </a:r>
            <a:r>
              <a:rPr lang="en-US" sz="2000" dirty="0">
                <a:latin typeface="Calibri" pitchFamily="34" charset="0"/>
                <a:cs typeface="Calibri" pitchFamily="34" charset="0"/>
              </a:rPr>
              <a:t>, the </a:t>
            </a:r>
            <a:r>
              <a:rPr lang="en-US" sz="2000" dirty="0" smtClean="0">
                <a:latin typeface="Calibri" pitchFamily="34" charset="0"/>
                <a:cs typeface="Calibri" pitchFamily="34" charset="0"/>
              </a:rPr>
              <a:t>  entertainment  industry  is </a:t>
            </a:r>
            <a:r>
              <a:rPr lang="en-US" sz="2000" dirty="0">
                <a:latin typeface="Calibri" pitchFamily="34" charset="0"/>
                <a:cs typeface="Calibri" pitchFamily="34" charset="0"/>
              </a:rPr>
              <a:t>overwhelmed with vast volumes of </a:t>
            </a:r>
            <a:r>
              <a:rPr lang="en-US" sz="2000" dirty="0" smtClean="0">
                <a:latin typeface="Calibri" pitchFamily="34" charset="0"/>
                <a:cs typeface="Calibri" pitchFamily="34" charset="0"/>
              </a:rPr>
              <a:t>content and </a:t>
            </a:r>
            <a:r>
              <a:rPr lang="en-US" sz="2000" dirty="0" smtClean="0">
                <a:latin typeface="Calibri" pitchFamily="34" charset="0"/>
                <a:cs typeface="Calibri" pitchFamily="34" charset="0"/>
              </a:rPr>
              <a:t>preferences.To </a:t>
            </a:r>
            <a:r>
              <a:rPr lang="en-US" sz="2000" dirty="0" smtClean="0">
                <a:latin typeface="Calibri" pitchFamily="34" charset="0"/>
                <a:cs typeface="Calibri" pitchFamily="34" charset="0"/>
              </a:rPr>
              <a:t>our </a:t>
            </a:r>
            <a:r>
              <a:rPr lang="en-US" sz="2000" dirty="0">
                <a:latin typeface="Calibri" pitchFamily="34" charset="0"/>
                <a:cs typeface="Calibri" pitchFamily="34" charset="0"/>
              </a:rPr>
              <a:t>project proposes the development of an Intelligent Movie Recommendation System that leverages </a:t>
            </a:r>
            <a:r>
              <a:rPr lang="en-US" sz="2000" dirty="0" smtClean="0">
                <a:latin typeface="Calibri" pitchFamily="34" charset="0"/>
                <a:cs typeface="Calibri" pitchFamily="34" charset="0"/>
              </a:rPr>
              <a:t>Collaborative  </a:t>
            </a:r>
            <a:r>
              <a:rPr lang="en-US" sz="2000" dirty="0">
                <a:latin typeface="Calibri" pitchFamily="34" charset="0"/>
                <a:cs typeface="Calibri" pitchFamily="34" charset="0"/>
              </a:rPr>
              <a:t>Filtering techniques to personalize movie suggestions. By analyzing user behavior patterns, preferences, and historical ratings, the system intelligently predicts and recommends movies that a user is </a:t>
            </a:r>
            <a:r>
              <a:rPr lang="en-US" sz="2000" dirty="0" smtClean="0">
                <a:latin typeface="Calibri" pitchFamily="34" charset="0"/>
                <a:cs typeface="Calibri" pitchFamily="34" charset="0"/>
              </a:rPr>
              <a:t>likely to </a:t>
            </a:r>
            <a:r>
              <a:rPr lang="en-US" sz="2000" dirty="0">
                <a:latin typeface="Calibri" pitchFamily="34" charset="0"/>
                <a:cs typeface="Calibri" pitchFamily="34" charset="0"/>
              </a:rPr>
              <a:t>enjoy</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a:p>
            <a:pPr marL="0" indent="0">
              <a:buNone/>
            </a:pP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AF67202D-4065-DDD7-98F1-4291C536D1A3}"/>
              </a:ext>
            </a:extLst>
          </p:cNvPr>
          <p:cNvSpPr>
            <a:spLocks noGrp="1"/>
          </p:cNvSpPr>
          <p:nvPr>
            <p:ph idx="1"/>
          </p:nvPr>
        </p:nvSpPr>
        <p:spPr>
          <a:xfrm>
            <a:off x="868680" y="1950720"/>
            <a:ext cx="10485120" cy="4230624"/>
          </a:xfrm>
        </p:spPr>
        <p:txBody>
          <a:bodyPr vert="horz" lIns="91440" tIns="45720" rIns="91440" bIns="45720" rtlCol="0">
            <a:normAutofit/>
          </a:bodyPr>
          <a:lstStyle/>
          <a:p>
            <a:pPr marL="0" indent="0">
              <a:buNone/>
            </a:pPr>
            <a:r>
              <a:rPr lang="en-US" sz="1900" dirty="0">
                <a:latin typeface="Calibri" pitchFamily="34" charset="0"/>
                <a:cs typeface="Calibri" pitchFamily="34" charset="0"/>
              </a:rPr>
              <a:t>The purpose of this project is to develop a smart and personalized movie recommendation system that helps users discover content efficiently from a vast digital </a:t>
            </a:r>
            <a:r>
              <a:rPr lang="en-US" sz="1900" dirty="0" smtClean="0">
                <a:latin typeface="Calibri" pitchFamily="34" charset="0"/>
                <a:cs typeface="Calibri" pitchFamily="34" charset="0"/>
              </a:rPr>
              <a:t>library.</a:t>
            </a:r>
          </a:p>
          <a:p>
            <a:pPr marL="0" indent="0">
              <a:buNone/>
            </a:pPr>
            <a:r>
              <a:rPr lang="en-US" sz="1900" dirty="0" smtClean="0">
                <a:latin typeface="Calibri" pitchFamily="34" charset="0"/>
                <a:cs typeface="Calibri" pitchFamily="34" charset="0"/>
              </a:rPr>
              <a:t>By </a:t>
            </a:r>
            <a:r>
              <a:rPr lang="en-US" sz="1900" dirty="0">
                <a:latin typeface="Calibri" pitchFamily="34" charset="0"/>
                <a:cs typeface="Calibri" pitchFamily="34" charset="0"/>
              </a:rPr>
              <a:t>analyzing user preferences and behavior through historical rating data, the system uses machine learning techniques to suggest movies that align with individual tastes.</a:t>
            </a:r>
          </a:p>
          <a:p>
            <a:pPr marL="0" indent="0">
              <a:buNone/>
            </a:pPr>
            <a:r>
              <a:rPr lang="en-US" sz="1900" dirty="0">
                <a:latin typeface="Calibri" pitchFamily="34" charset="0"/>
                <a:cs typeface="Calibri" pitchFamily="34" charset="0"/>
              </a:rPr>
              <a:t>This solution aims to:</a:t>
            </a:r>
          </a:p>
          <a:p>
            <a:pPr>
              <a:buFont typeface="Wingdings" pitchFamily="2" charset="2"/>
              <a:buChar char="v"/>
            </a:pPr>
            <a:r>
              <a:rPr lang="en-US" sz="1900" dirty="0">
                <a:latin typeface="Calibri" pitchFamily="34" charset="0"/>
                <a:cs typeface="Calibri" pitchFamily="34" charset="0"/>
              </a:rPr>
              <a:t>Simplify content discovery for users.</a:t>
            </a:r>
          </a:p>
          <a:p>
            <a:pPr>
              <a:buFont typeface="Wingdings" pitchFamily="2" charset="2"/>
              <a:buChar char="v"/>
            </a:pPr>
            <a:r>
              <a:rPr lang="en-US" sz="1900" dirty="0">
                <a:latin typeface="Calibri" pitchFamily="34" charset="0"/>
                <a:cs typeface="Calibri" pitchFamily="34" charset="0"/>
              </a:rPr>
              <a:t>Enhance user satisfaction and engagement on digital platforms.</a:t>
            </a:r>
          </a:p>
          <a:p>
            <a:pPr>
              <a:buFont typeface="Wingdings" pitchFamily="2" charset="2"/>
              <a:buChar char="v"/>
            </a:pPr>
            <a:r>
              <a:rPr lang="en-US" sz="1900" dirty="0">
                <a:latin typeface="Calibri" pitchFamily="34" charset="0"/>
                <a:cs typeface="Calibri" pitchFamily="34" charset="0"/>
              </a:rPr>
              <a:t>Demonstrate the application of data preprocessing, collaborative filtering, model evaluation, and system deployment in solving a real-world problem</a:t>
            </a:r>
            <a:r>
              <a:rPr lang="en-US" sz="2400" b="1" dirty="0" smtClean="0">
                <a:latin typeface="Calibri" pitchFamily="34" charset="0"/>
                <a:cs typeface="Calibri" pitchFamily="34" charset="0"/>
              </a:rPr>
              <a:t>.</a:t>
            </a:r>
            <a:endParaRPr lang="en-US" sz="2400" b="1" dirty="0">
              <a:latin typeface="Calibri" pitchFamily="34" charset="0"/>
              <a:cs typeface="Calibri" pitchFamily="34" charset="0"/>
            </a:endParaRP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FE07E8EE-7F26-D809-3523-C58876935A4E}"/>
              </a:ext>
            </a:extLst>
          </p:cNvPr>
          <p:cNvSpPr>
            <a:spLocks noGrp="1"/>
          </p:cNvSpPr>
          <p:nvPr>
            <p:ph idx="1"/>
          </p:nvPr>
        </p:nvSpPr>
        <p:spPr>
          <a:xfrm>
            <a:off x="838200" y="2036064"/>
            <a:ext cx="10515600" cy="4251960"/>
          </a:xfrm>
        </p:spPr>
        <p:txBody>
          <a:bodyPr vert="horz" lIns="91440" tIns="45720" rIns="91440" bIns="45720" rtlCol="0">
            <a:normAutofit fontScale="77500" lnSpcReduction="20000"/>
          </a:bodyPr>
          <a:lstStyle/>
          <a:p>
            <a:pPr marL="0" indent="0">
              <a:buNone/>
            </a:pPr>
            <a:r>
              <a:rPr lang="en-US" sz="2100" dirty="0">
                <a:solidFill>
                  <a:schemeClr val="accent2">
                    <a:lumMod val="60000"/>
                    <a:lumOff val="40000"/>
                  </a:schemeClr>
                </a:solidFill>
                <a:latin typeface="Calibri" pitchFamily="34" charset="0"/>
                <a:cs typeface="Calibri" pitchFamily="34" charset="0"/>
              </a:rPr>
              <a:t>Technologies Used:</a:t>
            </a:r>
          </a:p>
          <a:p>
            <a:r>
              <a:rPr lang="en-US" sz="2100" b="1" dirty="0">
                <a:latin typeface="Calibri" pitchFamily="34" charset="0"/>
                <a:cs typeface="Calibri" pitchFamily="34" charset="0"/>
              </a:rPr>
              <a:t>Python</a:t>
            </a:r>
            <a:r>
              <a:rPr lang="en-US" sz="2100" dirty="0">
                <a:latin typeface="Calibri" pitchFamily="34" charset="0"/>
                <a:cs typeface="Calibri" pitchFamily="34" charset="0"/>
              </a:rPr>
              <a:t> – The main programming language used to build the project.</a:t>
            </a:r>
          </a:p>
          <a:p>
            <a:r>
              <a:rPr lang="en-US" sz="2100" b="1" dirty="0">
                <a:latin typeface="Calibri" pitchFamily="34" charset="0"/>
                <a:cs typeface="Calibri" pitchFamily="34" charset="0"/>
              </a:rPr>
              <a:t>Libraries:</a:t>
            </a:r>
          </a:p>
          <a:p>
            <a:pPr lvl="1"/>
            <a:r>
              <a:rPr lang="en-US" sz="2100" dirty="0">
                <a:latin typeface="Calibri" pitchFamily="34" charset="0"/>
                <a:cs typeface="Calibri" pitchFamily="34" charset="0"/>
              </a:rPr>
              <a:t>pandas – To read and handle data (like movie details).</a:t>
            </a:r>
          </a:p>
          <a:p>
            <a:pPr lvl="1"/>
            <a:r>
              <a:rPr lang="en-US" sz="2100" dirty="0">
                <a:latin typeface="Calibri" pitchFamily="34" charset="0"/>
                <a:cs typeface="Calibri" pitchFamily="34" charset="0"/>
              </a:rPr>
              <a:t>numpy – For math and number operations.</a:t>
            </a:r>
          </a:p>
          <a:p>
            <a:pPr lvl="1"/>
            <a:r>
              <a:rPr lang="en-US" sz="2100" dirty="0">
                <a:latin typeface="Calibri" pitchFamily="34" charset="0"/>
                <a:cs typeface="Calibri" pitchFamily="34" charset="0"/>
              </a:rPr>
              <a:t>scikit-learn – For machine learning tasks like clustering similar movies.</a:t>
            </a:r>
          </a:p>
          <a:p>
            <a:pPr lvl="1"/>
            <a:r>
              <a:rPr lang="en-US" sz="2100" dirty="0">
                <a:latin typeface="Calibri" pitchFamily="34" charset="0"/>
                <a:cs typeface="Calibri" pitchFamily="34" charset="0"/>
              </a:rPr>
              <a:t>matplotlib and seaborn – To create graphs and visualizations.</a:t>
            </a:r>
          </a:p>
          <a:p>
            <a:pPr lvl="1"/>
            <a:r>
              <a:rPr lang="en-US" sz="2100" dirty="0">
                <a:latin typeface="Calibri" pitchFamily="34" charset="0"/>
                <a:cs typeface="Calibri" pitchFamily="34" charset="0"/>
              </a:rPr>
              <a:t>ast – To convert data from text to Python objects (like genres).</a:t>
            </a:r>
          </a:p>
          <a:p>
            <a:pPr marL="0" indent="0">
              <a:spcBef>
                <a:spcPct val="20000"/>
              </a:spcBef>
              <a:spcAft>
                <a:spcPts val="600"/>
              </a:spcAft>
              <a:buNone/>
            </a:pPr>
            <a:endParaRPr lang="en-US" sz="2100" dirty="0">
              <a:latin typeface="Calibri" pitchFamily="34" charset="0"/>
              <a:cs typeface="Calibri" pitchFamily="34" charset="0"/>
            </a:endParaRPr>
          </a:p>
          <a:p>
            <a:pPr marL="0" indent="0">
              <a:buNone/>
            </a:pPr>
            <a:r>
              <a:rPr lang="en-US" sz="1900" dirty="0" smtClean="0"/>
              <a:t>This </a:t>
            </a:r>
            <a:r>
              <a:rPr lang="en-US" sz="1900" dirty="0"/>
              <a:t>project </a:t>
            </a:r>
            <a:r>
              <a:rPr lang="en-US" sz="1900" dirty="0" smtClean="0"/>
              <a:t>is adopts </a:t>
            </a:r>
            <a:r>
              <a:rPr lang="en-US" sz="1900" dirty="0"/>
              <a:t>a structured machine learning pipeline to build an effective movie recommendation system:</a:t>
            </a:r>
          </a:p>
          <a:p>
            <a:r>
              <a:rPr lang="en-US" sz="1900" b="1" dirty="0"/>
              <a:t>Data Collection:</a:t>
            </a:r>
            <a:r>
              <a:rPr lang="en-US" sz="1900" dirty="0"/>
              <a:t> Utilizes the MovieLens dataset containing user ratings and movie metadata.</a:t>
            </a:r>
          </a:p>
          <a:p>
            <a:r>
              <a:rPr lang="en-US" sz="1900" b="1" dirty="0"/>
              <a:t>Preprocessing:</a:t>
            </a:r>
            <a:r>
              <a:rPr lang="en-US" sz="1900" dirty="0"/>
              <a:t> Cleans data, handles missing values, and filters out inactive users and low-rated movies.</a:t>
            </a:r>
          </a:p>
          <a:p>
            <a:r>
              <a:rPr lang="en-US" sz="1900" b="1" dirty="0"/>
              <a:t>Modeling:</a:t>
            </a:r>
            <a:r>
              <a:rPr lang="en-US" sz="1900" dirty="0"/>
              <a:t> Applies Collaborative Filtering to predict user preferences based on similarities among users or items.</a:t>
            </a:r>
          </a:p>
          <a:p>
            <a:r>
              <a:rPr lang="en-US" sz="1900" b="1" dirty="0"/>
              <a:t>Evaluation:</a:t>
            </a:r>
            <a:r>
              <a:rPr lang="en-US" sz="1900" dirty="0"/>
              <a:t> Assesses performance using RMSE and </a:t>
            </a:r>
            <a:r>
              <a:rPr lang="en-US" sz="1900" dirty="0" smtClean="0"/>
              <a:t>Precision </a:t>
            </a:r>
            <a:r>
              <a:rPr lang="en-US" sz="1900" dirty="0"/>
              <a:t>to ensure recommendation accuracy.</a:t>
            </a:r>
          </a:p>
          <a:p>
            <a:r>
              <a:rPr lang="en-US" sz="1900" b="1" dirty="0"/>
              <a:t>Deployment:</a:t>
            </a:r>
            <a:r>
              <a:rPr lang="en-US" sz="1900" dirty="0"/>
              <a:t> Demonstrates real-time movie recommendations through a user-friendly interface.</a:t>
            </a:r>
          </a:p>
          <a:p>
            <a:pPr marL="0" indent="0">
              <a:spcBef>
                <a:spcPct val="20000"/>
              </a:spcBef>
              <a:spcAft>
                <a:spcPts val="600"/>
              </a:spcAft>
              <a:buNone/>
            </a:pPr>
            <a:endParaRPr lang="en-US" sz="1900" dirty="0">
              <a:latin typeface="Franklin Gothic Book"/>
            </a:endParaRP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B5107410-DE3D-5F62-F9D7-11EAEA92F0BB}"/>
              </a:ext>
            </a:extLst>
          </p:cNvPr>
          <p:cNvSpPr>
            <a:spLocks noGrp="1"/>
          </p:cNvSpPr>
          <p:nvPr>
            <p:ph idx="1"/>
          </p:nvPr>
        </p:nvSpPr>
        <p:spPr>
          <a:xfrm>
            <a:off x="669036" y="1929384"/>
            <a:ext cx="10684764" cy="4928616"/>
          </a:xfrm>
        </p:spPr>
        <p:txBody>
          <a:bodyPr vert="horz" lIns="91440" tIns="45720" rIns="91440" bIns="45720" rtlCol="0">
            <a:normAutofit lnSpcReduction="10000"/>
          </a:bodyPr>
          <a:lstStyle/>
          <a:p>
            <a:pPr marL="0" indent="0">
              <a:buNone/>
            </a:pPr>
            <a:r>
              <a:rPr lang="en-US" sz="1600" b="1" dirty="0">
                <a:solidFill>
                  <a:schemeClr val="accent1">
                    <a:lumMod val="60000"/>
                    <a:lumOff val="40000"/>
                  </a:schemeClr>
                </a:solidFill>
              </a:rPr>
              <a:t>Algorithm Used</a:t>
            </a:r>
          </a:p>
          <a:p>
            <a:r>
              <a:rPr lang="en-US" sz="1600" dirty="0"/>
              <a:t>The project implements </a:t>
            </a:r>
            <a:r>
              <a:rPr lang="en-US" sz="1600" b="1" dirty="0"/>
              <a:t>Collaborative Filtering</a:t>
            </a:r>
            <a:r>
              <a:rPr lang="en-US" sz="1600" dirty="0"/>
              <a:t>, a widely used machine learning technique for recommendation systems. It operates as follows:</a:t>
            </a:r>
          </a:p>
          <a:p>
            <a:r>
              <a:rPr lang="en-US" sz="1600" b="1" dirty="0"/>
              <a:t>User-Based Collaborative Filtering:</a:t>
            </a:r>
            <a:r>
              <a:rPr lang="en-US" sz="1600" dirty="0"/>
              <a:t> Identifies users with similar preferences and recommends movies based on the ratings of similar users.</a:t>
            </a:r>
          </a:p>
          <a:p>
            <a:r>
              <a:rPr lang="en-US" sz="1600" b="1" dirty="0"/>
              <a:t>Item-Based Collaborative Filtering:</a:t>
            </a:r>
            <a:r>
              <a:rPr lang="en-US" sz="1600" dirty="0"/>
              <a:t> Finds similarities between movies and recommends those that are similar to what the user has liked before.</a:t>
            </a:r>
          </a:p>
          <a:p>
            <a:r>
              <a:rPr lang="en-US" sz="1600" b="1" dirty="0"/>
              <a:t>Similarity Measures:</a:t>
            </a:r>
            <a:r>
              <a:rPr lang="en-US" sz="1600" dirty="0"/>
              <a:t> Uses metrics like </a:t>
            </a:r>
            <a:r>
              <a:rPr lang="en-US" sz="1600" b="1" dirty="0"/>
              <a:t>Cosine Similarity</a:t>
            </a:r>
            <a:r>
              <a:rPr lang="en-US" sz="1600" dirty="0"/>
              <a:t> or </a:t>
            </a:r>
            <a:r>
              <a:rPr lang="en-US" sz="1600" b="1" dirty="0"/>
              <a:t>Pearson Correlation</a:t>
            </a:r>
            <a:r>
              <a:rPr lang="en-US" sz="1600" dirty="0"/>
              <a:t> to compute relationships between users or items.</a:t>
            </a:r>
          </a:p>
          <a:p>
            <a:r>
              <a:rPr lang="en-US" sz="1600" b="1" dirty="0"/>
              <a:t>Prediction:</a:t>
            </a:r>
            <a:r>
              <a:rPr lang="en-US" sz="1600" dirty="0"/>
              <a:t> Predicts ratings for unseen movies and ranks them to recommend the top-N </a:t>
            </a:r>
            <a:r>
              <a:rPr lang="en-US" sz="1600" dirty="0" smtClean="0"/>
              <a:t>suggestions.</a:t>
            </a:r>
          </a:p>
          <a:p>
            <a:pPr marL="0" indent="0">
              <a:buNone/>
            </a:pPr>
            <a:r>
              <a:rPr lang="en-US" sz="1600" b="1" dirty="0" smtClean="0">
                <a:solidFill>
                  <a:schemeClr val="accent1">
                    <a:lumMod val="60000"/>
                    <a:lumOff val="40000"/>
                  </a:schemeClr>
                </a:solidFill>
              </a:rPr>
              <a:t>Deployment</a:t>
            </a:r>
            <a:endParaRPr lang="en-US" sz="1600" b="1" dirty="0">
              <a:solidFill>
                <a:schemeClr val="accent1">
                  <a:lumMod val="60000"/>
                  <a:lumOff val="40000"/>
                </a:schemeClr>
              </a:solidFill>
            </a:endParaRPr>
          </a:p>
          <a:p>
            <a:r>
              <a:rPr lang="en-US" sz="1600" dirty="0"/>
              <a:t>The deployment phase ensures that the recommendation model is accessible and usable in real-time:</a:t>
            </a:r>
          </a:p>
          <a:p>
            <a:r>
              <a:rPr lang="en-US" sz="1600" b="1" dirty="0"/>
              <a:t>Interface:</a:t>
            </a:r>
            <a:r>
              <a:rPr lang="en-US" sz="1600" dirty="0"/>
              <a:t> A simple user interface </a:t>
            </a:r>
            <a:r>
              <a:rPr lang="en-US" sz="1600" dirty="0" smtClean="0"/>
              <a:t>allows </a:t>
            </a:r>
            <a:r>
              <a:rPr lang="en-US" sz="1600" dirty="0"/>
              <a:t>users to input their preferences or select their user ID.</a:t>
            </a:r>
          </a:p>
          <a:p>
            <a:r>
              <a:rPr lang="en-US" sz="1600" b="1" dirty="0"/>
              <a:t>Integration:</a:t>
            </a:r>
            <a:r>
              <a:rPr lang="en-US" sz="1600" dirty="0"/>
              <a:t> The trained model is integrated with the interface to generate and display movie recommendations instantly.</a:t>
            </a:r>
          </a:p>
          <a:p>
            <a:r>
              <a:rPr lang="en-US" sz="1600" b="1" dirty="0"/>
              <a:t>Demonstration:</a:t>
            </a:r>
            <a:r>
              <a:rPr lang="en-US" sz="1600" dirty="0"/>
              <a:t> The system is ready for demonstration in academic or real-world settings, highlighting the end-to-end working of a recommendation engine.</a:t>
            </a:r>
          </a:p>
          <a:p>
            <a:pPr marL="305435" indent="-305435">
              <a:spcBef>
                <a:spcPct val="20000"/>
              </a:spcBef>
              <a:spcAft>
                <a:spcPts val="600"/>
              </a:spcAft>
              <a:buFont typeface="Arial"/>
              <a:buChar char="•"/>
            </a:pPr>
            <a:endParaRPr lang="en-GB" sz="1500" dirty="0"/>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66102C9B-C4AF-D0DB-DE74-862D9812001C}"/>
              </a:ext>
            </a:extLst>
          </p:cNvPr>
          <p:cNvSpPr>
            <a:spLocks noGrp="1"/>
          </p:cNvSpPr>
          <p:nvPr>
            <p:ph idx="1"/>
          </p:nvPr>
        </p:nvSpPr>
        <p:spPr>
          <a:xfrm>
            <a:off x="838200" y="1929384"/>
            <a:ext cx="10515600" cy="4928616"/>
          </a:xfrm>
        </p:spPr>
        <p:txBody>
          <a:bodyPr vert="horz" lIns="91440" tIns="45720" rIns="91440" bIns="45720" rtlCol="0">
            <a:normAutofit/>
          </a:bodyPr>
          <a:lstStyle/>
          <a:p>
            <a:r>
              <a:rPr lang="en-US" sz="2400" dirty="0"/>
              <a:t>This project culminated in the successful development of a </a:t>
            </a:r>
            <a:r>
              <a:rPr lang="en-US" sz="2400" b="1" dirty="0"/>
              <a:t>Content-Based Movie Recommendation System</a:t>
            </a:r>
            <a:r>
              <a:rPr lang="en-US" sz="2400" dirty="0"/>
              <a:t> that intelligently recommends movies based on what a user already likes. By analyzing the deeper elements of films—such as genre, storyline, cast, crew, and keywords—the system understands the "essence" of a movie and finds others with similar </a:t>
            </a:r>
            <a:r>
              <a:rPr lang="en-US" sz="2400" dirty="0" smtClean="0"/>
              <a:t>characteris.</a:t>
            </a:r>
          </a:p>
          <a:p>
            <a:endParaRPr lang="en-US" sz="2400" dirty="0"/>
          </a:p>
          <a:p>
            <a:pPr marL="0" indent="0">
              <a:buNone/>
            </a:pPr>
            <a:endParaRPr 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38600"/>
            <a:ext cx="5764782" cy="287218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1336" y="3886320"/>
            <a:ext cx="5480664" cy="29716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9979" y="4261582"/>
            <a:ext cx="3829257" cy="1213109"/>
          </a:xfrm>
          <a:prstGeom prst="rect">
            <a:avLst/>
          </a:prstGeom>
        </p:spPr>
      </p:pic>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400" dirty="0">
                <a:latin typeface="Calibri" pitchFamily="34" charset="0"/>
                <a:cs typeface="Calibri" pitchFamily="34" charset="0"/>
              </a:rPr>
              <a:t>This project marks the successful implementation of a </a:t>
            </a:r>
            <a:r>
              <a:rPr lang="en-US" sz="2400" b="1" dirty="0">
                <a:latin typeface="Calibri" pitchFamily="34" charset="0"/>
                <a:cs typeface="Calibri" pitchFamily="34" charset="0"/>
              </a:rPr>
              <a:t>Content-Based Movie Recommendation System</a:t>
            </a:r>
            <a:r>
              <a:rPr lang="en-US" sz="2400" dirty="0">
                <a:latin typeface="Calibri" pitchFamily="34" charset="0"/>
                <a:cs typeface="Calibri" pitchFamily="34" charset="0"/>
              </a:rPr>
              <a:t> that leverages the power of machine learning and natural language processing to transform how users discover films. </a:t>
            </a:r>
            <a:r>
              <a:rPr lang="en-US" sz="2400" dirty="0" smtClean="0">
                <a:latin typeface="Calibri" pitchFamily="34" charset="0"/>
                <a:cs typeface="Calibri" pitchFamily="34" charset="0"/>
              </a:rPr>
              <a:t>The </a:t>
            </a:r>
            <a:r>
              <a:rPr lang="en-US" sz="2400" dirty="0">
                <a:latin typeface="Calibri" pitchFamily="34" charset="0"/>
                <a:cs typeface="Calibri" pitchFamily="34" charset="0"/>
              </a:rPr>
              <a:t>outcome showcases how intelligent algorithms can enhance user experience, reduce decision fatigue, and make content discovery both efficient and enjoyable in today’s overwhelming digital entertainment landscape.</a:t>
            </a:r>
          </a:p>
          <a:p>
            <a:pPr marL="0" indent="0">
              <a:buNone/>
            </a:pPr>
            <a:r>
              <a:rPr lang="en-IN" sz="2200" dirty="0" smtClean="0">
                <a:latin typeface="Franklin Gothic Book"/>
              </a:rPr>
              <a:t>.</a:t>
            </a:r>
            <a:endParaRPr lang="en-US" sz="2200" dirty="0"/>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3F2C79AB-5BF9-3911-CAE8-5E44B0DF2236}"/>
              </a:ext>
            </a:extLst>
          </p:cNvPr>
          <p:cNvSpPr>
            <a:spLocks noGrp="1"/>
          </p:cNvSpPr>
          <p:nvPr>
            <p:ph idx="1"/>
          </p:nvPr>
        </p:nvSpPr>
        <p:spPr>
          <a:xfrm>
            <a:off x="203200" y="1838960"/>
            <a:ext cx="11150600" cy="4907280"/>
          </a:xfrm>
        </p:spPr>
        <p:txBody>
          <a:bodyPr vert="horz" lIns="91440" tIns="45720" rIns="91440" bIns="45720" rtlCol="0">
            <a:normAutofit fontScale="92500" lnSpcReduction="20000"/>
          </a:bodyPr>
          <a:lstStyle/>
          <a:p>
            <a:pPr marL="0" indent="0">
              <a:buNone/>
            </a:pPr>
            <a:r>
              <a:rPr lang="en-US" sz="2400" b="1" dirty="0">
                <a:latin typeface="Calibri" pitchFamily="34" charset="0"/>
                <a:cs typeface="Calibri" pitchFamily="34" charset="0"/>
              </a:rPr>
              <a:t>Future Scope</a:t>
            </a:r>
            <a:endParaRPr lang="en-US" sz="2400" dirty="0">
              <a:latin typeface="Calibri" pitchFamily="34" charset="0"/>
              <a:cs typeface="Calibri" pitchFamily="34" charset="0"/>
            </a:endParaRPr>
          </a:p>
          <a:p>
            <a:r>
              <a:rPr lang="en-US" sz="1700" dirty="0">
                <a:latin typeface="Calibri" pitchFamily="34" charset="0"/>
                <a:cs typeface="Calibri" pitchFamily="34" charset="0"/>
              </a:rPr>
              <a:t>While this content-based recommendation system lays a solid foundation, there </a:t>
            </a:r>
            <a:r>
              <a:rPr lang="en-US" sz="1700" dirty="0" smtClean="0">
                <a:latin typeface="Calibri" pitchFamily="34" charset="0"/>
                <a:cs typeface="Calibri" pitchFamily="34" charset="0"/>
              </a:rPr>
              <a:t>is</a:t>
            </a:r>
          </a:p>
          <a:p>
            <a:pPr marL="0" indent="0">
              <a:buNone/>
            </a:pPr>
            <a:r>
              <a:rPr lang="en-US" sz="1700" dirty="0" smtClean="0">
                <a:latin typeface="Calibri" pitchFamily="34" charset="0"/>
                <a:cs typeface="Calibri" pitchFamily="34" charset="0"/>
              </a:rPr>
              <a:t>     vast </a:t>
            </a:r>
            <a:r>
              <a:rPr lang="en-US" sz="1700" dirty="0">
                <a:latin typeface="Calibri" pitchFamily="34" charset="0"/>
                <a:cs typeface="Calibri" pitchFamily="34" charset="0"/>
              </a:rPr>
              <a:t>potential to enhance its accuracy, adaptability, and user engagement in the </a:t>
            </a:r>
            <a:r>
              <a:rPr lang="en-US" sz="1700" dirty="0" smtClean="0">
                <a:latin typeface="Calibri" pitchFamily="34" charset="0"/>
                <a:cs typeface="Calibri" pitchFamily="34" charset="0"/>
              </a:rPr>
              <a:t>future.</a:t>
            </a:r>
          </a:p>
          <a:p>
            <a:pPr marL="0" indent="0">
              <a:buNone/>
            </a:pPr>
            <a:r>
              <a:rPr lang="en-US" sz="1700" dirty="0" smtClean="0">
                <a:latin typeface="Calibri" pitchFamily="34" charset="0"/>
                <a:cs typeface="Calibri" pitchFamily="34" charset="0"/>
              </a:rPr>
              <a:t>     Some </a:t>
            </a:r>
            <a:r>
              <a:rPr lang="en-US" sz="1700" dirty="0">
                <a:latin typeface="Calibri" pitchFamily="34" charset="0"/>
                <a:cs typeface="Calibri" pitchFamily="34" charset="0"/>
              </a:rPr>
              <a:t>promising directions include:</a:t>
            </a:r>
          </a:p>
          <a:p>
            <a:r>
              <a:rPr lang="en-US" sz="1700" b="1" dirty="0">
                <a:latin typeface="Calibri" pitchFamily="34" charset="0"/>
                <a:cs typeface="Calibri" pitchFamily="34" charset="0"/>
              </a:rPr>
              <a:t>Hybrid Recommendation Systems</a:t>
            </a:r>
            <a:r>
              <a:rPr lang="en-US" sz="1700" dirty="0">
                <a:latin typeface="Calibri" pitchFamily="34" charset="0"/>
                <a:cs typeface="Calibri" pitchFamily="34" charset="0"/>
              </a:rPr>
              <a:t>: Integrating collaborative filtering with </a:t>
            </a:r>
            <a:endParaRPr lang="en-US" sz="1700" dirty="0" smtClean="0">
              <a:latin typeface="Calibri" pitchFamily="34" charset="0"/>
              <a:cs typeface="Calibri" pitchFamily="34" charset="0"/>
            </a:endParaRPr>
          </a:p>
          <a:p>
            <a:pPr marL="0" indent="0">
              <a:buNone/>
            </a:pPr>
            <a:r>
              <a:rPr lang="en-US" sz="1700" dirty="0" smtClean="0">
                <a:latin typeface="Calibri" pitchFamily="34" charset="0"/>
                <a:cs typeface="Calibri" pitchFamily="34" charset="0"/>
              </a:rPr>
              <a:t>     content-based methods </a:t>
            </a:r>
            <a:r>
              <a:rPr lang="en-US" sz="1700" dirty="0">
                <a:latin typeface="Calibri" pitchFamily="34" charset="0"/>
                <a:cs typeface="Calibri" pitchFamily="34" charset="0"/>
              </a:rPr>
              <a:t>to combine user behavior with content analysis</a:t>
            </a:r>
            <a:r>
              <a:rPr lang="en-US" sz="1700" dirty="0" smtClean="0">
                <a:latin typeface="Calibri" pitchFamily="34" charset="0"/>
                <a:cs typeface="Calibri" pitchFamily="34" charset="0"/>
              </a:rPr>
              <a:t>,</a:t>
            </a:r>
          </a:p>
          <a:p>
            <a:pPr marL="0" indent="0">
              <a:buNone/>
            </a:pPr>
            <a:r>
              <a:rPr lang="en-US" sz="1700" dirty="0" smtClean="0">
                <a:latin typeface="Calibri" pitchFamily="34" charset="0"/>
                <a:cs typeface="Calibri" pitchFamily="34" charset="0"/>
              </a:rPr>
              <a:t>     leading </a:t>
            </a:r>
            <a:r>
              <a:rPr lang="en-US" sz="1700" dirty="0">
                <a:latin typeface="Calibri" pitchFamily="34" charset="0"/>
                <a:cs typeface="Calibri" pitchFamily="34" charset="0"/>
              </a:rPr>
              <a:t>to more robust and </a:t>
            </a:r>
            <a:r>
              <a:rPr lang="en-US" sz="1700" dirty="0" smtClean="0">
                <a:latin typeface="Calibri" pitchFamily="34" charset="0"/>
                <a:cs typeface="Calibri" pitchFamily="34" charset="0"/>
              </a:rPr>
              <a:t>well-rounded </a:t>
            </a:r>
            <a:r>
              <a:rPr lang="en-US" sz="1700" dirty="0">
                <a:latin typeface="Calibri" pitchFamily="34" charset="0"/>
                <a:cs typeface="Calibri" pitchFamily="34" charset="0"/>
              </a:rPr>
              <a:t>suggestions.</a:t>
            </a:r>
          </a:p>
          <a:p>
            <a:r>
              <a:rPr lang="en-US" sz="1700" b="1" dirty="0">
                <a:latin typeface="Calibri" pitchFamily="34" charset="0"/>
                <a:cs typeface="Calibri" pitchFamily="34" charset="0"/>
              </a:rPr>
              <a:t>Real-Time Personalization</a:t>
            </a:r>
            <a:r>
              <a:rPr lang="en-US" sz="1700" dirty="0">
                <a:latin typeface="Calibri" pitchFamily="34" charset="0"/>
                <a:cs typeface="Calibri" pitchFamily="34" charset="0"/>
              </a:rPr>
              <a:t>: Adapting recommendations based on a </a:t>
            </a:r>
            <a:r>
              <a:rPr lang="en-US" sz="1700" dirty="0" smtClean="0">
                <a:latin typeface="Calibri" pitchFamily="34" charset="0"/>
                <a:cs typeface="Calibri" pitchFamily="34" charset="0"/>
              </a:rPr>
              <a:t>user’s</a:t>
            </a:r>
          </a:p>
          <a:p>
            <a:pPr marL="0" indent="0">
              <a:buNone/>
            </a:pPr>
            <a:r>
              <a:rPr lang="en-US" sz="1700" dirty="0" smtClean="0">
                <a:latin typeface="Calibri" pitchFamily="34" charset="0"/>
                <a:cs typeface="Calibri" pitchFamily="34" charset="0"/>
              </a:rPr>
              <a:t>     real-time </a:t>
            </a:r>
            <a:r>
              <a:rPr lang="en-US" sz="1700" dirty="0">
                <a:latin typeface="Calibri" pitchFamily="34" charset="0"/>
                <a:cs typeface="Calibri" pitchFamily="34" charset="0"/>
              </a:rPr>
              <a:t>interactions, </a:t>
            </a:r>
            <a:r>
              <a:rPr lang="en-US" sz="1700" dirty="0" smtClean="0">
                <a:latin typeface="Calibri" pitchFamily="34" charset="0"/>
                <a:cs typeface="Calibri" pitchFamily="34" charset="0"/>
              </a:rPr>
              <a:t>watch </a:t>
            </a:r>
            <a:r>
              <a:rPr lang="en-US" sz="1700" dirty="0">
                <a:latin typeface="Calibri" pitchFamily="34" charset="0"/>
                <a:cs typeface="Calibri" pitchFamily="34" charset="0"/>
              </a:rPr>
              <a:t>history, and evolving preferences.</a:t>
            </a:r>
          </a:p>
          <a:p>
            <a:r>
              <a:rPr lang="en-US" sz="1700" b="1" dirty="0">
                <a:latin typeface="Calibri" pitchFamily="34" charset="0"/>
                <a:cs typeface="Calibri" pitchFamily="34" charset="0"/>
              </a:rPr>
              <a:t>Deep Learning Integration</a:t>
            </a:r>
            <a:r>
              <a:rPr lang="en-US" sz="1700" dirty="0">
                <a:latin typeface="Calibri" pitchFamily="34" charset="0"/>
                <a:cs typeface="Calibri" pitchFamily="34" charset="0"/>
              </a:rPr>
              <a:t>: Leveraging advanced models </a:t>
            </a:r>
            <a:r>
              <a:rPr lang="en-US" sz="1700" dirty="0" smtClean="0">
                <a:latin typeface="Calibri" pitchFamily="34" charset="0"/>
                <a:cs typeface="Calibri" pitchFamily="34" charset="0"/>
              </a:rPr>
              <a:t>like</a:t>
            </a:r>
          </a:p>
          <a:p>
            <a:pPr marL="0" indent="0">
              <a:buNone/>
            </a:pPr>
            <a:r>
              <a:rPr lang="en-US" sz="1700" dirty="0" smtClean="0">
                <a:latin typeface="Calibri" pitchFamily="34" charset="0"/>
                <a:cs typeface="Calibri" pitchFamily="34" charset="0"/>
              </a:rPr>
              <a:t>     Transformers </a:t>
            </a:r>
            <a:r>
              <a:rPr lang="en-US" sz="1700" dirty="0">
                <a:latin typeface="Calibri" pitchFamily="34" charset="0"/>
                <a:cs typeface="Calibri" pitchFamily="34" charset="0"/>
              </a:rPr>
              <a:t>or </a:t>
            </a:r>
            <a:r>
              <a:rPr lang="en-US" sz="1700" dirty="0" smtClean="0">
                <a:latin typeface="Calibri" pitchFamily="34" charset="0"/>
                <a:cs typeface="Calibri" pitchFamily="34" charset="0"/>
              </a:rPr>
              <a:t>deep </a:t>
            </a:r>
            <a:r>
              <a:rPr lang="en-US" sz="1700" dirty="0">
                <a:latin typeface="Calibri" pitchFamily="34" charset="0"/>
                <a:cs typeface="Calibri" pitchFamily="34" charset="0"/>
              </a:rPr>
              <a:t>neural networks for deeper semantic </a:t>
            </a:r>
            <a:endParaRPr lang="en-US" sz="1700" dirty="0" smtClean="0">
              <a:latin typeface="Calibri" pitchFamily="34" charset="0"/>
              <a:cs typeface="Calibri" pitchFamily="34" charset="0"/>
            </a:endParaRPr>
          </a:p>
          <a:p>
            <a:pPr marL="0" indent="0">
              <a:buNone/>
            </a:pPr>
            <a:r>
              <a:rPr lang="en-US" sz="1700" dirty="0" smtClean="0">
                <a:latin typeface="Calibri" pitchFamily="34" charset="0"/>
                <a:cs typeface="Calibri" pitchFamily="34" charset="0"/>
              </a:rPr>
              <a:t>     </a:t>
            </a:r>
            <a:r>
              <a:rPr lang="en-US" sz="1700" dirty="0" smtClean="0">
                <a:latin typeface="Calibri" pitchFamily="34" charset="0"/>
                <a:cs typeface="Calibri" pitchFamily="34" charset="0"/>
              </a:rPr>
              <a:t>understanding </a:t>
            </a:r>
            <a:r>
              <a:rPr lang="en-US" sz="1700" dirty="0">
                <a:latin typeface="Calibri" pitchFamily="34" charset="0"/>
                <a:cs typeface="Calibri" pitchFamily="34" charset="0"/>
              </a:rPr>
              <a:t>of movie </a:t>
            </a:r>
            <a:r>
              <a:rPr lang="en-US" sz="1700" dirty="0" smtClean="0">
                <a:latin typeface="Calibri" pitchFamily="34" charset="0"/>
                <a:cs typeface="Calibri" pitchFamily="34" charset="0"/>
              </a:rPr>
              <a:t>descriptions</a:t>
            </a:r>
            <a:r>
              <a:rPr lang="en-US" sz="1700" dirty="0">
                <a:latin typeface="Calibri" pitchFamily="34" charset="0"/>
                <a:cs typeface="Calibri" pitchFamily="34" charset="0"/>
              </a:rPr>
              <a:t>, reviews, and user </a:t>
            </a:r>
            <a:r>
              <a:rPr lang="en-US" sz="1600" dirty="0" smtClean="0">
                <a:latin typeface="Calibri" pitchFamily="34" charset="0"/>
                <a:cs typeface="Calibri" pitchFamily="34" charset="0"/>
              </a:rPr>
              <a:t>sentiments to the</a:t>
            </a:r>
            <a:endParaRPr lang="en-US" sz="1600" dirty="0">
              <a:latin typeface="Calibri" pitchFamily="34" charset="0"/>
              <a:cs typeface="Calibri" pitchFamily="34" charset="0"/>
            </a:endParaRPr>
          </a:p>
          <a:p>
            <a:r>
              <a:rPr lang="en-US" sz="1600" b="1" dirty="0" smtClean="0">
                <a:latin typeface="Calibri" pitchFamily="34" charset="0"/>
                <a:cs typeface="Calibri" pitchFamily="34" charset="0"/>
              </a:rPr>
              <a:t>Voice </a:t>
            </a:r>
            <a:r>
              <a:rPr lang="en-US" sz="1600" b="1" dirty="0">
                <a:latin typeface="Calibri" pitchFamily="34" charset="0"/>
                <a:cs typeface="Calibri" pitchFamily="34" charset="0"/>
              </a:rPr>
              <a:t>and Chatbot Integration</a:t>
            </a:r>
            <a:r>
              <a:rPr lang="en-US" sz="1600" dirty="0">
                <a:latin typeface="Calibri" pitchFamily="34" charset="0"/>
                <a:cs typeface="Calibri" pitchFamily="34" charset="0"/>
              </a:rPr>
              <a:t>: Building conversational recommendation </a:t>
            </a:r>
            <a:endParaRPr lang="en-US" sz="1600" dirty="0" smtClean="0">
              <a:latin typeface="Calibri" pitchFamily="34" charset="0"/>
              <a:cs typeface="Calibri" pitchFamily="34" charset="0"/>
            </a:endParaRPr>
          </a:p>
          <a:p>
            <a:pPr marL="0" indent="0">
              <a:buNone/>
            </a:pPr>
            <a:r>
              <a:rPr lang="en-US" sz="1600" dirty="0" smtClean="0">
                <a:latin typeface="Calibri" pitchFamily="34" charset="0"/>
                <a:cs typeface="Calibri" pitchFamily="34" charset="0"/>
              </a:rPr>
              <a:t>      agents </a:t>
            </a:r>
            <a:r>
              <a:rPr lang="en-US" sz="1600" dirty="0">
                <a:latin typeface="Calibri" pitchFamily="34" charset="0"/>
                <a:cs typeface="Calibri" pitchFamily="34" charset="0"/>
              </a:rPr>
              <a:t>using voice commands or chat interfaces to make movie discovery </a:t>
            </a:r>
            <a:endParaRPr lang="en-US" sz="1600" dirty="0" smtClean="0">
              <a:latin typeface="Calibri" pitchFamily="34" charset="0"/>
              <a:cs typeface="Calibri" pitchFamily="34" charset="0"/>
            </a:endParaRPr>
          </a:p>
          <a:p>
            <a:pPr marL="0" indent="0">
              <a:buNone/>
            </a:pPr>
            <a:r>
              <a:rPr lang="en-US" sz="1600" dirty="0" smtClean="0">
                <a:latin typeface="Calibri" pitchFamily="34" charset="0"/>
                <a:cs typeface="Calibri" pitchFamily="34" charset="0"/>
              </a:rPr>
              <a:t>      more </a:t>
            </a:r>
            <a:r>
              <a:rPr lang="en-US" sz="1600" dirty="0">
                <a:latin typeface="Calibri" pitchFamily="34" charset="0"/>
                <a:cs typeface="Calibri" pitchFamily="34" charset="0"/>
              </a:rPr>
              <a:t>interactive and accessible.</a:t>
            </a:r>
          </a:p>
          <a:p>
            <a:pPr marL="0" indent="0">
              <a:buNone/>
            </a:pPr>
            <a:r>
              <a:rPr lang="en-US" sz="1600" dirty="0" smtClean="0">
                <a:latin typeface="Calibri" pitchFamily="34" charset="0"/>
                <a:cs typeface="Calibri" pitchFamily="34" charset="0"/>
              </a:rPr>
              <a:t>      By </a:t>
            </a:r>
            <a:r>
              <a:rPr lang="en-US" sz="1600" dirty="0">
                <a:latin typeface="Calibri" pitchFamily="34" charset="0"/>
                <a:cs typeface="Calibri" pitchFamily="34" charset="0"/>
              </a:rPr>
              <a:t>pursuing these directions, the system can evolve into a smarter, more personalized, and truly next-generation entertainment assistant.</a:t>
            </a:r>
          </a:p>
          <a:p>
            <a:pPr marL="0" indent="0">
              <a:spcBef>
                <a:spcPct val="20000"/>
              </a:spcBef>
              <a:spcAft>
                <a:spcPts val="600"/>
              </a:spcAft>
              <a:buNone/>
            </a:pPr>
            <a:endParaRPr lang="en-US" sz="1600" dirty="0">
              <a:latin typeface="Calibri" pitchFamily="34" charset="0"/>
              <a:cs typeface="Calibri"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8700" y="1911350"/>
            <a:ext cx="2331720" cy="1249680"/>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2250" y="3429000"/>
            <a:ext cx="2354580" cy="1242060"/>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1160" y="3947160"/>
            <a:ext cx="2026920" cy="144780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12250" y="4994910"/>
            <a:ext cx="2209800" cy="132588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127</TotalTime>
  <Words>964</Words>
  <Application>Microsoft Office PowerPoint</Application>
  <PresentationFormat>Custom</PresentationFormat>
  <Paragraphs>82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PROJECT PROJECT TITLE  Movie recommendation using and unsupervisor learning </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24</cp:revision>
  <dcterms:created xsi:type="dcterms:W3CDTF">2013-07-15T20:26:40Z</dcterms:created>
  <dcterms:modified xsi:type="dcterms:W3CDTF">2025-05-14T08:26:15Z</dcterms:modified>
</cp:coreProperties>
</file>