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59" r:id="rId7"/>
    <p:sldId id="262" r:id="rId8"/>
    <p:sldId id="283" r:id="rId9"/>
    <p:sldId id="263" r:id="rId10"/>
    <p:sldId id="284" r:id="rId11"/>
    <p:sldId id="285" r:id="rId12"/>
    <p:sldId id="286" r:id="rId13"/>
    <p:sldId id="260" r:id="rId14"/>
    <p:sldId id="26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A8895-0111-4179-839A-7BCF388FC27F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F728D-A454-4257-8E1F-791C8CC94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9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786D9-DE38-4035-AA0D-21F9A45E2099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B0007-FFCC-4AFD-AB4A-397F9539E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2FCE9-A1F0-4CB7-9528-98F429740141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2648E-1A56-4FD6-BC80-75C1DBA64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5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8525" y="971550"/>
            <a:ext cx="801688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29738" y="2613025"/>
            <a:ext cx="8032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B372B-B98C-4D37-B70A-E54AAB5B2730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08994-9EC8-4A0B-8675-30C8E981E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7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22E1D-CC2C-43C6-A19A-ECD2CBFA0C92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EB116-C8E8-4C99-90D5-852A8E6F8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1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72586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627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EEDDA-DC0D-4A35-B1BC-DCC8A14DF58E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92EBA-56A7-4169-8A0B-E3CD7F8C7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80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72586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627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C0FCF-9A3E-49E6-9226-CE6AE345BE6A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B0C55-176A-4BCB-AC2C-00FE10573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93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82E0D-7E31-4ADF-B122-C179081B22A1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69929-37BC-4C64-BA20-67E951A4F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9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F9B16-02F2-41E7-9A08-9C80E0D7E134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A3B0A-604B-4C2A-89C2-CCD4AF394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8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F406A-9E95-44FC-B81C-1CF047A65CC1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54594-7D18-492A-81B9-FF0DBAD53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8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B34E6-58DB-47A1-8FBF-33592CC0F78C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F3C4E-EBBD-45B5-9CCC-9856BA2D0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1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F0E47-CE50-4EA6-8493-49BC8CCD53A6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5F12F-D784-4E1A-9ECF-BA2A2220B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79E22-0485-4FBC-AD07-C71CA4493051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A5946-84CF-44D6-819D-EFA0586DC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6637C-5DB6-4B02-B0D0-931D11F6AF2A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1984A-012B-4AD7-B8BB-8C3CAF012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8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6D9FF-894A-46ED-8365-F706E379940B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8B323-853D-4398-8E5D-4138E00B0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BD656-2997-49BC-8974-4E1278161F9D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207FF-8CB0-428A-8B59-32733353B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8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8D235-4940-4C31-9684-66FA58E6A2E8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8FA4A-9555-44FC-BBBF-DC4B89B0C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9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Title Placeholder 1"/>
          <p:cNvSpPr>
            <a:spLocks noGrp="1"/>
          </p:cNvSpPr>
          <p:nvPr>
            <p:ph type="title"/>
          </p:nvPr>
        </p:nvSpPr>
        <p:spPr bwMode="auto">
          <a:xfrm>
            <a:off x="646113" y="452438"/>
            <a:ext cx="9404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03313" y="2052638"/>
            <a:ext cx="89471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238" y="1790700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657389C-4EFF-4BE8-9ECA-7CDD42490348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118" y="3225007"/>
            <a:ext cx="3859213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7760D3-C4A9-4975-8FBE-B65A0D97B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8" r:id="rId12"/>
    <p:sldLayoutId id="2147483765" r:id="rId13"/>
    <p:sldLayoutId id="2147483769" r:id="rId14"/>
    <p:sldLayoutId id="2147483770" r:id="rId15"/>
    <p:sldLayoutId id="2147483766" r:id="rId16"/>
    <p:sldLayoutId id="2147483767" r:id="rId17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155700" y="1447800"/>
            <a:ext cx="8824913" cy="3328988"/>
          </a:xfrm>
        </p:spPr>
        <p:txBody>
          <a:bodyPr/>
          <a:lstStyle/>
          <a:p>
            <a:pPr eaLnBrk="1" hangingPunct="1"/>
            <a:r>
              <a:rPr lang="en-US" smtClean="0"/>
              <a:t>Image Processing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700" y="4776788"/>
            <a:ext cx="8824913" cy="8620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lang="en-US" dirty="0" smtClean="0"/>
              <a:t>Clarity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490456"/>
            <a:ext cx="8947150" cy="5089248"/>
          </a:xfrm>
        </p:spPr>
        <p:txBody>
          <a:bodyPr/>
          <a:lstStyle/>
          <a:p>
            <a:r>
              <a:rPr lang="en-US" dirty="0" smtClean="0"/>
              <a:t>For Sides:</a:t>
            </a:r>
          </a:p>
          <a:p>
            <a:pPr lvl="1"/>
            <a:r>
              <a:rPr lang="en-ZA" dirty="0"/>
              <a:t>Copy value of vertical/horizontal </a:t>
            </a:r>
            <a:r>
              <a:rPr lang="en-ZA" dirty="0" smtClean="0"/>
              <a:t>neighbour</a:t>
            </a:r>
          </a:p>
          <a:p>
            <a:pPr lvl="1"/>
            <a:endParaRPr lang="en-ZA" dirty="0"/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pPr lvl="1"/>
            <a:endParaRPr lang="en-ZA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 Corners:</a:t>
            </a:r>
          </a:p>
          <a:p>
            <a:pPr lvl="1"/>
            <a:r>
              <a:rPr lang="en-ZA" dirty="0" smtClean="0"/>
              <a:t>Copy </a:t>
            </a:r>
            <a:r>
              <a:rPr lang="en-ZA" dirty="0"/>
              <a:t>value of vertical OR horizontal OR diagonal</a:t>
            </a:r>
          </a:p>
          <a:p>
            <a:pPr lvl="1">
              <a:buSzPct val="45000"/>
              <a:buFont typeface="Wingdings" panose="05000000000000000000" pitchFamily="2" charset="2"/>
              <a:buNone/>
            </a:pPr>
            <a:r>
              <a:rPr lang="en-ZA" dirty="0" smtClean="0"/>
              <a:t>	neighbour.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628" y="2391292"/>
            <a:ext cx="319132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2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5x5 or larger convolution</a:t>
            </a:r>
            <a:r>
              <a:rPr lang="en-ZA" dirty="0" smtClean="0"/>
              <a:t>?</a:t>
            </a:r>
          </a:p>
          <a:p>
            <a:r>
              <a:rPr lang="en-ZA" dirty="0" smtClean="0"/>
              <a:t>Simply apply this technique </a:t>
            </a:r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 smtClean="0"/>
              <a:t>recursively </a:t>
            </a:r>
            <a:r>
              <a:rPr lang="en-ZA" dirty="0"/>
              <a:t>for the amount of </a:t>
            </a:r>
            <a:endParaRPr lang="en-ZA" dirty="0" smtClean="0"/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 smtClean="0"/>
              <a:t>extension </a:t>
            </a:r>
            <a:r>
              <a:rPr lang="en-ZA" dirty="0"/>
              <a:t>needed!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83" y="2483411"/>
            <a:ext cx="3505689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5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852613"/>
            <a:ext cx="8947150" cy="4195762"/>
          </a:xfrm>
        </p:spPr>
        <p:txBody>
          <a:bodyPr/>
          <a:lstStyle/>
          <a:p>
            <a:r>
              <a:rPr lang="en-US" dirty="0" smtClean="0"/>
              <a:t>We do not  need to </a:t>
            </a:r>
            <a:r>
              <a:rPr lang="en-ZA" dirty="0" smtClean="0"/>
              <a:t>process </a:t>
            </a:r>
            <a:r>
              <a:rPr lang="en-ZA" dirty="0"/>
              <a:t>the kernel for an extended edge pixel </a:t>
            </a:r>
            <a:endParaRPr lang="en-ZA" dirty="0" smtClean="0"/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 smtClean="0"/>
              <a:t>-&gt; </a:t>
            </a:r>
            <a:r>
              <a:rPr lang="en-ZA" dirty="0"/>
              <a:t>not part of final </a:t>
            </a:r>
            <a:r>
              <a:rPr lang="en-ZA" dirty="0" smtClean="0"/>
              <a:t>image.</a:t>
            </a:r>
          </a:p>
          <a:p>
            <a:r>
              <a:rPr lang="en-ZA" dirty="0"/>
              <a:t>Although we are using “false” picture </a:t>
            </a:r>
            <a:endParaRPr lang="en-ZA" dirty="0" smtClean="0"/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 smtClean="0"/>
              <a:t>information, it </a:t>
            </a:r>
            <a:r>
              <a:rPr lang="en-ZA" dirty="0"/>
              <a:t>is only a very small </a:t>
            </a:r>
            <a:endParaRPr lang="en-ZA" dirty="0" smtClean="0"/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 smtClean="0"/>
              <a:t>percentage </a:t>
            </a:r>
            <a:r>
              <a:rPr lang="en-ZA" dirty="0"/>
              <a:t>of the image.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98" y="2849004"/>
            <a:ext cx="3200847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dirty="0" smtClean="0"/>
              <a:t>Parallel Implementation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57313"/>
            <a:ext cx="8947150" cy="51625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ZA" dirty="0"/>
              <a:t>Instead of one thread doing the kernel for a single pixel at a time, we have several</a:t>
            </a:r>
            <a:r>
              <a:rPr lang="en-ZA" dirty="0" smtClean="0"/>
              <a:t>.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ZA" dirty="0"/>
              <a:t>Let each thread handle one vertical “chunk” of the image. </a:t>
            </a:r>
            <a:r>
              <a:rPr lang="en-US" dirty="0" smtClean="0"/>
              <a:t>Converting </a:t>
            </a:r>
            <a:r>
              <a:rPr lang="en-US" dirty="0"/>
              <a:t>Images into a matrix representation of their pixel color values. Both BW and RGB.</a:t>
            </a:r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ZA" dirty="0"/>
              <a:t>All threads use the same object </a:t>
            </a:r>
            <a:endParaRPr lang="en-ZA" dirty="0" smtClean="0"/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panose="05040102010807070707" pitchFamily="18" charset="2"/>
              <a:buNone/>
              <a:defRPr/>
            </a:pPr>
            <a:r>
              <a:rPr lang="en-ZA" dirty="0"/>
              <a:t> </a:t>
            </a:r>
            <a:r>
              <a:rPr lang="en-ZA" dirty="0" smtClean="0"/>
              <a:t>    for </a:t>
            </a:r>
            <a:r>
              <a:rPr lang="en-ZA" dirty="0"/>
              <a:t>reading pixels and the same </a:t>
            </a:r>
            <a:endParaRPr lang="en-ZA" dirty="0" smtClean="0"/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panose="05040102010807070707" pitchFamily="18" charset="2"/>
              <a:buNone/>
              <a:defRPr/>
            </a:pPr>
            <a:r>
              <a:rPr lang="en-ZA" dirty="0"/>
              <a:t> </a:t>
            </a:r>
            <a:r>
              <a:rPr lang="en-ZA" dirty="0" smtClean="0"/>
              <a:t>    object </a:t>
            </a:r>
            <a:r>
              <a:rPr lang="en-ZA" dirty="0"/>
              <a:t>for writing pixels.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2946400"/>
            <a:ext cx="3300413" cy="327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dirty="0" smtClean="0"/>
              <a:t>Contention</a:t>
            </a:r>
            <a:r>
              <a:rPr lang="en-US" dirty="0" smtClean="0"/>
              <a:t>: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46113" y="1470025"/>
            <a:ext cx="10377487" cy="5283200"/>
          </a:xfrm>
        </p:spPr>
        <p:txBody>
          <a:bodyPr/>
          <a:lstStyle/>
          <a:p>
            <a:pPr eaLnBrk="1" hangingPunct="1"/>
            <a:r>
              <a:rPr lang="en-ZA" dirty="0" smtClean="0"/>
              <a:t>Chunks are width (matrix size)x2 --&gt; threads work on pixels far away from each other.</a:t>
            </a:r>
            <a:endParaRPr lang="en-US" dirty="0" smtClean="0"/>
          </a:p>
          <a:p>
            <a:pPr eaLnBrk="1" hangingPunct="1"/>
            <a:r>
              <a:rPr lang="en-ZA" dirty="0" smtClean="0"/>
              <a:t>Unlikely that the same pixel will be accessed by two threads at the same  time. </a:t>
            </a:r>
          </a:p>
          <a:p>
            <a:pPr eaLnBrk="1" hangingPunct="1"/>
            <a:r>
              <a:rPr lang="en-ZA" dirty="0" smtClean="0"/>
              <a:t>They will access pixels on the same cache line (row) but effects of contention are minimal.</a:t>
            </a:r>
          </a:p>
          <a:p>
            <a:pPr eaLnBrk="1" hangingPunct="1"/>
            <a:r>
              <a:rPr lang="en-ZA" dirty="0" smtClean="0"/>
              <a:t>Tests on doing processing row wise or column wise reveal negligible difference. Thus contention due to the cache line is negligible.</a:t>
            </a:r>
          </a:p>
          <a:p>
            <a:pPr eaLnBrk="1" hangingPunct="1"/>
            <a:r>
              <a:rPr lang="en-ZA" b="1" dirty="0" smtClean="0"/>
              <a:t>Explanation:</a:t>
            </a:r>
            <a:r>
              <a:rPr lang="en-ZA" dirty="0" smtClean="0"/>
              <a:t> The image data structure stores pointers – contention on fetching pointers (size </a:t>
            </a:r>
            <a:r>
              <a:rPr lang="en-ZA" dirty="0" err="1" smtClean="0"/>
              <a:t>int</a:t>
            </a:r>
            <a:r>
              <a:rPr lang="en-ZA" dirty="0" smtClean="0"/>
              <a:t>) is a tiny part of actually modifying the pixel value the pointer points to. And once the pointer is fetched, contention will not arise for the rest of that pixel’s processing.</a:t>
            </a:r>
          </a:p>
          <a:p>
            <a:pPr eaLnBrk="1" hangingPunct="1"/>
            <a:r>
              <a:rPr lang="en-ZA" dirty="0" smtClean="0"/>
              <a:t>Thus it’s better not to split the source and output image into separate objects before doing the kernel (waste of time).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495" y="2658926"/>
            <a:ext cx="9404350" cy="1400175"/>
          </a:xfrm>
        </p:spPr>
        <p:txBody>
          <a:bodyPr/>
          <a:lstStyle/>
          <a:p>
            <a:pPr algn="ctr"/>
            <a:r>
              <a:rPr lang="en-US" dirty="0" smtClean="0"/>
              <a:t>Results Analysis</a:t>
            </a:r>
            <a:br>
              <a:rPr lang="en-US" dirty="0" smtClean="0"/>
            </a:br>
            <a:r>
              <a:rPr lang="en-US" dirty="0" smtClean="0"/>
              <a:t>(Summary)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Hardware: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Core i5 4670k</a:t>
            </a:r>
          </a:p>
          <a:p>
            <a:r>
              <a:rPr lang="en-ZA" dirty="0" smtClean="0"/>
              <a:t>Quad Core</a:t>
            </a:r>
          </a:p>
          <a:p>
            <a:r>
              <a:rPr lang="en-ZA" dirty="0" smtClean="0"/>
              <a:t>3.4 GHz (Overclocked)</a:t>
            </a:r>
          </a:p>
          <a:p>
            <a:r>
              <a:rPr lang="en-ZA" dirty="0" smtClean="0"/>
              <a:t>Water Cooled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1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following results were obtained by using a 5x5 Gaussian blur kernel matrix on the image set.</a:t>
            </a:r>
          </a:p>
          <a:p>
            <a:r>
              <a:rPr lang="en-ZA" dirty="0" smtClean="0"/>
              <a:t>We should also note that the time taken to read from and write to files have been excluded.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Serial vs. Parallel (4 threads):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548" y="1371600"/>
            <a:ext cx="8398496" cy="5237921"/>
          </a:xfrm>
        </p:spPr>
        <p:txBody>
          <a:bodyPr/>
          <a:lstStyle/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Using the above table we can see that on average our parallel implementation lowers our processing time by </a:t>
            </a:r>
            <a:r>
              <a:rPr lang="en-ZA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2.640786</a:t>
            </a:r>
            <a:r>
              <a:rPr lang="en-ZA" dirty="0" smtClean="0"/>
              <a:t> seconds.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8" t="33549" r="14973" b="17180"/>
          <a:stretch>
            <a:fillRect/>
          </a:stretch>
        </p:blipFill>
        <p:spPr bwMode="auto">
          <a:xfrm>
            <a:off x="1470060" y="1446349"/>
            <a:ext cx="7756455" cy="356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5818" t="33549" r="14973" b="1718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9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539" y="1256226"/>
            <a:ext cx="7354887" cy="515509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above graph is just an illustration of the previous table.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3" t="17130" r="14973" b="10612"/>
          <a:stretch>
            <a:fillRect/>
          </a:stretch>
        </p:blipFill>
        <p:spPr bwMode="auto">
          <a:xfrm>
            <a:off x="1938440" y="1256226"/>
            <a:ext cx="6917083" cy="454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9153" t="17130" r="14973" b="1061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04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Visual Information transmitted in the form of digital images is a major method of communication in the modern age, but the image is often corrupted with noise.</a:t>
            </a:r>
          </a:p>
          <a:p>
            <a:pPr eaLnBrk="1" hangingPunct="1">
              <a:defRPr/>
            </a:pPr>
            <a:r>
              <a:rPr lang="en-US" altLang="en-US" dirty="0"/>
              <a:t>The received image needs processing before it can be used in applications.</a:t>
            </a:r>
          </a:p>
          <a:p>
            <a:pPr eaLnBrk="1" hangingPunct="1">
              <a:defRPr/>
            </a:pPr>
            <a:r>
              <a:rPr lang="en-ZA" altLang="en-US" dirty="0"/>
              <a:t>That is where we come in ;) 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Image </a:t>
            </a:r>
            <a:r>
              <a:rPr lang="en-US" altLang="en-US" dirty="0" err="1"/>
              <a:t>denoising</a:t>
            </a:r>
            <a:r>
              <a:rPr lang="en-US" altLang="en-US" dirty="0"/>
              <a:t> involves the manipulation of the image data to produce a visually high quality image.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69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Performance metrics: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637"/>
            <a:ext cx="8947150" cy="4427675"/>
          </a:xfrm>
        </p:spPr>
        <p:txBody>
          <a:bodyPr/>
          <a:lstStyle/>
          <a:p>
            <a:r>
              <a:rPr lang="en-ZA" dirty="0" smtClean="0"/>
              <a:t>If we denote the average serial time by </a:t>
            </a:r>
            <a:r>
              <a:rPr lang="en-ZA" dirty="0" err="1" smtClean="0"/>
              <a:t>Ts</a:t>
            </a:r>
            <a:r>
              <a:rPr lang="en-ZA" dirty="0" smtClean="0"/>
              <a:t> and denote the average parallel time by </a:t>
            </a:r>
            <a:r>
              <a:rPr lang="en-ZA" dirty="0" err="1" smtClean="0"/>
              <a:t>Tp</a:t>
            </a:r>
            <a:r>
              <a:rPr lang="en-ZA" dirty="0" smtClean="0"/>
              <a:t>, where;</a:t>
            </a:r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 smtClean="0"/>
              <a:t> </a:t>
            </a:r>
            <a:r>
              <a:rPr lang="en-ZA" dirty="0" err="1" smtClean="0"/>
              <a:t>Ts</a:t>
            </a:r>
            <a:r>
              <a:rPr lang="en-ZA" dirty="0" smtClean="0"/>
              <a:t> = 3.679625 and </a:t>
            </a:r>
            <a:r>
              <a:rPr lang="en-ZA" dirty="0" err="1" smtClean="0"/>
              <a:t>Tp</a:t>
            </a:r>
            <a:r>
              <a:rPr lang="en-ZA" dirty="0" smtClean="0"/>
              <a:t> = 1.038839.</a:t>
            </a:r>
          </a:p>
          <a:p>
            <a:r>
              <a:rPr lang="en-ZA" dirty="0" smtClean="0"/>
              <a:t>We calculate the Average Speed Up(Sa) for our solution: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7" t="16901" r="34308" b="60588"/>
          <a:stretch>
            <a:fillRect/>
          </a:stretch>
        </p:blipFill>
        <p:spPr bwMode="auto">
          <a:xfrm>
            <a:off x="3743325" y="3890135"/>
            <a:ext cx="320992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9257" t="16901" r="34308" b="6058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66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852" y="1625255"/>
            <a:ext cx="8947150" cy="4417736"/>
          </a:xfrm>
        </p:spPr>
        <p:txBody>
          <a:bodyPr/>
          <a:lstStyle/>
          <a:p>
            <a:r>
              <a:rPr lang="en-ZA" dirty="0" smtClean="0"/>
              <a:t>More over, We can calculate our efficiency(E)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r>
              <a:rPr lang="en-ZA" b="1" dirty="0" smtClean="0"/>
              <a:t>Note</a:t>
            </a:r>
            <a:r>
              <a:rPr lang="en-ZA" dirty="0" smtClean="0"/>
              <a:t>: Here, p represents the number of processing elements involved. In our case, We’ve used p = 4, Since 4 processors is optimal for our current hardware situation.</a:t>
            </a:r>
          </a:p>
          <a:p>
            <a:pPr marL="0" indent="0">
              <a:buNone/>
            </a:pPr>
            <a:r>
              <a:rPr lang="en-ZA" dirty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1" t="47842" r="37878" b="42299"/>
          <a:stretch>
            <a:fillRect/>
          </a:stretch>
        </p:blipFill>
        <p:spPr bwMode="auto">
          <a:xfrm>
            <a:off x="4101203" y="2122694"/>
            <a:ext cx="2006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1401" t="47842" r="37878" b="4229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3" t="77380" r="33594" b="7135"/>
          <a:stretch>
            <a:fillRect/>
          </a:stretch>
        </p:blipFill>
        <p:spPr bwMode="auto">
          <a:xfrm>
            <a:off x="3821044" y="3259344"/>
            <a:ext cx="278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8543" t="77380" r="33594" b="713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15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 what does this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Our speed up tells us that our parallel </a:t>
            </a:r>
            <a:r>
              <a:rPr lang="en-ZA" dirty="0" err="1" smtClean="0"/>
              <a:t>implentation</a:t>
            </a:r>
            <a:r>
              <a:rPr lang="en-ZA" dirty="0" smtClean="0"/>
              <a:t> is on average around 3.5 times faster than our serial version.</a:t>
            </a:r>
          </a:p>
          <a:p>
            <a:r>
              <a:rPr lang="en-ZA" dirty="0" smtClean="0"/>
              <a:t>And from our Efficiency we see that each of our 4 processing elements are usefully employed for around 88% of the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13" y="442498"/>
            <a:ext cx="9404350" cy="1400175"/>
          </a:xfrm>
        </p:spPr>
        <p:txBody>
          <a:bodyPr/>
          <a:lstStyle/>
          <a:p>
            <a:r>
              <a:rPr lang="en-ZA" dirty="0" smtClean="0"/>
              <a:t>Serial vs. Parallel (with 1-23 threads):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3" t="24014" r="11021" b="4047"/>
          <a:stretch>
            <a:fillRect/>
          </a:stretch>
        </p:blipFill>
        <p:spPr bwMode="auto">
          <a:xfrm>
            <a:off x="1058613" y="1391478"/>
            <a:ext cx="8122149" cy="495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9153" t="24014" r="11021" b="40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61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068249"/>
          </a:xfrm>
        </p:spPr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 the previous graph the Test image was kept constant and the number of threads were varied.</a:t>
            </a:r>
          </a:p>
          <a:p>
            <a:r>
              <a:rPr lang="en-ZA" dirty="0" smtClean="0"/>
              <a:t>It is interesting to note that after increasing the number of threads past 4(Optimal) the performance stays relatively constant.</a:t>
            </a:r>
          </a:p>
          <a:p>
            <a:r>
              <a:rPr lang="en-ZA" dirty="0" smtClean="0"/>
              <a:t>Which makes sense in a Quad core environment.</a:t>
            </a:r>
          </a:p>
          <a:p>
            <a:r>
              <a:rPr lang="en-ZA" dirty="0" smtClean="0"/>
              <a:t>It is for this reason that the bulk of the analysis was done by considering the 4 Threads as constant and Varying the Test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2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03" y="3026676"/>
            <a:ext cx="9404350" cy="889344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454150"/>
            <a:ext cx="8947150" cy="41957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ZA" dirty="0"/>
              <a:t>Evidence from the analysis shows that the parallel version is indeed more efficient in comparison to the sequential version</a:t>
            </a:r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ZA" dirty="0"/>
              <a:t>From tests, there was no significant difference in the performance between accessing the 2D array row-wise vs column-wise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ZA" dirty="0"/>
              <a:t> 2D array stores pixel pointers, not actual pixel values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ZA" dirty="0"/>
              <a:t>Results in minor idling</a:t>
            </a:r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ZA" dirty="0"/>
              <a:t>Problems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ZA" dirty="0"/>
              <a:t>Inputting in terms of its pixel values</a:t>
            </a:r>
          </a:p>
          <a:p>
            <a:pPr lvl="2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Century Gothic" panose="020B0502020202020204" pitchFamily="34" charset="0"/>
              <a:buChar char="→"/>
              <a:defRPr/>
            </a:pPr>
            <a:r>
              <a:rPr lang="en-ZA" sz="1800" dirty="0"/>
              <a:t>Resolved by </a:t>
            </a:r>
            <a:r>
              <a:rPr lang="en-ZA" sz="1800" dirty="0" err="1"/>
              <a:t>EasyBMP</a:t>
            </a:r>
            <a:endParaRPr lang="en-ZA" sz="1800" dirty="0"/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ZA" dirty="0"/>
              <a:t>Multiplying pixels on the edges by the kernel matrix</a:t>
            </a:r>
          </a:p>
          <a:p>
            <a:pPr lvl="2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Century Gothic" panose="020B0502020202020204" pitchFamily="34" charset="0"/>
              <a:buChar char="→"/>
              <a:defRPr/>
            </a:pPr>
            <a:r>
              <a:rPr lang="en-ZA" sz="1800" dirty="0"/>
              <a:t>Was dealt with Edge extrapolation 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ZA" dirty="0"/>
              <a:t>Finding the optimal kernel matrix</a:t>
            </a:r>
          </a:p>
          <a:p>
            <a:pPr lvl="2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Century Gothic" panose="020B0502020202020204" pitchFamily="34" charset="0"/>
              <a:buChar char="→"/>
              <a:defRPr/>
            </a:pPr>
            <a:r>
              <a:rPr lang="en-ZA" sz="1800" dirty="0"/>
              <a:t>Each image is unique, Therefore different kernels for different images</a:t>
            </a:r>
            <a:endParaRPr lang="en-ZA" sz="1900" dirty="0"/>
          </a:p>
          <a:p>
            <a:pPr marL="457200" lvl="1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831850"/>
          </a:xfrm>
        </p:spPr>
        <p:txBody>
          <a:bodyPr/>
          <a:lstStyle/>
          <a:p>
            <a:r>
              <a:rPr lang="en-ZA" dirty="0" smtClean="0"/>
              <a:t>Conclusion/Wrap things up ??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004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868488" y="355600"/>
            <a:ext cx="9404350" cy="2220913"/>
          </a:xfrm>
        </p:spPr>
        <p:txBody>
          <a:bodyPr/>
          <a:lstStyle/>
          <a:p>
            <a:pPr eaLnBrk="1" hangingPunct="1"/>
            <a:r>
              <a:rPr lang="en-ZA" altLang="en-US" smtClean="0"/>
              <a:t>							Clarity… </a:t>
            </a:r>
            <a:br>
              <a:rPr lang="en-ZA" altLang="en-US" smtClean="0"/>
            </a:br>
            <a:r>
              <a:rPr lang="en-ZA" altLang="en-US" smtClean="0"/>
              <a:t>		Bringing back the OG image, 			                since 2016</a:t>
            </a:r>
            <a:endParaRPr lang="en-US" altLang="en-US" smtClean="0"/>
          </a:p>
        </p:txBody>
      </p:sp>
      <p:pic>
        <p:nvPicPr>
          <p:cNvPr id="10245" name="Picture 5" descr="File:Thats all folk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430463"/>
            <a:ext cx="5565775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73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Noise Types: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03313" y="1420813"/>
            <a:ext cx="8947150" cy="471487"/>
          </a:xfrm>
        </p:spPr>
        <p:txBody>
          <a:bodyPr/>
          <a:lstStyle/>
          <a:p>
            <a:pPr eaLnBrk="1" hangingPunct="1"/>
            <a:r>
              <a:rPr lang="en-ZA" altLang="en-US" smtClean="0"/>
              <a:t>Salt and Pepper noise</a:t>
            </a:r>
            <a:endParaRPr lang="en-US" alt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085975"/>
            <a:ext cx="3848100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62613" y="2541588"/>
            <a:ext cx="6188075" cy="1754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ZA" dirty="0"/>
              <a:t>AKA: Intensity Spikes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ZA" dirty="0"/>
              <a:t>Results in sparsely occurring white and black pixels</a:t>
            </a:r>
          </a:p>
          <a:p>
            <a:pPr marL="742950" lvl="1" indent="-285750">
              <a:buFont typeface="Century Gothic" panose="020B0502020202020204" pitchFamily="34" charset="0"/>
              <a:buChar char="→"/>
              <a:defRPr/>
            </a:pPr>
            <a:r>
              <a:rPr lang="en-ZA" dirty="0"/>
              <a:t>Hence, Salt and Pepper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ZA" dirty="0"/>
              <a:t>Generally </a:t>
            </a:r>
            <a:r>
              <a:rPr lang="en-US" dirty="0"/>
              <a:t>caused due to errors in data transmission</a:t>
            </a:r>
            <a:endParaRPr lang="en-ZA" dirty="0"/>
          </a:p>
          <a:p>
            <a:pPr>
              <a:defRPr/>
            </a:pPr>
            <a:endParaRPr lang="en-ZA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8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112838" y="531813"/>
            <a:ext cx="8947150" cy="541337"/>
          </a:xfrm>
        </p:spPr>
        <p:txBody>
          <a:bodyPr/>
          <a:lstStyle/>
          <a:p>
            <a:pPr eaLnBrk="1" hangingPunct="1"/>
            <a:r>
              <a:rPr lang="en-US" altLang="en-US" smtClean="0"/>
              <a:t>Speckle Noise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3938588"/>
            <a:ext cx="448945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001713"/>
            <a:ext cx="44894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62675" y="1558925"/>
            <a:ext cx="577691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ZA"/>
              <a:t>The vast majority of the image’s surface are extremely rough on the scale of the wavelength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/>
              <a:t>Obtained from coherent imaging systems, such as :</a:t>
            </a:r>
          </a:p>
          <a:p>
            <a:pPr lvl="1">
              <a:buFont typeface="Century Gothic" panose="020B0502020202020204" pitchFamily="34" charset="0"/>
              <a:buChar char="→"/>
            </a:pPr>
            <a:r>
              <a:rPr lang="en-US"/>
              <a:t>Laser</a:t>
            </a:r>
          </a:p>
          <a:p>
            <a:pPr lvl="1">
              <a:buFont typeface="Century Gothic" panose="020B0502020202020204" pitchFamily="34" charset="0"/>
              <a:buChar char="→"/>
            </a:pPr>
            <a:r>
              <a:rPr lang="en-US"/>
              <a:t>Synthetic Aperture Radar (SAR)</a:t>
            </a:r>
          </a:p>
          <a:p>
            <a:pPr lvl="1">
              <a:buFont typeface="Century Gothic" panose="020B0502020202020204" pitchFamily="34" charset="0"/>
              <a:buChar char="→"/>
            </a:pPr>
            <a:r>
              <a:rPr lang="en-US"/>
              <a:t>Ultrasound imagery</a:t>
            </a:r>
            <a:endParaRPr lang="en-ZA"/>
          </a:p>
          <a:p>
            <a:pPr lvl="1">
              <a:buFont typeface="Century Gothic" panose="020B0502020202020204" pitchFamily="34" charset="0"/>
              <a:buChar char="→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671513"/>
            <a:ext cx="8947150" cy="1052512"/>
          </a:xfrm>
        </p:spPr>
        <p:txBody>
          <a:bodyPr/>
          <a:lstStyle/>
          <a:p>
            <a:r>
              <a:rPr lang="en-ZA" smtClean="0"/>
              <a:t>Gaussian Noise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smtClean="0"/>
              <a:t>Clarity’s elected problem</a:t>
            </a:r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724025"/>
            <a:ext cx="4960937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305675" y="2162175"/>
            <a:ext cx="462597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ZA"/>
              <a:t>Evenly distributed over the signal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/>
              <a:t>Statistical noise, where the probability density function is equal to the normal distribution</a:t>
            </a:r>
          </a:p>
          <a:p>
            <a:pPr lvl="1">
              <a:buFont typeface="Century Gothic" panose="020B0502020202020204" pitchFamily="34" charset="0"/>
              <a:buChar char="→"/>
            </a:pPr>
            <a:r>
              <a:rPr lang="en-ZA"/>
              <a:t>i.e. Each pixel is the sum of the true pixel and a random Gaussian distributed noise value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92925" y="5732463"/>
            <a:ext cx="4933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ZA" b="1">
                <a:solidFill>
                  <a:srgbClr val="FFFF00"/>
                </a:solidFill>
              </a:rPr>
              <a:t>So, how do we approach such a problem?</a:t>
            </a:r>
            <a:endParaRPr lang="en-US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12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Technique (Gaussian Noise):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Spatial Domain Filtering: Applies a mean filter on an image to smoothen it, reduces intensity variation between adjacent pixels.</a:t>
            </a:r>
          </a:p>
          <a:p>
            <a:pPr eaLnBrk="1" hangingPunct="1"/>
            <a:r>
              <a:rPr lang="en-US" dirty="0" smtClean="0"/>
              <a:t>Implemented using a convolution matrix, weighted sum of the values of a pixel and its neighbors.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a Convolution: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A convolution is done by multiplying a pixel and its neighboring pixels color values by a kernel.</a:t>
                </a:r>
              </a:p>
              <a:p>
                <a:pPr lvl="0"/>
                <a:r>
                  <a:rPr lang="en-US" dirty="0"/>
                  <a:t>A kernel is usually a small matrix of numbers that is used in image convolutions</a:t>
                </a:r>
                <a:r>
                  <a:rPr lang="en-US" dirty="0" smtClean="0"/>
                  <a:t>. (</a:t>
                </a:r>
                <a:r>
                  <a:rPr lang="en-US" dirty="0"/>
                  <a:t>The size of a kernel is </a:t>
                </a:r>
                <a:r>
                  <a:rPr lang="en-US" dirty="0" smtClean="0"/>
                  <a:t>arbitrary)</a:t>
                </a:r>
              </a:p>
              <a:p>
                <a:pPr lvl="0"/>
                <a:r>
                  <a:rPr lang="en-US" dirty="0" smtClean="0"/>
                  <a:t>Example of a kernel: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 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</a:t>
            </a:r>
            <a:r>
              <a:rPr lang="en-US" dirty="0" smtClean="0"/>
              <a:t>example…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31" y="1379803"/>
            <a:ext cx="2235231" cy="21982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65" y="1380111"/>
            <a:ext cx="2235231" cy="2197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99" y="1379803"/>
            <a:ext cx="2235544" cy="2198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31" y="3906216"/>
            <a:ext cx="2235231" cy="2197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181" y="3896277"/>
            <a:ext cx="2235873" cy="21979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421720" y="5385086"/>
                <a:ext cx="4362235" cy="824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164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188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178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201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197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174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168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181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932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720" y="5385086"/>
                <a:ext cx="4362235" cy="8249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682618" y="4286316"/>
                <a:ext cx="3367845" cy="914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618" y="4286316"/>
                <a:ext cx="3367845" cy="9140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2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Extrapolation: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103313" y="2052638"/>
            <a:ext cx="8947150" cy="4348162"/>
          </a:xfrm>
        </p:spPr>
        <p:txBody>
          <a:bodyPr/>
          <a:lstStyle/>
          <a:p>
            <a:r>
              <a:rPr lang="en-ZA" dirty="0"/>
              <a:t>What to do when you process a pixel at a edge</a:t>
            </a:r>
            <a:r>
              <a:rPr lang="en-ZA" dirty="0" smtClean="0"/>
              <a:t>?</a:t>
            </a:r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Need to extrapolate out from the edge.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36" y="2707269"/>
            <a:ext cx="3238952" cy="3038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718</TotalTime>
  <Words>983</Words>
  <Application>Microsoft Office PowerPoint</Application>
  <PresentationFormat>Widescreen</PresentationFormat>
  <Paragraphs>157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Century Gothic</vt:lpstr>
      <vt:lpstr>Wingdings</vt:lpstr>
      <vt:lpstr>Wingdings 3</vt:lpstr>
      <vt:lpstr>Ion</vt:lpstr>
      <vt:lpstr>Image Processing </vt:lpstr>
      <vt:lpstr>Introduction</vt:lpstr>
      <vt:lpstr>Noise Types:</vt:lpstr>
      <vt:lpstr>PowerPoint Presentation</vt:lpstr>
      <vt:lpstr>PowerPoint Presentation</vt:lpstr>
      <vt:lpstr>Technique (Gaussian Noise):</vt:lpstr>
      <vt:lpstr>Process of a Convolution:</vt:lpstr>
      <vt:lpstr>worked example… </vt:lpstr>
      <vt:lpstr>Edge Extrapolation:</vt:lpstr>
      <vt:lpstr>…</vt:lpstr>
      <vt:lpstr>…</vt:lpstr>
      <vt:lpstr>…</vt:lpstr>
      <vt:lpstr>Parallel Implementation: </vt:lpstr>
      <vt:lpstr>Contention:</vt:lpstr>
      <vt:lpstr>Results Analysis (Summary)</vt:lpstr>
      <vt:lpstr>The Hardware:</vt:lpstr>
      <vt:lpstr>Results:</vt:lpstr>
      <vt:lpstr>Serial vs. Parallel (4 threads):</vt:lpstr>
      <vt:lpstr>…</vt:lpstr>
      <vt:lpstr>Performance metrics:</vt:lpstr>
      <vt:lpstr>…</vt:lpstr>
      <vt:lpstr>So what does this mean?</vt:lpstr>
      <vt:lpstr>Serial vs. Parallel (with 1-23 threads):</vt:lpstr>
      <vt:lpstr>…</vt:lpstr>
      <vt:lpstr>Conclusion</vt:lpstr>
      <vt:lpstr>Conclusion/Wrap things up ??</vt:lpstr>
      <vt:lpstr>       Clarity…    Bringing back the OG image,                    since 2016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Windows User</dc:creator>
  <cp:lastModifiedBy>Windows User</cp:lastModifiedBy>
  <cp:revision>27</cp:revision>
  <dcterms:created xsi:type="dcterms:W3CDTF">2016-09-19T03:51:09Z</dcterms:created>
  <dcterms:modified xsi:type="dcterms:W3CDTF">2016-10-18T05:48:29Z</dcterms:modified>
</cp:coreProperties>
</file>